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717" r:id="rId2"/>
    <p:sldMasterId id="2147483691" r:id="rId3"/>
    <p:sldMasterId id="2147483686" r:id="rId4"/>
    <p:sldMasterId id="2147483682" r:id="rId5"/>
    <p:sldMasterId id="2147483684" r:id="rId6"/>
    <p:sldMasterId id="2147483757" r:id="rId7"/>
  </p:sldMasterIdLst>
  <p:notesMasterIdLst>
    <p:notesMasterId r:id="rId18"/>
  </p:notesMasterIdLst>
  <p:handoutMasterIdLst>
    <p:handoutMasterId r:id="rId19"/>
  </p:handoutMasterIdLst>
  <p:sldIdLst>
    <p:sldId id="492" r:id="rId8"/>
    <p:sldId id="493" r:id="rId9"/>
    <p:sldId id="495" r:id="rId10"/>
    <p:sldId id="482" r:id="rId11"/>
    <p:sldId id="494" r:id="rId12"/>
    <p:sldId id="486" r:id="rId13"/>
    <p:sldId id="520" r:id="rId14"/>
    <p:sldId id="488" r:id="rId15"/>
    <p:sldId id="480" r:id="rId16"/>
    <p:sldId id="271" r:id="rId1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09748C-B684-08AA-647B-45B1DF407B45}" name="Holly Irwin" initials="HI" userId="S::holly.irwin@skillsforcare.org.uk::1e9d338b-74a5-4df6-bbb5-3030d6c930a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87722"/>
    <a:srgbClr val="97D700"/>
    <a:srgbClr val="008C95"/>
    <a:srgbClr val="005EB8"/>
    <a:srgbClr val="A20067"/>
    <a:srgbClr val="330072"/>
    <a:srgbClr val="BA0C2F"/>
    <a:srgbClr val="CACACA"/>
    <a:srgbClr val="00A651"/>
    <a:srgbClr val="FFB8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678841-DCCF-43FF-A530-462E451EC225}" v="1" dt="2023-07-03T10:31:12.2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autoAdjust="0"/>
    <p:restoredTop sz="76453" autoAdjust="0"/>
  </p:normalViewPr>
  <p:slideViewPr>
    <p:cSldViewPr snapToGrid="0" snapToObjects="1">
      <p:cViewPr varScale="1">
        <p:scale>
          <a:sx n="67" d="100"/>
          <a:sy n="67" d="100"/>
        </p:scale>
        <p:origin x="1998"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6" d="100"/>
          <a:sy n="126" d="100"/>
        </p:scale>
        <p:origin x="427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y Irwin" userId="1e9d338b-74a5-4df6-bbb5-3030d6c930a4" providerId="ADAL" clId="{90678841-DCCF-43FF-A530-462E451EC225}"/>
    <pc:docChg chg="custSel modSld sldOrd">
      <pc:chgData name="Holly Irwin" userId="1e9d338b-74a5-4df6-bbb5-3030d6c930a4" providerId="ADAL" clId="{90678841-DCCF-43FF-A530-462E451EC225}" dt="2023-07-03T10:33:35.861" v="151"/>
      <pc:docMkLst>
        <pc:docMk/>
      </pc:docMkLst>
      <pc:sldChg chg="modNotesTx">
        <pc:chgData name="Holly Irwin" userId="1e9d338b-74a5-4df6-bbb5-3030d6c930a4" providerId="ADAL" clId="{90678841-DCCF-43FF-A530-462E451EC225}" dt="2023-07-03T10:33:31.536" v="149" actId="20577"/>
        <pc:sldMkLst>
          <pc:docMk/>
          <pc:sldMk cId="523807574" sldId="486"/>
        </pc:sldMkLst>
      </pc:sldChg>
      <pc:sldChg chg="modSp mod">
        <pc:chgData name="Holly Irwin" userId="1e9d338b-74a5-4df6-bbb5-3030d6c930a4" providerId="ADAL" clId="{90678841-DCCF-43FF-A530-462E451EC225}" dt="2023-07-03T10:21:31.153" v="12" actId="20577"/>
        <pc:sldMkLst>
          <pc:docMk/>
          <pc:sldMk cId="795103311" sldId="492"/>
        </pc:sldMkLst>
        <pc:spChg chg="mod">
          <ac:chgData name="Holly Irwin" userId="1e9d338b-74a5-4df6-bbb5-3030d6c930a4" providerId="ADAL" clId="{90678841-DCCF-43FF-A530-462E451EC225}" dt="2023-07-03T10:21:31.153" v="12" actId="20577"/>
          <ac:spMkLst>
            <pc:docMk/>
            <pc:sldMk cId="795103311" sldId="492"/>
            <ac:spMk id="4" creationId="{C50AF80D-15E5-B448-6B9D-C10D5471B307}"/>
          </ac:spMkLst>
        </pc:spChg>
      </pc:sldChg>
      <pc:sldChg chg="modSp mod">
        <pc:chgData name="Holly Irwin" userId="1e9d338b-74a5-4df6-bbb5-3030d6c930a4" providerId="ADAL" clId="{90678841-DCCF-43FF-A530-462E451EC225}" dt="2023-07-03T10:30:28.325" v="148" actId="1076"/>
        <pc:sldMkLst>
          <pc:docMk/>
          <pc:sldMk cId="1808572833" sldId="494"/>
        </pc:sldMkLst>
        <pc:spChg chg="mod">
          <ac:chgData name="Holly Irwin" userId="1e9d338b-74a5-4df6-bbb5-3030d6c930a4" providerId="ADAL" clId="{90678841-DCCF-43FF-A530-462E451EC225}" dt="2023-07-03T10:29:44.735" v="138" actId="1076"/>
          <ac:spMkLst>
            <pc:docMk/>
            <pc:sldMk cId="1808572833" sldId="494"/>
            <ac:spMk id="5" creationId="{FB6920D0-2C8F-DC0D-0BA7-A948C88554EE}"/>
          </ac:spMkLst>
        </pc:spChg>
        <pc:spChg chg="mod">
          <ac:chgData name="Holly Irwin" userId="1e9d338b-74a5-4df6-bbb5-3030d6c930a4" providerId="ADAL" clId="{90678841-DCCF-43FF-A530-462E451EC225}" dt="2023-07-03T10:29:47.579" v="139" actId="1076"/>
          <ac:spMkLst>
            <pc:docMk/>
            <pc:sldMk cId="1808572833" sldId="494"/>
            <ac:spMk id="6" creationId="{6DC0156A-DA66-1243-4606-684720189159}"/>
          </ac:spMkLst>
        </pc:spChg>
        <pc:spChg chg="mod">
          <ac:chgData name="Holly Irwin" userId="1e9d338b-74a5-4df6-bbb5-3030d6c930a4" providerId="ADAL" clId="{90678841-DCCF-43FF-A530-462E451EC225}" dt="2023-07-03T10:30:28.325" v="148" actId="1076"/>
          <ac:spMkLst>
            <pc:docMk/>
            <pc:sldMk cId="1808572833" sldId="494"/>
            <ac:spMk id="9" creationId="{DBF5E4D0-43E1-C630-D79F-0E1703F0F187}"/>
          </ac:spMkLst>
        </pc:spChg>
      </pc:sldChg>
      <pc:sldChg chg="ord">
        <pc:chgData name="Holly Irwin" userId="1e9d338b-74a5-4df6-bbb5-3030d6c930a4" providerId="ADAL" clId="{90678841-DCCF-43FF-A530-462E451EC225}" dt="2023-07-03T10:33:35.861" v="151"/>
        <pc:sldMkLst>
          <pc:docMk/>
          <pc:sldMk cId="2709274229" sldId="52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10D1C5-C611-6044-ADE7-20462F95D6ED}"/>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C678EB7-8683-3D4A-B257-9724A20B805D}"/>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F3CB820-A449-A448-B1AD-1FAD9D18D087}" type="datetimeFigureOut">
              <a:rPr lang="en-GB" smtClean="0"/>
              <a:t>03/07/2023</a:t>
            </a:fld>
            <a:endParaRPr lang="en-GB"/>
          </a:p>
        </p:txBody>
      </p:sp>
      <p:sp>
        <p:nvSpPr>
          <p:cNvPr id="4" name="Footer Placeholder 3">
            <a:extLst>
              <a:ext uri="{FF2B5EF4-FFF2-40B4-BE49-F238E27FC236}">
                <a16:creationId xmlns:a16="http://schemas.microsoft.com/office/drawing/2014/main" id="{6B0332AA-E1A7-E148-9409-B1201AB90675}"/>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A609170-FEDA-1D42-9A85-9C75F30CC578}"/>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9408056-F800-D243-93C1-74005A17F04A}" type="slidenum">
              <a:rPr lang="en-GB" smtClean="0"/>
              <a:t>‹#›</a:t>
            </a:fld>
            <a:endParaRPr lang="en-GB"/>
          </a:p>
        </p:txBody>
      </p:sp>
    </p:spTree>
    <p:extLst>
      <p:ext uri="{BB962C8B-B14F-4D97-AF65-F5344CB8AC3E}">
        <p14:creationId xmlns:p14="http://schemas.microsoft.com/office/powerpoint/2010/main" val="306300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8CE30D2-496F-4335-94FD-7CD205B40B2C}" type="datetimeFigureOut">
              <a:rPr lang="en-GB" smtClean="0"/>
              <a:t>03/07/2023</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5EB467E-689E-4776-8297-2FB7C7A995D4}" type="slidenum">
              <a:rPr lang="en-GB" smtClean="0"/>
              <a:t>‹#›</a:t>
            </a:fld>
            <a:endParaRPr lang="en-GB"/>
          </a:p>
        </p:txBody>
      </p:sp>
    </p:spTree>
    <p:extLst>
      <p:ext uri="{BB962C8B-B14F-4D97-AF65-F5344CB8AC3E}">
        <p14:creationId xmlns:p14="http://schemas.microsoft.com/office/powerpoint/2010/main" val="296201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0" dirty="0"/>
              <a:t>Original qual developed by Skills for Care and other national partners (ADASS, LGA, providers, commissioners) around 2017</a:t>
            </a: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We developed and piloted an LD/A version in 2020,with partners </a:t>
            </a:r>
            <a:r>
              <a:rPr lang="en-GB" sz="1200" b="0" kern="1200" dirty="0" err="1">
                <a:solidFill>
                  <a:schemeClr val="tx1"/>
                </a:solidFill>
                <a:effectLst/>
                <a:latin typeface="+mn-lt"/>
                <a:ea typeface="+mn-ea"/>
                <a:cs typeface="+mn-cs"/>
              </a:rPr>
              <a:t>inc</a:t>
            </a:r>
            <a:r>
              <a:rPr lang="en-GB" sz="1200" b="0" kern="1200" dirty="0">
                <a:solidFill>
                  <a:schemeClr val="tx1"/>
                </a:solidFill>
                <a:effectLst/>
                <a:latin typeface="+mn-lt"/>
                <a:ea typeface="+mn-ea"/>
                <a:cs typeface="+mn-cs"/>
              </a:rPr>
              <a:t> LGA, ADASS and NHSE (NB: is exactly same qual/cert at end, is just version where content is contextualised to LD/A)</a:t>
            </a: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Qualification is managed and awarded by Highfield Qualifications</a:t>
            </a:r>
          </a:p>
          <a:p>
            <a:pPr marL="171450" indent="-171450">
              <a:buFont typeface="Arial" panose="020B0604020202020204" pitchFamily="34" charset="0"/>
              <a:buChar char="•"/>
            </a:pPr>
            <a:r>
              <a:rPr lang="en-GB" sz="1200" b="0" kern="1200" dirty="0" err="1">
                <a:solidFill>
                  <a:schemeClr val="tx1"/>
                </a:solidFill>
                <a:effectLst/>
                <a:latin typeface="+mn-lt"/>
                <a:ea typeface="+mn-ea"/>
                <a:cs typeface="+mn-cs"/>
              </a:rPr>
              <a:t>SfC</a:t>
            </a:r>
            <a:r>
              <a:rPr lang="en-GB" sz="1200" b="0" kern="1200" dirty="0">
                <a:solidFill>
                  <a:schemeClr val="tx1"/>
                </a:solidFill>
                <a:effectLst/>
                <a:latin typeface="+mn-lt"/>
                <a:ea typeface="+mn-ea"/>
                <a:cs typeface="+mn-cs"/>
              </a:rPr>
              <a:t> work with BCE and Hasca (endorsed learning providers) who deliver the qual with input from people with lived experience. Via BCE and Hasca, </a:t>
            </a:r>
            <a:r>
              <a:rPr lang="en-GB" sz="1200" b="0" kern="1200" dirty="0" err="1">
                <a:solidFill>
                  <a:schemeClr val="tx1"/>
                </a:solidFill>
                <a:effectLst/>
                <a:latin typeface="+mn-lt"/>
                <a:ea typeface="+mn-ea"/>
                <a:cs typeface="+mn-cs"/>
              </a:rPr>
              <a:t>SfC</a:t>
            </a:r>
            <a:r>
              <a:rPr lang="en-GB" sz="1200" b="0" kern="1200" dirty="0">
                <a:solidFill>
                  <a:schemeClr val="tx1"/>
                </a:solidFill>
                <a:effectLst/>
                <a:latin typeface="+mn-lt"/>
                <a:ea typeface="+mn-ea"/>
                <a:cs typeface="+mn-cs"/>
              </a:rPr>
              <a:t> can offer some funding support towards the cost of the qual.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1</a:t>
            </a:fld>
            <a:endParaRPr lang="en-GB"/>
          </a:p>
        </p:txBody>
      </p:sp>
    </p:spTree>
    <p:extLst>
      <p:ext uri="{BB962C8B-B14F-4D97-AF65-F5344CB8AC3E}">
        <p14:creationId xmlns:p14="http://schemas.microsoft.com/office/powerpoint/2010/main" val="1685914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10</a:t>
            </a:fld>
            <a:endParaRPr lang="en-GB"/>
          </a:p>
        </p:txBody>
      </p:sp>
    </p:spTree>
    <p:extLst>
      <p:ext uri="{BB962C8B-B14F-4D97-AF65-F5344CB8AC3E}">
        <p14:creationId xmlns:p14="http://schemas.microsoft.com/office/powerpoint/2010/main" val="2703629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qualification focuses on the ‘human’ aspect of commissioning – whilst it does cover practical aspects such as the commissioning cycle, legislation and policy, it does this in the context of co-production and outcomes-focused commissioning practice which results in making a meaningful difference to the lives of people accessing care and support. </a:t>
            </a:r>
          </a:p>
          <a:p>
            <a:pPr marL="171450" indent="-171450">
              <a:buFont typeface="Arial" panose="020B0604020202020204" pitchFamily="34" charset="0"/>
              <a:buChar char="•"/>
            </a:pPr>
            <a:r>
              <a:rPr lang="en-GB" dirty="0"/>
              <a:t>This ‘human’ approach is essential to support reform across social care and health, where there is an increasing focus on innovation and doing things differently and on ensuring that care and support are personalised to individual needs</a:t>
            </a:r>
          </a:p>
          <a:p>
            <a:pPr marL="171450" indent="-171450">
              <a:buFont typeface="Arial" panose="020B0604020202020204" pitchFamily="34" charset="0"/>
              <a:buChar char="•"/>
            </a:pPr>
            <a:r>
              <a:rPr lang="en-GB" dirty="0"/>
              <a:t>The qualification takes around 9-12 months to complete and is made up of a mix of individual and </a:t>
            </a:r>
            <a:r>
              <a:rPr lang="en-GB"/>
              <a:t>guided learning</a:t>
            </a:r>
          </a:p>
          <a:p>
            <a:pPr marL="171450" indent="-171450">
              <a:buFont typeface="Arial" panose="020B0604020202020204" pitchFamily="34" charset="0"/>
              <a:buChar char="•"/>
            </a:pPr>
            <a:r>
              <a:rPr lang="en-GB"/>
              <a:t>As </a:t>
            </a:r>
            <a:r>
              <a:rPr lang="en-GB" dirty="0"/>
              <a:t>it’s a level 5 qualification learners must complete a number of assignments in order to gain the certificate. Line manager support to undertake the qualification is important in light of the time commitment.</a:t>
            </a:r>
          </a:p>
        </p:txBody>
      </p:sp>
      <p:sp>
        <p:nvSpPr>
          <p:cNvPr id="4" name="Slide Number Placeholder 3"/>
          <p:cNvSpPr>
            <a:spLocks noGrp="1"/>
          </p:cNvSpPr>
          <p:nvPr>
            <p:ph type="sldNum" sz="quarter" idx="5"/>
          </p:nvPr>
        </p:nvSpPr>
        <p:spPr/>
        <p:txBody>
          <a:bodyPr/>
          <a:lstStyle/>
          <a:p>
            <a:fld id="{A5EB467E-689E-4776-8297-2FB7C7A995D4}" type="slidenum">
              <a:rPr lang="en-GB" smtClean="0"/>
              <a:t>2</a:t>
            </a:fld>
            <a:endParaRPr lang="en-GB"/>
          </a:p>
        </p:txBody>
      </p:sp>
    </p:spTree>
    <p:extLst>
      <p:ext uri="{BB962C8B-B14F-4D97-AF65-F5344CB8AC3E}">
        <p14:creationId xmlns:p14="http://schemas.microsoft.com/office/powerpoint/2010/main" val="3180943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As per previous comment, the learning disability and autism version covers the same core content (as per Highfield specification), but delivery and practical examples etc are specifically contextualised to learning disability and autism</a:t>
            </a:r>
          </a:p>
          <a:p>
            <a:pPr marL="171450" indent="-171450">
              <a:buFont typeface="Arial" panose="020B0604020202020204" pitchFamily="34" charset="0"/>
              <a:buChar char="•"/>
            </a:pPr>
            <a:r>
              <a:rPr lang="en-GB" dirty="0"/>
              <a:t>These are run as separate cohorts</a:t>
            </a:r>
          </a:p>
        </p:txBody>
      </p:sp>
      <p:sp>
        <p:nvSpPr>
          <p:cNvPr id="4" name="Slide Number Placeholder 3"/>
          <p:cNvSpPr>
            <a:spLocks noGrp="1"/>
          </p:cNvSpPr>
          <p:nvPr>
            <p:ph type="sldNum" sz="quarter" idx="5"/>
          </p:nvPr>
        </p:nvSpPr>
        <p:spPr/>
        <p:txBody>
          <a:bodyPr/>
          <a:lstStyle/>
          <a:p>
            <a:fld id="{A5EB467E-689E-4776-8297-2FB7C7A995D4}" type="slidenum">
              <a:rPr lang="en-GB" smtClean="0"/>
              <a:t>3</a:t>
            </a:fld>
            <a:endParaRPr lang="en-GB"/>
          </a:p>
        </p:txBody>
      </p:sp>
    </p:spTree>
    <p:extLst>
      <p:ext uri="{BB962C8B-B14F-4D97-AF65-F5344CB8AC3E}">
        <p14:creationId xmlns:p14="http://schemas.microsoft.com/office/powerpoint/2010/main" val="4136409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qualification is suitable for both new and experienced commissioners </a:t>
            </a:r>
          </a:p>
          <a:p>
            <a:pPr marL="171450" indent="-171450">
              <a:buFont typeface="Arial" panose="020B0604020202020204" pitchFamily="34" charset="0"/>
              <a:buChar char="•"/>
            </a:pPr>
            <a:r>
              <a:rPr lang="en-GB" dirty="0"/>
              <a:t>Whilst the focus of the qualification is commissioning, providers with an interest in commissioning may find the qualification valuable (we have heard this from a number of providers who have undertaken the qual). However, providers would benefit from having links to local commissioners, if commissioning isn’t part of their current role as the course includes practical examples of commissioning</a:t>
            </a:r>
          </a:p>
        </p:txBody>
      </p:sp>
      <p:sp>
        <p:nvSpPr>
          <p:cNvPr id="4" name="Slide Number Placeholder 3"/>
          <p:cNvSpPr>
            <a:spLocks noGrp="1"/>
          </p:cNvSpPr>
          <p:nvPr>
            <p:ph type="sldNum" sz="quarter" idx="5"/>
          </p:nvPr>
        </p:nvSpPr>
        <p:spPr/>
        <p:txBody>
          <a:bodyPr/>
          <a:lstStyle/>
          <a:p>
            <a:fld id="{A5EB467E-689E-4776-8297-2FB7C7A995D4}" type="slidenum">
              <a:rPr lang="en-GB" smtClean="0"/>
              <a:t>4</a:t>
            </a:fld>
            <a:endParaRPr lang="en-GB"/>
          </a:p>
        </p:txBody>
      </p:sp>
    </p:spTree>
    <p:extLst>
      <p:ext uri="{BB962C8B-B14F-4D97-AF65-F5344CB8AC3E}">
        <p14:creationId xmlns:p14="http://schemas.microsoft.com/office/powerpoint/2010/main" val="862122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Funding support options are complex due to different sources of support. For more detail please visit our webpage for the qualification.</a:t>
            </a:r>
          </a:p>
          <a:p>
            <a:pPr marL="171450" indent="-171450">
              <a:buFont typeface="Arial" panose="020B0604020202020204" pitchFamily="34" charset="0"/>
              <a:buChar char="•"/>
            </a:pPr>
            <a:r>
              <a:rPr lang="en-GB" dirty="0"/>
              <a:t>The cost of the qualification varies slightly depending on the learning provider. However the full cost is approximately £2,000 +VAT</a:t>
            </a:r>
          </a:p>
        </p:txBody>
      </p:sp>
      <p:sp>
        <p:nvSpPr>
          <p:cNvPr id="4" name="Slide Number Placeholder 3"/>
          <p:cNvSpPr>
            <a:spLocks noGrp="1"/>
          </p:cNvSpPr>
          <p:nvPr>
            <p:ph type="sldNum" sz="quarter" idx="5"/>
          </p:nvPr>
        </p:nvSpPr>
        <p:spPr/>
        <p:txBody>
          <a:bodyPr/>
          <a:lstStyle/>
          <a:p>
            <a:fld id="{A5EB467E-689E-4776-8297-2FB7C7A995D4}" type="slidenum">
              <a:rPr lang="en-GB" smtClean="0"/>
              <a:t>5</a:t>
            </a:fld>
            <a:endParaRPr lang="en-GB"/>
          </a:p>
        </p:txBody>
      </p:sp>
    </p:spTree>
    <p:extLst>
      <p:ext uri="{BB962C8B-B14F-4D97-AF65-F5344CB8AC3E}">
        <p14:creationId xmlns:p14="http://schemas.microsoft.com/office/powerpoint/2010/main" val="2203485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hear lots of positive feedback from people who have completed the qualification, including from experienced commissioners, who still gain a lot from the unique approach that the qualification takes in terms of considering how best to meet the ‘human’/wellbeing aspects of the role.</a:t>
            </a:r>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6</a:t>
            </a:fld>
            <a:endParaRPr lang="en-GB"/>
          </a:p>
        </p:txBody>
      </p:sp>
    </p:spTree>
    <p:extLst>
      <p:ext uri="{BB962C8B-B14F-4D97-AF65-F5344CB8AC3E}">
        <p14:creationId xmlns:p14="http://schemas.microsoft.com/office/powerpoint/2010/main" val="3663133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7</a:t>
            </a:fld>
            <a:endParaRPr lang="en-GB"/>
          </a:p>
        </p:txBody>
      </p:sp>
    </p:spTree>
    <p:extLst>
      <p:ext uri="{BB962C8B-B14F-4D97-AF65-F5344CB8AC3E}">
        <p14:creationId xmlns:p14="http://schemas.microsoft.com/office/powerpoint/2010/main" val="1857967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included a link on the slide to our webpage for the qualification where you can find lots of information, including the chance to watch a number of short videos with different stakeholder perspectives – we’re about to upload one with a lived experience perspective about the value of this qualification from people who access care and support.</a:t>
            </a:r>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8</a:t>
            </a:fld>
            <a:endParaRPr lang="en-GB"/>
          </a:p>
        </p:txBody>
      </p:sp>
    </p:spTree>
    <p:extLst>
      <p:ext uri="{BB962C8B-B14F-4D97-AF65-F5344CB8AC3E}">
        <p14:creationId xmlns:p14="http://schemas.microsoft.com/office/powerpoint/2010/main" val="859882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On our webpage we have more detailed information including:</a:t>
            </a:r>
          </a:p>
          <a:p>
            <a:pPr marL="171450" indent="-171450">
              <a:buFont typeface="Arial" panose="020B0604020202020204" pitchFamily="34" charset="0"/>
              <a:buChar char="•"/>
            </a:pPr>
            <a:r>
              <a:rPr lang="en-GB" dirty="0"/>
              <a:t>More in-depth description of the qualification (content, length of time to complete etc)</a:t>
            </a:r>
          </a:p>
          <a:p>
            <a:pPr marL="171450" indent="-171450">
              <a:buFont typeface="Arial" panose="020B0604020202020204" pitchFamily="34" charset="0"/>
              <a:buChar char="•"/>
            </a:pPr>
            <a:r>
              <a:rPr lang="en-GB" dirty="0"/>
              <a:t>Further detail about funding options (</a:t>
            </a:r>
            <a:r>
              <a:rPr lang="en-GB" dirty="0" err="1"/>
              <a:t>inc</a:t>
            </a:r>
            <a:r>
              <a:rPr lang="en-GB" dirty="0"/>
              <a:t> link to WDF page)</a:t>
            </a:r>
          </a:p>
          <a:p>
            <a:pPr marL="171450" indent="-171450">
              <a:buFont typeface="Arial" panose="020B0604020202020204" pitchFamily="34" charset="0"/>
              <a:buChar char="•"/>
            </a:pPr>
            <a:r>
              <a:rPr lang="en-GB" dirty="0"/>
              <a:t>Link to the Highfield specification for the qual (more detail re: content covered)</a:t>
            </a:r>
          </a:p>
          <a:p>
            <a:pPr marL="171450" indent="-171450">
              <a:buFont typeface="Arial" panose="020B0604020202020204" pitchFamily="34" charset="0"/>
              <a:buChar char="•"/>
            </a:pPr>
            <a:r>
              <a:rPr lang="en-GB" dirty="0"/>
              <a:t>FAQ document</a:t>
            </a:r>
          </a:p>
          <a:p>
            <a:pPr marL="171450" indent="-171450">
              <a:buFont typeface="Arial" panose="020B0604020202020204" pitchFamily="34" charset="0"/>
              <a:buChar char="•"/>
            </a:pPr>
            <a:r>
              <a:rPr lang="en-GB" dirty="0"/>
              <a:t>Videos where you can hear more about the qualification from; learners, learning providers and people with lived experience of accessing care and support</a:t>
            </a:r>
          </a:p>
          <a:p>
            <a:pPr marL="0" indent="0">
              <a:buFont typeface="Arial" panose="020B0604020202020204" pitchFamily="34" charset="0"/>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9</a:t>
            </a:fld>
            <a:endParaRPr lang="en-GB"/>
          </a:p>
        </p:txBody>
      </p:sp>
    </p:spTree>
    <p:extLst>
      <p:ext uri="{BB962C8B-B14F-4D97-AF65-F5344CB8AC3E}">
        <p14:creationId xmlns:p14="http://schemas.microsoft.com/office/powerpoint/2010/main" val="41471803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4" name="Picture 3" descr="A group of people sitting next to a person&#10;&#10;Description automatically generated">
            <a:extLst>
              <a:ext uri="{FF2B5EF4-FFF2-40B4-BE49-F238E27FC236}">
                <a16:creationId xmlns:a16="http://schemas.microsoft.com/office/drawing/2014/main" id="{4AF7D064-3FD2-8042-877F-A1141B0F1A60}"/>
              </a:ext>
            </a:extLst>
          </p:cNvPr>
          <p:cNvPicPr>
            <a:picLocks noChangeAspect="1"/>
          </p:cNvPicPr>
          <p:nvPr userDrawn="1"/>
        </p:nvPicPr>
        <p:blipFill>
          <a:blip r:embed="rId2"/>
          <a:stretch>
            <a:fillRect/>
          </a:stretch>
        </p:blipFill>
        <p:spPr>
          <a:xfrm>
            <a:off x="0" y="3292838"/>
            <a:ext cx="9144000" cy="2984500"/>
          </a:xfrm>
          <a:prstGeom prst="rect">
            <a:avLst/>
          </a:prstGeom>
        </p:spPr>
      </p:pic>
    </p:spTree>
    <p:extLst>
      <p:ext uri="{BB962C8B-B14F-4D97-AF65-F5344CB8AC3E}">
        <p14:creationId xmlns:p14="http://schemas.microsoft.com/office/powerpoint/2010/main" val="30516474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07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btitle slide 5 (gree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00A651"/>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63909747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title slide 6 (cherr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BA0C2F"/>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321671058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btitle slide 7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E87722"/>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303697862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BE54896B-A414-1349-BED9-26A753E6AA1F}"/>
              </a:ext>
            </a:extLst>
          </p:cNvPr>
          <p:cNvSpPr>
            <a:spLocks noGrp="1"/>
          </p:cNvSpPr>
          <p:nvPr>
            <p:ph type="body" sz="quarter" idx="11"/>
          </p:nvPr>
        </p:nvSpPr>
        <p:spPr>
          <a:xfrm>
            <a:off x="367729" y="2145794"/>
            <a:ext cx="8307959"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itle 1">
            <a:extLst>
              <a:ext uri="{FF2B5EF4-FFF2-40B4-BE49-F238E27FC236}">
                <a16:creationId xmlns:a16="http://schemas.microsoft.com/office/drawing/2014/main" id="{DFA3CAE1-74FD-B74B-BAF7-282D3C9CEC70}"/>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7" name="Text Placeholder 9">
            <a:extLst>
              <a:ext uri="{FF2B5EF4-FFF2-40B4-BE49-F238E27FC236}">
                <a16:creationId xmlns:a16="http://schemas.microsoft.com/office/drawing/2014/main" id="{5F1C9E69-2546-444E-9903-F6030191E0A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spTree>
    <p:extLst>
      <p:ext uri="{BB962C8B-B14F-4D97-AF65-F5344CB8AC3E}">
        <p14:creationId xmlns:p14="http://schemas.microsoft.com/office/powerpoint/2010/main" val="264463487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144506250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slide 2 (plum)">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A20067"/>
              </a:buClr>
              <a:buFont typeface="Wingdings" pitchFamily="2" charset="2"/>
              <a:buChar char="§"/>
              <a:defRPr sz="2400"/>
            </a:lvl1pPr>
            <a:lvl2pPr marL="685800" indent="-228600">
              <a:buClr>
                <a:srgbClr val="A20067"/>
              </a:buClr>
              <a:buFont typeface="Wingdings" pitchFamily="2" charset="2"/>
              <a:buChar char="§"/>
              <a:defRPr sz="2000"/>
            </a:lvl2pPr>
            <a:lvl3pPr marL="1143000" indent="-228600">
              <a:buClr>
                <a:srgbClr val="A20067"/>
              </a:buClr>
              <a:buFont typeface="Wingdings" pitchFamily="2" charset="2"/>
              <a:buChar char="§"/>
              <a:defRPr sz="1800"/>
            </a:lvl3pPr>
            <a:lvl4pPr marL="1600200" indent="-228600">
              <a:buClr>
                <a:srgbClr val="A20067"/>
              </a:buClr>
              <a:buFont typeface="Wingdings" pitchFamily="2" charset="2"/>
              <a:buChar char="§"/>
              <a:defRPr sz="1600"/>
            </a:lvl4pPr>
            <a:lvl5pPr marL="2057400" indent="-228600">
              <a:buClr>
                <a:srgbClr val="A20067"/>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A20067"/>
              </a:buClr>
              <a:buFont typeface="Wingdings" pitchFamily="2" charset="2"/>
              <a:buChar char="§"/>
              <a:defRPr>
                <a:solidFill>
                  <a:srgbClr val="A20067"/>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3377218778"/>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slide 3 (tea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8C95"/>
              </a:buClr>
              <a:buFont typeface="Wingdings" pitchFamily="2" charset="2"/>
              <a:buChar char="§"/>
              <a:defRPr sz="2400"/>
            </a:lvl1pPr>
            <a:lvl2pPr marL="685800" indent="-228600">
              <a:buClr>
                <a:srgbClr val="008C95"/>
              </a:buClr>
              <a:buFont typeface="Wingdings" pitchFamily="2" charset="2"/>
              <a:buChar char="§"/>
              <a:defRPr sz="2000"/>
            </a:lvl2pPr>
            <a:lvl3pPr marL="1143000" indent="-228600">
              <a:buClr>
                <a:srgbClr val="008C95"/>
              </a:buClr>
              <a:buFont typeface="Wingdings" pitchFamily="2" charset="2"/>
              <a:buChar char="§"/>
              <a:defRPr sz="1800"/>
            </a:lvl3pPr>
            <a:lvl4pPr marL="1600200" indent="-228600">
              <a:buClr>
                <a:srgbClr val="008C95"/>
              </a:buClr>
              <a:buFont typeface="Wingdings" pitchFamily="2" charset="2"/>
              <a:buChar char="§"/>
              <a:defRPr sz="1600"/>
            </a:lvl4pPr>
            <a:lvl5pPr marL="2057400" indent="-228600">
              <a:buClr>
                <a:srgbClr val="008C95"/>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8C95"/>
              </a:buClr>
              <a:buFont typeface="Wingdings" pitchFamily="2" charset="2"/>
              <a:buChar char="§"/>
              <a:defRPr>
                <a:solidFill>
                  <a:srgbClr val="008C95"/>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290675211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slide 4 (viole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330072"/>
              </a:buClr>
              <a:buFont typeface="Wingdings" pitchFamily="2" charset="2"/>
              <a:buChar char="§"/>
              <a:defRPr sz="2400"/>
            </a:lvl1pPr>
            <a:lvl2pPr marL="685800" indent="-228600">
              <a:buClr>
                <a:srgbClr val="330072"/>
              </a:buClr>
              <a:buFont typeface="Wingdings" pitchFamily="2" charset="2"/>
              <a:buChar char="§"/>
              <a:defRPr sz="2000"/>
            </a:lvl2pPr>
            <a:lvl3pPr marL="1143000" indent="-228600">
              <a:buClr>
                <a:srgbClr val="330072"/>
              </a:buClr>
              <a:buFont typeface="Wingdings" pitchFamily="2" charset="2"/>
              <a:buChar char="§"/>
              <a:defRPr sz="1800"/>
            </a:lvl3pPr>
            <a:lvl4pPr marL="1600200" indent="-228600">
              <a:buClr>
                <a:srgbClr val="330072"/>
              </a:buClr>
              <a:buFont typeface="Wingdings" pitchFamily="2" charset="2"/>
              <a:buChar char="§"/>
              <a:defRPr sz="1600"/>
            </a:lvl4pPr>
            <a:lvl5pPr marL="2057400" indent="-228600">
              <a:buClr>
                <a:srgbClr val="330072"/>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330072"/>
              </a:buClr>
              <a:buFont typeface="Wingdings" pitchFamily="2" charset="2"/>
              <a:buChar char="§"/>
              <a:defRPr>
                <a:solidFill>
                  <a:srgbClr val="33007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407743699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slide 5 (gree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A651"/>
              </a:buClr>
              <a:buFont typeface="Wingdings" pitchFamily="2" charset="2"/>
              <a:buChar char="§"/>
              <a:defRPr sz="2400"/>
            </a:lvl1pPr>
            <a:lvl2pPr marL="685800" indent="-228600">
              <a:buClr>
                <a:srgbClr val="00A651"/>
              </a:buClr>
              <a:buFont typeface="Wingdings" pitchFamily="2" charset="2"/>
              <a:buChar char="§"/>
              <a:defRPr sz="2000"/>
            </a:lvl2pPr>
            <a:lvl3pPr marL="1143000" indent="-228600">
              <a:buClr>
                <a:srgbClr val="00A651"/>
              </a:buClr>
              <a:buFont typeface="Wingdings" pitchFamily="2" charset="2"/>
              <a:buChar char="§"/>
              <a:defRPr sz="1800"/>
            </a:lvl3pPr>
            <a:lvl4pPr marL="1600200" indent="-228600">
              <a:buClr>
                <a:srgbClr val="00A651"/>
              </a:buClr>
              <a:buFont typeface="Wingdings" pitchFamily="2" charset="2"/>
              <a:buChar char="§"/>
              <a:defRPr sz="1600"/>
            </a:lvl4pPr>
            <a:lvl5pPr marL="2057400" indent="-228600">
              <a:buClr>
                <a:srgbClr val="00A651"/>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A651"/>
              </a:buClr>
              <a:buFont typeface="Wingdings" pitchFamily="2" charset="2"/>
              <a:buChar char="§"/>
              <a:defRPr>
                <a:solidFill>
                  <a:srgbClr val="00A651"/>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373129778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slide 5 (cherr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9DA08A7-5006-D44A-8606-EF9C1B9C9B1F}"/>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9" name="Text Placeholder 3">
            <a:extLst>
              <a:ext uri="{FF2B5EF4-FFF2-40B4-BE49-F238E27FC236}">
                <a16:creationId xmlns:a16="http://schemas.microsoft.com/office/drawing/2014/main" id="{59292AD8-6A62-3B47-9311-49E1D04176BB}"/>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BA0C2F"/>
              </a:buClr>
              <a:buFont typeface="Wingdings" pitchFamily="2" charset="2"/>
              <a:buChar char="§"/>
              <a:defRPr sz="2400"/>
            </a:lvl1pPr>
            <a:lvl2pPr marL="685800" indent="-228600">
              <a:buClr>
                <a:srgbClr val="BA0C2F"/>
              </a:buClr>
              <a:buFont typeface="Wingdings" pitchFamily="2" charset="2"/>
              <a:buChar char="§"/>
              <a:defRPr sz="2000"/>
            </a:lvl2pPr>
            <a:lvl3pPr marL="1143000" indent="-228600">
              <a:buClr>
                <a:srgbClr val="BA0C2F"/>
              </a:buClr>
              <a:buFont typeface="Wingdings" pitchFamily="2" charset="2"/>
              <a:buChar char="§"/>
              <a:defRPr sz="1800"/>
            </a:lvl3pPr>
            <a:lvl4pPr marL="1600200" indent="-228600">
              <a:buClr>
                <a:srgbClr val="BA0C2F"/>
              </a:buClr>
              <a:buFont typeface="Wingdings" pitchFamily="2" charset="2"/>
              <a:buChar char="§"/>
              <a:defRPr sz="1600"/>
            </a:lvl4pPr>
            <a:lvl5pPr marL="2057400" indent="-228600">
              <a:buClr>
                <a:srgbClr val="BA0C2F"/>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9">
            <a:extLst>
              <a:ext uri="{FF2B5EF4-FFF2-40B4-BE49-F238E27FC236}">
                <a16:creationId xmlns:a16="http://schemas.microsoft.com/office/drawing/2014/main" id="{F1E82AAE-7D17-0541-83C3-1DC5C131B980}"/>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BA0C2F"/>
              </a:buClr>
              <a:buFont typeface="Wingdings" pitchFamily="2" charset="2"/>
              <a:buChar char="§"/>
              <a:defRPr>
                <a:solidFill>
                  <a:srgbClr val="BA0C2F"/>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11" name="Picture 10">
            <a:extLst>
              <a:ext uri="{FF2B5EF4-FFF2-40B4-BE49-F238E27FC236}">
                <a16:creationId xmlns:a16="http://schemas.microsoft.com/office/drawing/2014/main" id="{9AB36D77-5D0C-9E47-8CE8-08CDCE82DC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71"/>
            <a:ext cx="1228324" cy="4614824"/>
          </a:xfrm>
          <a:prstGeom prst="rect">
            <a:avLst/>
          </a:prstGeom>
        </p:spPr>
      </p:pic>
    </p:spTree>
    <p:extLst>
      <p:ext uri="{BB962C8B-B14F-4D97-AF65-F5344CB8AC3E}">
        <p14:creationId xmlns:p14="http://schemas.microsoft.com/office/powerpoint/2010/main" val="76493161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6" name="Picture 5">
            <a:extLst>
              <a:ext uri="{FF2B5EF4-FFF2-40B4-BE49-F238E27FC236}">
                <a16:creationId xmlns:a16="http://schemas.microsoft.com/office/drawing/2014/main" id="{38A4FE44-5611-764D-A6AE-AA87C019C28D}"/>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32105602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1227A66-0678-1C49-A37B-07FDED0ACB9D}"/>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1609351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vents/meeting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4" name="Picture 3">
            <a:extLst>
              <a:ext uri="{FF2B5EF4-FFF2-40B4-BE49-F238E27FC236}">
                <a16:creationId xmlns:a16="http://schemas.microsoft.com/office/drawing/2014/main" id="{4AF7D064-3FD2-8042-877F-A1141B0F1A60}"/>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115362077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vidual employer (community/home car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6" name="Picture 5">
            <a:extLst>
              <a:ext uri="{FF2B5EF4-FFF2-40B4-BE49-F238E27FC236}">
                <a16:creationId xmlns:a16="http://schemas.microsoft.com/office/drawing/2014/main" id="{72A34AD5-D911-DD4C-BEF3-40C0975C1D70}"/>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11614808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A8220DF-6815-BF40-A078-D5B22A5FD752}"/>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1967380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arning disability/autis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BD3B3786-9677-F243-9687-217339B3152C}"/>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19436473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urs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7926098A-F4D7-2C45-B97D-DA9C5C9F343E}"/>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5355778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ain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1998BB-913A-A549-8D2B-4ED8DE9C0B2D}"/>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36FB1583-49B7-884D-8DA4-FEB371CB35F0}"/>
              </a:ext>
            </a:extLst>
          </p:cNvPr>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6" name="Text Placeholder 7">
            <a:extLst>
              <a:ext uri="{FF2B5EF4-FFF2-40B4-BE49-F238E27FC236}">
                <a16:creationId xmlns:a16="http://schemas.microsoft.com/office/drawing/2014/main" id="{0DBBB70A-3403-E54D-A71A-920BED978B30}"/>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8" name="Picture 7">
            <a:extLst>
              <a:ext uri="{FF2B5EF4-FFF2-40B4-BE49-F238E27FC236}">
                <a16:creationId xmlns:a16="http://schemas.microsoft.com/office/drawing/2014/main" id="{AA701A7C-7DC4-A044-B817-A748BDFB96AF}"/>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4683911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Text Placeholder 3">
            <a:extLst>
              <a:ext uri="{FF2B5EF4-FFF2-40B4-BE49-F238E27FC236}">
                <a16:creationId xmlns:a16="http://schemas.microsoft.com/office/drawing/2014/main" id="{BE54896B-A414-1349-BED9-26A753E6AA1F}"/>
              </a:ext>
            </a:extLst>
          </p:cNvPr>
          <p:cNvSpPr>
            <a:spLocks noGrp="1"/>
          </p:cNvSpPr>
          <p:nvPr>
            <p:ph type="body" sz="quarter" idx="11"/>
          </p:nvPr>
        </p:nvSpPr>
        <p:spPr>
          <a:xfrm>
            <a:off x="367736" y="2145794"/>
            <a:ext cx="8307959" cy="3989830"/>
          </a:xfrm>
          <a:prstGeom prst="rect">
            <a:avLst/>
          </a:prstGeom>
        </p:spPr>
        <p:txBody>
          <a:bodyPr/>
          <a:lstStyle>
            <a:lvl1pPr marL="171438" indent="-171438">
              <a:buClr>
                <a:srgbClr val="005EB8"/>
              </a:buClr>
              <a:buFont typeface="Wingdings" pitchFamily="2" charset="2"/>
              <a:buChar char="§"/>
              <a:defRPr sz="1800"/>
            </a:lvl1pPr>
            <a:lvl2pPr marL="514313" indent="-171438">
              <a:buClr>
                <a:srgbClr val="005EB8"/>
              </a:buClr>
              <a:buFont typeface="Wingdings" pitchFamily="2" charset="2"/>
              <a:buChar char="§"/>
              <a:defRPr sz="1500"/>
            </a:lvl2pPr>
            <a:lvl3pPr marL="857186" indent="-171438">
              <a:buClr>
                <a:srgbClr val="005EB8"/>
              </a:buClr>
              <a:buFont typeface="Wingdings" pitchFamily="2" charset="2"/>
              <a:buChar char="§"/>
              <a:defRPr sz="1350"/>
            </a:lvl3pPr>
            <a:lvl4pPr marL="1200060" indent="-171438">
              <a:buClr>
                <a:srgbClr val="005EB8"/>
              </a:buClr>
              <a:buFont typeface="Wingdings" pitchFamily="2" charset="2"/>
              <a:buChar char="§"/>
              <a:defRPr sz="1200"/>
            </a:lvl4pPr>
            <a:lvl5pPr marL="1542935" indent="-171438">
              <a:buClr>
                <a:srgbClr val="005EB8"/>
              </a:buClr>
              <a:buFont typeface="Wingdings" pitchFamily="2" charset="2"/>
              <a:buChar char="§"/>
              <a:defRPr sz="10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itle 1">
            <a:extLst>
              <a:ext uri="{FF2B5EF4-FFF2-40B4-BE49-F238E27FC236}">
                <a16:creationId xmlns:a16="http://schemas.microsoft.com/office/drawing/2014/main" id="{DFA3CAE1-74FD-B74B-BAF7-282D3C9CEC70}"/>
              </a:ext>
            </a:extLst>
          </p:cNvPr>
          <p:cNvSpPr>
            <a:spLocks noGrp="1"/>
          </p:cNvSpPr>
          <p:nvPr>
            <p:ph type="title" hasCustomPrompt="1"/>
          </p:nvPr>
        </p:nvSpPr>
        <p:spPr>
          <a:xfrm>
            <a:off x="367730" y="441339"/>
            <a:ext cx="6982305" cy="646811"/>
          </a:xfrm>
          <a:prstGeom prst="rect">
            <a:avLst/>
          </a:prstGeom>
          <a:noFill/>
          <a:ln w="12700">
            <a:noFill/>
          </a:ln>
        </p:spPr>
        <p:txBody>
          <a:bodyPr/>
          <a:lstStyle>
            <a:lvl1pPr>
              <a:defRPr sz="2700" b="1">
                <a:solidFill>
                  <a:srgbClr val="005EB8"/>
                </a:solidFill>
              </a:defRPr>
            </a:lvl1pPr>
          </a:lstStyle>
          <a:p>
            <a:r>
              <a:rPr lang="en-GB"/>
              <a:t>Click to edit Master title style  </a:t>
            </a:r>
            <a:endParaRPr lang="en-US"/>
          </a:p>
        </p:txBody>
      </p:sp>
      <p:sp>
        <p:nvSpPr>
          <p:cNvPr id="7" name="Text Placeholder 9">
            <a:extLst>
              <a:ext uri="{FF2B5EF4-FFF2-40B4-BE49-F238E27FC236}">
                <a16:creationId xmlns:a16="http://schemas.microsoft.com/office/drawing/2014/main" id="{5F1C9E69-2546-444E-9903-F6030191E0A8}"/>
              </a:ext>
            </a:extLst>
          </p:cNvPr>
          <p:cNvSpPr>
            <a:spLocks noGrp="1"/>
          </p:cNvSpPr>
          <p:nvPr>
            <p:ph type="body" sz="quarter" idx="12"/>
          </p:nvPr>
        </p:nvSpPr>
        <p:spPr>
          <a:xfrm>
            <a:off x="367730" y="1351028"/>
            <a:ext cx="6982305" cy="731837"/>
          </a:xfrm>
          <a:prstGeom prst="rect">
            <a:avLst/>
          </a:prstGeom>
        </p:spPr>
        <p:txBody>
          <a:bodyPr/>
          <a:lstStyle>
            <a:lvl1pPr marL="171438" indent="-171438">
              <a:buClr>
                <a:srgbClr val="005EB8"/>
              </a:buClr>
              <a:buFont typeface="Wingdings" pitchFamily="2" charset="2"/>
              <a:buChar char="§"/>
              <a:defRPr>
                <a:solidFill>
                  <a:srgbClr val="005EB8"/>
                </a:solidFill>
              </a:defRPr>
            </a:lvl1pPr>
            <a:lvl2pPr marL="514313" indent="-171438">
              <a:buClr>
                <a:srgbClr val="005EB8"/>
              </a:buClr>
              <a:buFont typeface="Wingdings" pitchFamily="2" charset="2"/>
              <a:buChar char="§"/>
              <a:defRPr/>
            </a:lvl2pPr>
            <a:lvl3pPr marL="857186" indent="-171438">
              <a:buClr>
                <a:srgbClr val="005EB8"/>
              </a:buClr>
              <a:buFont typeface="Wingdings" pitchFamily="2" charset="2"/>
              <a:buChar char="§"/>
              <a:defRPr/>
            </a:lvl3pPr>
            <a:lvl4pPr marL="1200060" indent="-171438">
              <a:buClr>
                <a:srgbClr val="005EB8"/>
              </a:buClr>
              <a:buFont typeface="Wingdings" pitchFamily="2" charset="2"/>
              <a:buChar char="§"/>
              <a:defRPr/>
            </a:lvl4pPr>
            <a:lvl5pPr marL="1542935" indent="-171438">
              <a:buClr>
                <a:srgbClr val="005EB8"/>
              </a:buClr>
              <a:buFont typeface="Wingdings" pitchFamily="2" charset="2"/>
              <a:buChar char="§"/>
              <a:defRPr/>
            </a:lvl5pPr>
          </a:lstStyle>
          <a:p>
            <a:pPr lvl="0"/>
            <a:r>
              <a:rPr lang="en-GB"/>
              <a:t>Click to edit Master text styles</a:t>
            </a:r>
          </a:p>
        </p:txBody>
      </p:sp>
    </p:spTree>
    <p:extLst>
      <p:ext uri="{BB962C8B-B14F-4D97-AF65-F5344CB8AC3E}">
        <p14:creationId xmlns:p14="http://schemas.microsoft.com/office/powerpoint/2010/main" val="192898729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Learning disability/autis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8473808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descr="A screen shot of a person&#10;&#10;Description automatically generated">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7800" y="1609969"/>
            <a:ext cx="1228325" cy="4614828"/>
          </a:xfrm>
          <a:prstGeom prst="rect">
            <a:avLst/>
          </a:prstGeom>
        </p:spPr>
      </p:pic>
    </p:spTree>
    <p:extLst>
      <p:ext uri="{BB962C8B-B14F-4D97-AF65-F5344CB8AC3E}">
        <p14:creationId xmlns:p14="http://schemas.microsoft.com/office/powerpoint/2010/main" val="2737435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7" name="Picture 6">
            <a:extLst>
              <a:ext uri="{FF2B5EF4-FFF2-40B4-BE49-F238E27FC236}">
                <a16:creationId xmlns:a16="http://schemas.microsoft.com/office/drawing/2014/main" id="{82E5A7EA-545A-4244-9686-0E869516DFFF}"/>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0185686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vents/meeting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30824256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dividual employer (community/home ca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15203430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Tree>
    <p:extLst>
      <p:ext uri="{BB962C8B-B14F-4D97-AF65-F5344CB8AC3E}">
        <p14:creationId xmlns:p14="http://schemas.microsoft.com/office/powerpoint/2010/main" val="2151965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earning disability/autis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26653613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urs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28786427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rain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30963266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Text Placeholder 3">
            <a:extLst>
              <a:ext uri="{FF2B5EF4-FFF2-40B4-BE49-F238E27FC236}">
                <a16:creationId xmlns:a16="http://schemas.microsoft.com/office/drawing/2014/main" id="{BE54896B-A414-1349-BED9-26A753E6AA1F}"/>
              </a:ext>
            </a:extLst>
          </p:cNvPr>
          <p:cNvSpPr>
            <a:spLocks noGrp="1"/>
          </p:cNvSpPr>
          <p:nvPr>
            <p:ph type="body" sz="quarter" idx="11"/>
          </p:nvPr>
        </p:nvSpPr>
        <p:spPr>
          <a:xfrm>
            <a:off x="367736" y="2145794"/>
            <a:ext cx="8307959" cy="3989830"/>
          </a:xfrm>
          <a:prstGeom prst="rect">
            <a:avLst/>
          </a:prstGeom>
        </p:spPr>
        <p:txBody>
          <a:bodyPr/>
          <a:lstStyle>
            <a:lvl1pPr marL="171438" indent="-171438">
              <a:buClr>
                <a:srgbClr val="005EB8"/>
              </a:buClr>
              <a:buFont typeface="Wingdings" pitchFamily="2" charset="2"/>
              <a:buChar char="§"/>
              <a:defRPr sz="1800"/>
            </a:lvl1pPr>
            <a:lvl2pPr marL="514313" indent="-171438">
              <a:buClr>
                <a:srgbClr val="005EB8"/>
              </a:buClr>
              <a:buFont typeface="Wingdings" pitchFamily="2" charset="2"/>
              <a:buChar char="§"/>
              <a:defRPr sz="1500"/>
            </a:lvl2pPr>
            <a:lvl3pPr marL="857186" indent="-171438">
              <a:buClr>
                <a:srgbClr val="005EB8"/>
              </a:buClr>
              <a:buFont typeface="Wingdings" pitchFamily="2" charset="2"/>
              <a:buChar char="§"/>
              <a:defRPr sz="1350"/>
            </a:lvl3pPr>
            <a:lvl4pPr marL="1200060" indent="-171438">
              <a:buClr>
                <a:srgbClr val="005EB8"/>
              </a:buClr>
              <a:buFont typeface="Wingdings" pitchFamily="2" charset="2"/>
              <a:buChar char="§"/>
              <a:defRPr sz="1200"/>
            </a:lvl4pPr>
            <a:lvl5pPr marL="1542935" indent="-171438">
              <a:buClr>
                <a:srgbClr val="005EB8"/>
              </a:buClr>
              <a:buFont typeface="Wingdings" pitchFamily="2" charset="2"/>
              <a:buChar char="§"/>
              <a:defRPr sz="105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Title 1">
            <a:extLst>
              <a:ext uri="{FF2B5EF4-FFF2-40B4-BE49-F238E27FC236}">
                <a16:creationId xmlns:a16="http://schemas.microsoft.com/office/drawing/2014/main" id="{DFA3CAE1-74FD-B74B-BAF7-282D3C9CEC70}"/>
              </a:ext>
            </a:extLst>
          </p:cNvPr>
          <p:cNvSpPr>
            <a:spLocks noGrp="1"/>
          </p:cNvSpPr>
          <p:nvPr>
            <p:ph type="title" hasCustomPrompt="1"/>
          </p:nvPr>
        </p:nvSpPr>
        <p:spPr>
          <a:xfrm>
            <a:off x="367730" y="441339"/>
            <a:ext cx="6982305" cy="646811"/>
          </a:xfrm>
          <a:prstGeom prst="rect">
            <a:avLst/>
          </a:prstGeom>
          <a:noFill/>
          <a:ln w="12700">
            <a:noFill/>
          </a:ln>
        </p:spPr>
        <p:txBody>
          <a:bodyPr/>
          <a:lstStyle>
            <a:lvl1pPr>
              <a:defRPr sz="2700" b="1">
                <a:solidFill>
                  <a:srgbClr val="005EB8"/>
                </a:solidFill>
              </a:defRPr>
            </a:lvl1pPr>
          </a:lstStyle>
          <a:p>
            <a:r>
              <a:rPr lang="en-GB"/>
              <a:t>Click to edit Master title style  </a:t>
            </a:r>
            <a:endParaRPr lang="en-US"/>
          </a:p>
        </p:txBody>
      </p:sp>
      <p:sp>
        <p:nvSpPr>
          <p:cNvPr id="7" name="Text Placeholder 9">
            <a:extLst>
              <a:ext uri="{FF2B5EF4-FFF2-40B4-BE49-F238E27FC236}">
                <a16:creationId xmlns:a16="http://schemas.microsoft.com/office/drawing/2014/main" id="{5F1C9E69-2546-444E-9903-F6030191E0A8}"/>
              </a:ext>
            </a:extLst>
          </p:cNvPr>
          <p:cNvSpPr>
            <a:spLocks noGrp="1"/>
          </p:cNvSpPr>
          <p:nvPr>
            <p:ph type="body" sz="quarter" idx="12"/>
          </p:nvPr>
        </p:nvSpPr>
        <p:spPr>
          <a:xfrm>
            <a:off x="367730" y="1351028"/>
            <a:ext cx="6982305" cy="731837"/>
          </a:xfrm>
          <a:prstGeom prst="rect">
            <a:avLst/>
          </a:prstGeom>
        </p:spPr>
        <p:txBody>
          <a:bodyPr/>
          <a:lstStyle>
            <a:lvl1pPr marL="171438" indent="-171438">
              <a:buClr>
                <a:srgbClr val="005EB8"/>
              </a:buClr>
              <a:buFont typeface="Wingdings" pitchFamily="2" charset="2"/>
              <a:buChar char="§"/>
              <a:defRPr>
                <a:solidFill>
                  <a:srgbClr val="005EB8"/>
                </a:solidFill>
              </a:defRPr>
            </a:lvl1pPr>
            <a:lvl2pPr marL="514313" indent="-171438">
              <a:buClr>
                <a:srgbClr val="005EB8"/>
              </a:buClr>
              <a:buFont typeface="Wingdings" pitchFamily="2" charset="2"/>
              <a:buChar char="§"/>
              <a:defRPr/>
            </a:lvl2pPr>
            <a:lvl3pPr marL="857186" indent="-171438">
              <a:buClr>
                <a:srgbClr val="005EB8"/>
              </a:buClr>
              <a:buFont typeface="Wingdings" pitchFamily="2" charset="2"/>
              <a:buChar char="§"/>
              <a:defRPr/>
            </a:lvl3pPr>
            <a:lvl4pPr marL="1200060" indent="-171438">
              <a:buClr>
                <a:srgbClr val="005EB8"/>
              </a:buClr>
              <a:buFont typeface="Wingdings" pitchFamily="2" charset="2"/>
              <a:buChar char="§"/>
              <a:defRPr/>
            </a:lvl4pPr>
            <a:lvl5pPr marL="1542935" indent="-171438">
              <a:buClr>
                <a:srgbClr val="005EB8"/>
              </a:buClr>
              <a:buFont typeface="Wingdings" pitchFamily="2" charset="2"/>
              <a:buChar char="§"/>
              <a:defRPr/>
            </a:lvl5pPr>
          </a:lstStyle>
          <a:p>
            <a:pPr lvl="0"/>
            <a:r>
              <a:rPr lang="en-GB"/>
              <a:t>Click to edit Master text styles</a:t>
            </a:r>
          </a:p>
        </p:txBody>
      </p:sp>
    </p:spTree>
    <p:extLst>
      <p:ext uri="{BB962C8B-B14F-4D97-AF65-F5344CB8AC3E}">
        <p14:creationId xmlns:p14="http://schemas.microsoft.com/office/powerpoint/2010/main" val="83195914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ogo on white (thank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1EFCE54-37F2-3142-AAC7-A2AD97F6902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dirty="0"/>
              <a:t>Thank you</a:t>
            </a:r>
          </a:p>
        </p:txBody>
      </p:sp>
      <p:pic>
        <p:nvPicPr>
          <p:cNvPr id="4" name="Picture 3" descr="A close up of a logo&#10;&#10;Description automatically generated">
            <a:extLst>
              <a:ext uri="{FF2B5EF4-FFF2-40B4-BE49-F238E27FC236}">
                <a16:creationId xmlns:a16="http://schemas.microsoft.com/office/drawing/2014/main" id="{85FDE45D-26D8-3E46-B069-86B1166C26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213493"/>
            <a:ext cx="5598000" cy="3234078"/>
          </a:xfrm>
          <a:prstGeom prst="rect">
            <a:avLst/>
          </a:prstGeom>
        </p:spPr>
      </p:pic>
    </p:spTree>
    <p:extLst>
      <p:ext uri="{BB962C8B-B14F-4D97-AF65-F5344CB8AC3E}">
        <p14:creationId xmlns:p14="http://schemas.microsoft.com/office/powerpoint/2010/main" val="14344117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ogo on blue (thank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4B4C24-8E23-A849-8ABD-D076D01B4F93}"/>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7225738-0017-6B48-9451-3D7AA0CD16E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dirty="0">
                <a:solidFill>
                  <a:schemeClr val="bg1"/>
                </a:solidFill>
              </a:rPr>
              <a:t>Thank you</a:t>
            </a:r>
          </a:p>
        </p:txBody>
      </p:sp>
      <p:pic>
        <p:nvPicPr>
          <p:cNvPr id="5" name="Picture 4" descr="A picture containing drawing&#10;&#10;Description automatically generated">
            <a:extLst>
              <a:ext uri="{FF2B5EF4-FFF2-40B4-BE49-F238E27FC236}">
                <a16:creationId xmlns:a16="http://schemas.microsoft.com/office/drawing/2014/main" id="{A9D59B36-A22C-864E-83A5-9B434E41C3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213955"/>
            <a:ext cx="5596400" cy="3233154"/>
          </a:xfrm>
          <a:prstGeom prst="rect">
            <a:avLst/>
          </a:prstGeom>
        </p:spPr>
      </p:pic>
    </p:spTree>
    <p:extLst>
      <p:ext uri="{BB962C8B-B14F-4D97-AF65-F5344CB8AC3E}">
        <p14:creationId xmlns:p14="http://schemas.microsoft.com/office/powerpoint/2010/main" val="510167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Just logo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811961"/>
            <a:ext cx="5598000" cy="3234078"/>
          </a:xfrm>
          <a:prstGeom prst="rect">
            <a:avLst/>
          </a:prstGeom>
        </p:spPr>
      </p:pic>
    </p:spTree>
    <p:extLst>
      <p:ext uri="{BB962C8B-B14F-4D97-AF65-F5344CB8AC3E}">
        <p14:creationId xmlns:p14="http://schemas.microsoft.com/office/powerpoint/2010/main" val="180121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7" name="Picture 6">
            <a:extLst>
              <a:ext uri="{FF2B5EF4-FFF2-40B4-BE49-F238E27FC236}">
                <a16:creationId xmlns:a16="http://schemas.microsoft.com/office/drawing/2014/main" id="{5D1CD9AB-DEE5-3A4E-80FA-F8A83398EA1C}"/>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6396478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Just logo on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3173DF-EB41-0842-B344-F88A039A952F}"/>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drawing&#10;&#10;Description automatically generated">
            <a:extLst>
              <a:ext uri="{FF2B5EF4-FFF2-40B4-BE49-F238E27FC236}">
                <a16:creationId xmlns:a16="http://schemas.microsoft.com/office/drawing/2014/main" id="{8D6A50DD-6A60-8342-B6AB-B39C43D99B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812423"/>
            <a:ext cx="5596400" cy="3233154"/>
          </a:xfrm>
          <a:prstGeom prst="rect">
            <a:avLst/>
          </a:prstGeom>
        </p:spPr>
      </p:pic>
    </p:spTree>
    <p:extLst>
      <p:ext uri="{BB962C8B-B14F-4D97-AF65-F5344CB8AC3E}">
        <p14:creationId xmlns:p14="http://schemas.microsoft.com/office/powerpoint/2010/main" val="37657498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nd out more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t>Find out more</a:t>
            </a:r>
            <a:endParaRPr lang="en-US" b="1" dirty="0"/>
          </a:p>
        </p:txBody>
      </p:sp>
    </p:spTree>
    <p:extLst>
      <p:ext uri="{BB962C8B-B14F-4D97-AF65-F5344CB8AC3E}">
        <p14:creationId xmlns:p14="http://schemas.microsoft.com/office/powerpoint/2010/main" val="33164318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nd out more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solidFill>
                  <a:schemeClr val="bg1"/>
                </a:solidFill>
              </a:rPr>
              <a:t>Find out more</a:t>
            </a:r>
            <a:endParaRPr lang="en-US" b="1" dirty="0">
              <a:solidFill>
                <a:schemeClr val="bg1"/>
              </a:solidFill>
            </a:endParaRPr>
          </a:p>
        </p:txBody>
      </p:sp>
    </p:spTree>
    <p:extLst>
      <p:ext uri="{BB962C8B-B14F-4D97-AF65-F5344CB8AC3E}">
        <p14:creationId xmlns:p14="http://schemas.microsoft.com/office/powerpoint/2010/main" val="9268435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act us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t>Contact us</a:t>
            </a:r>
            <a:endParaRPr lang="en-US" b="1" dirty="0"/>
          </a:p>
        </p:txBody>
      </p:sp>
    </p:spTree>
    <p:extLst>
      <p:ext uri="{BB962C8B-B14F-4D97-AF65-F5344CB8AC3E}">
        <p14:creationId xmlns:p14="http://schemas.microsoft.com/office/powerpoint/2010/main" val="39915214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act us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dirty="0"/>
              <a:t>Click to edit Master title style  </a:t>
            </a:r>
            <a:endParaRPr lang="en-US" dirty="0"/>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dirty="0">
                <a:solidFill>
                  <a:schemeClr val="bg1"/>
                </a:solidFill>
              </a:rPr>
              <a:t>Contact us</a:t>
            </a:r>
            <a:endParaRPr lang="en-US" b="1" dirty="0">
              <a:solidFill>
                <a:schemeClr val="bg1"/>
              </a:solidFill>
            </a:endParaRPr>
          </a:p>
        </p:txBody>
      </p:sp>
    </p:spTree>
    <p:extLst>
      <p:ext uri="{BB962C8B-B14F-4D97-AF65-F5344CB8AC3E}">
        <p14:creationId xmlns:p14="http://schemas.microsoft.com/office/powerpoint/2010/main" val="4460956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lour content 1">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91BE3E"/>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35781873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lour content 2">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FFB81C"/>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12306773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lour content 3">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18874271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lour content 4">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A1006B"/>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12870666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lour content 5">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3B0083"/>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2817383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7" name="Picture 6">
            <a:extLst>
              <a:ext uri="{FF2B5EF4-FFF2-40B4-BE49-F238E27FC236}">
                <a16:creationId xmlns:a16="http://schemas.microsoft.com/office/drawing/2014/main" id="{8D6459D4-E8E1-994B-8D26-6D736958A348}"/>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4493858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lour content 6">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8B95"/>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23139253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236860" y="406841"/>
            <a:ext cx="5546995" cy="117421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5" name="Text Placeholder 5"/>
          <p:cNvSpPr>
            <a:spLocks noGrp="1"/>
          </p:cNvSpPr>
          <p:nvPr>
            <p:ph type="body" sz="quarter" idx="10"/>
          </p:nvPr>
        </p:nvSpPr>
        <p:spPr>
          <a:xfrm>
            <a:off x="252890" y="1708149"/>
            <a:ext cx="5575032" cy="1409623"/>
          </a:xfrm>
          <a:prstGeom prst="rect">
            <a:avLst/>
          </a:prstGeom>
        </p:spPr>
        <p:txBody>
          <a:bodyPr/>
          <a:lstStyle>
            <a:lvl1pPr marL="0" indent="0">
              <a:buNone/>
              <a:defRPr sz="240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17614874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p:nvSpPr>
          <p:cNvPr id="7" name="Title 1"/>
          <p:cNvSpPr>
            <a:spLocks noGrp="1"/>
          </p:cNvSpPr>
          <p:nvPr>
            <p:ph type="title"/>
          </p:nvPr>
        </p:nvSpPr>
        <p:spPr>
          <a:xfrm>
            <a:off x="192792" y="1525056"/>
            <a:ext cx="5546995" cy="705863"/>
          </a:xfrm>
          <a:prstGeom prst="rect">
            <a:avLst/>
          </a:prstGeom>
        </p:spPr>
        <p:txBody>
          <a:bodyPr/>
          <a:lstStyle>
            <a:lvl1pPr algn="l">
              <a:defRPr sz="3600" b="1">
                <a:solidFill>
                  <a:srgbClr val="0079C2"/>
                </a:solidFill>
                <a:latin typeface="Arial" pitchFamily="34" charset="0"/>
                <a:cs typeface="Arial"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229134" y="3531132"/>
            <a:ext cx="8584359" cy="3045939"/>
          </a:xfrm>
          <a:prstGeom prst="rect">
            <a:avLst/>
          </a:prstGeom>
        </p:spPr>
        <p:txBody>
          <a:bodyPr/>
          <a:lstStyle>
            <a:lvl1pPr marL="0" indent="0">
              <a:buFontTx/>
              <a:buNone/>
              <a:defRPr sz="2000">
                <a:latin typeface="Arial" pitchFamily="34" charset="0"/>
                <a:cs typeface="Arial" pitchFamily="34" charset="0"/>
              </a:defRPr>
            </a:lvl1pPr>
            <a:lvl2pPr marL="742950" indent="-285750">
              <a:buFont typeface="Wingdings" pitchFamily="2" charset="2"/>
              <a:buChar char="§"/>
              <a:defRPr sz="2000">
                <a:latin typeface="Arial" pitchFamily="34" charset="0"/>
                <a:cs typeface="Arial" pitchFamily="34" charset="0"/>
              </a:defRPr>
            </a:lvl2pPr>
            <a:lvl3pPr marL="1143000" indent="-228600">
              <a:buFont typeface="Wingdings" pitchFamily="2" charset="2"/>
              <a:buChar char="§"/>
              <a:defRPr sz="2000">
                <a:solidFill>
                  <a:schemeClr val="tx1">
                    <a:lumMod val="65000"/>
                    <a:lumOff val="35000"/>
                  </a:schemeClr>
                </a:solidFill>
                <a:latin typeface="Arial" pitchFamily="34" charset="0"/>
                <a:cs typeface="Arial" pitchFamily="34" charset="0"/>
              </a:defRPr>
            </a:lvl3pPr>
            <a:lvl4pPr marL="1600200" indent="-228600">
              <a:buFont typeface="Wingdings" pitchFamily="2" charset="2"/>
              <a:buChar char="§"/>
              <a:defRPr>
                <a:latin typeface="Arial" pitchFamily="34" charset="0"/>
                <a:cs typeface="Arial" pitchFamily="34" charset="0"/>
              </a:defRPr>
            </a:lvl4pPr>
            <a:lvl5pPr marL="2057400" indent="-228600">
              <a:buFont typeface="Wingdings" pitchFamily="2" charset="2"/>
              <a:buChar cha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0" name="Text Placeholder 9"/>
          <p:cNvSpPr>
            <a:spLocks noGrp="1"/>
          </p:cNvSpPr>
          <p:nvPr>
            <p:ph type="body" sz="quarter" idx="11"/>
          </p:nvPr>
        </p:nvSpPr>
        <p:spPr>
          <a:xfrm>
            <a:off x="231237" y="2759726"/>
            <a:ext cx="8593273" cy="517793"/>
          </a:xfrm>
          <a:prstGeom prst="rect">
            <a:avLst/>
          </a:prstGeom>
        </p:spPr>
        <p:txBody>
          <a:bodyPr/>
          <a:lstStyle>
            <a:lvl1pPr marL="0" indent="0">
              <a:buFontTx/>
              <a:buNone/>
              <a:defRPr sz="2800">
                <a:solidFill>
                  <a:srgbClr val="0079C2"/>
                </a:solidFill>
                <a:latin typeface="Arial" pitchFamily="34" charset="0"/>
                <a:cs typeface="Arial" pitchFamily="34" charset="0"/>
              </a:defRPr>
            </a:lvl1pPr>
          </a:lstStyle>
          <a:p>
            <a:pPr lvl="0"/>
            <a:r>
              <a:rPr lang="en-US" dirty="0"/>
              <a:t>Click to edit Master text styles</a:t>
            </a:r>
          </a:p>
        </p:txBody>
      </p:sp>
      <p:cxnSp>
        <p:nvCxnSpPr>
          <p:cNvPr id="5" name="Straight Connector 4"/>
          <p:cNvCxnSpPr/>
          <p:nvPr userDrawn="1"/>
        </p:nvCxnSpPr>
        <p:spPr>
          <a:xfrm>
            <a:off x="319489" y="6621137"/>
            <a:ext cx="8505022" cy="0"/>
          </a:xfrm>
          <a:prstGeom prst="line">
            <a:avLst/>
          </a:prstGeom>
          <a:ln w="88900">
            <a:solidFill>
              <a:srgbClr val="BA9F88">
                <a:alpha val="25000"/>
              </a:srgb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619500" cy="1314450"/>
          </a:xfrm>
          <a:prstGeom prst="rect">
            <a:avLst/>
          </a:prstGeom>
        </p:spPr>
      </p:pic>
    </p:spTree>
    <p:extLst>
      <p:ext uri="{BB962C8B-B14F-4D97-AF65-F5344CB8AC3E}">
        <p14:creationId xmlns:p14="http://schemas.microsoft.com/office/powerpoint/2010/main" val="915050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titl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276620166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title slide 2 (plum)">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A20067"/>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222013904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title slide 3 (tea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008C95"/>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180805529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title slide 4 (viole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3095851"/>
            <a:ext cx="8396563" cy="666297"/>
          </a:xfrm>
          <a:prstGeom prst="rect">
            <a:avLst/>
          </a:prstGeom>
          <a:noFill/>
          <a:ln w="12700">
            <a:noFill/>
          </a:ln>
        </p:spPr>
        <p:txBody>
          <a:bodyPr/>
          <a:lstStyle>
            <a:lvl1pPr>
              <a:defRPr sz="4200" b="1">
                <a:solidFill>
                  <a:srgbClr val="330072"/>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376952231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1.jpeg"/><Relationship Id="rId5" Type="http://schemas.openxmlformats.org/officeDocument/2006/relationships/slideLayout" Target="../slideLayouts/slideLayout24.xml"/><Relationship Id="rId10" Type="http://schemas.openxmlformats.org/officeDocument/2006/relationships/theme" Target="../theme/theme4.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image" Target="../media/image7.jpeg"/><Relationship Id="rId4" Type="http://schemas.openxmlformats.org/officeDocument/2006/relationships/slideLayout" Target="../slideLayouts/slideLayout32.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image" Target="../media/image30.jpg"/><Relationship Id="rId4" Type="http://schemas.openxmlformats.org/officeDocument/2006/relationships/slideLayout" Target="../slideLayouts/slideLayout48.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910FBC4F-605F-E949-B9D4-62D1E863167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Tree>
    <p:extLst>
      <p:ext uri="{BB962C8B-B14F-4D97-AF65-F5344CB8AC3E}">
        <p14:creationId xmlns:p14="http://schemas.microsoft.com/office/powerpoint/2010/main" val="4112092999"/>
      </p:ext>
    </p:extLst>
  </p:cSld>
  <p:clrMap bg1="lt1" tx1="dk1" bg2="lt2" tx2="dk2" accent1="accent1" accent2="accent2" accent3="accent3" accent4="accent4" accent5="accent5" accent6="accent6" hlink="hlink" folHlink="folHlink"/>
  <p:sldLayoutIdLst>
    <p:sldLayoutId id="2147483674" r:id="rId1"/>
    <p:sldLayoutId id="2147483693" r:id="rId2"/>
    <p:sldLayoutId id="2147483694" r:id="rId3"/>
    <p:sldLayoutId id="2147483695" r:id="rId4"/>
    <p:sldLayoutId id="214748369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95" userDrawn="1">
          <p15:clr>
            <a:srgbClr val="F26B43"/>
          </p15:clr>
        </p15:guide>
        <p15:guide id="4" pos="5465" userDrawn="1">
          <p15:clr>
            <a:srgbClr val="F26B43"/>
          </p15:clr>
        </p15:guide>
        <p15:guide id="5" orient="horz" pos="4042" userDrawn="1">
          <p15:clr>
            <a:srgbClr val="F26B43"/>
          </p15:clr>
        </p15:guide>
        <p15:guide id="6" orient="horz" pos="27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910FBC4F-605F-E949-B9D4-62D1E8631676}"/>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Tree>
    <p:extLst>
      <p:ext uri="{BB962C8B-B14F-4D97-AF65-F5344CB8AC3E}">
        <p14:creationId xmlns:p14="http://schemas.microsoft.com/office/powerpoint/2010/main" val="314338247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95">
          <p15:clr>
            <a:srgbClr val="F26B43"/>
          </p15:clr>
        </p15:guide>
        <p15:guide id="4" pos="5465">
          <p15:clr>
            <a:srgbClr val="F26B43"/>
          </p15:clr>
        </p15:guide>
        <p15:guide id="5" orient="horz" pos="4042">
          <p15:clr>
            <a:srgbClr val="F26B43"/>
          </p15:clr>
        </p15:guide>
        <p15:guide id="6" orient="horz" pos="27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BB0D37FB-D3CF-7F45-BB86-5227AFF6EA9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Tree>
    <p:extLst>
      <p:ext uri="{BB962C8B-B14F-4D97-AF65-F5344CB8AC3E}">
        <p14:creationId xmlns:p14="http://schemas.microsoft.com/office/powerpoint/2010/main" val="1612256413"/>
      </p:ext>
    </p:extLst>
  </p:cSld>
  <p:clrMap bg1="lt1" tx1="dk1" bg2="lt2" tx2="dk2" accent1="accent1" accent2="accent2" accent3="accent3" accent4="accent4" accent5="accent5" accent6="accent6" hlink="hlink" folHlink="folHlink"/>
  <p:sldLayoutIdLst>
    <p:sldLayoutId id="2147483692" r:id="rId1"/>
    <p:sldLayoutId id="2147483711" r:id="rId2"/>
    <p:sldLayoutId id="2147483712" r:id="rId3"/>
    <p:sldLayoutId id="2147483713" r:id="rId4"/>
    <p:sldLayoutId id="2147483714" r:id="rId5"/>
    <p:sldLayoutId id="2147483715" r:id="rId6"/>
    <p:sldLayoutId id="214748371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95">
          <p15:clr>
            <a:srgbClr val="F26B43"/>
          </p15:clr>
        </p15:guide>
        <p15:guide id="4" pos="5465">
          <p15:clr>
            <a:srgbClr val="F26B43"/>
          </p15:clr>
        </p15:guide>
        <p15:guide id="5" orient="horz" pos="4042">
          <p15:clr>
            <a:srgbClr val="F26B43"/>
          </p15:clr>
        </p15:guide>
        <p15:guide id="6" orient="horz" pos="27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C3F180CD-8FFC-6643-AE92-EBFB6DBC66F5}"/>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Tree>
    <p:extLst>
      <p:ext uri="{BB962C8B-B14F-4D97-AF65-F5344CB8AC3E}">
        <p14:creationId xmlns:p14="http://schemas.microsoft.com/office/powerpoint/2010/main" val="718475917"/>
      </p:ext>
    </p:extLst>
  </p:cSld>
  <p:clrMap bg1="lt1" tx1="dk1" bg2="lt2" tx2="dk2" accent1="accent1" accent2="accent2" accent3="accent3" accent4="accent4" accent5="accent5" accent6="accent6" hlink="hlink" folHlink="folHlink"/>
  <p:sldLayoutIdLst>
    <p:sldLayoutId id="2147483698" r:id="rId1"/>
    <p:sldLayoutId id="2147483710" r:id="rId2"/>
    <p:sldLayoutId id="2147483709" r:id="rId3"/>
    <p:sldLayoutId id="2147483700" r:id="rId4"/>
    <p:sldLayoutId id="2147483701" r:id="rId5"/>
    <p:sldLayoutId id="2147483699" r:id="rId6"/>
    <p:sldLayoutId id="2147483687" r:id="rId7"/>
    <p:sldLayoutId id="2147483767"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Tree>
    <p:extLst>
      <p:ext uri="{BB962C8B-B14F-4D97-AF65-F5344CB8AC3E}">
        <p14:creationId xmlns:p14="http://schemas.microsoft.com/office/powerpoint/2010/main" val="3444756830"/>
      </p:ext>
    </p:extLst>
  </p:cSld>
  <p:clrMap bg1="lt1" tx1="dk1" bg2="lt2" tx2="dk2" accent1="accent1" accent2="accent2" accent3="accent3" accent4="accent4" accent5="accent5" accent6="accent6" hlink="hlink" folHlink="folHlink"/>
  <p:sldLayoutIdLst>
    <p:sldLayoutId id="2147483683" r:id="rId1"/>
    <p:sldLayoutId id="2147483705" r:id="rId2"/>
    <p:sldLayoutId id="2147483704" r:id="rId3"/>
    <p:sldLayoutId id="2147483703" r:id="rId4"/>
    <p:sldLayoutId id="2147483706" r:id="rId5"/>
    <p:sldLayoutId id="2147483707" r:id="rId6"/>
    <p:sldLayoutId id="2147483708" r:id="rId7"/>
    <p:sldLayoutId id="214748376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758238"/>
      </p:ext>
    </p:extLst>
  </p:cSld>
  <p:clrMap bg1="lt1" tx1="dk1" bg2="lt2" tx2="dk2" accent1="accent1" accent2="accent2" accent3="accent3" accent4="accent4" accent5="accent5" accent6="accent6" hlink="hlink" folHlink="folHlink"/>
  <p:sldLayoutIdLst>
    <p:sldLayoutId id="2147483685" r:id="rId1"/>
    <p:sldLayoutId id="2147483688" r:id="rId2"/>
    <p:sldLayoutId id="2147483689" r:id="rId3"/>
    <p:sldLayoutId id="2147483690" r:id="rId4"/>
    <p:sldLayoutId id="2147483724" r:id="rId5"/>
    <p:sldLayoutId id="2147483725" r:id="rId6"/>
    <p:sldLayoutId id="2147483726" r:id="rId7"/>
    <p:sldLayoutId id="214748372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5EB8"/>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744858" y="0"/>
            <a:ext cx="1399142" cy="1399142"/>
          </a:xfrm>
          <a:prstGeom prst="rect">
            <a:avLst/>
          </a:prstGeom>
        </p:spPr>
      </p:pic>
    </p:spTree>
    <p:extLst>
      <p:ext uri="{BB962C8B-B14F-4D97-AF65-F5344CB8AC3E}">
        <p14:creationId xmlns:p14="http://schemas.microsoft.com/office/powerpoint/2010/main" val="26227954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hyperlink" Target="mailto:Holly.Irwin@skillsforcare.org.uk" TargetMode="External"/><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hyperlink" Target="http://www.skillsforcare.org.uk/L5-Commissioning-for-Wellbeing-Qual" TargetMode="External"/><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hyperlink" Target="https://www.skillsforcare.org.uk/resources/documents/About-us/Evaluating-our-impact/L5-comms-qual-report.pdf" TargetMode="External"/><Relationship Id="rId2" Type="http://schemas.openxmlformats.org/officeDocument/2006/relationships/notesSlide" Target="../notesSlides/notesSlide7.xml"/><Relationship Id="rId1" Type="http://schemas.openxmlformats.org/officeDocument/2006/relationships/slideLayout" Target="../slideLayouts/slideLayout36.xml"/><Relationship Id="rId5" Type="http://schemas.openxmlformats.org/officeDocument/2006/relationships/image" Target="../media/image43.pn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36.xml"/><Relationship Id="rId6" Type="http://schemas.openxmlformats.org/officeDocument/2006/relationships/hyperlink" Target="https://eur01.safelinks.protection.outlook.com/?url=http%3A%2F%2Fwww.skillsforcare.org.uk%2FL5-Commissioning-for-Wellbeing-Qual&amp;data=05%7C01%7CHolly.Irwin%40skillsforcare.org.uk%7C21f2e6ce7f6c4f829e6a08daa535080f%7C5c317017415d43e6ada17668f9ad3f9f%7C0%7C0%7C638003944428245069%7CUnknown%7CTWFpbGZsb3d8eyJWIjoiMC4wLjAwMDAiLCJQIjoiV2luMzIiLCJBTiI6Ik1haWwiLCJXVCI6Mn0%3D%7C3000%7C%7C%7C&amp;sdata=cFuDh%2FT6HzWu1el9bwwEZbdmm6CY2wP4orz8%2BpC3w8E%3D&amp;reserved=0" TargetMode="External"/><Relationship Id="rId5" Type="http://schemas.openxmlformats.org/officeDocument/2006/relationships/image" Target="../media/image46.png"/><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33.xml"/><Relationship Id="rId6" Type="http://schemas.openxmlformats.org/officeDocument/2006/relationships/hyperlink" Target="https://bcelearn.co.uk/commissioning/" TargetMode="External"/><Relationship Id="rId5" Type="http://schemas.openxmlformats.org/officeDocument/2006/relationships/hyperlink" Target="https://www.hascaltd.co.uk/" TargetMode="External"/><Relationship Id="rId4" Type="http://schemas.openxmlformats.org/officeDocument/2006/relationships/hyperlink" Target="https://eur01.safelinks.protection.outlook.com/?url=http%3A%2F%2Fwww.skillsforcare.org.uk%2FL5-Commissioning-for-Wellbeing-Qual&amp;data=05%7C01%7CHolly.Irwin%40skillsforcare.org.uk%7C21f2e6ce7f6c4f829e6a08daa535080f%7C5c317017415d43e6ada17668f9ad3f9f%7C0%7C0%7C638003944428245069%7CUnknown%7CTWFpbGZsb3d8eyJWIjoiMC4wLjAwMDAiLCJQIjoiV2luMzIiLCJBTiI6Ik1haWwiLCJXVCI6Mn0%3D%7C3000%7C%7C%7C&amp;sdata=cFuDh%2FT6HzWu1el9bwwEZbdmm6CY2wP4orz8%2BpC3w8E%3D&amp;reserve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BE325-1599-4935-998A-19F449CBFAF6}"/>
              </a:ext>
            </a:extLst>
          </p:cNvPr>
          <p:cNvSpPr>
            <a:spLocks noGrp="1"/>
          </p:cNvSpPr>
          <p:nvPr>
            <p:ph type="title"/>
          </p:nvPr>
        </p:nvSpPr>
        <p:spPr>
          <a:xfrm>
            <a:off x="251613" y="791900"/>
            <a:ext cx="7092616" cy="1169861"/>
          </a:xfrm>
        </p:spPr>
        <p:txBody>
          <a:bodyPr/>
          <a:lstStyle/>
          <a:p>
            <a:r>
              <a:rPr lang="en-GB" sz="4800" dirty="0"/>
              <a:t>Commissioning for a life not a service</a:t>
            </a:r>
            <a:br>
              <a:rPr lang="en-GB" dirty="0"/>
            </a:br>
            <a:endParaRPr lang="en-GB" dirty="0"/>
          </a:p>
        </p:txBody>
      </p:sp>
      <p:sp>
        <p:nvSpPr>
          <p:cNvPr id="3" name="Title 1">
            <a:extLst>
              <a:ext uri="{FF2B5EF4-FFF2-40B4-BE49-F238E27FC236}">
                <a16:creationId xmlns:a16="http://schemas.microsoft.com/office/drawing/2014/main" id="{02B7410C-2662-5649-022A-7CF4D581FFE0}"/>
              </a:ext>
            </a:extLst>
          </p:cNvPr>
          <p:cNvSpPr txBox="1">
            <a:spLocks/>
          </p:cNvSpPr>
          <p:nvPr/>
        </p:nvSpPr>
        <p:spPr>
          <a:xfrm>
            <a:off x="251613" y="2283079"/>
            <a:ext cx="7092616" cy="1010204"/>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005EB8"/>
                </a:solidFill>
                <a:latin typeface="+mj-lt"/>
                <a:ea typeface="+mj-ea"/>
                <a:cs typeface="+mj-cs"/>
              </a:defRPr>
            </a:lvl1pPr>
          </a:lstStyle>
          <a:p>
            <a:r>
              <a:rPr lang="en-GB" sz="2400" dirty="0"/>
              <a:t>Principles of Commissioning for Wellbeing level 5 qualification</a:t>
            </a:r>
            <a:br>
              <a:rPr lang="en-GB" dirty="0"/>
            </a:br>
            <a:endParaRPr lang="en-GB" dirty="0"/>
          </a:p>
        </p:txBody>
      </p:sp>
      <p:sp>
        <p:nvSpPr>
          <p:cNvPr id="4" name="TextBox 3">
            <a:extLst>
              <a:ext uri="{FF2B5EF4-FFF2-40B4-BE49-F238E27FC236}">
                <a16:creationId xmlns:a16="http://schemas.microsoft.com/office/drawing/2014/main" id="{C50AF80D-15E5-B448-6B9D-C10D5471B307}"/>
              </a:ext>
            </a:extLst>
          </p:cNvPr>
          <p:cNvSpPr txBox="1"/>
          <p:nvPr/>
        </p:nvSpPr>
        <p:spPr>
          <a:xfrm>
            <a:off x="140677" y="6457071"/>
            <a:ext cx="4431323" cy="369332"/>
          </a:xfrm>
          <a:prstGeom prst="rect">
            <a:avLst/>
          </a:prstGeom>
          <a:noFill/>
        </p:spPr>
        <p:txBody>
          <a:bodyPr wrap="square" rtlCol="0">
            <a:spAutoFit/>
          </a:bodyPr>
          <a:lstStyle/>
          <a:p>
            <a:r>
              <a:rPr lang="en-GB" dirty="0">
                <a:solidFill>
                  <a:schemeClr val="bg1"/>
                </a:solidFill>
              </a:rPr>
              <a:t>Updated July 2023</a:t>
            </a:r>
          </a:p>
        </p:txBody>
      </p:sp>
    </p:spTree>
    <p:extLst>
      <p:ext uri="{BB962C8B-B14F-4D97-AF65-F5344CB8AC3E}">
        <p14:creationId xmlns:p14="http://schemas.microsoft.com/office/powerpoint/2010/main" val="795103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9A7B0-D4D5-468E-8EDF-DD035E264A12}"/>
              </a:ext>
            </a:extLst>
          </p:cNvPr>
          <p:cNvSpPr>
            <a:spLocks noGrp="1"/>
          </p:cNvSpPr>
          <p:nvPr>
            <p:ph type="title"/>
          </p:nvPr>
        </p:nvSpPr>
        <p:spPr>
          <a:xfrm>
            <a:off x="1726011" y="1822388"/>
            <a:ext cx="4496370" cy="646811"/>
          </a:xfrm>
        </p:spPr>
        <p:txBody>
          <a:bodyPr/>
          <a:lstStyle/>
          <a:p>
            <a:r>
              <a:rPr lang="en-GB" sz="6000" dirty="0"/>
              <a:t>Thank you </a:t>
            </a:r>
          </a:p>
        </p:txBody>
      </p:sp>
      <p:sp>
        <p:nvSpPr>
          <p:cNvPr id="3" name="Text Placeholder 2">
            <a:extLst>
              <a:ext uri="{FF2B5EF4-FFF2-40B4-BE49-F238E27FC236}">
                <a16:creationId xmlns:a16="http://schemas.microsoft.com/office/drawing/2014/main" id="{C96F8C0E-3B62-4E75-9993-5C93F45FC256}"/>
              </a:ext>
            </a:extLst>
          </p:cNvPr>
          <p:cNvSpPr>
            <a:spLocks noGrp="1"/>
          </p:cNvSpPr>
          <p:nvPr>
            <p:ph type="body" sz="quarter" idx="11"/>
          </p:nvPr>
        </p:nvSpPr>
        <p:spPr>
          <a:xfrm>
            <a:off x="367730" y="2743200"/>
            <a:ext cx="6982304" cy="3392424"/>
          </a:xfrm>
        </p:spPr>
        <p:txBody>
          <a:bodyPr/>
          <a:lstStyle/>
          <a:p>
            <a:pPr marL="0" indent="0">
              <a:buNone/>
            </a:pPr>
            <a:endParaRPr lang="fr-FR" dirty="0"/>
          </a:p>
          <a:p>
            <a:pPr marL="0" indent="0">
              <a:buNone/>
            </a:pPr>
            <a:endParaRPr lang="fr-FR" dirty="0"/>
          </a:p>
          <a:p>
            <a:pPr marL="0" indent="0" algn="ctr">
              <a:buNone/>
            </a:pPr>
            <a:r>
              <a:rPr lang="fr-FR" dirty="0">
                <a:hlinkClick r:id="rId3"/>
              </a:rPr>
              <a:t>Holly.Irwin@skillsforcare.org.uk</a:t>
            </a:r>
            <a:r>
              <a:rPr lang="fr-FR" dirty="0"/>
              <a:t> </a:t>
            </a:r>
          </a:p>
          <a:p>
            <a:pPr marL="0" indent="0" algn="ctr">
              <a:buNone/>
            </a:pPr>
            <a:endParaRPr lang="fr-FR" dirty="0"/>
          </a:p>
          <a:p>
            <a:pPr marL="0" indent="0" algn="ctr">
              <a:buNone/>
            </a:pPr>
            <a:endParaRPr lang="fr-FR" dirty="0"/>
          </a:p>
        </p:txBody>
      </p:sp>
    </p:spTree>
    <p:extLst>
      <p:ext uri="{BB962C8B-B14F-4D97-AF65-F5344CB8AC3E}">
        <p14:creationId xmlns:p14="http://schemas.microsoft.com/office/powerpoint/2010/main" val="2632314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50A2DE-085C-42F4-BF74-5D0D56D0140A}"/>
              </a:ext>
            </a:extLst>
          </p:cNvPr>
          <p:cNvPicPr>
            <a:picLocks noChangeAspect="1"/>
          </p:cNvPicPr>
          <p:nvPr/>
        </p:nvPicPr>
        <p:blipFill>
          <a:blip r:embed="rId3"/>
          <a:stretch>
            <a:fillRect/>
          </a:stretch>
        </p:blipFill>
        <p:spPr>
          <a:xfrm>
            <a:off x="5631543" y="2992881"/>
            <a:ext cx="3512457" cy="1938521"/>
          </a:xfrm>
          <a:prstGeom prst="rect">
            <a:avLst/>
          </a:prstGeom>
        </p:spPr>
      </p:pic>
      <p:sp>
        <p:nvSpPr>
          <p:cNvPr id="11" name="Title 10">
            <a:extLst>
              <a:ext uri="{FF2B5EF4-FFF2-40B4-BE49-F238E27FC236}">
                <a16:creationId xmlns:a16="http://schemas.microsoft.com/office/drawing/2014/main" id="{A4159FAE-1D03-448A-BEDC-54D5C9A4091F}"/>
              </a:ext>
            </a:extLst>
          </p:cNvPr>
          <p:cNvSpPr>
            <a:spLocks noGrp="1"/>
          </p:cNvSpPr>
          <p:nvPr>
            <p:ph type="title"/>
          </p:nvPr>
        </p:nvSpPr>
        <p:spPr>
          <a:xfrm>
            <a:off x="367730" y="634675"/>
            <a:ext cx="7195120" cy="646811"/>
          </a:xfrm>
        </p:spPr>
        <p:txBody>
          <a:bodyPr/>
          <a:lstStyle/>
          <a:p>
            <a:r>
              <a:rPr lang="en-GB" sz="3600" dirty="0"/>
              <a:t>What – learning outcomes</a:t>
            </a:r>
          </a:p>
        </p:txBody>
      </p:sp>
      <p:sp>
        <p:nvSpPr>
          <p:cNvPr id="7" name="Text Placeholder 2">
            <a:extLst>
              <a:ext uri="{FF2B5EF4-FFF2-40B4-BE49-F238E27FC236}">
                <a16:creationId xmlns:a16="http://schemas.microsoft.com/office/drawing/2014/main" id="{38B29ADF-7DDA-4A3A-B6D1-300ACC0502E4}"/>
              </a:ext>
            </a:extLst>
          </p:cNvPr>
          <p:cNvSpPr>
            <a:spLocks noGrp="1"/>
          </p:cNvSpPr>
          <p:nvPr>
            <p:ph type="body" sz="quarter" idx="11"/>
          </p:nvPr>
        </p:nvSpPr>
        <p:spPr>
          <a:xfrm>
            <a:off x="291528" y="1740132"/>
            <a:ext cx="8560944" cy="4648375"/>
          </a:xfrm>
        </p:spPr>
        <p:txBody>
          <a:bodyPr/>
          <a:lstStyle/>
          <a:p>
            <a:r>
              <a:rPr lang="en-GB" sz="2000" dirty="0"/>
              <a:t>Recognise the importance of co-production at every stage of the commissioning cycle</a:t>
            </a:r>
          </a:p>
          <a:p>
            <a:r>
              <a:rPr lang="en-GB" sz="2000" dirty="0"/>
              <a:t>Ability to design innovative care and support</a:t>
            </a:r>
          </a:p>
          <a:p>
            <a:r>
              <a:rPr lang="en-GB" sz="2000" dirty="0"/>
              <a:t>Understand:</a:t>
            </a:r>
          </a:p>
          <a:p>
            <a:pPr lvl="1"/>
            <a:r>
              <a:rPr lang="en-GB" sz="2000" dirty="0">
                <a:solidFill>
                  <a:schemeClr val="accent1"/>
                </a:solidFill>
              </a:rPr>
              <a:t>The market</a:t>
            </a:r>
          </a:p>
          <a:p>
            <a:pPr lvl="1"/>
            <a:r>
              <a:rPr lang="en-GB" sz="2000" dirty="0">
                <a:solidFill>
                  <a:schemeClr val="accent1"/>
                </a:solidFill>
              </a:rPr>
              <a:t>Legislative requirements</a:t>
            </a:r>
          </a:p>
          <a:p>
            <a:pPr lvl="1"/>
            <a:r>
              <a:rPr lang="en-GB" sz="2000" dirty="0">
                <a:solidFill>
                  <a:schemeClr val="accent1"/>
                </a:solidFill>
              </a:rPr>
              <a:t>Population needs</a:t>
            </a:r>
          </a:p>
          <a:p>
            <a:r>
              <a:rPr lang="en-GB" sz="2000" dirty="0"/>
              <a:t>Outcomes-focused commissioning</a:t>
            </a:r>
          </a:p>
          <a:p>
            <a:r>
              <a:rPr lang="en-GB" sz="2000" dirty="0"/>
              <a:t>Supporting services to improve</a:t>
            </a:r>
          </a:p>
          <a:p>
            <a:r>
              <a:rPr lang="en-GB" sz="2000" dirty="0"/>
              <a:t>Commissioning in partnership</a:t>
            </a:r>
          </a:p>
          <a:p>
            <a:pPr marL="0" indent="0">
              <a:buNone/>
            </a:pPr>
            <a:endParaRPr lang="en-GB" sz="800" dirty="0"/>
          </a:p>
          <a:p>
            <a:pPr marL="0" indent="0">
              <a:buNone/>
            </a:pPr>
            <a:r>
              <a:rPr lang="en-GB" sz="2000" dirty="0"/>
              <a:t>Note: content is regularly updated/contextualised to current policy/reform developments by both learning providers</a:t>
            </a:r>
          </a:p>
          <a:p>
            <a:pPr marL="0" indent="0">
              <a:buNone/>
            </a:pPr>
            <a:endParaRPr lang="en-GB" dirty="0"/>
          </a:p>
        </p:txBody>
      </p:sp>
    </p:spTree>
    <p:extLst>
      <p:ext uri="{BB962C8B-B14F-4D97-AF65-F5344CB8AC3E}">
        <p14:creationId xmlns:p14="http://schemas.microsoft.com/office/powerpoint/2010/main" val="430709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4159FAE-1D03-448A-BEDC-54D5C9A4091F}"/>
              </a:ext>
            </a:extLst>
          </p:cNvPr>
          <p:cNvSpPr>
            <a:spLocks noGrp="1"/>
          </p:cNvSpPr>
          <p:nvPr>
            <p:ph type="title"/>
          </p:nvPr>
        </p:nvSpPr>
        <p:spPr>
          <a:xfrm>
            <a:off x="367730" y="634675"/>
            <a:ext cx="7195120" cy="646811"/>
          </a:xfrm>
        </p:spPr>
        <p:txBody>
          <a:bodyPr/>
          <a:lstStyle/>
          <a:p>
            <a:r>
              <a:rPr lang="en-GB" sz="3600" dirty="0"/>
              <a:t>Learning disability and autism version</a:t>
            </a:r>
          </a:p>
        </p:txBody>
      </p:sp>
      <p:sp>
        <p:nvSpPr>
          <p:cNvPr id="4" name="Rectangle: Rounded Corners 3">
            <a:extLst>
              <a:ext uri="{FF2B5EF4-FFF2-40B4-BE49-F238E27FC236}">
                <a16:creationId xmlns:a16="http://schemas.microsoft.com/office/drawing/2014/main" id="{10254EF4-182D-9C7C-1DB1-C9CD609EDB2A}"/>
              </a:ext>
            </a:extLst>
          </p:cNvPr>
          <p:cNvSpPr/>
          <p:nvPr/>
        </p:nvSpPr>
        <p:spPr>
          <a:xfrm>
            <a:off x="718521" y="2145323"/>
            <a:ext cx="7443273" cy="50643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Principles of Commissioning for Wellbeing Level 5 qualification</a:t>
            </a:r>
          </a:p>
        </p:txBody>
      </p:sp>
      <p:sp>
        <p:nvSpPr>
          <p:cNvPr id="5" name="Rectangle: Rounded Corners 4">
            <a:extLst>
              <a:ext uri="{FF2B5EF4-FFF2-40B4-BE49-F238E27FC236}">
                <a16:creationId xmlns:a16="http://schemas.microsoft.com/office/drawing/2014/main" id="{1E3C4418-F2AB-5845-3220-53CF98A22991}"/>
              </a:ext>
            </a:extLst>
          </p:cNvPr>
          <p:cNvSpPr/>
          <p:nvPr/>
        </p:nvSpPr>
        <p:spPr>
          <a:xfrm>
            <a:off x="1306494" y="2842999"/>
            <a:ext cx="2658794" cy="1252024"/>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Generic version </a:t>
            </a:r>
            <a:r>
              <a:rPr lang="en-GB" dirty="0">
                <a:solidFill>
                  <a:schemeClr val="tx1"/>
                </a:solidFill>
              </a:rPr>
              <a:t>– suitable for all commissioners</a:t>
            </a:r>
          </a:p>
        </p:txBody>
      </p:sp>
      <p:sp>
        <p:nvSpPr>
          <p:cNvPr id="10" name="Rectangle: Rounded Corners 9">
            <a:extLst>
              <a:ext uri="{FF2B5EF4-FFF2-40B4-BE49-F238E27FC236}">
                <a16:creationId xmlns:a16="http://schemas.microsoft.com/office/drawing/2014/main" id="{7724B974-98B2-B4DF-35D3-AF4CAE014C34}"/>
              </a:ext>
            </a:extLst>
          </p:cNvPr>
          <p:cNvSpPr/>
          <p:nvPr/>
        </p:nvSpPr>
        <p:spPr>
          <a:xfrm>
            <a:off x="5178712" y="2842999"/>
            <a:ext cx="2658794" cy="1252024"/>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Learning disability and autism version</a:t>
            </a:r>
          </a:p>
        </p:txBody>
      </p:sp>
      <p:sp>
        <p:nvSpPr>
          <p:cNvPr id="6" name="Rectangle: Rounded Corners 5">
            <a:extLst>
              <a:ext uri="{FF2B5EF4-FFF2-40B4-BE49-F238E27FC236}">
                <a16:creationId xmlns:a16="http://schemas.microsoft.com/office/drawing/2014/main" id="{5C7EE884-FFAD-AD4B-F9B7-DA4A3C17AC3A}"/>
              </a:ext>
            </a:extLst>
          </p:cNvPr>
          <p:cNvSpPr/>
          <p:nvPr/>
        </p:nvSpPr>
        <p:spPr>
          <a:xfrm>
            <a:off x="4440158" y="4286262"/>
            <a:ext cx="4135902" cy="1252024"/>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Covers the same core content, but examples and delivery is contextualised to learning disability and autism</a:t>
            </a:r>
          </a:p>
        </p:txBody>
      </p:sp>
      <p:sp>
        <p:nvSpPr>
          <p:cNvPr id="8" name="Rectangle: Rounded Corners 7">
            <a:extLst>
              <a:ext uri="{FF2B5EF4-FFF2-40B4-BE49-F238E27FC236}">
                <a16:creationId xmlns:a16="http://schemas.microsoft.com/office/drawing/2014/main" id="{785B208A-DE5A-C50B-E056-429D37AAD0CE}"/>
              </a:ext>
            </a:extLst>
          </p:cNvPr>
          <p:cNvSpPr/>
          <p:nvPr/>
        </p:nvSpPr>
        <p:spPr>
          <a:xfrm>
            <a:off x="1881554" y="5729525"/>
            <a:ext cx="5380891" cy="506437"/>
          </a:xfrm>
          <a:prstGeom prst="round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Both versions result in the same certificate</a:t>
            </a:r>
          </a:p>
        </p:txBody>
      </p:sp>
      <p:sp>
        <p:nvSpPr>
          <p:cNvPr id="12" name="Arrow: Down 11">
            <a:extLst>
              <a:ext uri="{FF2B5EF4-FFF2-40B4-BE49-F238E27FC236}">
                <a16:creationId xmlns:a16="http://schemas.microsoft.com/office/drawing/2014/main" id="{E6E0C667-8D11-5C6B-87AE-65A04ED513A0}"/>
              </a:ext>
            </a:extLst>
          </p:cNvPr>
          <p:cNvSpPr/>
          <p:nvPr/>
        </p:nvSpPr>
        <p:spPr>
          <a:xfrm>
            <a:off x="2319368" y="2651760"/>
            <a:ext cx="633046" cy="37279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Down 12">
            <a:extLst>
              <a:ext uri="{FF2B5EF4-FFF2-40B4-BE49-F238E27FC236}">
                <a16:creationId xmlns:a16="http://schemas.microsoft.com/office/drawing/2014/main" id="{81308395-78D9-C03E-DBF1-BA8061175F30}"/>
              </a:ext>
            </a:extLst>
          </p:cNvPr>
          <p:cNvSpPr/>
          <p:nvPr/>
        </p:nvSpPr>
        <p:spPr>
          <a:xfrm>
            <a:off x="6191588" y="2642534"/>
            <a:ext cx="633046" cy="37279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Down 13">
            <a:extLst>
              <a:ext uri="{FF2B5EF4-FFF2-40B4-BE49-F238E27FC236}">
                <a16:creationId xmlns:a16="http://schemas.microsoft.com/office/drawing/2014/main" id="{DA2D7723-31E9-E6C4-83D5-C156AFB051A8}"/>
              </a:ext>
            </a:extLst>
          </p:cNvPr>
          <p:cNvSpPr/>
          <p:nvPr/>
        </p:nvSpPr>
        <p:spPr>
          <a:xfrm>
            <a:off x="6191588" y="4095023"/>
            <a:ext cx="633046" cy="282016"/>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Down 14">
            <a:extLst>
              <a:ext uri="{FF2B5EF4-FFF2-40B4-BE49-F238E27FC236}">
                <a16:creationId xmlns:a16="http://schemas.microsoft.com/office/drawing/2014/main" id="{AEF6B757-2223-115B-4DCC-FC2F4C86DEB5}"/>
              </a:ext>
            </a:extLst>
          </p:cNvPr>
          <p:cNvSpPr/>
          <p:nvPr/>
        </p:nvSpPr>
        <p:spPr>
          <a:xfrm>
            <a:off x="6191588" y="5538285"/>
            <a:ext cx="633046" cy="282017"/>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Down 15">
            <a:extLst>
              <a:ext uri="{FF2B5EF4-FFF2-40B4-BE49-F238E27FC236}">
                <a16:creationId xmlns:a16="http://schemas.microsoft.com/office/drawing/2014/main" id="{5E933108-DE41-B522-E03A-5F5C6C9B74D6}"/>
              </a:ext>
            </a:extLst>
          </p:cNvPr>
          <p:cNvSpPr/>
          <p:nvPr/>
        </p:nvSpPr>
        <p:spPr>
          <a:xfrm>
            <a:off x="2319367" y="4063702"/>
            <a:ext cx="633046" cy="17566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1834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2B1D8B8-76EE-E2E6-D789-D708CBA03392}"/>
              </a:ext>
            </a:extLst>
          </p:cNvPr>
          <p:cNvPicPr>
            <a:picLocks noChangeAspect="1"/>
          </p:cNvPicPr>
          <p:nvPr/>
        </p:nvPicPr>
        <p:blipFill>
          <a:blip r:embed="rId3"/>
          <a:stretch>
            <a:fillRect/>
          </a:stretch>
        </p:blipFill>
        <p:spPr>
          <a:xfrm>
            <a:off x="2562447" y="2920413"/>
            <a:ext cx="2586046" cy="1157805"/>
          </a:xfrm>
          <a:prstGeom prst="rect">
            <a:avLst/>
          </a:prstGeom>
        </p:spPr>
      </p:pic>
      <p:sp>
        <p:nvSpPr>
          <p:cNvPr id="8" name="Rectangle: Rounded Corners 7">
            <a:extLst>
              <a:ext uri="{FF2B5EF4-FFF2-40B4-BE49-F238E27FC236}">
                <a16:creationId xmlns:a16="http://schemas.microsoft.com/office/drawing/2014/main" id="{6235C5A7-B153-4FDE-9C6B-DD0841DA5048}"/>
              </a:ext>
            </a:extLst>
          </p:cNvPr>
          <p:cNvSpPr/>
          <p:nvPr/>
        </p:nvSpPr>
        <p:spPr>
          <a:xfrm>
            <a:off x="2428251" y="4084037"/>
            <a:ext cx="2866125" cy="1444897"/>
          </a:xfrm>
          <a:prstGeom prst="roundRect">
            <a:avLst/>
          </a:prstGeom>
          <a:noFill/>
          <a:ln w="57150">
            <a:solidFill>
              <a:srgbClr val="97D7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t>Social care providers*</a:t>
            </a:r>
          </a:p>
        </p:txBody>
      </p:sp>
      <p:sp>
        <p:nvSpPr>
          <p:cNvPr id="2" name="Title 1">
            <a:extLst>
              <a:ext uri="{FF2B5EF4-FFF2-40B4-BE49-F238E27FC236}">
                <a16:creationId xmlns:a16="http://schemas.microsoft.com/office/drawing/2014/main" id="{BC109DC3-0703-4558-9F6B-43EBDDAEAA2D}"/>
              </a:ext>
            </a:extLst>
          </p:cNvPr>
          <p:cNvSpPr>
            <a:spLocks noGrp="1"/>
          </p:cNvSpPr>
          <p:nvPr>
            <p:ph type="title"/>
          </p:nvPr>
        </p:nvSpPr>
        <p:spPr/>
        <p:txBody>
          <a:bodyPr/>
          <a:lstStyle/>
          <a:p>
            <a:r>
              <a:rPr lang="en-GB" dirty="0"/>
              <a:t>Who – target audience </a:t>
            </a:r>
          </a:p>
        </p:txBody>
      </p:sp>
      <p:sp>
        <p:nvSpPr>
          <p:cNvPr id="7" name="Rectangle: Rounded Corners 6">
            <a:extLst>
              <a:ext uri="{FF2B5EF4-FFF2-40B4-BE49-F238E27FC236}">
                <a16:creationId xmlns:a16="http://schemas.microsoft.com/office/drawing/2014/main" id="{45DADDE0-E417-4C23-AEC9-2656A597A44F}"/>
              </a:ext>
            </a:extLst>
          </p:cNvPr>
          <p:cNvSpPr/>
          <p:nvPr/>
        </p:nvSpPr>
        <p:spPr>
          <a:xfrm>
            <a:off x="4308273" y="1518605"/>
            <a:ext cx="2866125" cy="1444897"/>
          </a:xfrm>
          <a:prstGeom prst="roundRect">
            <a:avLst/>
          </a:prstGeom>
          <a:noFill/>
          <a:ln w="57150">
            <a:solidFill>
              <a:srgbClr val="E8772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t>Social care commissioners</a:t>
            </a:r>
          </a:p>
        </p:txBody>
      </p:sp>
      <p:sp>
        <p:nvSpPr>
          <p:cNvPr id="6" name="Rectangle: Rounded Corners 5">
            <a:extLst>
              <a:ext uri="{FF2B5EF4-FFF2-40B4-BE49-F238E27FC236}">
                <a16:creationId xmlns:a16="http://schemas.microsoft.com/office/drawing/2014/main" id="{9521F8E6-25C0-4F46-B4C8-BF713611C170}"/>
              </a:ext>
            </a:extLst>
          </p:cNvPr>
          <p:cNvSpPr/>
          <p:nvPr/>
        </p:nvSpPr>
        <p:spPr>
          <a:xfrm>
            <a:off x="653641" y="1515316"/>
            <a:ext cx="2866125" cy="1444897"/>
          </a:xfrm>
          <a:prstGeom prst="roundRect">
            <a:avLst/>
          </a:prstGeom>
          <a:noFill/>
          <a:ln w="57150">
            <a:solidFill>
              <a:srgbClr val="008C95"/>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t>Health commissioners</a:t>
            </a:r>
          </a:p>
        </p:txBody>
      </p:sp>
      <p:sp>
        <p:nvSpPr>
          <p:cNvPr id="9" name="TextBox 8">
            <a:extLst>
              <a:ext uri="{FF2B5EF4-FFF2-40B4-BE49-F238E27FC236}">
                <a16:creationId xmlns:a16="http://schemas.microsoft.com/office/drawing/2014/main" id="{2E9DE6A0-A877-5B69-2F14-710CEF854C4C}"/>
              </a:ext>
            </a:extLst>
          </p:cNvPr>
          <p:cNvSpPr txBox="1"/>
          <p:nvPr/>
        </p:nvSpPr>
        <p:spPr>
          <a:xfrm>
            <a:off x="469329" y="5564560"/>
            <a:ext cx="7252271" cy="584775"/>
          </a:xfrm>
          <a:prstGeom prst="rect">
            <a:avLst/>
          </a:prstGeom>
          <a:noFill/>
        </p:spPr>
        <p:txBody>
          <a:bodyPr wrap="square" rtlCol="0">
            <a:spAutoFit/>
          </a:bodyPr>
          <a:lstStyle/>
          <a:p>
            <a:r>
              <a:rPr lang="en-GB" sz="1600" dirty="0"/>
              <a:t>*NB: content is focused on commissioning and so learners need to work in a commissioning role or have links to commissioners for practical examples</a:t>
            </a:r>
          </a:p>
        </p:txBody>
      </p:sp>
    </p:spTree>
    <p:extLst>
      <p:ext uri="{BB962C8B-B14F-4D97-AF65-F5344CB8AC3E}">
        <p14:creationId xmlns:p14="http://schemas.microsoft.com/office/powerpoint/2010/main" val="3241010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09DC3-0703-4558-9F6B-43EBDDAEAA2D}"/>
              </a:ext>
            </a:extLst>
          </p:cNvPr>
          <p:cNvSpPr>
            <a:spLocks noGrp="1"/>
          </p:cNvSpPr>
          <p:nvPr>
            <p:ph type="title"/>
          </p:nvPr>
        </p:nvSpPr>
        <p:spPr/>
        <p:txBody>
          <a:bodyPr/>
          <a:lstStyle/>
          <a:p>
            <a:r>
              <a:rPr lang="en-GB" dirty="0"/>
              <a:t>Funding support options</a:t>
            </a:r>
          </a:p>
        </p:txBody>
      </p:sp>
      <p:sp>
        <p:nvSpPr>
          <p:cNvPr id="8" name="Rectangle: Rounded Corners 7">
            <a:extLst>
              <a:ext uri="{FF2B5EF4-FFF2-40B4-BE49-F238E27FC236}">
                <a16:creationId xmlns:a16="http://schemas.microsoft.com/office/drawing/2014/main" id="{E1CDF25A-2FE8-86A1-FF9F-5A7992BBD487}"/>
              </a:ext>
            </a:extLst>
          </p:cNvPr>
          <p:cNvSpPr/>
          <p:nvPr/>
        </p:nvSpPr>
        <p:spPr>
          <a:xfrm>
            <a:off x="570926" y="3277506"/>
            <a:ext cx="2866125" cy="1666241"/>
          </a:xfrm>
          <a:prstGeom prst="roundRect">
            <a:avLst/>
          </a:prstGeom>
          <a:noFill/>
          <a:ln w="57150">
            <a:solidFill>
              <a:srgbClr val="008C95"/>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b="1" dirty="0"/>
              <a:t>LD/A version </a:t>
            </a:r>
            <a:r>
              <a:rPr lang="en-GB" dirty="0"/>
              <a:t>– full costs met by </a:t>
            </a:r>
            <a:r>
              <a:rPr lang="en-GB" dirty="0" err="1"/>
              <a:t>SfC</a:t>
            </a:r>
            <a:endParaRPr lang="en-GB" dirty="0"/>
          </a:p>
          <a:p>
            <a:pPr algn="ctr"/>
            <a:endParaRPr lang="en-GB" sz="800" dirty="0"/>
          </a:p>
          <a:p>
            <a:pPr algn="ctr"/>
            <a:r>
              <a:rPr lang="en-GB" b="1" dirty="0"/>
              <a:t>Generic version </a:t>
            </a:r>
            <a:r>
              <a:rPr lang="en-GB" dirty="0"/>
              <a:t>– no funding via </a:t>
            </a:r>
            <a:r>
              <a:rPr lang="en-GB" dirty="0" err="1"/>
              <a:t>SfC</a:t>
            </a:r>
            <a:endParaRPr lang="en-GB" dirty="0"/>
          </a:p>
        </p:txBody>
      </p:sp>
      <p:sp>
        <p:nvSpPr>
          <p:cNvPr id="9" name="Rectangle: Rounded Corners 8">
            <a:extLst>
              <a:ext uri="{FF2B5EF4-FFF2-40B4-BE49-F238E27FC236}">
                <a16:creationId xmlns:a16="http://schemas.microsoft.com/office/drawing/2014/main" id="{DBF5E4D0-43E1-C630-D79F-0E1703F0F187}"/>
              </a:ext>
            </a:extLst>
          </p:cNvPr>
          <p:cNvSpPr/>
          <p:nvPr/>
        </p:nvSpPr>
        <p:spPr>
          <a:xfrm>
            <a:off x="3678355" y="3276477"/>
            <a:ext cx="3817257" cy="2469180"/>
          </a:xfrm>
          <a:prstGeom prst="roundRect">
            <a:avLst/>
          </a:prstGeom>
          <a:noFill/>
          <a:ln w="57150">
            <a:solidFill>
              <a:srgbClr val="E87722"/>
            </a:solidFill>
          </a:ln>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Tx/>
              <a:buChar char="-"/>
            </a:pPr>
            <a:r>
              <a:rPr lang="en-GB" dirty="0" err="1"/>
              <a:t>approx</a:t>
            </a:r>
            <a:r>
              <a:rPr lang="en-GB" dirty="0"/>
              <a:t> 1/3 of costs met by </a:t>
            </a:r>
            <a:r>
              <a:rPr lang="en-GB" dirty="0" err="1"/>
              <a:t>SfC</a:t>
            </a:r>
            <a:r>
              <a:rPr lang="en-GB" dirty="0"/>
              <a:t> for the generic version (not currently available for the learning disability and autism version)</a:t>
            </a:r>
          </a:p>
          <a:p>
            <a:endParaRPr lang="en-GB" sz="800" dirty="0"/>
          </a:p>
          <a:p>
            <a:pPr marL="285750" indent="-285750">
              <a:buFontTx/>
              <a:buChar char="-"/>
            </a:pPr>
            <a:r>
              <a:rPr lang="en-GB" dirty="0"/>
              <a:t>employer to pay £1,300 (NB: may be possible to claim back via WDF)</a:t>
            </a:r>
          </a:p>
        </p:txBody>
      </p:sp>
      <p:sp>
        <p:nvSpPr>
          <p:cNvPr id="10" name="Arrow: Down 9">
            <a:extLst>
              <a:ext uri="{FF2B5EF4-FFF2-40B4-BE49-F238E27FC236}">
                <a16:creationId xmlns:a16="http://schemas.microsoft.com/office/drawing/2014/main" id="{52E190D3-F28A-0E94-DAEE-35A4A8E2332F}"/>
              </a:ext>
            </a:extLst>
          </p:cNvPr>
          <p:cNvSpPr/>
          <p:nvPr/>
        </p:nvSpPr>
        <p:spPr>
          <a:xfrm>
            <a:off x="1648388" y="2632833"/>
            <a:ext cx="711200" cy="724845"/>
          </a:xfrm>
          <a:prstGeom prst="downArrow">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Down 10">
            <a:extLst>
              <a:ext uri="{FF2B5EF4-FFF2-40B4-BE49-F238E27FC236}">
                <a16:creationId xmlns:a16="http://schemas.microsoft.com/office/drawing/2014/main" id="{588A2C2A-BE5C-A9A4-E201-4308F78042DE}"/>
              </a:ext>
            </a:extLst>
          </p:cNvPr>
          <p:cNvSpPr/>
          <p:nvPr/>
        </p:nvSpPr>
        <p:spPr>
          <a:xfrm>
            <a:off x="5152062" y="2641109"/>
            <a:ext cx="711200" cy="724845"/>
          </a:xfrm>
          <a:prstGeom prst="downArrow">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7EC42D7-CC69-1DBD-934C-750ADDCB7BB6}"/>
              </a:ext>
            </a:extLst>
          </p:cNvPr>
          <p:cNvSpPr txBox="1"/>
          <p:nvPr/>
        </p:nvSpPr>
        <p:spPr>
          <a:xfrm>
            <a:off x="408440" y="5750634"/>
            <a:ext cx="7431314" cy="646331"/>
          </a:xfrm>
          <a:prstGeom prst="rect">
            <a:avLst/>
          </a:prstGeom>
          <a:noFill/>
        </p:spPr>
        <p:txBody>
          <a:bodyPr wrap="square" rtlCol="0">
            <a:spAutoFit/>
          </a:bodyPr>
          <a:lstStyle/>
          <a:p>
            <a:r>
              <a:rPr lang="en-GB" dirty="0"/>
              <a:t>Visit our webpage for more detail </a:t>
            </a:r>
            <a:r>
              <a:rPr lang="en-GB" u="sng" dirty="0">
                <a:solidFill>
                  <a:srgbClr val="44546A"/>
                </a:solidFill>
                <a:effectLst/>
                <a:latin typeface="Arial" panose="020B0604020202020204" pitchFamily="34" charset="0"/>
                <a:ea typeface="Calibri" panose="020F0502020204030204" pitchFamily="34" charset="0"/>
                <a:hlinkClick r:id="rId3"/>
              </a:rPr>
              <a:t>www.skillsforcare.org.uk/L5-Commissioning-for-Wellbeing-Qual</a:t>
            </a:r>
            <a:r>
              <a:rPr lang="en-GB" u="sng" dirty="0">
                <a:solidFill>
                  <a:srgbClr val="44546A"/>
                </a:solidFill>
                <a:effectLst/>
                <a:latin typeface="Arial" panose="020B0604020202020204" pitchFamily="34" charset="0"/>
                <a:ea typeface="Calibri" panose="020F0502020204030204" pitchFamily="34" charset="0"/>
              </a:rPr>
              <a:t> </a:t>
            </a:r>
            <a:endParaRPr lang="en-GB" dirty="0"/>
          </a:p>
        </p:txBody>
      </p:sp>
      <p:sp>
        <p:nvSpPr>
          <p:cNvPr id="6" name="Rectangle: Rounded Corners 5">
            <a:extLst>
              <a:ext uri="{FF2B5EF4-FFF2-40B4-BE49-F238E27FC236}">
                <a16:creationId xmlns:a16="http://schemas.microsoft.com/office/drawing/2014/main" id="{6DC0156A-DA66-1243-4606-684720189159}"/>
              </a:ext>
            </a:extLst>
          </p:cNvPr>
          <p:cNvSpPr/>
          <p:nvPr/>
        </p:nvSpPr>
        <p:spPr>
          <a:xfrm>
            <a:off x="3875314" y="1258792"/>
            <a:ext cx="3264697" cy="1444897"/>
          </a:xfrm>
          <a:prstGeom prst="roundRect">
            <a:avLst/>
          </a:prstGeom>
          <a:solidFill>
            <a:srgbClr val="E87722"/>
          </a:solidFill>
          <a:ln w="57150">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solidFill>
                  <a:schemeClr val="bg1"/>
                </a:solidFill>
              </a:rPr>
              <a:t>Social care commissioners / providers</a:t>
            </a:r>
          </a:p>
        </p:txBody>
      </p:sp>
      <p:sp>
        <p:nvSpPr>
          <p:cNvPr id="5" name="Rectangle: Rounded Corners 4">
            <a:extLst>
              <a:ext uri="{FF2B5EF4-FFF2-40B4-BE49-F238E27FC236}">
                <a16:creationId xmlns:a16="http://schemas.microsoft.com/office/drawing/2014/main" id="{FB6920D0-2C8F-DC0D-0BA7-A948C88554EE}"/>
              </a:ext>
            </a:extLst>
          </p:cNvPr>
          <p:cNvSpPr/>
          <p:nvPr/>
        </p:nvSpPr>
        <p:spPr>
          <a:xfrm>
            <a:off x="544501" y="1252039"/>
            <a:ext cx="2866125" cy="1444897"/>
          </a:xfrm>
          <a:prstGeom prst="roundRect">
            <a:avLst/>
          </a:prstGeom>
          <a:solidFill>
            <a:schemeClr val="accent2"/>
          </a:solidFill>
          <a:ln w="57150">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800" dirty="0">
                <a:solidFill>
                  <a:schemeClr val="bg1"/>
                </a:solidFill>
              </a:rPr>
              <a:t>Health commissioners</a:t>
            </a:r>
          </a:p>
        </p:txBody>
      </p:sp>
    </p:spTree>
    <p:extLst>
      <p:ext uri="{BB962C8B-B14F-4D97-AF65-F5344CB8AC3E}">
        <p14:creationId xmlns:p14="http://schemas.microsoft.com/office/powerpoint/2010/main" val="1808572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4159FAE-1D03-448A-BEDC-54D5C9A4091F}"/>
              </a:ext>
            </a:extLst>
          </p:cNvPr>
          <p:cNvSpPr>
            <a:spLocks noGrp="1"/>
          </p:cNvSpPr>
          <p:nvPr>
            <p:ph type="title"/>
          </p:nvPr>
        </p:nvSpPr>
        <p:spPr>
          <a:xfrm>
            <a:off x="367730" y="764744"/>
            <a:ext cx="7195120" cy="646811"/>
          </a:xfrm>
        </p:spPr>
        <p:txBody>
          <a:bodyPr/>
          <a:lstStyle/>
          <a:p>
            <a:r>
              <a:rPr lang="en-GB" sz="3600" dirty="0"/>
              <a:t>Why – value of the qualification</a:t>
            </a:r>
          </a:p>
        </p:txBody>
      </p:sp>
      <p:pic>
        <p:nvPicPr>
          <p:cNvPr id="12" name="Picture 11">
            <a:extLst>
              <a:ext uri="{FF2B5EF4-FFF2-40B4-BE49-F238E27FC236}">
                <a16:creationId xmlns:a16="http://schemas.microsoft.com/office/drawing/2014/main" id="{385E8875-859C-458E-88D5-66F21E0FA302}"/>
              </a:ext>
            </a:extLst>
          </p:cNvPr>
          <p:cNvPicPr/>
          <p:nvPr/>
        </p:nvPicPr>
        <p:blipFill rotWithShape="1">
          <a:blip r:embed="rId3" cstate="print">
            <a:extLst>
              <a:ext uri="{28A0092B-C50C-407E-A947-70E740481C1C}">
                <a14:useLocalDpi xmlns:a14="http://schemas.microsoft.com/office/drawing/2010/main" val="0"/>
              </a:ext>
            </a:extLst>
          </a:blip>
          <a:srcRect l="7752"/>
          <a:stretch/>
        </p:blipFill>
        <p:spPr bwMode="auto">
          <a:xfrm>
            <a:off x="0" y="1717999"/>
            <a:ext cx="4375720" cy="3732628"/>
          </a:xfrm>
          <a:prstGeom prst="rect">
            <a:avLst/>
          </a:prstGeom>
          <a:noFill/>
          <a:ln>
            <a:noFill/>
          </a:ln>
        </p:spPr>
      </p:pic>
      <p:sp>
        <p:nvSpPr>
          <p:cNvPr id="13" name="Text Placeholder 2">
            <a:extLst>
              <a:ext uri="{FF2B5EF4-FFF2-40B4-BE49-F238E27FC236}">
                <a16:creationId xmlns:a16="http://schemas.microsoft.com/office/drawing/2014/main" id="{E972E6F8-EDBB-4781-9250-F1988B8B1A18}"/>
              </a:ext>
            </a:extLst>
          </p:cNvPr>
          <p:cNvSpPr>
            <a:spLocks noGrp="1"/>
          </p:cNvSpPr>
          <p:nvPr>
            <p:ph type="body" sz="quarter" idx="11"/>
          </p:nvPr>
        </p:nvSpPr>
        <p:spPr>
          <a:xfrm>
            <a:off x="4547169" y="1721498"/>
            <a:ext cx="4486275" cy="3989830"/>
          </a:xfrm>
        </p:spPr>
        <p:txBody>
          <a:bodyPr/>
          <a:lstStyle/>
          <a:p>
            <a:r>
              <a:rPr lang="en-GB" sz="2400" dirty="0"/>
              <a:t>Better outcomes for people</a:t>
            </a:r>
          </a:p>
          <a:p>
            <a:r>
              <a:rPr lang="en-GB" sz="2400" dirty="0"/>
              <a:t>Improved services</a:t>
            </a:r>
          </a:p>
          <a:p>
            <a:r>
              <a:rPr lang="en-GB" sz="2400" dirty="0"/>
              <a:t>Improved confidence and motivation</a:t>
            </a:r>
          </a:p>
          <a:p>
            <a:r>
              <a:rPr lang="en-GB" sz="2400" dirty="0"/>
              <a:t>More flexible and innovative approaches to commissioning</a:t>
            </a:r>
          </a:p>
          <a:p>
            <a:r>
              <a:rPr lang="en-GB" sz="2400" dirty="0"/>
              <a:t>Connections with others involved in commissioning</a:t>
            </a:r>
          </a:p>
        </p:txBody>
      </p:sp>
      <p:sp>
        <p:nvSpPr>
          <p:cNvPr id="14" name="Speech Bubble: Rectangle with Corners Rounded 13">
            <a:extLst>
              <a:ext uri="{FF2B5EF4-FFF2-40B4-BE49-F238E27FC236}">
                <a16:creationId xmlns:a16="http://schemas.microsoft.com/office/drawing/2014/main" id="{175972C9-94D3-4424-8E67-2B8F457C8A7F}"/>
              </a:ext>
            </a:extLst>
          </p:cNvPr>
          <p:cNvSpPr/>
          <p:nvPr/>
        </p:nvSpPr>
        <p:spPr>
          <a:xfrm>
            <a:off x="110555" y="4618904"/>
            <a:ext cx="4375720" cy="1685049"/>
          </a:xfrm>
          <a:prstGeom prst="wedgeRoundRectCallout">
            <a:avLst>
              <a:gd name="adj1" fmla="val 64721"/>
              <a:gd name="adj2" fmla="val 35367"/>
              <a:gd name="adj3" fmla="val 16667"/>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i="1" dirty="0"/>
              <a:t>“I have learnt what co-production means (really) and the impact it can have on an individual, their family, their community and the Service Provider”</a:t>
            </a:r>
          </a:p>
        </p:txBody>
      </p:sp>
    </p:spTree>
    <p:extLst>
      <p:ext uri="{BB962C8B-B14F-4D97-AF65-F5344CB8AC3E}">
        <p14:creationId xmlns:p14="http://schemas.microsoft.com/office/powerpoint/2010/main" val="523807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4159FAE-1D03-448A-BEDC-54D5C9A4091F}"/>
              </a:ext>
            </a:extLst>
          </p:cNvPr>
          <p:cNvSpPr>
            <a:spLocks noGrp="1"/>
          </p:cNvSpPr>
          <p:nvPr>
            <p:ph type="title"/>
          </p:nvPr>
        </p:nvSpPr>
        <p:spPr>
          <a:xfrm>
            <a:off x="367730" y="661889"/>
            <a:ext cx="7195120" cy="646811"/>
          </a:xfrm>
        </p:spPr>
        <p:txBody>
          <a:bodyPr/>
          <a:lstStyle/>
          <a:p>
            <a:r>
              <a:rPr lang="en-GB" sz="3600" dirty="0"/>
              <a:t>Independent impact evaluation</a:t>
            </a:r>
          </a:p>
        </p:txBody>
      </p:sp>
      <p:sp>
        <p:nvSpPr>
          <p:cNvPr id="3" name="Text Placeholder 2">
            <a:extLst>
              <a:ext uri="{FF2B5EF4-FFF2-40B4-BE49-F238E27FC236}">
                <a16:creationId xmlns:a16="http://schemas.microsoft.com/office/drawing/2014/main" id="{37B5E189-B094-0302-9FB9-97A138F47CF6}"/>
              </a:ext>
            </a:extLst>
          </p:cNvPr>
          <p:cNvSpPr>
            <a:spLocks noGrp="1"/>
          </p:cNvSpPr>
          <p:nvPr>
            <p:ph type="body" sz="quarter" idx="11"/>
          </p:nvPr>
        </p:nvSpPr>
        <p:spPr>
          <a:xfrm>
            <a:off x="418021" y="1434085"/>
            <a:ext cx="6684238" cy="3989830"/>
          </a:xfrm>
        </p:spPr>
        <p:txBody>
          <a:bodyPr/>
          <a:lstStyle/>
          <a:p>
            <a:r>
              <a:rPr lang="en-GB" sz="2400" dirty="0"/>
              <a:t>Qualification highly valued by learners</a:t>
            </a:r>
          </a:p>
          <a:p>
            <a:r>
              <a:rPr lang="en-GB" sz="2400" dirty="0"/>
              <a:t>Increased knowledge of what good commissioning looks like</a:t>
            </a:r>
          </a:p>
          <a:p>
            <a:r>
              <a:rPr lang="en-GB" sz="2400" dirty="0"/>
              <a:t>Increased confidence</a:t>
            </a:r>
          </a:p>
          <a:p>
            <a:r>
              <a:rPr lang="en-GB" sz="2400" dirty="0"/>
              <a:t>Greater commitment to coproduction and outcomes-based commissioning</a:t>
            </a:r>
          </a:p>
          <a:p>
            <a:r>
              <a:rPr lang="en-GB" sz="2400" dirty="0"/>
              <a:t>Examples of improved commissioning practice</a:t>
            </a:r>
          </a:p>
          <a:p>
            <a:endParaRPr lang="en-GB" sz="1000" dirty="0"/>
          </a:p>
          <a:p>
            <a:pPr marL="0" indent="0" algn="ctr">
              <a:buNone/>
            </a:pPr>
            <a:r>
              <a:rPr lang="en-GB" sz="2400" i="1" dirty="0">
                <a:effectLst/>
                <a:latin typeface="Arial" panose="020B0604020202020204" pitchFamily="34" charset="0"/>
                <a:ea typeface="Times New Roman" panose="02020603050405020304" pitchFamily="18" charset="0"/>
                <a:cs typeface="Times New Roman" panose="02020603050405020304" pitchFamily="18" charset="0"/>
              </a:rPr>
              <a:t>“It has given me the confidence to look at that innovative thinking, and not just at what we can commission.” (NHS commissioner)</a:t>
            </a:r>
          </a:p>
          <a:p>
            <a:pPr marL="0" indent="0">
              <a:buNone/>
            </a:pPr>
            <a:endParaRPr lang="en-GB" sz="800" dirty="0">
              <a:latin typeface="Arial" panose="020B0604020202020204" pitchFamily="34" charset="0"/>
              <a:cs typeface="Times New Roman" panose="02020603050405020304" pitchFamily="18" charset="0"/>
            </a:endParaRPr>
          </a:p>
          <a:p>
            <a:pPr marL="0" indent="0">
              <a:buNone/>
            </a:pPr>
            <a:r>
              <a:rPr lang="en-GB" sz="2000" dirty="0">
                <a:latin typeface="Arial" panose="020B0604020202020204" pitchFamily="34" charset="0"/>
                <a:cs typeface="Times New Roman" panose="02020603050405020304" pitchFamily="18" charset="0"/>
              </a:rPr>
              <a:t>Link to the </a:t>
            </a:r>
            <a:r>
              <a:rPr lang="en-GB" sz="2000" dirty="0">
                <a:latin typeface="Arial" panose="020B0604020202020204" pitchFamily="34" charset="0"/>
                <a:cs typeface="Times New Roman" panose="02020603050405020304" pitchFamily="18" charset="0"/>
                <a:hlinkClick r:id="rId3"/>
              </a:rPr>
              <a:t>full evaluation report</a:t>
            </a:r>
            <a:endParaRPr lang="en-GB" sz="2000" dirty="0"/>
          </a:p>
        </p:txBody>
      </p:sp>
      <p:pic>
        <p:nvPicPr>
          <p:cNvPr id="5" name="Picture 4">
            <a:extLst>
              <a:ext uri="{FF2B5EF4-FFF2-40B4-BE49-F238E27FC236}">
                <a16:creationId xmlns:a16="http://schemas.microsoft.com/office/drawing/2014/main" id="{BC6F1507-4DE7-3F01-8E37-F3D5A59597FA}"/>
              </a:ext>
            </a:extLst>
          </p:cNvPr>
          <p:cNvPicPr>
            <a:picLocks noChangeAspect="1"/>
          </p:cNvPicPr>
          <p:nvPr/>
        </p:nvPicPr>
        <p:blipFill>
          <a:blip r:embed="rId4"/>
          <a:stretch>
            <a:fillRect/>
          </a:stretch>
        </p:blipFill>
        <p:spPr>
          <a:xfrm>
            <a:off x="6974927" y="2139041"/>
            <a:ext cx="1937292" cy="866083"/>
          </a:xfrm>
          <a:prstGeom prst="rect">
            <a:avLst/>
          </a:prstGeom>
        </p:spPr>
      </p:pic>
      <p:pic>
        <p:nvPicPr>
          <p:cNvPr id="4" name="Picture 3">
            <a:extLst>
              <a:ext uri="{FF2B5EF4-FFF2-40B4-BE49-F238E27FC236}">
                <a16:creationId xmlns:a16="http://schemas.microsoft.com/office/drawing/2014/main" id="{7E18B1A8-AFFF-CC9C-59AC-711288FD9D12}"/>
              </a:ext>
            </a:extLst>
          </p:cNvPr>
          <p:cNvPicPr>
            <a:picLocks noChangeAspect="1"/>
          </p:cNvPicPr>
          <p:nvPr/>
        </p:nvPicPr>
        <p:blipFill>
          <a:blip r:embed="rId5"/>
          <a:stretch>
            <a:fillRect/>
          </a:stretch>
        </p:blipFill>
        <p:spPr>
          <a:xfrm>
            <a:off x="7107246" y="3010458"/>
            <a:ext cx="1672654" cy="2072492"/>
          </a:xfrm>
          <a:prstGeom prst="rect">
            <a:avLst/>
          </a:prstGeom>
          <a:ln>
            <a:solidFill>
              <a:schemeClr val="tx1"/>
            </a:solidFill>
          </a:ln>
        </p:spPr>
      </p:pic>
    </p:spTree>
    <p:extLst>
      <p:ext uri="{BB962C8B-B14F-4D97-AF65-F5344CB8AC3E}">
        <p14:creationId xmlns:p14="http://schemas.microsoft.com/office/powerpoint/2010/main" val="2709274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4159FAE-1D03-448A-BEDC-54D5C9A4091F}"/>
              </a:ext>
            </a:extLst>
          </p:cNvPr>
          <p:cNvSpPr>
            <a:spLocks noGrp="1"/>
          </p:cNvSpPr>
          <p:nvPr>
            <p:ph type="title"/>
          </p:nvPr>
        </p:nvSpPr>
        <p:spPr>
          <a:xfrm>
            <a:off x="367730" y="764744"/>
            <a:ext cx="7195120" cy="646811"/>
          </a:xfrm>
        </p:spPr>
        <p:txBody>
          <a:bodyPr/>
          <a:lstStyle/>
          <a:p>
            <a:r>
              <a:rPr lang="en-GB" sz="3600" dirty="0"/>
              <a:t>Why – hear from learners</a:t>
            </a:r>
          </a:p>
        </p:txBody>
      </p:sp>
      <p:pic>
        <p:nvPicPr>
          <p:cNvPr id="7" name="Picture 6">
            <a:extLst>
              <a:ext uri="{FF2B5EF4-FFF2-40B4-BE49-F238E27FC236}">
                <a16:creationId xmlns:a16="http://schemas.microsoft.com/office/drawing/2014/main" id="{4804F383-D45D-48CF-B8B7-9D2E683E9879}"/>
              </a:ext>
            </a:extLst>
          </p:cNvPr>
          <p:cNvPicPr>
            <a:picLocks noChangeAspect="1"/>
          </p:cNvPicPr>
          <p:nvPr/>
        </p:nvPicPr>
        <p:blipFill>
          <a:blip r:embed="rId3"/>
          <a:stretch>
            <a:fillRect/>
          </a:stretch>
        </p:blipFill>
        <p:spPr>
          <a:xfrm>
            <a:off x="3965290" y="1773935"/>
            <a:ext cx="3467100" cy="2105025"/>
          </a:xfrm>
          <a:prstGeom prst="rect">
            <a:avLst/>
          </a:prstGeom>
        </p:spPr>
      </p:pic>
      <p:pic>
        <p:nvPicPr>
          <p:cNvPr id="16" name="Picture 15">
            <a:extLst>
              <a:ext uri="{FF2B5EF4-FFF2-40B4-BE49-F238E27FC236}">
                <a16:creationId xmlns:a16="http://schemas.microsoft.com/office/drawing/2014/main" id="{4C408A00-242F-4146-BE5B-BA4E5C533A70}"/>
              </a:ext>
            </a:extLst>
          </p:cNvPr>
          <p:cNvPicPr>
            <a:picLocks noChangeAspect="1"/>
          </p:cNvPicPr>
          <p:nvPr/>
        </p:nvPicPr>
        <p:blipFill>
          <a:blip r:embed="rId4"/>
          <a:stretch>
            <a:fillRect/>
          </a:stretch>
        </p:blipFill>
        <p:spPr>
          <a:xfrm>
            <a:off x="407861" y="1773935"/>
            <a:ext cx="3467100" cy="2114550"/>
          </a:xfrm>
          <a:prstGeom prst="rect">
            <a:avLst/>
          </a:prstGeom>
        </p:spPr>
      </p:pic>
      <p:pic>
        <p:nvPicPr>
          <p:cNvPr id="18" name="Picture 17">
            <a:extLst>
              <a:ext uri="{FF2B5EF4-FFF2-40B4-BE49-F238E27FC236}">
                <a16:creationId xmlns:a16="http://schemas.microsoft.com/office/drawing/2014/main" id="{6634010F-F4DA-473B-9D5E-E7831248DA22}"/>
              </a:ext>
            </a:extLst>
          </p:cNvPr>
          <p:cNvPicPr>
            <a:picLocks noChangeAspect="1"/>
          </p:cNvPicPr>
          <p:nvPr/>
        </p:nvPicPr>
        <p:blipFill rotWithShape="1">
          <a:blip r:embed="rId5"/>
          <a:srcRect l="865" t="3125" r="1117" b="2835"/>
          <a:stretch/>
        </p:blipFill>
        <p:spPr>
          <a:xfrm>
            <a:off x="5199822" y="3494400"/>
            <a:ext cx="3467100" cy="2039936"/>
          </a:xfrm>
          <a:prstGeom prst="rect">
            <a:avLst/>
          </a:prstGeom>
        </p:spPr>
      </p:pic>
      <p:sp>
        <p:nvSpPr>
          <p:cNvPr id="19" name="Text Placeholder 2">
            <a:extLst>
              <a:ext uri="{FF2B5EF4-FFF2-40B4-BE49-F238E27FC236}">
                <a16:creationId xmlns:a16="http://schemas.microsoft.com/office/drawing/2014/main" id="{4DE3FF6F-4586-48BC-A841-5A1FCFE93EFB}"/>
              </a:ext>
            </a:extLst>
          </p:cNvPr>
          <p:cNvSpPr>
            <a:spLocks noGrp="1"/>
          </p:cNvSpPr>
          <p:nvPr>
            <p:ph type="body" sz="quarter" idx="11"/>
          </p:nvPr>
        </p:nvSpPr>
        <p:spPr>
          <a:xfrm>
            <a:off x="367730" y="3939017"/>
            <a:ext cx="4623370" cy="1454610"/>
          </a:xfrm>
        </p:spPr>
        <p:txBody>
          <a:bodyPr/>
          <a:lstStyle/>
          <a:p>
            <a:pPr marL="0" indent="0">
              <a:buNone/>
            </a:pPr>
            <a:r>
              <a:rPr lang="en-GB" sz="2800" dirty="0"/>
              <a:t>Hear from these learners and other stakeholders.</a:t>
            </a:r>
          </a:p>
          <a:p>
            <a:pPr marL="0" indent="0">
              <a:buNone/>
            </a:pPr>
            <a:r>
              <a:rPr lang="en-GB" sz="2800" dirty="0"/>
              <a:t>Visit our webpage:</a:t>
            </a:r>
            <a:endParaRPr lang="en-GB" dirty="0"/>
          </a:p>
        </p:txBody>
      </p:sp>
      <p:sp>
        <p:nvSpPr>
          <p:cNvPr id="20" name="TextBox 19">
            <a:extLst>
              <a:ext uri="{FF2B5EF4-FFF2-40B4-BE49-F238E27FC236}">
                <a16:creationId xmlns:a16="http://schemas.microsoft.com/office/drawing/2014/main" id="{D7638B64-EA5E-435B-BB24-41488BBB4476}"/>
              </a:ext>
            </a:extLst>
          </p:cNvPr>
          <p:cNvSpPr txBox="1"/>
          <p:nvPr/>
        </p:nvSpPr>
        <p:spPr>
          <a:xfrm>
            <a:off x="367730" y="5901068"/>
            <a:ext cx="8966772" cy="369332"/>
          </a:xfrm>
          <a:prstGeom prst="rect">
            <a:avLst/>
          </a:prstGeom>
          <a:noFill/>
        </p:spPr>
        <p:txBody>
          <a:bodyPr wrap="square" rtlCol="0">
            <a:spAutoFit/>
          </a:bodyPr>
          <a:lstStyle/>
          <a:p>
            <a:r>
              <a:rPr lang="en-GB" sz="1800" u="sng">
                <a:solidFill>
                  <a:srgbClr val="44546A"/>
                </a:solidFill>
                <a:effectLst/>
                <a:latin typeface="Arial" panose="020B0604020202020204" pitchFamily="34" charset="0"/>
                <a:ea typeface="Calibri" panose="020F0502020204030204" pitchFamily="34" charset="0"/>
                <a:hlinkClick r:id="rId6"/>
              </a:rPr>
              <a:t>www.skillsforcare.org.uk/L5-Commissioning-for-Wellbeing-Qual</a:t>
            </a: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38316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1AEDD5-09CF-363B-27BB-37817064A658}"/>
              </a:ext>
            </a:extLst>
          </p:cNvPr>
          <p:cNvPicPr>
            <a:picLocks noChangeAspect="1"/>
          </p:cNvPicPr>
          <p:nvPr/>
        </p:nvPicPr>
        <p:blipFill>
          <a:blip r:embed="rId3"/>
          <a:stretch>
            <a:fillRect/>
          </a:stretch>
        </p:blipFill>
        <p:spPr>
          <a:xfrm>
            <a:off x="5787513" y="2128481"/>
            <a:ext cx="1108560" cy="1172610"/>
          </a:xfrm>
          <a:prstGeom prst="rect">
            <a:avLst/>
          </a:prstGeom>
        </p:spPr>
      </p:pic>
      <p:sp>
        <p:nvSpPr>
          <p:cNvPr id="2" name="Title 1">
            <a:extLst>
              <a:ext uri="{FF2B5EF4-FFF2-40B4-BE49-F238E27FC236}">
                <a16:creationId xmlns:a16="http://schemas.microsoft.com/office/drawing/2014/main" id="{0689478C-01B3-4286-96D3-58065C502A56}"/>
              </a:ext>
            </a:extLst>
          </p:cNvPr>
          <p:cNvSpPr>
            <a:spLocks noGrp="1"/>
          </p:cNvSpPr>
          <p:nvPr>
            <p:ph type="title"/>
          </p:nvPr>
        </p:nvSpPr>
        <p:spPr>
          <a:xfrm>
            <a:off x="367729" y="441325"/>
            <a:ext cx="7150671" cy="646811"/>
          </a:xfrm>
        </p:spPr>
        <p:txBody>
          <a:bodyPr/>
          <a:lstStyle/>
          <a:p>
            <a:r>
              <a:rPr lang="en-GB" dirty="0"/>
              <a:t>How to access the qualification</a:t>
            </a:r>
          </a:p>
        </p:txBody>
      </p:sp>
      <p:sp>
        <p:nvSpPr>
          <p:cNvPr id="4" name="Text Placeholder 3">
            <a:extLst>
              <a:ext uri="{FF2B5EF4-FFF2-40B4-BE49-F238E27FC236}">
                <a16:creationId xmlns:a16="http://schemas.microsoft.com/office/drawing/2014/main" id="{EA0A6E90-14D1-47AC-ACCD-F65292366336}"/>
              </a:ext>
            </a:extLst>
          </p:cNvPr>
          <p:cNvSpPr>
            <a:spLocks noGrp="1"/>
          </p:cNvSpPr>
          <p:nvPr>
            <p:ph type="body" sz="quarter" idx="12"/>
          </p:nvPr>
        </p:nvSpPr>
        <p:spPr>
          <a:xfrm>
            <a:off x="266129" y="4936335"/>
            <a:ext cx="6873044" cy="1066094"/>
          </a:xfrm>
        </p:spPr>
        <p:txBody>
          <a:bodyPr/>
          <a:lstStyle/>
          <a:p>
            <a:pPr marL="0" indent="0">
              <a:buNone/>
            </a:pPr>
            <a:r>
              <a:rPr lang="en-GB" sz="2000" dirty="0">
                <a:solidFill>
                  <a:schemeClr val="tx1"/>
                </a:solidFill>
              </a:rPr>
              <a:t>For more detailed information about the Principles of Commissioning for Wellbeing qualification please visit our webpage </a:t>
            </a:r>
          </a:p>
          <a:p>
            <a:pPr marL="0" indent="0">
              <a:buNone/>
            </a:pPr>
            <a:r>
              <a:rPr lang="en-GB" sz="1800" u="sng" dirty="0">
                <a:solidFill>
                  <a:srgbClr val="44546A"/>
                </a:solidFill>
                <a:effectLst/>
                <a:latin typeface="Arial" panose="020B0604020202020204" pitchFamily="34" charset="0"/>
                <a:ea typeface="Calibri" panose="020F0502020204030204" pitchFamily="34" charset="0"/>
                <a:hlinkClick r:id="rId4"/>
              </a:rPr>
              <a:t>www.skillsforcare.org.uk/L5-Commissioning-for-Wellbeing-Qual</a:t>
            </a:r>
            <a:endParaRPr lang="en-GB" sz="2400" dirty="0">
              <a:solidFill>
                <a:schemeClr val="tx1"/>
              </a:solidFill>
            </a:endParaRPr>
          </a:p>
          <a:p>
            <a:pPr marL="0" indent="0">
              <a:buNone/>
            </a:pPr>
            <a:endParaRPr lang="en-GB" sz="2400" b="1" dirty="0">
              <a:solidFill>
                <a:schemeClr val="tx1"/>
              </a:solidFill>
            </a:endParaRPr>
          </a:p>
        </p:txBody>
      </p:sp>
      <p:sp>
        <p:nvSpPr>
          <p:cNvPr id="5" name="Rectangle: Rounded Corners 4">
            <a:extLst>
              <a:ext uri="{FF2B5EF4-FFF2-40B4-BE49-F238E27FC236}">
                <a16:creationId xmlns:a16="http://schemas.microsoft.com/office/drawing/2014/main" id="{16FC9123-0A58-CF83-B61C-64AFDD86D176}"/>
              </a:ext>
            </a:extLst>
          </p:cNvPr>
          <p:cNvSpPr/>
          <p:nvPr/>
        </p:nvSpPr>
        <p:spPr>
          <a:xfrm>
            <a:off x="493486" y="1420722"/>
            <a:ext cx="5094515" cy="1661886"/>
          </a:xfrm>
          <a:prstGeom prst="roundRect">
            <a:avLst/>
          </a:prstGeom>
          <a:noFill/>
          <a:ln w="57150">
            <a:solidFill>
              <a:srgbClr val="97D700"/>
            </a:solidFill>
          </a:ln>
        </p:spPr>
        <p:style>
          <a:lnRef idx="2">
            <a:schemeClr val="accent1"/>
          </a:lnRef>
          <a:fillRef idx="1">
            <a:schemeClr val="lt1"/>
          </a:fillRef>
          <a:effectRef idx="0">
            <a:schemeClr val="accent1"/>
          </a:effectRef>
          <a:fontRef idx="minor">
            <a:schemeClr val="dk1"/>
          </a:fontRef>
        </p:style>
        <p:txBody>
          <a:bodyPr rtlCol="0" anchor="ctr"/>
          <a:lstStyle/>
          <a:p>
            <a:pPr marL="0" indent="0" algn="ctr">
              <a:buNone/>
            </a:pPr>
            <a:r>
              <a:rPr lang="en-GB" sz="2400" dirty="0">
                <a:solidFill>
                  <a:schemeClr val="tx1"/>
                </a:solidFill>
              </a:rPr>
              <a:t>If you would like to apply for a place, contact </a:t>
            </a:r>
            <a:r>
              <a:rPr lang="en-GB" sz="2400" dirty="0">
                <a:solidFill>
                  <a:schemeClr val="tx1"/>
                </a:solidFill>
                <a:hlinkClick r:id="rId5"/>
              </a:rPr>
              <a:t>Hasca</a:t>
            </a:r>
            <a:r>
              <a:rPr lang="en-GB" sz="2400" dirty="0">
                <a:solidFill>
                  <a:schemeClr val="tx1"/>
                </a:solidFill>
              </a:rPr>
              <a:t> and </a:t>
            </a:r>
            <a:r>
              <a:rPr lang="en-GB" sz="2400" dirty="0">
                <a:solidFill>
                  <a:schemeClr val="tx1"/>
                </a:solidFill>
                <a:hlinkClick r:id="rId6"/>
              </a:rPr>
              <a:t>BCE</a:t>
            </a:r>
            <a:r>
              <a:rPr lang="en-GB" sz="2400" dirty="0">
                <a:solidFill>
                  <a:schemeClr val="tx1"/>
                </a:solidFill>
              </a:rPr>
              <a:t> to find out more, including dates, and apply directly</a:t>
            </a:r>
          </a:p>
        </p:txBody>
      </p:sp>
      <p:sp>
        <p:nvSpPr>
          <p:cNvPr id="6" name="Rectangle: Rounded Corners 5">
            <a:extLst>
              <a:ext uri="{FF2B5EF4-FFF2-40B4-BE49-F238E27FC236}">
                <a16:creationId xmlns:a16="http://schemas.microsoft.com/office/drawing/2014/main" id="{449901E5-6C1C-CDC2-1E14-EC3AC81CCC53}"/>
              </a:ext>
            </a:extLst>
          </p:cNvPr>
          <p:cNvSpPr/>
          <p:nvPr/>
        </p:nvSpPr>
        <p:spPr>
          <a:xfrm>
            <a:off x="2423885" y="3287023"/>
            <a:ext cx="5094515" cy="1444897"/>
          </a:xfrm>
          <a:prstGeom prst="roundRect">
            <a:avLst/>
          </a:prstGeom>
          <a:noFill/>
          <a:ln w="57150">
            <a:solidFill>
              <a:srgbClr val="E87722"/>
            </a:solidFill>
          </a:ln>
        </p:spPr>
        <p:style>
          <a:lnRef idx="2">
            <a:schemeClr val="accent1"/>
          </a:lnRef>
          <a:fillRef idx="1">
            <a:schemeClr val="lt1"/>
          </a:fillRef>
          <a:effectRef idx="0">
            <a:schemeClr val="accent1"/>
          </a:effectRef>
          <a:fontRef idx="minor">
            <a:schemeClr val="dk1"/>
          </a:fontRef>
        </p:style>
        <p:txBody>
          <a:bodyPr rtlCol="0" anchor="ctr"/>
          <a:lstStyle/>
          <a:p>
            <a:pPr marL="0" indent="0" algn="ctr">
              <a:buNone/>
            </a:pPr>
            <a:r>
              <a:rPr lang="en-GB" sz="2400" dirty="0">
                <a:solidFill>
                  <a:schemeClr val="tx1"/>
                </a:solidFill>
              </a:rPr>
              <a:t>There are no set dates for cohorts to start, learning providers organise them throughout the year</a:t>
            </a:r>
          </a:p>
        </p:txBody>
      </p:sp>
    </p:spTree>
    <p:extLst>
      <p:ext uri="{BB962C8B-B14F-4D97-AF65-F5344CB8AC3E}">
        <p14:creationId xmlns:p14="http://schemas.microsoft.com/office/powerpoint/2010/main" val="980546981"/>
      </p:ext>
    </p:extLst>
  </p:cSld>
  <p:clrMapOvr>
    <a:masterClrMapping/>
  </p:clrMapOvr>
</p:sld>
</file>

<file path=ppt/theme/theme1.xml><?xml version="1.0" encoding="utf-8"?>
<a:theme xmlns:a="http://schemas.openxmlformats.org/drawingml/2006/main" name="Title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ubtitle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espok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End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olour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20869</TotalTime>
  <Words>1111</Words>
  <Application>Microsoft Office PowerPoint</Application>
  <PresentationFormat>On-screen Show (4:3)</PresentationFormat>
  <Paragraphs>99</Paragraphs>
  <Slides>10</Slides>
  <Notes>10</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10</vt:i4>
      </vt:variant>
    </vt:vector>
  </HeadingPairs>
  <TitlesOfParts>
    <vt:vector size="20" baseType="lpstr">
      <vt:lpstr>Arial</vt:lpstr>
      <vt:lpstr>Calibri</vt:lpstr>
      <vt:lpstr>Wingdings</vt:lpstr>
      <vt:lpstr>Title slides</vt:lpstr>
      <vt:lpstr>Subtitle slides</vt:lpstr>
      <vt:lpstr>Content slides</vt:lpstr>
      <vt:lpstr>Bespoke title slides</vt:lpstr>
      <vt:lpstr>Bespoke content slides</vt:lpstr>
      <vt:lpstr>End slides</vt:lpstr>
      <vt:lpstr>Colour slides</vt:lpstr>
      <vt:lpstr>Commissioning for a life not a service </vt:lpstr>
      <vt:lpstr>What – learning outcomes</vt:lpstr>
      <vt:lpstr>Learning disability and autism version</vt:lpstr>
      <vt:lpstr>Who – target audience </vt:lpstr>
      <vt:lpstr>Funding support options</vt:lpstr>
      <vt:lpstr>Why – value of the qualification</vt:lpstr>
      <vt:lpstr>Independent impact evaluation</vt:lpstr>
      <vt:lpstr>Why – hear from learners</vt:lpstr>
      <vt:lpstr>How to access the qualification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Transforming Care &amp; Support for people with Learning Disabilities &amp; Autism</dc:title>
  <dc:creator>Christiana Evans</dc:creator>
  <cp:lastModifiedBy>Holly Irwin</cp:lastModifiedBy>
  <cp:revision>38</cp:revision>
  <cp:lastPrinted>2021-02-05T11:46:13Z</cp:lastPrinted>
  <dcterms:created xsi:type="dcterms:W3CDTF">2020-11-25T22:06:36Z</dcterms:created>
  <dcterms:modified xsi:type="dcterms:W3CDTF">2023-07-03T10:33:40Z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194113b-ecba-4458-8e2e-fa038bf17a69_Enabled">
    <vt:lpwstr>true</vt:lpwstr>
  </property>
  <property fmtid="{D5CDD505-2E9C-101B-9397-08002B2CF9AE}" pid="3" name="MSIP_Label_f194113b-ecba-4458-8e2e-fa038bf17a69_SetDate">
    <vt:lpwstr>2022-10-31T14:11:39Z</vt:lpwstr>
  </property>
  <property fmtid="{D5CDD505-2E9C-101B-9397-08002B2CF9AE}" pid="4" name="MSIP_Label_f194113b-ecba-4458-8e2e-fa038bf17a69_Method">
    <vt:lpwstr>Standard</vt:lpwstr>
  </property>
  <property fmtid="{D5CDD505-2E9C-101B-9397-08002B2CF9AE}" pid="5" name="MSIP_Label_f194113b-ecba-4458-8e2e-fa038bf17a69_Name">
    <vt:lpwstr>Internal</vt:lpwstr>
  </property>
  <property fmtid="{D5CDD505-2E9C-101B-9397-08002B2CF9AE}" pid="6" name="MSIP_Label_f194113b-ecba-4458-8e2e-fa038bf17a69_SiteId">
    <vt:lpwstr>5c317017-415d-43e6-ada1-7668f9ad3f9f</vt:lpwstr>
  </property>
  <property fmtid="{D5CDD505-2E9C-101B-9397-08002B2CF9AE}" pid="7" name="MSIP_Label_f194113b-ecba-4458-8e2e-fa038bf17a69_ActionId">
    <vt:lpwstr>790ac8dc-0b10-4361-b877-91b03c86abf5</vt:lpwstr>
  </property>
  <property fmtid="{D5CDD505-2E9C-101B-9397-08002B2CF9AE}" pid="8" name="MSIP_Label_f194113b-ecba-4458-8e2e-fa038bf17a69_ContentBits">
    <vt:lpwstr>0</vt:lpwstr>
  </property>
</Properties>
</file>