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73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4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BBC3"/>
    <a:srgbClr val="E6408E"/>
    <a:srgbClr val="C3467D"/>
    <a:srgbClr val="FFDD00"/>
    <a:srgbClr val="136966"/>
    <a:srgbClr val="2169B3"/>
    <a:srgbClr val="2D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53844-CB5E-1A2F-2F44-2C75F1DB9959}" v="68" dt="2022-05-17T17:15:51.043"/>
    <p1510:client id="{23074CBB-E044-7A35-5000-28DC0AF1F984}" v="986" dt="2022-05-20T11:17:00.760"/>
    <p1510:client id="{44405B6C-7FD7-10F7-FF9B-B03B077E7A30}" v="974" dt="2022-05-20T12:58:28.666"/>
    <p1510:client id="{8E74EA3C-2524-89B0-A317-4F23E9C64DBB}" v="10" dt="2022-05-17T12:49:27.573"/>
    <p1510:client id="{9C769C2D-12A8-8BB3-DB6A-9A1517ACF590}" v="1347" dt="2022-05-19T09:24:56.202"/>
    <p1510:client id="{9E43677F-F3F0-58D3-D77A-CFE48B19E3A1}" v="2271" dt="2022-05-19T14:10:59.824"/>
    <p1510:client id="{F407652A-7BB8-90FA-E59E-EB850C427FE8}" v="19" dt="2022-05-20T14:16:07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1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8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3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37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0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85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599F-7818-9046-A850-B8E8E2B1E5F3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2C209-70FF-C548-8B99-E045D0BFA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4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https://player.vimeo.com/video/649480664?h=038f643629&amp;app_id=122963" TargetMode="External"/><Relationship Id="rId1" Type="http://schemas.openxmlformats.org/officeDocument/2006/relationships/video" Target="https://player.vimeo.com/video/649484108?h=d41264a907&amp;app_id=122963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649462317?h=52e0aebaac&amp;app_id=12296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649482296?h=a69e5c6e59&amp;app_id=122963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-3385" y="-7749"/>
            <a:ext cx="9147385" cy="5091193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pic>
        <p:nvPicPr>
          <p:cNvPr id="6" name="Picture 6" descr="Daughter bonding with father in wheelchair">
            <a:extLst>
              <a:ext uri="{FF2B5EF4-FFF2-40B4-BE49-F238E27FC236}">
                <a16:creationId xmlns:a16="http://schemas.microsoft.com/office/drawing/2014/main" id="{DA332F3D-0D5B-0DFA-C7D3-A93FAE257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5" t="9302" b="-129"/>
          <a:stretch/>
        </p:blipFill>
        <p:spPr>
          <a:xfrm>
            <a:off x="648992" y="47629"/>
            <a:ext cx="6101639" cy="5961616"/>
          </a:xfrm>
          <a:prstGeom prst="flowChartConnector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705948" y="4521448"/>
            <a:ext cx="7209551" cy="1130602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 Rounded MT Bold"/>
              </a:rPr>
              <a:t>MAKING A DIFFERENCE</a:t>
            </a:r>
            <a:endParaRPr lang="en-US" sz="4400" b="1" dirty="0">
              <a:solidFill>
                <a:schemeClr val="bg1"/>
              </a:solidFill>
              <a:latin typeface="Arial Rounded MT Bold"/>
              <a:ea typeface="Calibri"/>
              <a:cs typeface="Calibri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A5D714F-E9DE-BD4A-B825-0B7F8BB90C0D}"/>
              </a:ext>
            </a:extLst>
          </p:cNvPr>
          <p:cNvSpPr/>
          <p:nvPr/>
        </p:nvSpPr>
        <p:spPr>
          <a:xfrm>
            <a:off x="3812842" y="5448331"/>
            <a:ext cx="4629085" cy="642407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76200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rgbClr val="E6408E"/>
                </a:solidFill>
                <a:latin typeface="Arial Rounded MT Bold"/>
              </a:rPr>
              <a:t>Careers in care </a:t>
            </a:r>
            <a:endParaRPr lang="en-US" sz="3600" b="1" dirty="0">
              <a:solidFill>
                <a:srgbClr val="E6408E"/>
              </a:solidFill>
              <a:latin typeface="Arial Rounded MT Bold"/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648992" y="6313622"/>
            <a:ext cx="68270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</p:spTree>
    <p:extLst>
      <p:ext uri="{BB962C8B-B14F-4D97-AF65-F5344CB8AC3E}">
        <p14:creationId xmlns:p14="http://schemas.microsoft.com/office/powerpoint/2010/main" val="3106499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2820" y="-515"/>
            <a:ext cx="9141181" cy="6184412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8099" y="6331959"/>
            <a:ext cx="91261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C9C47-4CB8-4421-BA49-B6696BA96B88}"/>
              </a:ext>
            </a:extLst>
          </p:cNvPr>
          <p:cNvSpPr/>
          <p:nvPr/>
        </p:nvSpPr>
        <p:spPr>
          <a:xfrm>
            <a:off x="-6704" y="903816"/>
            <a:ext cx="741198" cy="1159373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22049C4-20C0-F943-D3D1-7E7939266DF9}"/>
              </a:ext>
            </a:extLst>
          </p:cNvPr>
          <p:cNvSpPr/>
          <p:nvPr/>
        </p:nvSpPr>
        <p:spPr>
          <a:xfrm rot="3480000">
            <a:off x="914483" y="826841"/>
            <a:ext cx="489206" cy="1341217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99B51D6-F0B8-33AB-C00E-2E464B3C376C}"/>
              </a:ext>
            </a:extLst>
          </p:cNvPr>
          <p:cNvSpPr/>
          <p:nvPr/>
        </p:nvSpPr>
        <p:spPr>
          <a:xfrm>
            <a:off x="457155" y="130578"/>
            <a:ext cx="6193264" cy="1536540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FAA8D-2A6F-6D52-3EB3-DB17112B5DCF}"/>
              </a:ext>
            </a:extLst>
          </p:cNvPr>
          <p:cNvSpPr txBox="1"/>
          <p:nvPr/>
        </p:nvSpPr>
        <p:spPr>
          <a:xfrm>
            <a:off x="870995" y="313172"/>
            <a:ext cx="559346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cs typeface="Calibri"/>
              </a:rPr>
              <a:t>People who work in care look after lots of different people</a:t>
            </a:r>
          </a:p>
        </p:txBody>
      </p:sp>
      <p:sp>
        <p:nvSpPr>
          <p:cNvPr id="3" name="Rounded Rectangle 47">
            <a:extLst>
              <a:ext uri="{FF2B5EF4-FFF2-40B4-BE49-F238E27FC236}">
                <a16:creationId xmlns:a16="http://schemas.microsoft.com/office/drawing/2014/main" id="{BEE30FD2-695A-AF3C-747D-8525D2DF594E}"/>
              </a:ext>
            </a:extLst>
          </p:cNvPr>
          <p:cNvSpPr/>
          <p:nvPr/>
        </p:nvSpPr>
        <p:spPr>
          <a:xfrm>
            <a:off x="339249" y="2443572"/>
            <a:ext cx="3109908" cy="1504760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rgbClr val="E6408E"/>
                </a:solidFill>
                <a:latin typeface="Arial Rounded MT Bold"/>
              </a:rPr>
              <a:t>Children </a:t>
            </a:r>
            <a:endParaRPr lang="en-US" sz="2000">
              <a:cs typeface="Calibri"/>
            </a:endParaRPr>
          </a:p>
        </p:txBody>
      </p:sp>
      <p:sp>
        <p:nvSpPr>
          <p:cNvPr id="14" name="Rounded Rectangle 47">
            <a:extLst>
              <a:ext uri="{FF2B5EF4-FFF2-40B4-BE49-F238E27FC236}">
                <a16:creationId xmlns:a16="http://schemas.microsoft.com/office/drawing/2014/main" id="{024F1C9B-7963-D8B1-F974-FD0B9B921CBC}"/>
              </a:ext>
            </a:extLst>
          </p:cNvPr>
          <p:cNvSpPr/>
          <p:nvPr/>
        </p:nvSpPr>
        <p:spPr>
          <a:xfrm>
            <a:off x="3307640" y="1856413"/>
            <a:ext cx="4128441" cy="1473446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rgbClr val="52BBC3"/>
                </a:solidFill>
                <a:latin typeface="Arial Rounded MT Bold"/>
              </a:rPr>
              <a:t>Teenagers </a:t>
            </a:r>
            <a:endParaRPr lang="en-US" sz="2000">
              <a:cs typeface="Calibri"/>
            </a:endParaRPr>
          </a:p>
        </p:txBody>
      </p:sp>
      <p:sp>
        <p:nvSpPr>
          <p:cNvPr id="15" name="Rounded Rectangle 47">
            <a:extLst>
              <a:ext uri="{FF2B5EF4-FFF2-40B4-BE49-F238E27FC236}">
                <a16:creationId xmlns:a16="http://schemas.microsoft.com/office/drawing/2014/main" id="{7B646A48-E0CB-0003-08C6-EA03D931BB60}"/>
              </a:ext>
            </a:extLst>
          </p:cNvPr>
          <p:cNvSpPr/>
          <p:nvPr/>
        </p:nvSpPr>
        <p:spPr>
          <a:xfrm>
            <a:off x="5374735" y="3299681"/>
            <a:ext cx="3283529" cy="1277727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rgbClr val="E6408E"/>
                </a:solidFill>
                <a:latin typeface="Arial Rounded MT Bold"/>
              </a:rPr>
              <a:t>Young adults</a:t>
            </a:r>
            <a:endParaRPr lang="en-US" sz="2000">
              <a:cs typeface="Calibri"/>
            </a:endParaRPr>
          </a:p>
        </p:txBody>
      </p:sp>
      <p:sp>
        <p:nvSpPr>
          <p:cNvPr id="16" name="Rounded Rectangle 47">
            <a:extLst>
              <a:ext uri="{FF2B5EF4-FFF2-40B4-BE49-F238E27FC236}">
                <a16:creationId xmlns:a16="http://schemas.microsoft.com/office/drawing/2014/main" id="{1C8AA4A8-532B-2545-1D93-B292FB50F717}"/>
              </a:ext>
            </a:extLst>
          </p:cNvPr>
          <p:cNvSpPr/>
          <p:nvPr/>
        </p:nvSpPr>
        <p:spPr>
          <a:xfrm>
            <a:off x="1166024" y="3962450"/>
            <a:ext cx="3877127" cy="1434302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rgbClr val="52BBC3"/>
                </a:solidFill>
                <a:latin typeface="Arial Rounded MT Bold"/>
              </a:rPr>
              <a:t>Working adults </a:t>
            </a:r>
            <a:endParaRPr lang="en-US" sz="2000">
              <a:cs typeface="Calibri"/>
            </a:endParaRPr>
          </a:p>
        </p:txBody>
      </p:sp>
      <p:sp>
        <p:nvSpPr>
          <p:cNvPr id="17" name="Rounded Rectangle 47">
            <a:extLst>
              <a:ext uri="{FF2B5EF4-FFF2-40B4-BE49-F238E27FC236}">
                <a16:creationId xmlns:a16="http://schemas.microsoft.com/office/drawing/2014/main" id="{F8742BA2-3EB3-B17F-A4C5-477D16ACDC14}"/>
              </a:ext>
            </a:extLst>
          </p:cNvPr>
          <p:cNvSpPr/>
          <p:nvPr/>
        </p:nvSpPr>
        <p:spPr>
          <a:xfrm>
            <a:off x="4916402" y="4643553"/>
            <a:ext cx="2794577" cy="1324105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rgbClr val="E6408E"/>
                </a:solidFill>
                <a:latin typeface="Arial Rounded MT Bold"/>
              </a:rPr>
              <a:t>Older </a:t>
            </a:r>
            <a:endParaRPr lang="en-US" sz="200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2000" b="1">
                <a:solidFill>
                  <a:srgbClr val="E6408E"/>
                </a:solidFill>
                <a:latin typeface="Arial Rounded MT Bold"/>
              </a:rPr>
              <a:t>people </a:t>
            </a:r>
            <a:endParaRPr lang="en-US" sz="20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BD60D9E-0E83-597E-EFBD-D124F63B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63" y="2486806"/>
            <a:ext cx="1459283" cy="1500779"/>
          </a:xfrm>
          <a:prstGeom prst="rect">
            <a:avLst/>
          </a:prstGeom>
        </p:spPr>
      </p:pic>
      <p:pic>
        <p:nvPicPr>
          <p:cNvPr id="5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B5ED0FF-D94C-CA23-E0B0-5341C0D6B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989" y="2054099"/>
            <a:ext cx="2015126" cy="1152733"/>
          </a:xfrm>
          <a:prstGeom prst="flowChartAlternateProcess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4BECCD7-7107-8E8A-B3B0-4D0D8363F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4" t="7831" r="7216" b="7557"/>
          <a:stretch/>
        </p:blipFill>
        <p:spPr>
          <a:xfrm>
            <a:off x="6464196" y="4767718"/>
            <a:ext cx="1092978" cy="1092978"/>
          </a:xfrm>
          <a:prstGeom prst="flowChartConnector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4CEB0C8F-CDEF-67C8-B198-93D77DEFE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901" y="3398017"/>
            <a:ext cx="1200932" cy="1165821"/>
          </a:xfrm>
          <a:prstGeom prst="rect">
            <a:avLst/>
          </a:prstGeom>
        </p:spPr>
      </p:pic>
      <p:pic>
        <p:nvPicPr>
          <p:cNvPr id="13" name="Picture 18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354CC33F-F338-594B-F6D5-31DC0BC621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04" t="-2546" r="15884" b="-223"/>
          <a:stretch/>
        </p:blipFill>
        <p:spPr>
          <a:xfrm>
            <a:off x="3467704" y="4016031"/>
            <a:ext cx="1231210" cy="1231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52606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2820" y="-515"/>
            <a:ext cx="9133353" cy="6192240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8099" y="6355445"/>
            <a:ext cx="91261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C9C47-4CB8-4421-BA49-B6696BA96B88}"/>
              </a:ext>
            </a:extLst>
          </p:cNvPr>
          <p:cNvSpPr/>
          <p:nvPr/>
        </p:nvSpPr>
        <p:spPr>
          <a:xfrm>
            <a:off x="-6704" y="903816"/>
            <a:ext cx="732975" cy="1159373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22049C4-20C0-F943-D3D1-7E7939266DF9}"/>
              </a:ext>
            </a:extLst>
          </p:cNvPr>
          <p:cNvSpPr/>
          <p:nvPr/>
        </p:nvSpPr>
        <p:spPr>
          <a:xfrm rot="3480000">
            <a:off x="914483" y="826841"/>
            <a:ext cx="489206" cy="1341217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99B51D6-F0B8-33AB-C00E-2E464B3C376C}"/>
              </a:ext>
            </a:extLst>
          </p:cNvPr>
          <p:cNvSpPr/>
          <p:nvPr/>
        </p:nvSpPr>
        <p:spPr>
          <a:xfrm>
            <a:off x="457155" y="130578"/>
            <a:ext cx="6193264" cy="1536540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FAA8D-2A6F-6D52-3EB3-DB17112B5DCF}"/>
              </a:ext>
            </a:extLst>
          </p:cNvPr>
          <p:cNvSpPr txBox="1"/>
          <p:nvPr/>
        </p:nvSpPr>
        <p:spPr>
          <a:xfrm>
            <a:off x="870995" y="313172"/>
            <a:ext cx="559346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Calibri"/>
              </a:rPr>
              <a:t>People who work in care work in lots of different places </a:t>
            </a:r>
          </a:p>
        </p:txBody>
      </p:sp>
      <p:sp>
        <p:nvSpPr>
          <p:cNvPr id="3" name="Rounded Rectangle 47">
            <a:extLst>
              <a:ext uri="{FF2B5EF4-FFF2-40B4-BE49-F238E27FC236}">
                <a16:creationId xmlns:a16="http://schemas.microsoft.com/office/drawing/2014/main" id="{BEE30FD2-695A-AF3C-747D-8525D2DF594E}"/>
              </a:ext>
            </a:extLst>
          </p:cNvPr>
          <p:cNvSpPr/>
          <p:nvPr/>
        </p:nvSpPr>
        <p:spPr>
          <a:xfrm>
            <a:off x="339249" y="2443572"/>
            <a:ext cx="3109908" cy="1504760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Care </a:t>
            </a:r>
            <a:endParaRPr lang="en-US" sz="200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Home</a:t>
            </a:r>
            <a:endParaRPr lang="en-US" sz="2000" dirty="0">
              <a:cs typeface="Calibri"/>
            </a:endParaRPr>
          </a:p>
        </p:txBody>
      </p:sp>
      <p:sp>
        <p:nvSpPr>
          <p:cNvPr id="14" name="Rounded Rectangle 47">
            <a:extLst>
              <a:ext uri="{FF2B5EF4-FFF2-40B4-BE49-F238E27FC236}">
                <a16:creationId xmlns:a16="http://schemas.microsoft.com/office/drawing/2014/main" id="{024F1C9B-7963-D8B1-F974-FD0B9B921CBC}"/>
              </a:ext>
            </a:extLst>
          </p:cNvPr>
          <p:cNvSpPr/>
          <p:nvPr/>
        </p:nvSpPr>
        <p:spPr>
          <a:xfrm>
            <a:off x="3691249" y="1746811"/>
            <a:ext cx="3690031" cy="1473446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dirty="0">
                <a:solidFill>
                  <a:srgbClr val="52BBC3"/>
                </a:solidFill>
                <a:latin typeface="Arial Rounded MT Bold"/>
              </a:rPr>
              <a:t>Private </a:t>
            </a:r>
            <a:endParaRPr lang="en-US" sz="200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2000" b="1" dirty="0">
                <a:solidFill>
                  <a:srgbClr val="52BBC3"/>
                </a:solidFill>
                <a:latin typeface="Arial Rounded MT Bold"/>
              </a:rPr>
              <a:t>Home</a:t>
            </a:r>
            <a:endParaRPr lang="en-US" sz="2000" dirty="0">
              <a:cs typeface="Calibri"/>
            </a:endParaRPr>
          </a:p>
        </p:txBody>
      </p:sp>
      <p:sp>
        <p:nvSpPr>
          <p:cNvPr id="15" name="Rounded Rectangle 47">
            <a:extLst>
              <a:ext uri="{FF2B5EF4-FFF2-40B4-BE49-F238E27FC236}">
                <a16:creationId xmlns:a16="http://schemas.microsoft.com/office/drawing/2014/main" id="{7B646A48-E0CB-0003-08C6-EA03D931BB60}"/>
              </a:ext>
            </a:extLst>
          </p:cNvPr>
          <p:cNvSpPr/>
          <p:nvPr/>
        </p:nvSpPr>
        <p:spPr>
          <a:xfrm>
            <a:off x="4740605" y="3291852"/>
            <a:ext cx="4144692" cy="1442130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Day Care 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Centre </a:t>
            </a:r>
            <a:endParaRPr lang="en-US" dirty="0">
              <a:cs typeface="Calibri"/>
            </a:endParaRPr>
          </a:p>
        </p:txBody>
      </p:sp>
      <p:sp>
        <p:nvSpPr>
          <p:cNvPr id="16" name="Rounded Rectangle 47">
            <a:extLst>
              <a:ext uri="{FF2B5EF4-FFF2-40B4-BE49-F238E27FC236}">
                <a16:creationId xmlns:a16="http://schemas.microsoft.com/office/drawing/2014/main" id="{1C8AA4A8-532B-2545-1D93-B292FB50F717}"/>
              </a:ext>
            </a:extLst>
          </p:cNvPr>
          <p:cNvSpPr/>
          <p:nvPr/>
        </p:nvSpPr>
        <p:spPr>
          <a:xfrm>
            <a:off x="837216" y="4111197"/>
            <a:ext cx="3626607" cy="1442130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rgbClr val="52BBC3"/>
                </a:solidFill>
                <a:latin typeface="Arial Rounded MT Bold"/>
              </a:rPr>
              <a:t>Rehabilitation </a:t>
            </a:r>
            <a:endParaRPr lang="en-US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2000" b="1">
                <a:solidFill>
                  <a:srgbClr val="52BBC3"/>
                </a:solidFill>
                <a:latin typeface="Arial Rounded MT Bold"/>
              </a:rPr>
              <a:t>Centre</a:t>
            </a:r>
            <a:endParaRPr lang="en-US">
              <a:cs typeface="Calibri"/>
            </a:endParaRPr>
          </a:p>
        </p:txBody>
      </p:sp>
      <p:sp>
        <p:nvSpPr>
          <p:cNvPr id="17" name="Rounded Rectangle 47">
            <a:extLst>
              <a:ext uri="{FF2B5EF4-FFF2-40B4-BE49-F238E27FC236}">
                <a16:creationId xmlns:a16="http://schemas.microsoft.com/office/drawing/2014/main" id="{F8742BA2-3EB3-B17F-A4C5-477D16ACDC14}"/>
              </a:ext>
            </a:extLst>
          </p:cNvPr>
          <p:cNvSpPr/>
          <p:nvPr/>
        </p:nvSpPr>
        <p:spPr>
          <a:xfrm>
            <a:off x="4626740" y="4862760"/>
            <a:ext cx="3796657" cy="1245816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rgbClr val="E6408E"/>
                </a:solidFill>
                <a:latin typeface="Arial Rounded MT Bold"/>
              </a:rPr>
              <a:t>Community </a:t>
            </a:r>
            <a:endParaRPr lang="en-US"/>
          </a:p>
        </p:txBody>
      </p:sp>
      <p:pic>
        <p:nvPicPr>
          <p:cNvPr id="4" name="Picture 4" descr="A picture containing person, person, indoor, standing&#10;&#10;Description automatically generated">
            <a:extLst>
              <a:ext uri="{FF2B5EF4-FFF2-40B4-BE49-F238E27FC236}">
                <a16:creationId xmlns:a16="http://schemas.microsoft.com/office/drawing/2014/main" id="{76581EB3-202C-A297-08D2-99BFAAA32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70" r="25873" b="1515"/>
          <a:stretch/>
        </p:blipFill>
        <p:spPr>
          <a:xfrm>
            <a:off x="5375754" y="1872060"/>
            <a:ext cx="1673426" cy="1271209"/>
          </a:xfrm>
          <a:prstGeom prst="flowChartAlternateProcess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733E30-5612-DD5D-06A4-1BD49401BF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97" t="166" r="10937" b="-2099"/>
          <a:stretch/>
        </p:blipFill>
        <p:spPr>
          <a:xfrm>
            <a:off x="2785917" y="4283317"/>
            <a:ext cx="1592888" cy="1134959"/>
          </a:xfrm>
          <a:prstGeom prst="flowChartAlternateProcess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41D09AB-CF4C-CE72-50B1-2574D3EE3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169" y="3426454"/>
            <a:ext cx="1867814" cy="1155919"/>
          </a:xfrm>
          <a:prstGeom prst="flowChartAlternateProcess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D48F5035-28CF-2CA5-73F6-CB18BF8C4A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63" t="31712" r="18872"/>
          <a:stretch/>
        </p:blipFill>
        <p:spPr>
          <a:xfrm>
            <a:off x="1441824" y="2585018"/>
            <a:ext cx="1803874" cy="1222826"/>
          </a:xfrm>
          <a:prstGeom prst="flowChartAlternateProcess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48786A6-B886-1D70-3649-9F692ACB76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28" r="18928"/>
          <a:stretch/>
        </p:blipFill>
        <p:spPr>
          <a:xfrm>
            <a:off x="7024948" y="4981639"/>
            <a:ext cx="1004823" cy="100482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96399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2820" y="-515"/>
            <a:ext cx="9141181" cy="6184412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4353064" y="6308473"/>
            <a:ext cx="478122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C9C47-4CB8-4421-BA49-B6696BA96B88}"/>
              </a:ext>
            </a:extLst>
          </p:cNvPr>
          <p:cNvSpPr/>
          <p:nvPr/>
        </p:nvSpPr>
        <p:spPr>
          <a:xfrm>
            <a:off x="-14139" y="1146902"/>
            <a:ext cx="732975" cy="1159373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22049C4-20C0-F943-D3D1-7E7939266DF9}"/>
              </a:ext>
            </a:extLst>
          </p:cNvPr>
          <p:cNvSpPr/>
          <p:nvPr/>
        </p:nvSpPr>
        <p:spPr>
          <a:xfrm rot="3480000">
            <a:off x="898825" y="1077362"/>
            <a:ext cx="489206" cy="1341217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99B51D6-F0B8-33AB-C00E-2E464B3C376C}"/>
              </a:ext>
            </a:extLst>
          </p:cNvPr>
          <p:cNvSpPr/>
          <p:nvPr/>
        </p:nvSpPr>
        <p:spPr>
          <a:xfrm>
            <a:off x="457155" y="357612"/>
            <a:ext cx="6193264" cy="1536540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FAA8D-2A6F-6D52-3EB3-DB17112B5DCF}"/>
              </a:ext>
            </a:extLst>
          </p:cNvPr>
          <p:cNvSpPr txBox="1"/>
          <p:nvPr/>
        </p:nvSpPr>
        <p:spPr>
          <a:xfrm>
            <a:off x="870995" y="524548"/>
            <a:ext cx="559346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cs typeface="Calibri"/>
              </a:rPr>
              <a:t>People who work in social care have these values</a:t>
            </a:r>
            <a:endParaRPr lang="en-US" sz="3200">
              <a:solidFill>
                <a:schemeClr val="bg1"/>
              </a:solidFill>
              <a:cs typeface="Calibri"/>
            </a:endParaRPr>
          </a:p>
          <a:p>
            <a:endParaRPr lang="en-US" sz="3200">
              <a:cs typeface="Calibri"/>
            </a:endParaRPr>
          </a:p>
        </p:txBody>
      </p:sp>
      <p:sp>
        <p:nvSpPr>
          <p:cNvPr id="3" name="Rounded Rectangle 47">
            <a:extLst>
              <a:ext uri="{FF2B5EF4-FFF2-40B4-BE49-F238E27FC236}">
                <a16:creationId xmlns:a16="http://schemas.microsoft.com/office/drawing/2014/main" id="{BEE30FD2-695A-AF3C-747D-8525D2DF594E}"/>
              </a:ext>
            </a:extLst>
          </p:cNvPr>
          <p:cNvSpPr/>
          <p:nvPr/>
        </p:nvSpPr>
        <p:spPr>
          <a:xfrm>
            <a:off x="237475" y="2529689"/>
            <a:ext cx="3336944" cy="659253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Able to work with people </a:t>
            </a:r>
            <a:endParaRPr lang="en-US" sz="2000" dirty="0">
              <a:cs typeface="Calibri"/>
            </a:endParaRPr>
          </a:p>
        </p:txBody>
      </p:sp>
      <p:sp>
        <p:nvSpPr>
          <p:cNvPr id="14" name="Rounded Rectangle 47">
            <a:extLst>
              <a:ext uri="{FF2B5EF4-FFF2-40B4-BE49-F238E27FC236}">
                <a16:creationId xmlns:a16="http://schemas.microsoft.com/office/drawing/2014/main" id="{024F1C9B-7963-D8B1-F974-FD0B9B921CBC}"/>
              </a:ext>
            </a:extLst>
          </p:cNvPr>
          <p:cNvSpPr/>
          <p:nvPr/>
        </p:nvSpPr>
        <p:spPr>
          <a:xfrm>
            <a:off x="3667763" y="2521858"/>
            <a:ext cx="3455167" cy="667084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52BBC3"/>
                </a:solidFill>
                <a:latin typeface="Arial Rounded MT Bold"/>
              </a:rPr>
              <a:t>Interested in other people</a:t>
            </a:r>
          </a:p>
        </p:txBody>
      </p:sp>
      <p:sp>
        <p:nvSpPr>
          <p:cNvPr id="15" name="Rounded Rectangle 47">
            <a:extLst>
              <a:ext uri="{FF2B5EF4-FFF2-40B4-BE49-F238E27FC236}">
                <a16:creationId xmlns:a16="http://schemas.microsoft.com/office/drawing/2014/main" id="{7B646A48-E0CB-0003-08C6-EA03D931BB60}"/>
              </a:ext>
            </a:extLst>
          </p:cNvPr>
          <p:cNvSpPr/>
          <p:nvPr/>
        </p:nvSpPr>
        <p:spPr>
          <a:xfrm>
            <a:off x="4310021" y="5029839"/>
            <a:ext cx="4316926" cy="62793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Consider other people's feelings </a:t>
            </a:r>
            <a:endParaRPr lang="en-US" dirty="0"/>
          </a:p>
        </p:txBody>
      </p:sp>
      <p:sp>
        <p:nvSpPr>
          <p:cNvPr id="16" name="Rounded Rectangle 47">
            <a:extLst>
              <a:ext uri="{FF2B5EF4-FFF2-40B4-BE49-F238E27FC236}">
                <a16:creationId xmlns:a16="http://schemas.microsoft.com/office/drawing/2014/main" id="{1C8AA4A8-532B-2545-1D93-B292FB50F717}"/>
              </a:ext>
            </a:extLst>
          </p:cNvPr>
          <p:cNvSpPr/>
          <p:nvPr/>
        </p:nvSpPr>
        <p:spPr>
          <a:xfrm>
            <a:off x="453607" y="3359634"/>
            <a:ext cx="2146970" cy="604454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dirty="0">
                <a:solidFill>
                  <a:srgbClr val="52BBC3"/>
                </a:solidFill>
                <a:latin typeface="Arial Rounded MT Bold"/>
              </a:rPr>
              <a:t>Listen to others</a:t>
            </a:r>
            <a:endParaRPr lang="en-US" sz="3600" b="1" dirty="0">
              <a:solidFill>
                <a:srgbClr val="52BBC3"/>
              </a:solidFill>
              <a:latin typeface="Arial Rounded MT Bold"/>
              <a:cs typeface="Calibri"/>
            </a:endParaRPr>
          </a:p>
        </p:txBody>
      </p:sp>
      <p:sp>
        <p:nvSpPr>
          <p:cNvPr id="17" name="Rounded Rectangle 47">
            <a:extLst>
              <a:ext uri="{FF2B5EF4-FFF2-40B4-BE49-F238E27FC236}">
                <a16:creationId xmlns:a16="http://schemas.microsoft.com/office/drawing/2014/main" id="{F8742BA2-3EB3-B17F-A4C5-477D16ACDC14}"/>
              </a:ext>
            </a:extLst>
          </p:cNvPr>
          <p:cNvSpPr/>
          <p:nvPr/>
        </p:nvSpPr>
        <p:spPr>
          <a:xfrm>
            <a:off x="3107958" y="3359635"/>
            <a:ext cx="2576405" cy="619516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Communicate well</a:t>
            </a:r>
            <a:endParaRPr lang="en-US" sz="2000" dirty="0"/>
          </a:p>
        </p:txBody>
      </p:sp>
      <p:sp>
        <p:nvSpPr>
          <p:cNvPr id="18" name="Rounded Rectangle 47">
            <a:extLst>
              <a:ext uri="{FF2B5EF4-FFF2-40B4-BE49-F238E27FC236}">
                <a16:creationId xmlns:a16="http://schemas.microsoft.com/office/drawing/2014/main" id="{B27A3BC3-0C20-12DE-9D1E-CA854679ED34}"/>
              </a:ext>
            </a:extLst>
          </p:cNvPr>
          <p:cNvSpPr/>
          <p:nvPr/>
        </p:nvSpPr>
        <p:spPr>
          <a:xfrm>
            <a:off x="378987" y="5028947"/>
            <a:ext cx="3491734" cy="62793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52BBC3"/>
                </a:solidFill>
                <a:latin typeface="Arial Rounded MT Bold"/>
              </a:rPr>
              <a:t>Calm in difficult situations</a:t>
            </a:r>
            <a:endParaRPr lang="en-US" sz="2000" b="1" dirty="0">
              <a:solidFill>
                <a:srgbClr val="52BBC3"/>
              </a:solidFill>
              <a:latin typeface="Arial Rounded MT Bold"/>
              <a:cs typeface="Calibri"/>
            </a:endParaRPr>
          </a:p>
        </p:txBody>
      </p:sp>
      <p:sp>
        <p:nvSpPr>
          <p:cNvPr id="20" name="Rounded Rectangle 47">
            <a:extLst>
              <a:ext uri="{FF2B5EF4-FFF2-40B4-BE49-F238E27FC236}">
                <a16:creationId xmlns:a16="http://schemas.microsoft.com/office/drawing/2014/main" id="{E9E9C48F-04AA-60EE-F3A8-0A94B25D46FD}"/>
              </a:ext>
            </a:extLst>
          </p:cNvPr>
          <p:cNvSpPr/>
          <p:nvPr/>
        </p:nvSpPr>
        <p:spPr>
          <a:xfrm>
            <a:off x="6133821" y="3359533"/>
            <a:ext cx="2312169" cy="635770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52BBC3"/>
                </a:solidFill>
                <a:latin typeface="Arial Rounded MT Bold"/>
              </a:rPr>
              <a:t>Respect others </a:t>
            </a:r>
          </a:p>
        </p:txBody>
      </p:sp>
      <p:sp>
        <p:nvSpPr>
          <p:cNvPr id="21" name="Rounded Rectangle 47">
            <a:extLst>
              <a:ext uri="{FF2B5EF4-FFF2-40B4-BE49-F238E27FC236}">
                <a16:creationId xmlns:a16="http://schemas.microsoft.com/office/drawing/2014/main" id="{BBB1D3D6-6510-87AD-C1E3-EE0908354E4F}"/>
              </a:ext>
            </a:extLst>
          </p:cNvPr>
          <p:cNvSpPr/>
          <p:nvPr/>
        </p:nvSpPr>
        <p:spPr>
          <a:xfrm>
            <a:off x="2587391" y="4189385"/>
            <a:ext cx="1764153" cy="64359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52BBC3"/>
                </a:solidFill>
                <a:latin typeface="Arial Rounded MT Bold"/>
              </a:rPr>
              <a:t>Responsible</a:t>
            </a:r>
            <a:endParaRPr lang="en-US" dirty="0"/>
          </a:p>
        </p:txBody>
      </p:sp>
      <p:sp>
        <p:nvSpPr>
          <p:cNvPr id="22" name="Rounded Rectangle 47">
            <a:extLst>
              <a:ext uri="{FF2B5EF4-FFF2-40B4-BE49-F238E27FC236}">
                <a16:creationId xmlns:a16="http://schemas.microsoft.com/office/drawing/2014/main" id="{1BB9EF4C-2CD2-CA4E-4DB9-BE2A7FFE2DF7}"/>
              </a:ext>
            </a:extLst>
          </p:cNvPr>
          <p:cNvSpPr/>
          <p:nvPr/>
        </p:nvSpPr>
        <p:spPr>
          <a:xfrm>
            <a:off x="7228564" y="2529688"/>
            <a:ext cx="1478765" cy="667082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Flexible </a:t>
            </a:r>
            <a:endParaRPr lang="en-US" dirty="0"/>
          </a:p>
        </p:txBody>
      </p:sp>
      <p:sp>
        <p:nvSpPr>
          <p:cNvPr id="23" name="Rounded Rectangle 47">
            <a:extLst>
              <a:ext uri="{FF2B5EF4-FFF2-40B4-BE49-F238E27FC236}">
                <a16:creationId xmlns:a16="http://schemas.microsoft.com/office/drawing/2014/main" id="{8BFBEE70-7013-CB77-0C0B-B6D6111DDF9D}"/>
              </a:ext>
            </a:extLst>
          </p:cNvPr>
          <p:cNvSpPr/>
          <p:nvPr/>
        </p:nvSpPr>
        <p:spPr>
          <a:xfrm>
            <a:off x="300104" y="4212874"/>
            <a:ext cx="2146970" cy="596622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Willing to learn</a:t>
            </a:r>
            <a:endParaRPr lang="en-US" dirty="0"/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id="{9298AF1B-51AC-B36F-59D9-4E93F3489A96}"/>
              </a:ext>
            </a:extLst>
          </p:cNvPr>
          <p:cNvSpPr/>
          <p:nvPr/>
        </p:nvSpPr>
        <p:spPr>
          <a:xfrm>
            <a:off x="4458766" y="4199988"/>
            <a:ext cx="4316926" cy="62793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rgbClr val="E6408E"/>
                </a:solidFill>
                <a:latin typeface="Arial Rounded MT Bold"/>
              </a:rPr>
              <a:t>Understand the needs of others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10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6CF88A-E1F9-BD43-FB01-5FA3AABC693D}"/>
              </a:ext>
            </a:extLst>
          </p:cNvPr>
          <p:cNvSpPr/>
          <p:nvPr/>
        </p:nvSpPr>
        <p:spPr>
          <a:xfrm>
            <a:off x="-4414" y="-515"/>
            <a:ext cx="9141181" cy="6184412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76B2FA-6D72-7D8D-19E6-14D5D4D3B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84" r="328" b="10995"/>
          <a:stretch/>
        </p:blipFill>
        <p:spPr>
          <a:xfrm>
            <a:off x="5378400" y="2328750"/>
            <a:ext cx="4084946" cy="3856996"/>
          </a:xfrm>
          <a:prstGeom prst="flowChartConnector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2C5352-4BE5-F82D-F155-9584126592C2}"/>
              </a:ext>
            </a:extLst>
          </p:cNvPr>
          <p:cNvSpPr/>
          <p:nvPr/>
        </p:nvSpPr>
        <p:spPr>
          <a:xfrm>
            <a:off x="-9274" y="6183774"/>
            <a:ext cx="9090207" cy="867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274915" y="455841"/>
            <a:ext cx="5234987" cy="805065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 Rounded MT Bold"/>
              </a:rPr>
              <a:t>You can have a career in  </a:t>
            </a:r>
            <a:endParaRPr lang="en-US" sz="3200">
              <a:solidFill>
                <a:schemeClr val="bg1"/>
              </a:solidFill>
              <a:cs typeface="Calibri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A5D714F-E9DE-BD4A-B825-0B7F8BB90C0D}"/>
              </a:ext>
            </a:extLst>
          </p:cNvPr>
          <p:cNvSpPr/>
          <p:nvPr/>
        </p:nvSpPr>
        <p:spPr>
          <a:xfrm>
            <a:off x="683634" y="1145932"/>
            <a:ext cx="2805657" cy="562155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>
                <a:solidFill>
                  <a:srgbClr val="E6408E"/>
                </a:solidFill>
                <a:latin typeface="Arial Rounded MT Bold"/>
              </a:rPr>
              <a:t>social care </a:t>
            </a:r>
            <a:endParaRPr lang="en-US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-8231" y="6324943"/>
            <a:ext cx="9073860" cy="415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C1E9B-4D50-624C-FCC4-733BDC91D50B}"/>
              </a:ext>
            </a:extLst>
          </p:cNvPr>
          <p:cNvSpPr/>
          <p:nvPr/>
        </p:nvSpPr>
        <p:spPr>
          <a:xfrm>
            <a:off x="-435814" y="4939210"/>
            <a:ext cx="834825" cy="1203766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B5435C1-AC48-B8F0-BDBA-5F579D67FBF5}"/>
              </a:ext>
            </a:extLst>
          </p:cNvPr>
          <p:cNvSpPr/>
          <p:nvPr/>
        </p:nvSpPr>
        <p:spPr>
          <a:xfrm rot="3480000">
            <a:off x="618659" y="4820477"/>
            <a:ext cx="521314" cy="1442396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7A82C95-C4AC-5F03-8753-E044F143B1A1}"/>
              </a:ext>
            </a:extLst>
          </p:cNvPr>
          <p:cNvSpPr/>
          <p:nvPr/>
        </p:nvSpPr>
        <p:spPr>
          <a:xfrm>
            <a:off x="118515" y="2000276"/>
            <a:ext cx="7630974" cy="3807841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92CA6-EF07-0C6A-D48E-D81E22C737D9}"/>
              </a:ext>
            </a:extLst>
          </p:cNvPr>
          <p:cNvSpPr txBox="1"/>
          <p:nvPr/>
        </p:nvSpPr>
        <p:spPr>
          <a:xfrm>
            <a:off x="992517" y="2149166"/>
            <a:ext cx="5871644" cy="42062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Every year we need more and more people to work in social care</a:t>
            </a:r>
            <a:endParaRPr lang="en-US" sz="2000" dirty="0">
              <a:solidFill>
                <a:schemeClr val="bg1"/>
              </a:solidFill>
              <a:cs typeface="Calibri"/>
            </a:endParaRPr>
          </a:p>
          <a:p>
            <a:endParaRPr lang="en-US" sz="2000" b="1">
              <a:solidFill>
                <a:schemeClr val="bg1"/>
              </a:solidFill>
              <a:cs typeface="Calibri"/>
            </a:endParaRPr>
          </a:p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There are lots of different jobs to suit different people</a:t>
            </a:r>
          </a:p>
          <a:p>
            <a:endParaRPr lang="en-US" sz="2000" b="1">
              <a:solidFill>
                <a:schemeClr val="bg1"/>
              </a:solidFill>
              <a:cs typeface="Calibri"/>
            </a:endParaRPr>
          </a:p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There are lots of opportunities to train and progress – just like other careers such as medicine or law</a:t>
            </a:r>
          </a:p>
          <a:p>
            <a:endParaRPr lang="en-US" sz="2000" b="1">
              <a:solidFill>
                <a:schemeClr val="bg1"/>
              </a:solidFill>
              <a:cs typeface="Calibri"/>
            </a:endParaRPr>
          </a:p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As you progress you can change where you work and choose to </a:t>
            </a:r>
            <a:r>
              <a:rPr lang="en-US" sz="2000" b="1" dirty="0" err="1">
                <a:solidFill>
                  <a:schemeClr val="bg1"/>
                </a:solidFill>
                <a:cs typeface="Calibri"/>
              </a:rPr>
              <a:t>specialise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 in one area of social care</a:t>
            </a:r>
          </a:p>
          <a:p>
            <a:endParaRPr lang="en-US" sz="2000" b="1">
              <a:solidFill>
                <a:schemeClr val="bg1"/>
              </a:solidFill>
              <a:cs typeface="Calibri"/>
            </a:endParaRPr>
          </a:p>
          <a:p>
            <a:pPr>
              <a:spcAft>
                <a:spcPts val="400"/>
              </a:spcAft>
            </a:pPr>
            <a:endParaRPr lang="en-US" sz="2000" b="1">
              <a:solidFill>
                <a:schemeClr val="bg1"/>
              </a:solidFill>
              <a:cs typeface="Calibri"/>
            </a:endParaRPr>
          </a:p>
          <a:p>
            <a:pPr>
              <a:spcAft>
                <a:spcPts val="200"/>
              </a:spcAft>
            </a:pPr>
            <a:endParaRPr lang="en-US" sz="24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6E24EE-04C8-0CE6-3553-A299890FE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86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-3386" y="-515"/>
            <a:ext cx="9161854" cy="5894185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135334" y="247559"/>
            <a:ext cx="6722725" cy="1235107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/>
              </a:rPr>
              <a:t>Let's hear from two more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rial Rounded MT Bold"/>
              </a:rPr>
              <a:t>people who care for Martin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-9318" y="6168939"/>
            <a:ext cx="91636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3A6DDD1-69F9-5A0C-0137-3DC238EAA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464" y="444071"/>
            <a:ext cx="827237" cy="912697"/>
          </a:xfrm>
          <a:prstGeom prst="flowChartAlternateProcess">
            <a:avLst/>
          </a:prstGeom>
        </p:spPr>
      </p:pic>
      <p:pic>
        <p:nvPicPr>
          <p:cNvPr id="6" name="Online Media 5" title="Connor's Story">
            <a:hlinkClick r:id="" action="ppaction://media"/>
            <a:extLst>
              <a:ext uri="{FF2B5EF4-FFF2-40B4-BE49-F238E27FC236}">
                <a16:creationId xmlns:a16="http://schemas.microsoft.com/office/drawing/2014/main" id="{DDE4A799-14A8-0442-9CFB-8B6EE55D39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69533" y="1685720"/>
            <a:ext cx="4279625" cy="384837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68CC2BE3-2310-1A60-6953-908D799BE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997" y="448727"/>
            <a:ext cx="860130" cy="903385"/>
          </a:xfrm>
          <a:prstGeom prst="flowChartAlternateProcess">
            <a:avLst/>
          </a:prstGeom>
        </p:spPr>
      </p:pic>
      <p:pic>
        <p:nvPicPr>
          <p:cNvPr id="8" name="Online Media 7" title="Molly's Story">
            <a:hlinkClick r:id="" action="ppaction://media"/>
            <a:extLst>
              <a:ext uri="{FF2B5EF4-FFF2-40B4-BE49-F238E27FC236}">
                <a16:creationId xmlns:a16="http://schemas.microsoft.com/office/drawing/2014/main" id="{48ECE735-780A-22CA-7797-1D6ADE2431E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4726410" y="1669273"/>
            <a:ext cx="4180948" cy="38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74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-3385" y="-7749"/>
            <a:ext cx="9147385" cy="5091193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pic>
        <p:nvPicPr>
          <p:cNvPr id="6" name="Picture 6" descr="Daughter bonding with father in wheelchair">
            <a:extLst>
              <a:ext uri="{FF2B5EF4-FFF2-40B4-BE49-F238E27FC236}">
                <a16:creationId xmlns:a16="http://schemas.microsoft.com/office/drawing/2014/main" id="{DA332F3D-0D5B-0DFA-C7D3-A93FAE257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6" t="9302" r="801" b="-129"/>
          <a:stretch/>
        </p:blipFill>
        <p:spPr>
          <a:xfrm>
            <a:off x="659636" y="-11049"/>
            <a:ext cx="6020294" cy="6020294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344135" y="4324095"/>
            <a:ext cx="7209551" cy="1130602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Arial Rounded MT Bold"/>
              </a:rPr>
              <a:t>People who work in social care</a:t>
            </a:r>
            <a:r>
              <a:rPr lang="en-US" sz="4400" b="1" dirty="0">
                <a:solidFill>
                  <a:schemeClr val="bg1"/>
                </a:solidFill>
                <a:latin typeface="Arial Rounded MT Bold"/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A5D714F-E9DE-BD4A-B825-0B7F8BB90C0D}"/>
              </a:ext>
            </a:extLst>
          </p:cNvPr>
          <p:cNvSpPr/>
          <p:nvPr/>
        </p:nvSpPr>
        <p:spPr>
          <a:xfrm>
            <a:off x="2053116" y="5333209"/>
            <a:ext cx="5977660" cy="67529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rgbClr val="E6408E"/>
                </a:solidFill>
                <a:latin typeface="Arial Rounded MT Bold"/>
              </a:rPr>
              <a:t>really make a difference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648992" y="6313622"/>
            <a:ext cx="68270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</p:spTree>
    <p:extLst>
      <p:ext uri="{BB962C8B-B14F-4D97-AF65-F5344CB8AC3E}">
        <p14:creationId xmlns:p14="http://schemas.microsoft.com/office/powerpoint/2010/main" val="132643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6CF88A-E1F9-BD43-FB01-5FA3AABC693D}"/>
              </a:ext>
            </a:extLst>
          </p:cNvPr>
          <p:cNvSpPr/>
          <p:nvPr/>
        </p:nvSpPr>
        <p:spPr>
          <a:xfrm>
            <a:off x="-4414" y="-515"/>
            <a:ext cx="9141181" cy="6184412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2C5352-4BE5-F82D-F155-9584126592C2}"/>
              </a:ext>
            </a:extLst>
          </p:cNvPr>
          <p:cNvSpPr/>
          <p:nvPr/>
        </p:nvSpPr>
        <p:spPr>
          <a:xfrm>
            <a:off x="-9274" y="6183774"/>
            <a:ext cx="9090207" cy="867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265915" y="454611"/>
            <a:ext cx="6120418" cy="976000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/>
              </a:rPr>
              <a:t>Can you answer these questions</a:t>
            </a:r>
            <a:endParaRPr lang="en-US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A5D714F-E9DE-BD4A-B825-0B7F8BB90C0D}"/>
              </a:ext>
            </a:extLst>
          </p:cNvPr>
          <p:cNvSpPr/>
          <p:nvPr/>
        </p:nvSpPr>
        <p:spPr>
          <a:xfrm>
            <a:off x="679166" y="1260407"/>
            <a:ext cx="3406584" cy="63531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>
                <a:solidFill>
                  <a:srgbClr val="E6408E"/>
                </a:solidFill>
                <a:latin typeface="Arial Rounded MT Bold"/>
              </a:rPr>
              <a:t>about social care?</a:t>
            </a:r>
            <a:endParaRPr lang="en-US" sz="2800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-8231" y="6324943"/>
            <a:ext cx="9073860" cy="415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C1E9B-4D50-624C-FCC4-733BDC91D50B}"/>
              </a:ext>
            </a:extLst>
          </p:cNvPr>
          <p:cNvSpPr/>
          <p:nvPr/>
        </p:nvSpPr>
        <p:spPr>
          <a:xfrm>
            <a:off x="-147814" y="4894210"/>
            <a:ext cx="834825" cy="1203766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B5435C1-AC48-B8F0-BDBA-5F579D67FBF5}"/>
              </a:ext>
            </a:extLst>
          </p:cNvPr>
          <p:cNvSpPr/>
          <p:nvPr/>
        </p:nvSpPr>
        <p:spPr>
          <a:xfrm rot="3480000">
            <a:off x="897659" y="4775477"/>
            <a:ext cx="521314" cy="1442396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7A82C95-C4AC-5F03-8753-E044F143B1A1}"/>
              </a:ext>
            </a:extLst>
          </p:cNvPr>
          <p:cNvSpPr/>
          <p:nvPr/>
        </p:nvSpPr>
        <p:spPr>
          <a:xfrm>
            <a:off x="406515" y="2177038"/>
            <a:ext cx="8557197" cy="3577079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6E24EE-04C8-0CE6-3553-A299890FE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CD04E9-B7FC-ED6E-28CE-F4185621FFB7}"/>
              </a:ext>
            </a:extLst>
          </p:cNvPr>
          <p:cNvSpPr txBox="1"/>
          <p:nvPr/>
        </p:nvSpPr>
        <p:spPr>
          <a:xfrm>
            <a:off x="1271517" y="2347166"/>
            <a:ext cx="7041644" cy="38369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How</a:t>
            </a:r>
            <a:r>
              <a:rPr lang="en-US" sz="2400" b="1" dirty="0">
                <a:solidFill>
                  <a:schemeClr val="bg1"/>
                </a:solidFill>
                <a:cs typeface="Calibri"/>
              </a:rPr>
              <a:t> many people work in social care in the UK?</a:t>
            </a:r>
          </a:p>
          <a:p>
            <a:endParaRPr lang="en-US" sz="2400" b="1" dirty="0">
              <a:solidFill>
                <a:schemeClr val="bg1"/>
              </a:solidFill>
              <a:cs typeface="Calibri"/>
            </a:endParaRPr>
          </a:p>
          <a:p>
            <a:r>
              <a:rPr lang="en-US" sz="2400" b="1" dirty="0">
                <a:solidFill>
                  <a:schemeClr val="bg1"/>
                </a:solidFill>
                <a:cs typeface="Calibri"/>
              </a:rPr>
              <a:t>Can you name three different jobs in social care</a:t>
            </a:r>
          </a:p>
          <a:p>
            <a:endParaRPr lang="en-US" sz="2400" b="1" dirty="0">
              <a:solidFill>
                <a:schemeClr val="bg1"/>
              </a:solidFill>
              <a:cs typeface="Calibri"/>
            </a:endParaRPr>
          </a:p>
          <a:p>
            <a:r>
              <a:rPr lang="en-US" sz="2400" b="1" dirty="0">
                <a:solidFill>
                  <a:schemeClr val="bg1"/>
                </a:solidFill>
                <a:cs typeface="Calibri"/>
              </a:rPr>
              <a:t>Can you name three different types of people you might work with if you had a career in social care</a:t>
            </a:r>
          </a:p>
          <a:p>
            <a:endParaRPr lang="en-US" sz="2400" b="1" dirty="0">
              <a:solidFill>
                <a:schemeClr val="bg1"/>
              </a:solidFill>
              <a:cs typeface="Calibri"/>
            </a:endParaRPr>
          </a:p>
          <a:p>
            <a:r>
              <a:rPr lang="en-US" sz="2400" b="1" dirty="0">
                <a:solidFill>
                  <a:schemeClr val="bg1"/>
                </a:solidFill>
                <a:cs typeface="Calibri"/>
              </a:rPr>
              <a:t>Can you name three different places you might work?</a:t>
            </a:r>
          </a:p>
          <a:p>
            <a:pPr>
              <a:spcAft>
                <a:spcPts val="400"/>
              </a:spcAft>
            </a:pPr>
            <a:endParaRPr lang="en-US" sz="2400" b="1" dirty="0">
              <a:solidFill>
                <a:schemeClr val="bg1"/>
              </a:solidFill>
              <a:cs typeface="Calibri"/>
            </a:endParaRPr>
          </a:p>
          <a:p>
            <a:pPr>
              <a:spcAft>
                <a:spcPts val="200"/>
              </a:spcAft>
            </a:pPr>
            <a:endParaRPr lang="en-US" sz="24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990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2820" y="-515"/>
            <a:ext cx="9141181" cy="6184412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4353064" y="6308473"/>
            <a:ext cx="478122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564429" y="722867"/>
            <a:ext cx="5391959" cy="678038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000" b="1" dirty="0">
                <a:solidFill>
                  <a:schemeClr val="bg1"/>
                </a:solidFill>
                <a:latin typeface="Arial Rounded MT Bold"/>
                <a:ea typeface="+mn-lt"/>
                <a:cs typeface="Calibri"/>
              </a:rPr>
              <a:t>Learning</a:t>
            </a:r>
            <a:r>
              <a:rPr lang="en-US" sz="4000" b="1" dirty="0">
                <a:solidFill>
                  <a:schemeClr val="bg1"/>
                </a:solidFill>
                <a:latin typeface="Arial Rounded MT Bold"/>
                <a:ea typeface="Calibri"/>
                <a:cs typeface="Calibri"/>
              </a:rPr>
              <a:t> </a:t>
            </a:r>
            <a:r>
              <a:rPr lang="en-US" sz="4000" b="1" dirty="0">
                <a:solidFill>
                  <a:schemeClr val="bg1"/>
                </a:solidFill>
                <a:latin typeface="Arial Rounded MT Bold"/>
                <a:ea typeface="+mn-lt"/>
                <a:cs typeface="+mn-lt"/>
              </a:rPr>
              <a:t>outcomes</a:t>
            </a:r>
            <a:r>
              <a:rPr lang="en-US" sz="4000" b="1" dirty="0">
                <a:solidFill>
                  <a:srgbClr val="E6408E"/>
                </a:solidFill>
                <a:latin typeface="Arial Rounded MT Bold"/>
                <a:ea typeface="+mn-lt"/>
                <a:cs typeface="+mn-lt"/>
              </a:rPr>
              <a:t> </a:t>
            </a:r>
            <a:r>
              <a:rPr lang="en-US" sz="4000" dirty="0">
                <a:ea typeface="+mn-lt"/>
                <a:cs typeface="+mn-lt"/>
              </a:rPr>
              <a:t> </a:t>
            </a:r>
            <a:endParaRPr lang="en-US" sz="4000" b="1" dirty="0">
              <a:solidFill>
                <a:srgbClr val="E6408E"/>
              </a:solidFill>
              <a:latin typeface="Arial Rounded MT Bold"/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C9C47-4CB8-4421-BA49-B6696BA96B88}"/>
              </a:ext>
            </a:extLst>
          </p:cNvPr>
          <p:cNvSpPr/>
          <p:nvPr/>
        </p:nvSpPr>
        <p:spPr>
          <a:xfrm>
            <a:off x="3919477" y="4802048"/>
            <a:ext cx="863762" cy="1167596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22049C4-20C0-F943-D3D1-7E7939266DF9}"/>
              </a:ext>
            </a:extLst>
          </p:cNvPr>
          <p:cNvSpPr/>
          <p:nvPr/>
        </p:nvSpPr>
        <p:spPr>
          <a:xfrm rot="3480000">
            <a:off x="4549644" y="5181862"/>
            <a:ext cx="670060" cy="704610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99B51D6-F0B8-33AB-C00E-2E464B3C376C}"/>
              </a:ext>
            </a:extLst>
          </p:cNvPr>
          <p:cNvSpPr/>
          <p:nvPr/>
        </p:nvSpPr>
        <p:spPr>
          <a:xfrm>
            <a:off x="4363612" y="2322534"/>
            <a:ext cx="4608979" cy="3099121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Person with disability painting">
            <a:extLst>
              <a:ext uri="{FF2B5EF4-FFF2-40B4-BE49-F238E27FC236}">
                <a16:creationId xmlns:a16="http://schemas.microsoft.com/office/drawing/2014/main" id="{6E7D4603-E84A-B874-8502-245594591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98" t="381" r="18930" b="-381"/>
          <a:stretch/>
        </p:blipFill>
        <p:spPr>
          <a:xfrm>
            <a:off x="-1394257" y="1587005"/>
            <a:ext cx="5951123" cy="5874329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9FAA8D-2A6F-6D52-3EB3-DB17112B5DCF}"/>
              </a:ext>
            </a:extLst>
          </p:cNvPr>
          <p:cNvSpPr txBox="1"/>
          <p:nvPr/>
        </p:nvSpPr>
        <p:spPr>
          <a:xfrm>
            <a:off x="5064606" y="2322646"/>
            <a:ext cx="353264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you understand what social care is all about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 tell you what it's like to work in social care 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 encourage you to think about working in social care </a:t>
            </a:r>
          </a:p>
          <a:p>
            <a:endParaRPr lang="en-US" sz="20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20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-3386" y="-515"/>
            <a:ext cx="9161854" cy="5918230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5432573" y="3262284"/>
            <a:ext cx="3092472" cy="928045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000" b="1" dirty="0">
                <a:solidFill>
                  <a:schemeClr val="bg1"/>
                </a:solidFill>
                <a:latin typeface="Arial Rounded MT Bold"/>
              </a:rPr>
              <a:t>So, what is</a:t>
            </a:r>
            <a:endParaRPr lang="en-US" sz="4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A5D714F-E9DE-BD4A-B825-0B7F8BB90C0D}"/>
              </a:ext>
            </a:extLst>
          </p:cNvPr>
          <p:cNvSpPr/>
          <p:nvPr/>
        </p:nvSpPr>
        <p:spPr>
          <a:xfrm>
            <a:off x="5794123" y="4112559"/>
            <a:ext cx="3063849" cy="656875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52BBC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solidFill>
                  <a:srgbClr val="E6408E"/>
                </a:solidFill>
                <a:latin typeface="Arial Rounded MT Bold"/>
              </a:rPr>
              <a:t>social care?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-9318" y="6172269"/>
            <a:ext cx="91636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CB0E347-6738-BCB7-C102-8C4CC17CC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6" t="-112" r="6081" b="202"/>
          <a:stretch/>
        </p:blipFill>
        <p:spPr>
          <a:xfrm>
            <a:off x="-630431" y="-270185"/>
            <a:ext cx="6118260" cy="5938349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53460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2820" y="-515"/>
            <a:ext cx="9133947" cy="6187743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person, sitting, person, window&#10;&#10;Description automatically generated">
            <a:extLst>
              <a:ext uri="{FF2B5EF4-FFF2-40B4-BE49-F238E27FC236}">
                <a16:creationId xmlns:a16="http://schemas.microsoft.com/office/drawing/2014/main" id="{C4426ADC-D532-1DA2-7FFE-E58AF075D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6" r="9965" b="448"/>
          <a:stretch/>
        </p:blipFill>
        <p:spPr>
          <a:xfrm>
            <a:off x="-425465" y="-462133"/>
            <a:ext cx="6261028" cy="6261028"/>
          </a:xfrm>
          <a:prstGeom prst="flowChartConnector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4353064" y="6308473"/>
            <a:ext cx="478122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C9C47-4CB8-4421-BA49-B6696BA96B88}"/>
              </a:ext>
            </a:extLst>
          </p:cNvPr>
          <p:cNvSpPr/>
          <p:nvPr/>
        </p:nvSpPr>
        <p:spPr>
          <a:xfrm>
            <a:off x="-66555" y="5040775"/>
            <a:ext cx="1297450" cy="1081463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22049C4-20C0-F943-D3D1-7E7939266DF9}"/>
              </a:ext>
            </a:extLst>
          </p:cNvPr>
          <p:cNvSpPr/>
          <p:nvPr/>
        </p:nvSpPr>
        <p:spPr>
          <a:xfrm rot="3480000">
            <a:off x="1142765" y="5194882"/>
            <a:ext cx="630923" cy="886817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99B51D6-F0B8-33AB-C00E-2E464B3C376C}"/>
              </a:ext>
            </a:extLst>
          </p:cNvPr>
          <p:cNvSpPr/>
          <p:nvPr/>
        </p:nvSpPr>
        <p:spPr>
          <a:xfrm>
            <a:off x="921758" y="2871811"/>
            <a:ext cx="8025278" cy="2789925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FAA8D-2A6F-6D52-3EB3-DB17112B5DCF}"/>
              </a:ext>
            </a:extLst>
          </p:cNvPr>
          <p:cNvSpPr txBox="1"/>
          <p:nvPr/>
        </p:nvSpPr>
        <p:spPr>
          <a:xfrm>
            <a:off x="1808472" y="3032505"/>
            <a:ext cx="635643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Social care is all about providing care and support for people in their home or community.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endParaRPr lang="en-US" sz="2400" b="1">
              <a:solidFill>
                <a:schemeClr val="bg1"/>
              </a:solidFill>
              <a:cs typeface="Calibri"/>
            </a:endParaRPr>
          </a:p>
          <a:p>
            <a:r>
              <a:rPr lang="en-US" sz="2400" b="1">
                <a:solidFill>
                  <a:schemeClr val="bg1"/>
                </a:solidFill>
                <a:cs typeface="Calibri"/>
              </a:rPr>
              <a:t>Social care helps these people to have the best quality of life and be as independent as possible. </a:t>
            </a:r>
          </a:p>
        </p:txBody>
      </p:sp>
    </p:spTree>
    <p:extLst>
      <p:ext uri="{BB962C8B-B14F-4D97-AF65-F5344CB8AC3E}">
        <p14:creationId xmlns:p14="http://schemas.microsoft.com/office/powerpoint/2010/main" val="110617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-3386" y="-515"/>
            <a:ext cx="9161854" cy="5894185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472477" y="362681"/>
            <a:ext cx="6138892" cy="980193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chemeClr val="bg1"/>
                </a:solidFill>
                <a:latin typeface="Arial Rounded MT Bold"/>
              </a:rPr>
              <a:t>Let's hear from someone </a:t>
            </a:r>
            <a:endParaRPr lang="en-US" sz="280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800" b="1">
                <a:solidFill>
                  <a:schemeClr val="bg1"/>
                </a:solidFill>
                <a:latin typeface="Arial Rounded MT Bold"/>
              </a:rPr>
              <a:t>who works in social care 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-9318" y="6168939"/>
            <a:ext cx="91636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pic>
        <p:nvPicPr>
          <p:cNvPr id="8" name="Online Media 7" title="Ella Phoebe's Story">
            <a:hlinkClick r:id="" action="ppaction://media"/>
            <a:extLst>
              <a:ext uri="{FF2B5EF4-FFF2-40B4-BE49-F238E27FC236}">
                <a16:creationId xmlns:a16="http://schemas.microsoft.com/office/drawing/2014/main" id="{3A5AF429-B40E-4C4C-99F1-DF425547C7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7035" y="1647882"/>
            <a:ext cx="8389781" cy="3916657"/>
          </a:xfrm>
          <a:prstGeom prst="rect">
            <a:avLst/>
          </a:prstGeom>
        </p:spPr>
      </p:pic>
      <p:pic>
        <p:nvPicPr>
          <p:cNvPr id="3" name="Picture 4" descr="A picture containing text, person, indoor, orange&#10;&#10;Description automatically generated">
            <a:extLst>
              <a:ext uri="{FF2B5EF4-FFF2-40B4-BE49-F238E27FC236}">
                <a16:creationId xmlns:a16="http://schemas.microsoft.com/office/drawing/2014/main" id="{8BBA0264-CE8B-5FA7-175C-E0C7FFEB0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604" y="395937"/>
            <a:ext cx="799340" cy="91143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07057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-3386" y="-515"/>
            <a:ext cx="9161854" cy="5894185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488923" y="370904"/>
            <a:ext cx="6138892" cy="1021308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Arial Rounded MT Bold"/>
              </a:rPr>
              <a:t>Let's hear from a person</a:t>
            </a: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2800" b="1">
                <a:solidFill>
                  <a:schemeClr val="bg1"/>
                </a:solidFill>
                <a:latin typeface="Arial Rounded MT Bold"/>
              </a:rPr>
              <a:t>who receives this care 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-9318" y="6168939"/>
            <a:ext cx="91636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pic>
        <p:nvPicPr>
          <p:cNvPr id="5" name="Picture 5" descr="A picture containing person, wall, indoor, smiling&#10;&#10;Description automatically generated">
            <a:extLst>
              <a:ext uri="{FF2B5EF4-FFF2-40B4-BE49-F238E27FC236}">
                <a16:creationId xmlns:a16="http://schemas.microsoft.com/office/drawing/2014/main" id="{EEAF47F6-32D7-F903-EB70-3CD080E9F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222" y="406224"/>
            <a:ext cx="891720" cy="943949"/>
          </a:xfrm>
          <a:prstGeom prst="flowChartConnector">
            <a:avLst/>
          </a:prstGeom>
        </p:spPr>
      </p:pic>
      <p:pic>
        <p:nvPicPr>
          <p:cNvPr id="9" name="Online Media 8" title="Martin's Story">
            <a:hlinkClick r:id="" action="ppaction://media"/>
            <a:extLst>
              <a:ext uri="{FF2B5EF4-FFF2-40B4-BE49-F238E27FC236}">
                <a16:creationId xmlns:a16="http://schemas.microsoft.com/office/drawing/2014/main" id="{3C7180D3-4BCB-DE9C-E305-455E6BE810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14819" y="1697896"/>
            <a:ext cx="8287776" cy="391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7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2820" y="-515"/>
            <a:ext cx="9141181" cy="6184412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4353064" y="6308473"/>
            <a:ext cx="478122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C9C47-4CB8-4421-BA49-B6696BA96B88}"/>
              </a:ext>
            </a:extLst>
          </p:cNvPr>
          <p:cNvSpPr/>
          <p:nvPr/>
        </p:nvSpPr>
        <p:spPr>
          <a:xfrm>
            <a:off x="-6704" y="903816"/>
            <a:ext cx="724752" cy="1159373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22049C4-20C0-F943-D3D1-7E7939266DF9}"/>
              </a:ext>
            </a:extLst>
          </p:cNvPr>
          <p:cNvSpPr/>
          <p:nvPr/>
        </p:nvSpPr>
        <p:spPr>
          <a:xfrm rot="3480000">
            <a:off x="914483" y="826841"/>
            <a:ext cx="489206" cy="1341217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99B51D6-F0B8-33AB-C00E-2E464B3C376C}"/>
              </a:ext>
            </a:extLst>
          </p:cNvPr>
          <p:cNvSpPr/>
          <p:nvPr/>
        </p:nvSpPr>
        <p:spPr>
          <a:xfrm>
            <a:off x="457155" y="130578"/>
            <a:ext cx="6193264" cy="1536540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FAA8D-2A6F-6D52-3EB3-DB17112B5DCF}"/>
              </a:ext>
            </a:extLst>
          </p:cNvPr>
          <p:cNvSpPr txBox="1"/>
          <p:nvPr/>
        </p:nvSpPr>
        <p:spPr>
          <a:xfrm>
            <a:off x="870995" y="133110"/>
            <a:ext cx="559346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There are lots of other jobs too. </a:t>
            </a:r>
            <a:endParaRPr lang="en-US" sz="2800" b="1" dirty="0">
              <a:solidFill>
                <a:schemeClr val="bg1"/>
              </a:solidFill>
              <a:cs typeface="Calibri"/>
            </a:endParaRPr>
          </a:p>
          <a:p>
            <a:r>
              <a:rPr lang="en-US" sz="2800" b="1" dirty="0">
                <a:solidFill>
                  <a:schemeClr val="bg1"/>
                </a:solidFill>
                <a:cs typeface="Calibri"/>
              </a:rPr>
              <a:t>Here are some other examples:</a:t>
            </a:r>
          </a:p>
        </p:txBody>
      </p:sp>
      <p:sp>
        <p:nvSpPr>
          <p:cNvPr id="3" name="Rounded Rectangle 47">
            <a:extLst>
              <a:ext uri="{FF2B5EF4-FFF2-40B4-BE49-F238E27FC236}">
                <a16:creationId xmlns:a16="http://schemas.microsoft.com/office/drawing/2014/main" id="{BEE30FD2-695A-AF3C-747D-8525D2DF594E}"/>
              </a:ext>
            </a:extLst>
          </p:cNvPr>
          <p:cNvSpPr/>
          <p:nvPr/>
        </p:nvSpPr>
        <p:spPr>
          <a:xfrm>
            <a:off x="221818" y="2467058"/>
            <a:ext cx="3109908" cy="62793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>
                <a:solidFill>
                  <a:srgbClr val="E6408E"/>
                </a:solidFill>
                <a:latin typeface="Arial Rounded MT Bold"/>
              </a:rPr>
              <a:t>Care worker </a:t>
            </a:r>
            <a:endParaRPr lang="en-US" dirty="0"/>
          </a:p>
        </p:txBody>
      </p:sp>
      <p:sp>
        <p:nvSpPr>
          <p:cNvPr id="14" name="Rounded Rectangle 47">
            <a:extLst>
              <a:ext uri="{FF2B5EF4-FFF2-40B4-BE49-F238E27FC236}">
                <a16:creationId xmlns:a16="http://schemas.microsoft.com/office/drawing/2014/main" id="{024F1C9B-7963-D8B1-F974-FD0B9B921CBC}"/>
              </a:ext>
            </a:extLst>
          </p:cNvPr>
          <p:cNvSpPr/>
          <p:nvPr/>
        </p:nvSpPr>
        <p:spPr>
          <a:xfrm>
            <a:off x="3667763" y="2435742"/>
            <a:ext cx="5185323" cy="69056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>
                <a:solidFill>
                  <a:srgbClr val="52BBC3"/>
                </a:solidFill>
                <a:latin typeface="Arial Rounded MT Bold"/>
              </a:rPr>
              <a:t>Mental health worker</a:t>
            </a:r>
            <a:endParaRPr lang="en-US">
              <a:solidFill>
                <a:srgbClr val="52BBC3"/>
              </a:solidFill>
              <a:cs typeface="Calibri"/>
            </a:endParaRPr>
          </a:p>
        </p:txBody>
      </p:sp>
      <p:sp>
        <p:nvSpPr>
          <p:cNvPr id="15" name="Rounded Rectangle 47">
            <a:extLst>
              <a:ext uri="{FF2B5EF4-FFF2-40B4-BE49-F238E27FC236}">
                <a16:creationId xmlns:a16="http://schemas.microsoft.com/office/drawing/2014/main" id="{7B646A48-E0CB-0003-08C6-EA03D931BB60}"/>
              </a:ext>
            </a:extLst>
          </p:cNvPr>
          <p:cNvSpPr/>
          <p:nvPr/>
        </p:nvSpPr>
        <p:spPr>
          <a:xfrm>
            <a:off x="1859616" y="3370140"/>
            <a:ext cx="3985003" cy="62793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>
                <a:solidFill>
                  <a:srgbClr val="E6408E"/>
                </a:solidFill>
                <a:latin typeface="Arial Rounded MT Bold"/>
              </a:rPr>
              <a:t>Activities worker</a:t>
            </a:r>
            <a:endParaRPr lang="en-US" dirty="0"/>
          </a:p>
        </p:txBody>
      </p:sp>
      <p:sp>
        <p:nvSpPr>
          <p:cNvPr id="16" name="Rounded Rectangle 47">
            <a:extLst>
              <a:ext uri="{FF2B5EF4-FFF2-40B4-BE49-F238E27FC236}">
                <a16:creationId xmlns:a16="http://schemas.microsoft.com/office/drawing/2014/main" id="{1C8AA4A8-532B-2545-1D93-B292FB50F717}"/>
              </a:ext>
            </a:extLst>
          </p:cNvPr>
          <p:cNvSpPr/>
          <p:nvPr/>
        </p:nvSpPr>
        <p:spPr>
          <a:xfrm>
            <a:off x="931162" y="4252114"/>
            <a:ext cx="2865370" cy="62793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>
                <a:solidFill>
                  <a:srgbClr val="52BBC3"/>
                </a:solidFill>
                <a:latin typeface="Arial Rounded MT Bold"/>
              </a:rPr>
              <a:t>Play worker</a:t>
            </a:r>
            <a:endParaRPr lang="en-US" dirty="0">
              <a:solidFill>
                <a:srgbClr val="52BBC3"/>
              </a:solidFill>
              <a:cs typeface="Calibri"/>
            </a:endParaRPr>
          </a:p>
        </p:txBody>
      </p:sp>
      <p:sp>
        <p:nvSpPr>
          <p:cNvPr id="17" name="Rounded Rectangle 47">
            <a:extLst>
              <a:ext uri="{FF2B5EF4-FFF2-40B4-BE49-F238E27FC236}">
                <a16:creationId xmlns:a16="http://schemas.microsoft.com/office/drawing/2014/main" id="{F8742BA2-3EB3-B17F-A4C5-477D16ACDC14}"/>
              </a:ext>
            </a:extLst>
          </p:cNvPr>
          <p:cNvSpPr/>
          <p:nvPr/>
        </p:nvSpPr>
        <p:spPr>
          <a:xfrm>
            <a:off x="4806800" y="4252115"/>
            <a:ext cx="3326933" cy="635173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>
                <a:solidFill>
                  <a:srgbClr val="E6408E"/>
                </a:solidFill>
                <a:latin typeface="Arial Rounded MT Bold"/>
              </a:rPr>
              <a:t>Social worker</a:t>
            </a:r>
            <a:endParaRPr lang="en-US"/>
          </a:p>
        </p:txBody>
      </p:sp>
      <p:sp>
        <p:nvSpPr>
          <p:cNvPr id="18" name="Rounded Rectangle 47">
            <a:extLst>
              <a:ext uri="{FF2B5EF4-FFF2-40B4-BE49-F238E27FC236}">
                <a16:creationId xmlns:a16="http://schemas.microsoft.com/office/drawing/2014/main" id="{B27A3BC3-0C20-12DE-9D1E-CA854679ED34}"/>
              </a:ext>
            </a:extLst>
          </p:cNvPr>
          <p:cNvSpPr/>
          <p:nvPr/>
        </p:nvSpPr>
        <p:spPr>
          <a:xfrm>
            <a:off x="1294953" y="5216837"/>
            <a:ext cx="6380549" cy="62793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 dirty="0">
                <a:solidFill>
                  <a:srgbClr val="52BBC3"/>
                </a:solidFill>
                <a:latin typeface="Arial Rounded MT Bold"/>
              </a:rPr>
              <a:t>Community support worker</a:t>
            </a:r>
            <a:endParaRPr lang="en-US" dirty="0">
              <a:solidFill>
                <a:srgbClr val="52BBC3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01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6CF88A-E1F9-BD43-FB01-5FA3AABC693D}"/>
              </a:ext>
            </a:extLst>
          </p:cNvPr>
          <p:cNvSpPr/>
          <p:nvPr/>
        </p:nvSpPr>
        <p:spPr>
          <a:xfrm>
            <a:off x="-4414" y="-515"/>
            <a:ext cx="9141181" cy="6184412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EB5E18C3-62DA-2E8B-743B-BF707C2B6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1" r="20766" b="-42"/>
          <a:stretch/>
        </p:blipFill>
        <p:spPr>
          <a:xfrm>
            <a:off x="4992595" y="1873409"/>
            <a:ext cx="5177370" cy="517737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2C5352-4BE5-F82D-F155-9584126592C2}"/>
              </a:ext>
            </a:extLst>
          </p:cNvPr>
          <p:cNvSpPr/>
          <p:nvPr/>
        </p:nvSpPr>
        <p:spPr>
          <a:xfrm>
            <a:off x="-9274" y="6183774"/>
            <a:ext cx="9213552" cy="867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95817B6-97EC-9E4C-8B0A-A4386607742F}"/>
              </a:ext>
            </a:extLst>
          </p:cNvPr>
          <p:cNvSpPr/>
          <p:nvPr/>
        </p:nvSpPr>
        <p:spPr>
          <a:xfrm>
            <a:off x="69340" y="455841"/>
            <a:ext cx="6254640" cy="805065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 Rounded MT Bold"/>
              </a:rPr>
              <a:t>Why do people like working in </a:t>
            </a:r>
            <a:endParaRPr lang="en-US" sz="3200">
              <a:solidFill>
                <a:schemeClr val="bg1"/>
              </a:solidFill>
              <a:cs typeface="Calibri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A5D714F-E9DE-BD4A-B825-0B7F8BB90C0D}"/>
              </a:ext>
            </a:extLst>
          </p:cNvPr>
          <p:cNvSpPr/>
          <p:nvPr/>
        </p:nvSpPr>
        <p:spPr>
          <a:xfrm>
            <a:off x="593634" y="1172932"/>
            <a:ext cx="3109908" cy="627939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solidFill>
              <a:srgbClr val="E6408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>
                <a:solidFill>
                  <a:srgbClr val="E6408E"/>
                </a:solidFill>
                <a:latin typeface="Arial Rounded MT Bold"/>
              </a:rPr>
              <a:t>Social care? </a:t>
            </a:r>
            <a:endParaRPr lang="en-US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-16454" y="6415396"/>
            <a:ext cx="9073860" cy="415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8C1E9B-4D50-624C-FCC4-733BDC91D50B}"/>
              </a:ext>
            </a:extLst>
          </p:cNvPr>
          <p:cNvSpPr/>
          <p:nvPr/>
        </p:nvSpPr>
        <p:spPr>
          <a:xfrm>
            <a:off x="-147814" y="4894210"/>
            <a:ext cx="834825" cy="1203766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B5435C1-AC48-B8F0-BDBA-5F579D67FBF5}"/>
              </a:ext>
            </a:extLst>
          </p:cNvPr>
          <p:cNvSpPr/>
          <p:nvPr/>
        </p:nvSpPr>
        <p:spPr>
          <a:xfrm rot="3480000">
            <a:off x="897659" y="4775477"/>
            <a:ext cx="521314" cy="1442396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7A82C95-C4AC-5F03-8753-E044F143B1A1}"/>
              </a:ext>
            </a:extLst>
          </p:cNvPr>
          <p:cNvSpPr/>
          <p:nvPr/>
        </p:nvSpPr>
        <p:spPr>
          <a:xfrm>
            <a:off x="406515" y="2133852"/>
            <a:ext cx="5578458" cy="3570927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92CA6-EF07-0C6A-D48E-D81E22C737D9}"/>
              </a:ext>
            </a:extLst>
          </p:cNvPr>
          <p:cNvSpPr txBox="1"/>
          <p:nvPr/>
        </p:nvSpPr>
        <p:spPr>
          <a:xfrm>
            <a:off x="1247172" y="2129742"/>
            <a:ext cx="4156143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Work with people </a:t>
            </a:r>
            <a:endParaRPr lang="en-US" sz="2800" b="1">
              <a:solidFill>
                <a:schemeClr val="bg1"/>
              </a:solidFill>
              <a:cs typeface="Calibri"/>
            </a:endParaRPr>
          </a:p>
          <a:p>
            <a:r>
              <a:rPr lang="en-US" sz="2800" b="1">
                <a:solidFill>
                  <a:schemeClr val="bg1"/>
                </a:solidFill>
                <a:cs typeface="Calibri"/>
              </a:rPr>
              <a:t>Make a difference</a:t>
            </a:r>
          </a:p>
          <a:p>
            <a:r>
              <a:rPr lang="en-US" sz="2800" b="1">
                <a:solidFill>
                  <a:schemeClr val="bg1"/>
                </a:solidFill>
                <a:cs typeface="Calibri"/>
              </a:rPr>
              <a:t>Flexible working</a:t>
            </a:r>
          </a:p>
          <a:p>
            <a:r>
              <a:rPr lang="en-US" sz="2800" b="1">
                <a:solidFill>
                  <a:schemeClr val="bg1"/>
                </a:solidFill>
                <a:cs typeface="Calibri"/>
              </a:rPr>
              <a:t>Every day is different </a:t>
            </a:r>
          </a:p>
          <a:p>
            <a:r>
              <a:rPr lang="en-US" sz="2800" b="1">
                <a:solidFill>
                  <a:schemeClr val="bg1"/>
                </a:solidFill>
                <a:cs typeface="Calibri"/>
              </a:rPr>
              <a:t>Career progress</a:t>
            </a:r>
          </a:p>
          <a:p>
            <a:r>
              <a:rPr lang="en-US" sz="2800" b="1">
                <a:solidFill>
                  <a:schemeClr val="bg1"/>
                </a:solidFill>
                <a:cs typeface="Calibri"/>
              </a:rPr>
              <a:t>Challenging </a:t>
            </a:r>
          </a:p>
          <a:p>
            <a:r>
              <a:rPr lang="en-US" sz="2800" b="1">
                <a:solidFill>
                  <a:schemeClr val="bg1"/>
                </a:solidFill>
                <a:cs typeface="Calibri"/>
              </a:rPr>
              <a:t>Rewarding</a:t>
            </a:r>
          </a:p>
          <a:p>
            <a:r>
              <a:rPr lang="en-US" sz="2800" b="1">
                <a:solidFill>
                  <a:schemeClr val="bg1"/>
                </a:solidFill>
                <a:cs typeface="Calibri"/>
              </a:rPr>
              <a:t>Part of a team </a:t>
            </a:r>
          </a:p>
          <a:p>
            <a:endParaRPr lang="en-US" sz="24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6E24EE-04C8-0CE6-3553-A299890FE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203CDE-0109-87BA-8D12-16EB9E64DFAC}"/>
              </a:ext>
            </a:extLst>
          </p:cNvPr>
          <p:cNvSpPr/>
          <p:nvPr/>
        </p:nvSpPr>
        <p:spPr>
          <a:xfrm>
            <a:off x="-5008" y="-16173"/>
            <a:ext cx="9149009" cy="6317502"/>
          </a:xfrm>
          <a:prstGeom prst="rect">
            <a:avLst/>
          </a:prstGeom>
          <a:solidFill>
            <a:srgbClr val="E6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E76DE168-8FFF-FDC4-1C8D-8122259D5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" r="2478"/>
          <a:stretch/>
        </p:blipFill>
        <p:spPr>
          <a:xfrm>
            <a:off x="4605606" y="1724314"/>
            <a:ext cx="5478020" cy="547802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1E5940-9C32-E67B-2194-E009E94F2CF0}"/>
              </a:ext>
            </a:extLst>
          </p:cNvPr>
          <p:cNvSpPr/>
          <p:nvPr/>
        </p:nvSpPr>
        <p:spPr>
          <a:xfrm>
            <a:off x="-9274" y="6296150"/>
            <a:ext cx="9162207" cy="755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ABBFD1-490A-9B46-BCFB-6AB3F2295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59" y="450884"/>
            <a:ext cx="1696671" cy="807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214DD-6828-1BC2-2213-9C2C4E6881F4}"/>
              </a:ext>
            </a:extLst>
          </p:cNvPr>
          <p:cNvSpPr txBox="1"/>
          <p:nvPr/>
        </p:nvSpPr>
        <p:spPr>
          <a:xfrm>
            <a:off x="-85846" y="6441562"/>
            <a:ext cx="9079217" cy="415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E6408E"/>
                </a:solidFill>
              </a:rPr>
              <a:t>www.skillsforcare.org.uk/thinkcarecareers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C9C47-4CB8-4421-BA49-B6696BA96B88}"/>
              </a:ext>
            </a:extLst>
          </p:cNvPr>
          <p:cNvSpPr/>
          <p:nvPr/>
        </p:nvSpPr>
        <p:spPr>
          <a:xfrm>
            <a:off x="-751225" y="4637744"/>
            <a:ext cx="1321596" cy="1566863"/>
          </a:xfrm>
          <a:prstGeom prst="rect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22049C4-20C0-F943-D3D1-7E7939266DF9}"/>
              </a:ext>
            </a:extLst>
          </p:cNvPr>
          <p:cNvSpPr/>
          <p:nvPr/>
        </p:nvSpPr>
        <p:spPr>
          <a:xfrm rot="3480000">
            <a:off x="765615" y="4854747"/>
            <a:ext cx="606637" cy="1435162"/>
          </a:xfrm>
          <a:prstGeom prst="triangle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99B51D6-F0B8-33AB-C00E-2E464B3C376C}"/>
              </a:ext>
            </a:extLst>
          </p:cNvPr>
          <p:cNvSpPr/>
          <p:nvPr/>
        </p:nvSpPr>
        <p:spPr>
          <a:xfrm>
            <a:off x="308409" y="2440064"/>
            <a:ext cx="6224578" cy="3235382"/>
          </a:xfrm>
          <a:prstGeom prst="parallelogram">
            <a:avLst/>
          </a:prstGeom>
          <a:solidFill>
            <a:srgbClr val="52BB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FAA8D-2A6F-6D52-3EB3-DB17112B5DCF}"/>
              </a:ext>
            </a:extLst>
          </p:cNvPr>
          <p:cNvSpPr txBox="1"/>
          <p:nvPr/>
        </p:nvSpPr>
        <p:spPr>
          <a:xfrm>
            <a:off x="1087046" y="2524770"/>
            <a:ext cx="483407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An estimated 1.5 million people</a:t>
            </a:r>
            <a:endParaRPr lang="en-US" sz="2400" b="1" dirty="0">
              <a:solidFill>
                <a:schemeClr val="bg1"/>
              </a:solidFill>
              <a:cs typeface="Calibri"/>
            </a:endParaRPr>
          </a:p>
          <a:p>
            <a:endParaRPr lang="en-US" sz="2400" b="1">
              <a:solidFill>
                <a:schemeClr val="bg1"/>
              </a:solidFill>
              <a:cs typeface="Calibri"/>
            </a:endParaRPr>
          </a:p>
          <a:p>
            <a:r>
              <a:rPr lang="en-US" sz="2400" b="1" dirty="0">
                <a:solidFill>
                  <a:schemeClr val="bg1"/>
                </a:solidFill>
                <a:cs typeface="Calibri"/>
              </a:rPr>
              <a:t>That means (on average) 1 person in every class  will work in social care in the future</a:t>
            </a:r>
          </a:p>
          <a:p>
            <a:endParaRPr lang="en-US" sz="2400" b="1">
              <a:solidFill>
                <a:schemeClr val="bg1"/>
              </a:solidFill>
              <a:cs typeface="Calibri"/>
            </a:endParaRPr>
          </a:p>
          <a:p>
            <a:r>
              <a:rPr lang="en-US" sz="2400" b="1" dirty="0">
                <a:solidFill>
                  <a:schemeClr val="bg1"/>
                </a:solidFill>
                <a:cs typeface="Calibri"/>
              </a:rPr>
              <a:t>There will be another 300,000 jobs in social care by 2025</a:t>
            </a:r>
          </a:p>
        </p:txBody>
      </p:sp>
      <p:sp>
        <p:nvSpPr>
          <p:cNvPr id="4" name="Rounded Rectangle 45">
            <a:extLst>
              <a:ext uri="{FF2B5EF4-FFF2-40B4-BE49-F238E27FC236}">
                <a16:creationId xmlns:a16="http://schemas.microsoft.com/office/drawing/2014/main" id="{45351226-C89E-E809-A145-0AAEA6E958B5}"/>
              </a:ext>
            </a:extLst>
          </p:cNvPr>
          <p:cNvSpPr/>
          <p:nvPr/>
        </p:nvSpPr>
        <p:spPr>
          <a:xfrm>
            <a:off x="312031" y="244464"/>
            <a:ext cx="4469680" cy="609346"/>
          </a:xfrm>
          <a:prstGeom prst="roundRect">
            <a:avLst>
              <a:gd name="adj" fmla="val 9678"/>
            </a:avLst>
          </a:prstGeom>
          <a:solidFill>
            <a:srgbClr val="52BBC3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>
                <a:solidFill>
                  <a:schemeClr val="bg1"/>
                </a:solidFill>
                <a:latin typeface="Arial Rounded MT Bold"/>
              </a:rPr>
              <a:t>How many people </a:t>
            </a:r>
            <a:endParaRPr lang="en-US" sz="360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Rounded Rectangle 47">
            <a:extLst>
              <a:ext uri="{FF2B5EF4-FFF2-40B4-BE49-F238E27FC236}">
                <a16:creationId xmlns:a16="http://schemas.microsoft.com/office/drawing/2014/main" id="{BEE30FD2-695A-AF3C-747D-8525D2DF594E}"/>
              </a:ext>
            </a:extLst>
          </p:cNvPr>
          <p:cNvSpPr/>
          <p:nvPr/>
        </p:nvSpPr>
        <p:spPr>
          <a:xfrm>
            <a:off x="1082982" y="854331"/>
            <a:ext cx="4519087" cy="604452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>
                <a:solidFill>
                  <a:srgbClr val="E6408E"/>
                </a:solidFill>
                <a:latin typeface="Arial Rounded MT Bold"/>
              </a:rPr>
              <a:t>work in social care </a:t>
            </a:r>
            <a:endParaRPr lang="en-US"/>
          </a:p>
        </p:txBody>
      </p:sp>
      <p:sp>
        <p:nvSpPr>
          <p:cNvPr id="16" name="Rounded Rectangle 47">
            <a:extLst>
              <a:ext uri="{FF2B5EF4-FFF2-40B4-BE49-F238E27FC236}">
                <a16:creationId xmlns:a16="http://schemas.microsoft.com/office/drawing/2014/main" id="{1C8AA4A8-532B-2545-1D93-B292FB50F717}"/>
              </a:ext>
            </a:extLst>
          </p:cNvPr>
          <p:cNvSpPr/>
          <p:nvPr/>
        </p:nvSpPr>
        <p:spPr>
          <a:xfrm>
            <a:off x="3739903" y="1378955"/>
            <a:ext cx="2585382" cy="674912"/>
          </a:xfrm>
          <a:prstGeom prst="roundRect">
            <a:avLst>
              <a:gd name="adj" fmla="val 9678"/>
            </a:avLst>
          </a:prstGeom>
          <a:solidFill>
            <a:schemeClr val="bg1"/>
          </a:solidFill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b="1">
                <a:solidFill>
                  <a:srgbClr val="52BBC3"/>
                </a:solidFill>
                <a:latin typeface="Arial Rounded MT Bold"/>
              </a:rPr>
              <a:t>in the UK?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57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578</Words>
  <Application>Microsoft Office PowerPoint</Application>
  <PresentationFormat>On-screen Show (4:3)</PresentationFormat>
  <Paragraphs>111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Studio Mac</dc:creator>
  <cp:lastModifiedBy>Claire Harrison</cp:lastModifiedBy>
  <cp:revision>305</cp:revision>
  <dcterms:created xsi:type="dcterms:W3CDTF">2020-03-30T12:16:30Z</dcterms:created>
  <dcterms:modified xsi:type="dcterms:W3CDTF">2022-09-05T15:46:07Z</dcterms:modified>
</cp:coreProperties>
</file>