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8" r:id="rId4"/>
  </p:sldMasterIdLst>
  <p:notesMasterIdLst>
    <p:notesMasterId r:id="rId14"/>
  </p:notesMasterIdLst>
  <p:sldIdLst>
    <p:sldId id="276" r:id="rId5"/>
    <p:sldId id="2146848365" r:id="rId6"/>
    <p:sldId id="326" r:id="rId7"/>
    <p:sldId id="322" r:id="rId8"/>
    <p:sldId id="2146848366" r:id="rId9"/>
    <p:sldId id="324" r:id="rId10"/>
    <p:sldId id="323" r:id="rId11"/>
    <p:sldId id="295" r:id="rId12"/>
    <p:sldId id="286"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C0342C-2230-E987-406F-491FCECCBBB3}" name="Sarah Gilbert" initials="SG" userId="S::sarah.gilbert@skillsforcare.org.uk::4d4d7461-8be5-44e4-962f-aafc8ba2bbb3" providerId="AD"/>
  <p188:author id="{AFCC1957-7E8A-689B-5721-FC23D1D494CD}" name="Fran Simons" initials="FS" userId="S::fran.simons@skillsforcare.org.uk::2850918c-2d37-42f3-b01f-652f037da03d" providerId="AD"/>
  <p188:author id="{304561C8-25D6-8F1B-4F62-A6153D01C037}" name="Mark Moulding" initials="MM" userId="S::mark.moulding@skillsforcare.org.uk::a1edc1a3-e40c-4db8-98ff-86f4cb150c9d" providerId="AD"/>
  <p188:author id="{DF8590D6-6424-69EA-D467-78C478B1F021}" name="Jane Brightman" initials="JB" userId="S::jane.brightman@skillsforcare.org.uk::5c7765bf-8296-4404-aca7-cd7e3b43dc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3AA"/>
    <a:srgbClr val="FFFFFF"/>
    <a:srgbClr val="606060"/>
    <a:srgbClr val="0069B3"/>
    <a:srgbClr val="FFB81C"/>
    <a:srgbClr val="F5F9F8"/>
    <a:srgbClr val="4472C4"/>
    <a:srgbClr val="E8E8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53C79-AABB-4A23-B292-C94B6BAF356B}" v="4" dt="2025-06-10T15:48:19.48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25" autoAdjust="0"/>
  </p:normalViewPr>
  <p:slideViewPr>
    <p:cSldViewPr snapToGrid="0">
      <p:cViewPr varScale="1">
        <p:scale>
          <a:sx n="52" d="100"/>
          <a:sy n="52" d="100"/>
        </p:scale>
        <p:origin x="1204" y="5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57F00EE4-01BB-4655-9CB1-9DC8FB749C5E}" type="datetimeFigureOut">
              <a:rPr lang="en-GB" smtClean="0"/>
              <a:t>12/06/2025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60DDC71A-9620-4A95-B929-DC5631681A40}" type="slidenum">
              <a:rPr lang="en-GB" smtClean="0"/>
              <a:t>‹#›</a:t>
            </a:fld>
            <a:endParaRPr lang="en-GB"/>
          </a:p>
        </p:txBody>
      </p:sp>
    </p:spTree>
    <p:extLst>
      <p:ext uri="{BB962C8B-B14F-4D97-AF65-F5344CB8AC3E}">
        <p14:creationId xmlns:p14="http://schemas.microsoft.com/office/powerpoint/2010/main" val="211983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a typeface="Calibri"/>
              <a:cs typeface="Calibri" panose="020F0502020204030204"/>
            </a:endParaRPr>
          </a:p>
        </p:txBody>
      </p:sp>
      <p:sp>
        <p:nvSpPr>
          <p:cNvPr id="4" name="Slide Number Placeholder 3"/>
          <p:cNvSpPr>
            <a:spLocks noGrp="1"/>
          </p:cNvSpPr>
          <p:nvPr>
            <p:ph type="sldNum" sz="quarter" idx="5"/>
          </p:nvPr>
        </p:nvSpPr>
        <p:spPr/>
        <p:txBody>
          <a:bodyPr/>
          <a:lstStyle/>
          <a:p>
            <a:fld id="{60DDC71A-9620-4A95-B929-DC5631681A40}" type="slidenum">
              <a:rPr lang="en-GB" smtClean="0"/>
              <a:t>1</a:t>
            </a:fld>
            <a:endParaRPr lang="en-GB"/>
          </a:p>
        </p:txBody>
      </p:sp>
    </p:spTree>
    <p:extLst>
      <p:ext uri="{BB962C8B-B14F-4D97-AF65-F5344CB8AC3E}">
        <p14:creationId xmlns:p14="http://schemas.microsoft.com/office/powerpoint/2010/main" val="415298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3BFFD-E209-0971-3BD9-E5DBE26F6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F2233-029A-1049-A950-914402CAF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143E3-7DDC-06E9-EF4C-488A47D5195D}"/>
              </a:ext>
            </a:extLst>
          </p:cNvPr>
          <p:cNvSpPr>
            <a:spLocks noGrp="1"/>
          </p:cNvSpPr>
          <p:nvPr>
            <p:ph type="body" idx="1"/>
          </p:nvPr>
        </p:nvSpPr>
        <p:spPr/>
        <p:txBody>
          <a:bodyPr/>
          <a:lstStyle/>
          <a:p>
            <a:pPr algn="l" rtl="0"/>
            <a:endParaRPr lang="en-US">
              <a:cs typeface="Calibri"/>
            </a:endParaRPr>
          </a:p>
        </p:txBody>
      </p:sp>
      <p:sp>
        <p:nvSpPr>
          <p:cNvPr id="4" name="Slide Number Placeholder 3">
            <a:extLst>
              <a:ext uri="{FF2B5EF4-FFF2-40B4-BE49-F238E27FC236}">
                <a16:creationId xmlns:a16="http://schemas.microsoft.com/office/drawing/2014/main" id="{BA26D69C-CB61-45BD-983F-8985CED84577}"/>
              </a:ext>
            </a:extLst>
          </p:cNvPr>
          <p:cNvSpPr>
            <a:spLocks noGrp="1"/>
          </p:cNvSpPr>
          <p:nvPr>
            <p:ph type="sldNum" sz="quarter" idx="5"/>
          </p:nvPr>
        </p:nvSpPr>
        <p:spPr/>
        <p:txBody>
          <a:bodyPr/>
          <a:lstStyle/>
          <a:p>
            <a:fld id="{60DDC71A-9620-4A95-B929-DC5631681A40}" type="slidenum">
              <a:rPr lang="en-GB" smtClean="0"/>
              <a:t>2</a:t>
            </a:fld>
            <a:endParaRPr lang="en-GB"/>
          </a:p>
        </p:txBody>
      </p:sp>
    </p:spTree>
    <p:extLst>
      <p:ext uri="{BB962C8B-B14F-4D97-AF65-F5344CB8AC3E}">
        <p14:creationId xmlns:p14="http://schemas.microsoft.com/office/powerpoint/2010/main" val="31188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E50F0-84EC-FB9B-790F-DBFB06A20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D329C-B6B9-0456-A9B2-D3AE89E8B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F4F60-62D1-DF51-F57E-0B1F5539DBF1}"/>
              </a:ext>
            </a:extLst>
          </p:cNvPr>
          <p:cNvSpPr>
            <a:spLocks noGrp="1"/>
          </p:cNvSpPr>
          <p:nvPr>
            <p:ph type="body" idx="1"/>
          </p:nvPr>
        </p:nvSpPr>
        <p:spPr/>
        <p:txBody>
          <a:bodyPr/>
          <a:lstStyle/>
          <a:p>
            <a:pPr marL="0" lvl="0" indent="0">
              <a:lnSpc>
                <a:spcPct val="107000"/>
              </a:lnSpc>
              <a:buFont typeface="Arial" panose="020B0604020202020204" pitchFamily="34" charset="0"/>
              <a:buNone/>
            </a:pPr>
            <a:endParaRPr lang="en-US"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12B21F-4513-12E7-FFEE-1E19E44B89A5}"/>
              </a:ext>
            </a:extLst>
          </p:cNvPr>
          <p:cNvSpPr>
            <a:spLocks noGrp="1"/>
          </p:cNvSpPr>
          <p:nvPr>
            <p:ph type="sldNum" sz="quarter" idx="5"/>
          </p:nvPr>
        </p:nvSpPr>
        <p:spPr/>
        <p:txBody>
          <a:bodyPr/>
          <a:lstStyle/>
          <a:p>
            <a:fld id="{60DDC71A-9620-4A95-B929-DC5631681A40}" type="slidenum">
              <a:rPr lang="en-GB" smtClean="0"/>
              <a:t>3</a:t>
            </a:fld>
            <a:endParaRPr lang="en-GB"/>
          </a:p>
        </p:txBody>
      </p:sp>
    </p:spTree>
    <p:extLst>
      <p:ext uri="{BB962C8B-B14F-4D97-AF65-F5344CB8AC3E}">
        <p14:creationId xmlns:p14="http://schemas.microsoft.com/office/powerpoint/2010/main" val="54776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B36CE-1CC8-D38A-ED87-14A8B7A12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CA4EB-26B6-DE15-AD1A-CB850A63E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787FB-B760-A521-11E5-7392F492C966}"/>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BB5BDE4F-B226-2FEA-2F11-1F07266CD1D6}"/>
              </a:ext>
            </a:extLst>
          </p:cNvPr>
          <p:cNvSpPr>
            <a:spLocks noGrp="1"/>
          </p:cNvSpPr>
          <p:nvPr>
            <p:ph type="sldNum" sz="quarter" idx="5"/>
          </p:nvPr>
        </p:nvSpPr>
        <p:spPr/>
        <p:txBody>
          <a:bodyPr/>
          <a:lstStyle/>
          <a:p>
            <a:fld id="{60DDC71A-9620-4A95-B929-DC5631681A40}" type="slidenum">
              <a:rPr lang="en-GB" smtClean="0"/>
              <a:t>4</a:t>
            </a:fld>
            <a:endParaRPr lang="en-GB"/>
          </a:p>
        </p:txBody>
      </p:sp>
    </p:spTree>
    <p:extLst>
      <p:ext uri="{BB962C8B-B14F-4D97-AF65-F5344CB8AC3E}">
        <p14:creationId xmlns:p14="http://schemas.microsoft.com/office/powerpoint/2010/main" val="339107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2501E-E4BF-05CC-288A-269EA1FAE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35E42-8F93-F468-EE7E-EA3FA57D8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A62A2-FCFB-BC5E-BCA0-F60B140BD8DF}"/>
              </a:ext>
            </a:extLst>
          </p:cNvPr>
          <p:cNvSpPr>
            <a:spLocks noGrp="1"/>
          </p:cNvSpPr>
          <p:nvPr>
            <p:ph type="body" idx="1"/>
          </p:nvPr>
        </p:nvSpPr>
        <p:spPr/>
        <p:txBody>
          <a:bodyPr/>
          <a:lstStyle/>
          <a:p>
            <a:pPr>
              <a:lnSpc>
                <a:spcPts val="1569"/>
              </a:lnSpc>
            </a:pPr>
            <a:endParaRPr lang="en-GB" dirty="0">
              <a:ea typeface="Calibri"/>
              <a:cs typeface="Calibri"/>
            </a:endParaRPr>
          </a:p>
          <a:p>
            <a:pPr marL="0" marR="0" lvl="0" indent="0" algn="l" defTabSz="914400" rtl="0" eaLnBrk="1" fontAlgn="auto" latinLnBrk="0" hangingPunct="1">
              <a:lnSpc>
                <a:spcPts val="1569"/>
              </a:lnSpc>
              <a:spcBef>
                <a:spcPts val="0"/>
              </a:spcBef>
              <a:spcAft>
                <a:spcPts val="0"/>
              </a:spcAft>
              <a:buClrTx/>
              <a:buSzTx/>
              <a:buFontTx/>
              <a:buNone/>
              <a:tabLst/>
              <a:defRPr/>
            </a:pPr>
            <a:r>
              <a:rPr lang="en-GB" sz="1200" kern="1200" dirty="0">
                <a:solidFill>
                  <a:schemeClr val="tx1"/>
                </a:solidFill>
                <a:effectLst/>
                <a:latin typeface="+mn-lt"/>
                <a:ea typeface="+mn-ea"/>
                <a:cs typeface="+mn-cs"/>
              </a:rPr>
              <a:t>The Oversight Executive Group is responsible for overseeing the successful implementation of the Workforce Strategy.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members are system leaders representing voices from across social care, with responsibility using their role, position and influence to deliver workforce strategy recommendations in the spaces they operate within.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Most of the members were part of the Steering Group that developed the strategy.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strategy includes 56 recommendations and commitments under the 3 areas;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1. Attract and retain.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2. Train, and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3. Transform.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As guardians of the Strategy, this group meets quarterly to: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1. Govern and oversee successful implementation of the Strategy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2. Responsibility for delivering specific Workforce Strategy recommendations within the parts of the sector they operate in and are connected to</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3. Be ambassadors for the Strategy and communicating the Strategy; driving energy, momentum and influence. </a:t>
            </a:r>
          </a:p>
          <a:p>
            <a:pPr>
              <a:lnSpc>
                <a:spcPts val="1569"/>
              </a:lnSpc>
            </a:pPr>
            <a:endParaRPr lang="en-GB" dirty="0">
              <a:ea typeface="Calibri"/>
              <a:cs typeface="Calibri"/>
            </a:endParaRPr>
          </a:p>
        </p:txBody>
      </p:sp>
      <p:sp>
        <p:nvSpPr>
          <p:cNvPr id="4" name="Slide Number Placeholder 3">
            <a:extLst>
              <a:ext uri="{FF2B5EF4-FFF2-40B4-BE49-F238E27FC236}">
                <a16:creationId xmlns:a16="http://schemas.microsoft.com/office/drawing/2014/main" id="{C2B76A05-1434-2450-0FA6-D2E1BECBFBFD}"/>
              </a:ext>
            </a:extLst>
          </p:cNvPr>
          <p:cNvSpPr>
            <a:spLocks noGrp="1"/>
          </p:cNvSpPr>
          <p:nvPr>
            <p:ph type="sldNum" sz="quarter" idx="5"/>
          </p:nvPr>
        </p:nvSpPr>
        <p:spPr/>
        <p:txBody>
          <a:bodyPr/>
          <a:lstStyle/>
          <a:p>
            <a:fld id="{60DDC71A-9620-4A95-B929-DC5631681A40}" type="slidenum">
              <a:rPr lang="en-GB" smtClean="0"/>
              <a:t>5</a:t>
            </a:fld>
            <a:endParaRPr lang="en-GB"/>
          </a:p>
        </p:txBody>
      </p:sp>
    </p:spTree>
    <p:extLst>
      <p:ext uri="{BB962C8B-B14F-4D97-AF65-F5344CB8AC3E}">
        <p14:creationId xmlns:p14="http://schemas.microsoft.com/office/powerpoint/2010/main" val="8342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E0E32-EEC7-6BA3-9F36-46E991842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70E73-4A44-521C-85ED-566206DEF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1D4BD-5DC9-27DF-1761-428299A48E9D}"/>
              </a:ext>
            </a:extLst>
          </p:cNvPr>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US"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47BE668-ADFD-4BA7-599A-8E3BB2A5D04D}"/>
              </a:ext>
            </a:extLst>
          </p:cNvPr>
          <p:cNvSpPr>
            <a:spLocks noGrp="1"/>
          </p:cNvSpPr>
          <p:nvPr>
            <p:ph type="sldNum" sz="quarter" idx="5"/>
          </p:nvPr>
        </p:nvSpPr>
        <p:spPr/>
        <p:txBody>
          <a:bodyPr/>
          <a:lstStyle/>
          <a:p>
            <a:fld id="{60DDC71A-9620-4A95-B929-DC5631681A40}" type="slidenum">
              <a:rPr lang="en-GB" smtClean="0"/>
              <a:t>6</a:t>
            </a:fld>
            <a:endParaRPr lang="en-GB"/>
          </a:p>
        </p:txBody>
      </p:sp>
    </p:spTree>
    <p:extLst>
      <p:ext uri="{BB962C8B-B14F-4D97-AF65-F5344CB8AC3E}">
        <p14:creationId xmlns:p14="http://schemas.microsoft.com/office/powerpoint/2010/main" val="154298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515F0-2BE6-404A-359F-E8960FB19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91EC9-680F-9A3B-456B-866E5B68B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5DE40-17AE-646D-57BD-940BC7ECA00D}"/>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mn-lt"/>
                <a:ea typeface="Calibri"/>
                <a:cs typeface="Arial"/>
              </a:rPr>
              <a:t>The recommendations and commitments are grouped into three themes with a number of recommendations and commitments within each.  Regulated professionals and registered managers are recognised as a small but might part of the workforce and have dedicated recommendations and commitments within each theme.  </a:t>
            </a:r>
            <a:endParaRPr lang="en-GB" sz="1800" dirty="0">
              <a:effectLst/>
              <a:latin typeface="+mn-lt"/>
              <a:ea typeface="Calibri"/>
              <a:cs typeface="Arial"/>
            </a:endParaRPr>
          </a:p>
          <a:p>
            <a:pPr marL="0" lvl="0" indent="0">
              <a:lnSpc>
                <a:spcPct val="107000"/>
              </a:lnSpc>
              <a:buFont typeface="Arial" panose="020B0604020202020204" pitchFamily="34" charset="0"/>
              <a:buNone/>
            </a:pPr>
            <a:endParaRPr lang="en-GB" sz="1800" dirty="0">
              <a:effectLst/>
              <a:latin typeface="Arial"/>
              <a:ea typeface="Calibri"/>
              <a:cs typeface="Arial"/>
            </a:endParaRPr>
          </a:p>
        </p:txBody>
      </p:sp>
      <p:sp>
        <p:nvSpPr>
          <p:cNvPr id="4" name="Slide Number Placeholder 3">
            <a:extLst>
              <a:ext uri="{FF2B5EF4-FFF2-40B4-BE49-F238E27FC236}">
                <a16:creationId xmlns:a16="http://schemas.microsoft.com/office/drawing/2014/main" id="{C3BEE475-8426-AA79-D8C6-49F63C71497F}"/>
              </a:ext>
            </a:extLst>
          </p:cNvPr>
          <p:cNvSpPr>
            <a:spLocks noGrp="1"/>
          </p:cNvSpPr>
          <p:nvPr>
            <p:ph type="sldNum" sz="quarter" idx="5"/>
          </p:nvPr>
        </p:nvSpPr>
        <p:spPr/>
        <p:txBody>
          <a:bodyPr/>
          <a:lstStyle/>
          <a:p>
            <a:fld id="{60DDC71A-9620-4A95-B929-DC5631681A40}" type="slidenum">
              <a:rPr lang="en-GB" smtClean="0"/>
              <a:t>7</a:t>
            </a:fld>
            <a:endParaRPr lang="en-GB"/>
          </a:p>
        </p:txBody>
      </p:sp>
    </p:spTree>
    <p:extLst>
      <p:ext uri="{BB962C8B-B14F-4D97-AF65-F5344CB8AC3E}">
        <p14:creationId xmlns:p14="http://schemas.microsoft.com/office/powerpoint/2010/main" val="330775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Whilst there is so much in the Strategy that the social care sector can – and already is - delivering, there are some things we also need the government to support and do. </a:t>
            </a:r>
          </a:p>
          <a:p>
            <a:endParaRPr lang="en-GB" dirty="0">
              <a:cs typeface="Calibri"/>
            </a:endParaRPr>
          </a:p>
          <a:p>
            <a:r>
              <a:rPr lang="en-US" dirty="0">
                <a:cs typeface="Calibri"/>
              </a:rPr>
              <a:t>This chart shows the break down of </a:t>
            </a:r>
            <a:r>
              <a:rPr lang="en-GB" dirty="0">
                <a:cs typeface="Calibri"/>
              </a:rPr>
              <a:t>the who we think needs to deliver</a:t>
            </a:r>
            <a:r>
              <a:rPr lang="en-US" dirty="0">
                <a:cs typeface="Calibri"/>
              </a:rPr>
              <a:t> the recommendations and commitments of the strategy between the sector and the government.</a:t>
            </a:r>
            <a:endParaRPr lang="en-GB" dirty="0">
              <a:cs typeface="Calibri"/>
            </a:endParaRPr>
          </a:p>
          <a:p>
            <a:endParaRPr lang="en-US" dirty="0">
              <a:cs typeface="Calibri"/>
            </a:endParaRPr>
          </a:p>
          <a:p>
            <a:r>
              <a:rPr lang="en-US" dirty="0">
                <a:cs typeface="Calibri"/>
              </a:rPr>
              <a:t>Really exciting that just over half</a:t>
            </a:r>
            <a:r>
              <a:rPr lang="en-GB" dirty="0">
                <a:cs typeface="Calibri"/>
              </a:rPr>
              <a:t> of the recommendations</a:t>
            </a:r>
            <a:r>
              <a:rPr lang="en-US" dirty="0">
                <a:cs typeface="Calibri"/>
              </a:rPr>
              <a:t> are</a:t>
            </a:r>
            <a:r>
              <a:rPr lang="en-GB" dirty="0">
                <a:cs typeface="Calibri"/>
              </a:rPr>
              <a:t> things that systems leaders across social care can make happen – and were already making great progress!</a:t>
            </a:r>
          </a:p>
          <a:p>
            <a:endParaRPr lang="en-US" dirty="0">
              <a:cs typeface="Calibri"/>
            </a:endParaRPr>
          </a:p>
          <a:p>
            <a:r>
              <a:rPr lang="en-US" dirty="0">
                <a:cs typeface="Calibri"/>
              </a:rPr>
              <a:t>Saying that, the government are still </a:t>
            </a:r>
            <a:r>
              <a:rPr lang="en-GB" dirty="0">
                <a:cs typeface="Calibri"/>
              </a:rPr>
              <a:t>have a role in</a:t>
            </a:r>
            <a:r>
              <a:rPr lang="en-US" dirty="0">
                <a:cs typeface="Calibri"/>
              </a:rPr>
              <a:t> to 49% of the recommendations</a:t>
            </a:r>
            <a:r>
              <a:rPr lang="en-GB" dirty="0">
                <a:cs typeface="Calibri"/>
              </a:rPr>
              <a:t> – we are keen to collaborate with government to explore these and how we can work together to achieve long-term  positive change in social care.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0DDC71A-9620-4A95-B929-DC5631681A40}" type="slidenum">
              <a:rPr lang="en-GB" smtClean="0"/>
              <a:t>8</a:t>
            </a:fld>
            <a:endParaRPr lang="en-GB"/>
          </a:p>
        </p:txBody>
      </p:sp>
    </p:spTree>
    <p:extLst>
      <p:ext uri="{BB962C8B-B14F-4D97-AF65-F5344CB8AC3E}">
        <p14:creationId xmlns:p14="http://schemas.microsoft.com/office/powerpoint/2010/main" val="160827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DDC71A-9620-4A95-B929-DC5631681A40}" type="slidenum">
              <a:rPr lang="en-GB" smtClean="0"/>
              <a:t>9</a:t>
            </a:fld>
            <a:endParaRPr lang="en-GB"/>
          </a:p>
        </p:txBody>
      </p:sp>
    </p:spTree>
    <p:extLst>
      <p:ext uri="{BB962C8B-B14F-4D97-AF65-F5344CB8AC3E}">
        <p14:creationId xmlns:p14="http://schemas.microsoft.com/office/powerpoint/2010/main" val="78417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15217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21517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913949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3000" b="1" i="0">
                <a:solidFill>
                  <a:schemeClr val="bg1"/>
                </a:solidFill>
                <a:latin typeface="HelveticaNeueLTStd-Bd"/>
                <a:cs typeface="HelveticaNeueLTStd-Bd"/>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979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97210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50848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0939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6/12/2025</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60338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6/12/2025</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90628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6/12/2025</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72774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17398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55974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24010975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jpe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hand of an old person who is sat in a chair. They are both smiling. ">
            <a:extLst>
              <a:ext uri="{FF2B5EF4-FFF2-40B4-BE49-F238E27FC236}">
                <a16:creationId xmlns:a16="http://schemas.microsoft.com/office/drawing/2014/main" id="{F6969A47-1641-544C-94CC-50EB2388A8DE}"/>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b="15625"/>
          <a:stretch/>
        </p:blipFill>
        <p:spPr>
          <a:xfrm flipH="1">
            <a:off x="0" y="0"/>
            <a:ext cx="12192000" cy="6858000"/>
          </a:xfrm>
          <a:prstGeom prst="rect">
            <a:avLst/>
          </a:prstGeom>
        </p:spPr>
      </p:pic>
      <p:sp>
        <p:nvSpPr>
          <p:cNvPr id="5" name="Title 4">
            <a:extLst>
              <a:ext uri="{FF2B5EF4-FFF2-40B4-BE49-F238E27FC236}">
                <a16:creationId xmlns:a16="http://schemas.microsoft.com/office/drawing/2014/main" id="{7F5A75EA-654F-409E-8E02-42EA1A206C44}"/>
              </a:ext>
            </a:extLst>
          </p:cNvPr>
          <p:cNvSpPr txBox="1">
            <a:spLocks noGrp="1"/>
          </p:cNvSpPr>
          <p:nvPr>
            <p:ph type="title" idx="4294967295"/>
          </p:nvPr>
        </p:nvSpPr>
        <p:spPr>
          <a:xfrm>
            <a:off x="462342" y="4304242"/>
            <a:ext cx="11267314" cy="1323439"/>
          </a:xfrm>
          <a:prstGeom prst="rect">
            <a:avLst/>
          </a:prstGeom>
          <a:solidFill>
            <a:srgbClr val="33A3A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 Workforce Strategy for Adult Social Care in England: A bit of background</a:t>
            </a:r>
            <a:endParaRPr kumimoji="0" lang="en-GB"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3" name="Picture 2" descr="Workforce strategy logo">
            <a:extLst>
              <a:ext uri="{FF2B5EF4-FFF2-40B4-BE49-F238E27FC236}">
                <a16:creationId xmlns:a16="http://schemas.microsoft.com/office/drawing/2014/main" id="{CC50CD67-BC65-5AEE-5577-E96F7D11A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381" y="170644"/>
            <a:ext cx="4740113" cy="1212679"/>
          </a:xfrm>
          <a:prstGeom prst="rect">
            <a:avLst/>
          </a:prstGeom>
        </p:spPr>
      </p:pic>
    </p:spTree>
    <p:extLst>
      <p:ext uri="{BB962C8B-B14F-4D97-AF65-F5344CB8AC3E}">
        <p14:creationId xmlns:p14="http://schemas.microsoft.com/office/powerpoint/2010/main" val="364759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5F123-C1AD-A06D-E1F9-BE5BDCE42BB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251B061-96DB-6CB5-17B9-7D044D57396B}"/>
              </a:ext>
              <a:ext uri="{C183D7F6-B498-43B3-948B-1728B52AA6E4}">
                <adec:decorative xmlns:adec="http://schemas.microsoft.com/office/drawing/2017/decorative" val="1"/>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44" r="1544" b="16934"/>
          <a:stretch/>
        </p:blipFill>
        <p:spPr>
          <a:xfrm>
            <a:off x="-19050" y="0"/>
            <a:ext cx="12209780" cy="6858000"/>
          </a:xfrm>
          <a:prstGeom prst="rect">
            <a:avLst/>
          </a:prstGeom>
        </p:spPr>
      </p:pic>
      <p:sp>
        <p:nvSpPr>
          <p:cNvPr id="9" name="Title 8">
            <a:extLst>
              <a:ext uri="{FF2B5EF4-FFF2-40B4-BE49-F238E27FC236}">
                <a16:creationId xmlns:a16="http://schemas.microsoft.com/office/drawing/2014/main" id="{E0155212-8844-D90B-7E93-1727E0C8B3FF}"/>
              </a:ext>
            </a:extLst>
          </p:cNvPr>
          <p:cNvSpPr txBox="1">
            <a:spLocks noGrp="1"/>
          </p:cNvSpPr>
          <p:nvPr>
            <p:ph type="title" idx="4294967295"/>
          </p:nvPr>
        </p:nvSpPr>
        <p:spPr>
          <a:xfrm>
            <a:off x="379155" y="312824"/>
            <a:ext cx="7482310" cy="523220"/>
          </a:xfrm>
          <a:prstGeom prst="rect">
            <a:avLst/>
          </a:prstGeom>
          <a:solidFill>
            <a:srgbClr val="33A3AA"/>
          </a:solidFill>
          <a:ln>
            <a:solidFill>
              <a:srgbClr val="33A3AA"/>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Arial"/>
                <a:ea typeface="+mn-ea"/>
                <a:cs typeface="Arial"/>
              </a:rPr>
              <a:t>Why did the sector develop the strategy?</a:t>
            </a:r>
            <a:endParaRPr kumimoji="0" lang="en-GB" sz="2800" b="1" i="0" u="none" strike="noStrike" kern="1200" cap="none" spc="0" normalizeH="0" baseline="0" noProof="0">
              <a:ln>
                <a:noFill/>
              </a:ln>
              <a:solidFill>
                <a:schemeClr val="bg1"/>
              </a:solidFill>
              <a:effectLst/>
              <a:uLnTx/>
              <a:uFillTx/>
              <a:latin typeface="Arial"/>
              <a:ea typeface="+mn-ea"/>
              <a:cs typeface="Arial"/>
            </a:endParaRPr>
          </a:p>
        </p:txBody>
      </p:sp>
      <p:sp>
        <p:nvSpPr>
          <p:cNvPr id="2" name="Rectangle 1">
            <a:extLst>
              <a:ext uri="{FF2B5EF4-FFF2-40B4-BE49-F238E27FC236}">
                <a16:creationId xmlns:a16="http://schemas.microsoft.com/office/drawing/2014/main" id="{E61D31A3-BE72-F4F0-7A63-115457DC41A1}"/>
              </a:ext>
            </a:extLst>
          </p:cNvPr>
          <p:cNvSpPr/>
          <p:nvPr/>
        </p:nvSpPr>
        <p:spPr>
          <a:xfrm>
            <a:off x="380106" y="3632904"/>
            <a:ext cx="9878764" cy="971736"/>
          </a:xfrm>
          <a:prstGeom prst="rect">
            <a:avLst/>
          </a:prstGeom>
          <a:solidFill>
            <a:srgbClr val="FFFFFF">
              <a:alpha val="94902"/>
            </a:srgbClr>
          </a:solidFill>
          <a:ln>
            <a:no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BCBE3E8-9882-00CE-EEEF-D797D80E63B0}"/>
              </a:ext>
            </a:extLst>
          </p:cNvPr>
          <p:cNvSpPr txBox="1"/>
          <p:nvPr/>
        </p:nvSpPr>
        <p:spPr>
          <a:xfrm>
            <a:off x="545394" y="3668322"/>
            <a:ext cx="9878765" cy="830997"/>
          </a:xfrm>
          <a:prstGeom prst="rect">
            <a:avLst/>
          </a:prstGeom>
          <a:noFill/>
        </p:spPr>
        <p:txBody>
          <a:bodyPr wrap="square" lIns="91440" tIns="45720" rIns="91440" bIns="45720" rtlCol="0" anchor="t">
            <a:spAutoFit/>
          </a:bodyPr>
          <a:lstStyle/>
          <a:p>
            <a:r>
              <a:rPr lang="en-US" sz="2400">
                <a:uFill>
                  <a:solidFill>
                    <a:srgbClr val="FFC000"/>
                  </a:solidFill>
                </a:uFill>
                <a:latin typeface="Arial"/>
                <a:cs typeface="Arial"/>
              </a:rPr>
              <a:t>To provide a </a:t>
            </a:r>
            <a:r>
              <a:rPr lang="en-US" sz="2400" u="sng">
                <a:solidFill>
                  <a:srgbClr val="33A3AA"/>
                </a:solidFill>
                <a:uFill>
                  <a:solidFill>
                    <a:srgbClr val="FFC000"/>
                  </a:solidFill>
                </a:uFill>
                <a:latin typeface="Arial"/>
                <a:cs typeface="Arial"/>
              </a:rPr>
              <a:t>set of </a:t>
            </a:r>
            <a:r>
              <a:rPr lang="en-US" sz="2400">
                <a:solidFill>
                  <a:srgbClr val="33A3AA"/>
                </a:solidFill>
                <a:uFill>
                  <a:solidFill>
                    <a:srgbClr val="FFC000"/>
                  </a:solidFill>
                </a:uFill>
                <a:latin typeface="Arial"/>
                <a:cs typeface="Arial"/>
              </a:rPr>
              <a:t>p</a:t>
            </a:r>
            <a:r>
              <a:rPr lang="en-US" sz="2400" u="sng">
                <a:solidFill>
                  <a:srgbClr val="33A3AA"/>
                </a:solidFill>
                <a:uFill>
                  <a:solidFill>
                    <a:srgbClr val="FFC000"/>
                  </a:solidFill>
                </a:uFill>
                <a:latin typeface="Arial"/>
                <a:cs typeface="Arial"/>
              </a:rPr>
              <a:t>ro</a:t>
            </a:r>
            <a:r>
              <a:rPr lang="en-US" sz="2400">
                <a:solidFill>
                  <a:srgbClr val="33A3AA"/>
                </a:solidFill>
                <a:uFill>
                  <a:solidFill>
                    <a:srgbClr val="FFC000"/>
                  </a:solidFill>
                </a:uFill>
                <a:latin typeface="Arial"/>
                <a:cs typeface="Arial"/>
              </a:rPr>
              <a:t>p</a:t>
            </a:r>
            <a:r>
              <a:rPr lang="en-US" sz="2400" u="sng">
                <a:solidFill>
                  <a:srgbClr val="33A3AA"/>
                </a:solidFill>
                <a:uFill>
                  <a:solidFill>
                    <a:srgbClr val="FFC000"/>
                  </a:solidFill>
                </a:uFill>
                <a:latin typeface="Arial"/>
                <a:cs typeface="Arial"/>
              </a:rPr>
              <a:t>osals</a:t>
            </a:r>
            <a:r>
              <a:rPr lang="en-US" sz="2400">
                <a:solidFill>
                  <a:srgbClr val="33A3AA"/>
                </a:solidFill>
                <a:uFill>
                  <a:solidFill>
                    <a:srgbClr val="FFC000"/>
                  </a:solidFill>
                </a:uFill>
                <a:latin typeface="Arial"/>
                <a:cs typeface="Arial"/>
              </a:rPr>
              <a:t> </a:t>
            </a:r>
            <a:r>
              <a:rPr lang="en-US" sz="2400">
                <a:uFill>
                  <a:solidFill>
                    <a:srgbClr val="FFC000"/>
                  </a:solidFill>
                </a:uFill>
                <a:latin typeface="Arial"/>
                <a:cs typeface="Arial"/>
              </a:rPr>
              <a:t>that could be owned and acted upon by the whole sector and could be adopted by a new government</a:t>
            </a:r>
            <a:endParaRPr lang="en-GB" sz="24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8690DDD-8127-6B8A-220A-78C78FD4BE9D}"/>
              </a:ext>
            </a:extLst>
          </p:cNvPr>
          <p:cNvSpPr/>
          <p:nvPr/>
        </p:nvSpPr>
        <p:spPr>
          <a:xfrm>
            <a:off x="380105" y="4864507"/>
            <a:ext cx="10640919" cy="971735"/>
          </a:xfrm>
          <a:prstGeom prst="rect">
            <a:avLst/>
          </a:prstGeom>
          <a:solidFill>
            <a:srgbClr val="FFFFFF">
              <a:alpha val="94902"/>
            </a:srgbClr>
          </a:solidFill>
          <a:ln>
            <a:no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CBFED6A-B924-8C81-5009-E69B6ECB60DD}"/>
              </a:ext>
            </a:extLst>
          </p:cNvPr>
          <p:cNvSpPr txBox="1"/>
          <p:nvPr/>
        </p:nvSpPr>
        <p:spPr>
          <a:xfrm>
            <a:off x="545396" y="4892263"/>
            <a:ext cx="10494678" cy="830997"/>
          </a:xfrm>
          <a:prstGeom prst="rect">
            <a:avLst/>
          </a:prstGeom>
          <a:noFill/>
        </p:spPr>
        <p:txBody>
          <a:bodyPr wrap="square" rtlCol="0">
            <a:spAutoFit/>
          </a:bodyPr>
          <a:lstStyle/>
          <a:p>
            <a:r>
              <a:rPr lang="en-US" sz="2400">
                <a:uFill>
                  <a:solidFill>
                    <a:srgbClr val="FFC000"/>
                  </a:solidFill>
                </a:uFill>
                <a:latin typeface="Arial" panose="020B0604020202020204" pitchFamily="34" charset="0"/>
                <a:cs typeface="Arial" panose="020B0604020202020204" pitchFamily="34" charset="0"/>
              </a:rPr>
              <a:t>In the context of likely challenges to wider reform, addressing the workforce is likely to be the </a:t>
            </a:r>
            <a:r>
              <a:rPr lang="en-US" sz="2400" u="sng">
                <a:solidFill>
                  <a:srgbClr val="33A3AA"/>
                </a:solidFill>
                <a:uFill>
                  <a:solidFill>
                    <a:srgbClr val="FFC000"/>
                  </a:solidFill>
                </a:uFill>
                <a:latin typeface="Arial" panose="020B0604020202020204" pitchFamily="34" charset="0"/>
                <a:cs typeface="Arial" panose="020B0604020202020204" pitchFamily="34" charset="0"/>
              </a:rPr>
              <a:t>most cost-effective contribution</a:t>
            </a:r>
            <a:r>
              <a:rPr lang="en-US" sz="2400">
                <a:solidFill>
                  <a:srgbClr val="33A3AA"/>
                </a:solidFill>
                <a:uFill>
                  <a:solidFill>
                    <a:srgbClr val="FFC000"/>
                  </a:solidFill>
                </a:uFill>
                <a:latin typeface="Arial" panose="020B0604020202020204" pitchFamily="34" charset="0"/>
                <a:cs typeface="Arial" panose="020B0604020202020204" pitchFamily="34" charset="0"/>
              </a:rPr>
              <a:t> </a:t>
            </a:r>
            <a:r>
              <a:rPr lang="en-US" sz="2400">
                <a:uFill>
                  <a:solidFill>
                    <a:srgbClr val="FFC000"/>
                  </a:solidFill>
                </a:uFill>
                <a:latin typeface="Arial" panose="020B0604020202020204" pitchFamily="34" charset="0"/>
                <a:cs typeface="Arial" panose="020B0604020202020204" pitchFamily="34" charset="0"/>
              </a:rPr>
              <a:t>to service improvement</a:t>
            </a:r>
            <a:endParaRPr lang="en-GB" sz="24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26D6FE31-05E4-1626-164A-B604B2D43C9A}"/>
              </a:ext>
            </a:extLst>
          </p:cNvPr>
          <p:cNvSpPr/>
          <p:nvPr/>
        </p:nvSpPr>
        <p:spPr>
          <a:xfrm>
            <a:off x="380106" y="2401300"/>
            <a:ext cx="9713474" cy="971736"/>
          </a:xfrm>
          <a:prstGeom prst="rect">
            <a:avLst/>
          </a:prstGeom>
          <a:solidFill>
            <a:srgbClr val="FFFFFF">
              <a:alpha val="94902"/>
            </a:srgbClr>
          </a:solidFill>
          <a:ln>
            <a:no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1CD0B90-22CC-134A-945E-3004748718D8}"/>
              </a:ext>
            </a:extLst>
          </p:cNvPr>
          <p:cNvSpPr txBox="1"/>
          <p:nvPr/>
        </p:nvSpPr>
        <p:spPr>
          <a:xfrm>
            <a:off x="545394" y="2426084"/>
            <a:ext cx="9713475" cy="830997"/>
          </a:xfrm>
          <a:prstGeom prst="rect">
            <a:avLst/>
          </a:prstGeom>
          <a:noFill/>
        </p:spPr>
        <p:txBody>
          <a:bodyPr wrap="square" rtlCol="0">
            <a:spAutoFit/>
          </a:bodyPr>
          <a:lstStyle/>
          <a:p>
            <a:r>
              <a:rPr lang="en-US" sz="2400">
                <a:uFill>
                  <a:solidFill>
                    <a:srgbClr val="FFC000"/>
                  </a:solidFill>
                </a:uFill>
                <a:latin typeface="Arial" panose="020B0604020202020204" pitchFamily="34" charset="0"/>
                <a:cs typeface="Arial" panose="020B0604020202020204" pitchFamily="34" charset="0"/>
              </a:rPr>
              <a:t>To address </a:t>
            </a:r>
            <a:r>
              <a:rPr lang="en-US" sz="2400" u="sng">
                <a:solidFill>
                  <a:srgbClr val="33A3AA"/>
                </a:solidFill>
                <a:uFill>
                  <a:solidFill>
                    <a:srgbClr val="FFC000"/>
                  </a:solidFill>
                </a:uFill>
                <a:latin typeface="Arial" panose="020B0604020202020204" pitchFamily="34" charset="0"/>
                <a:cs typeface="Arial" panose="020B0604020202020204" pitchFamily="34" charset="0"/>
              </a:rPr>
              <a:t>lon</a:t>
            </a:r>
            <a:r>
              <a:rPr lang="en-US" sz="2400">
                <a:solidFill>
                  <a:srgbClr val="33A3AA"/>
                </a:solidFill>
                <a:uFill>
                  <a:solidFill>
                    <a:srgbClr val="FFC000"/>
                  </a:solidFill>
                </a:uFill>
                <a:latin typeface="Arial" panose="020B0604020202020204" pitchFamily="34" charset="0"/>
                <a:cs typeface="Arial" panose="020B0604020202020204" pitchFamily="34" charset="0"/>
              </a:rPr>
              <a:t>g</a:t>
            </a:r>
            <a:r>
              <a:rPr lang="en-US" sz="2400" u="sng">
                <a:solidFill>
                  <a:srgbClr val="33A3AA"/>
                </a:solidFill>
                <a:uFill>
                  <a:solidFill>
                    <a:srgbClr val="FFC000"/>
                  </a:solidFill>
                </a:uFill>
                <a:latin typeface="Arial" panose="020B0604020202020204" pitchFamily="34" charset="0"/>
                <a:cs typeface="Arial" panose="020B0604020202020204" pitchFamily="34" charset="0"/>
              </a:rPr>
              <a:t>-term challenges with</a:t>
            </a:r>
            <a:r>
              <a:rPr lang="en-US" sz="2400">
                <a:uFill>
                  <a:solidFill>
                    <a:srgbClr val="FFC000"/>
                  </a:solidFill>
                </a:uFill>
                <a:latin typeface="Arial" panose="020B0604020202020204" pitchFamily="34" charset="0"/>
                <a:cs typeface="Arial" panose="020B0604020202020204" pitchFamily="34" charset="0"/>
              </a:rPr>
              <a:t> recruitment, retention, training and our ability to respond to current and future need and demand</a:t>
            </a:r>
            <a:endParaRPr lang="en-GB" sz="240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48B61A90-5A92-F171-3C80-C8AA0DDCE5E9}"/>
              </a:ext>
            </a:extLst>
          </p:cNvPr>
          <p:cNvSpPr/>
          <p:nvPr/>
        </p:nvSpPr>
        <p:spPr>
          <a:xfrm>
            <a:off x="380107" y="1141701"/>
            <a:ext cx="10121053" cy="975020"/>
          </a:xfrm>
          <a:prstGeom prst="rect">
            <a:avLst/>
          </a:prstGeom>
          <a:solidFill>
            <a:srgbClr val="FFFFFF">
              <a:alpha val="94902"/>
            </a:srgbClr>
          </a:solidFill>
          <a:ln>
            <a:no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EB53901C-3282-F50F-242E-5FCBF3F89E68}"/>
              </a:ext>
            </a:extLst>
          </p:cNvPr>
          <p:cNvSpPr txBox="1"/>
          <p:nvPr/>
        </p:nvSpPr>
        <p:spPr>
          <a:xfrm>
            <a:off x="545394" y="1178377"/>
            <a:ext cx="9955767"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The workforce makes the most important contribution to the </a:t>
            </a:r>
            <a:r>
              <a:rPr lang="en-GB" sz="2400" u="sng">
                <a:solidFill>
                  <a:srgbClr val="33A3AA"/>
                </a:solidFill>
                <a:uFill>
                  <a:solidFill>
                    <a:srgbClr val="FFC000"/>
                  </a:solidFill>
                </a:uFill>
                <a:latin typeface="Arial" panose="020B0604020202020204" pitchFamily="34" charset="0"/>
                <a:cs typeface="Arial" panose="020B0604020202020204" pitchFamily="34" charset="0"/>
              </a:rPr>
              <a:t>timeliness, </a:t>
            </a:r>
            <a:r>
              <a:rPr lang="en-GB" sz="2400">
                <a:solidFill>
                  <a:srgbClr val="33A3AA"/>
                </a:solidFill>
                <a:uFill>
                  <a:solidFill>
                    <a:srgbClr val="FFC000"/>
                  </a:solidFill>
                </a:uFill>
                <a:latin typeface="Arial" panose="020B0604020202020204" pitchFamily="34" charset="0"/>
                <a:cs typeface="Arial" panose="020B0604020202020204" pitchFamily="34" charset="0"/>
              </a:rPr>
              <a:t>q</a:t>
            </a:r>
            <a:r>
              <a:rPr lang="en-GB" sz="2400" u="sng">
                <a:solidFill>
                  <a:srgbClr val="33A3AA"/>
                </a:solidFill>
                <a:uFill>
                  <a:solidFill>
                    <a:srgbClr val="FFC000"/>
                  </a:solidFill>
                </a:uFill>
                <a:latin typeface="Arial" panose="020B0604020202020204" pitchFamily="34" charset="0"/>
                <a:cs typeface="Arial" panose="020B0604020202020204" pitchFamily="34" charset="0"/>
              </a:rPr>
              <a:t>ualit</a:t>
            </a:r>
            <a:r>
              <a:rPr lang="en-GB" sz="2400">
                <a:solidFill>
                  <a:srgbClr val="33A3AA"/>
                </a:solidFill>
                <a:uFill>
                  <a:solidFill>
                    <a:srgbClr val="FFC000"/>
                  </a:solidFill>
                </a:uFill>
                <a:latin typeface="Arial" panose="020B0604020202020204" pitchFamily="34" charset="0"/>
                <a:cs typeface="Arial" panose="020B0604020202020204" pitchFamily="34" charset="0"/>
              </a:rPr>
              <a:t>y</a:t>
            </a:r>
            <a:r>
              <a:rPr lang="en-GB" sz="2400" u="sng">
                <a:solidFill>
                  <a:srgbClr val="33A3AA"/>
                </a:solidFill>
                <a:uFill>
                  <a:solidFill>
                    <a:srgbClr val="FFC000"/>
                  </a:solidFill>
                </a:uFill>
                <a:latin typeface="Arial" panose="020B0604020202020204" pitchFamily="34" charset="0"/>
                <a:cs typeface="Arial" panose="020B0604020202020204" pitchFamily="34" charset="0"/>
              </a:rPr>
              <a:t> and effectiveness</a:t>
            </a:r>
            <a:r>
              <a:rPr lang="en-GB" sz="2400">
                <a:latin typeface="Arial" panose="020B0604020202020204" pitchFamily="34" charset="0"/>
                <a:cs typeface="Arial" panose="020B0604020202020204" pitchFamily="34" charset="0"/>
              </a:rPr>
              <a:t> of the care people receive in England</a:t>
            </a:r>
          </a:p>
        </p:txBody>
      </p:sp>
    </p:spTree>
    <p:extLst>
      <p:ext uri="{BB962C8B-B14F-4D97-AF65-F5344CB8AC3E}">
        <p14:creationId xmlns:p14="http://schemas.microsoft.com/office/powerpoint/2010/main" val="247885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16DB3-F208-5978-244A-DBD56E71D9B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778A009-7814-C44D-2041-330245B1A747}"/>
              </a:ext>
              <a:ext uri="{C183D7F6-B498-43B3-948B-1728B52AA6E4}">
                <adec:decorative xmlns:adec="http://schemas.microsoft.com/office/drawing/2017/decorative" val="1"/>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4260" b="1040"/>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8BF1C1B0-9B70-78A5-CD38-1AD7C1862489}"/>
              </a:ext>
              <a:ext uri="{C183D7F6-B498-43B3-948B-1728B52AA6E4}">
                <adec:decorative xmlns:adec="http://schemas.microsoft.com/office/drawing/2017/decorative" val="1"/>
              </a:ext>
            </a:extLst>
          </p:cNvPr>
          <p:cNvSpPr/>
          <p:nvPr/>
        </p:nvSpPr>
        <p:spPr>
          <a:xfrm>
            <a:off x="421904" y="4891607"/>
            <a:ext cx="10631292" cy="933651"/>
          </a:xfrm>
          <a:prstGeom prst="rect">
            <a:avLst/>
          </a:prstGeom>
          <a:solidFill>
            <a:srgbClr val="FFFFFF">
              <a:alpha val="80000"/>
            </a:srgbClr>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87EC840-C402-B8A0-0E55-D2D0D5F08248}"/>
              </a:ext>
            </a:extLst>
          </p:cNvPr>
          <p:cNvSpPr txBox="1"/>
          <p:nvPr/>
        </p:nvSpPr>
        <p:spPr>
          <a:xfrm>
            <a:off x="5217449" y="5090529"/>
            <a:ext cx="3227709" cy="523220"/>
          </a:xfrm>
          <a:prstGeom prst="rect">
            <a:avLst/>
          </a:prstGeom>
          <a:noFill/>
        </p:spPr>
        <p:txBody>
          <a:bodyPr wrap="square" lIns="91440" tIns="45720" rIns="91440" bIns="45720" rtlCol="0" anchor="t">
            <a:spAutoFit/>
          </a:bodyPr>
          <a:lstStyle/>
          <a:p>
            <a:pPr algn="ctr"/>
            <a:r>
              <a:rPr lang="en-US" sz="2800" b="1">
                <a:solidFill>
                  <a:srgbClr val="33A3AA"/>
                </a:solidFill>
                <a:uFill>
                  <a:solidFill>
                    <a:srgbClr val="FFC000"/>
                  </a:solidFill>
                </a:uFill>
                <a:latin typeface="Arial"/>
                <a:cs typeface="Arial"/>
              </a:rPr>
              <a:t>540,000</a:t>
            </a:r>
            <a:endParaRPr lang="en-GB" sz="28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B3DC30D-BC8B-8397-6C71-ACA997BC3270}"/>
              </a:ext>
            </a:extLst>
          </p:cNvPr>
          <p:cNvSpPr txBox="1"/>
          <p:nvPr/>
        </p:nvSpPr>
        <p:spPr>
          <a:xfrm>
            <a:off x="1973746" y="4943290"/>
            <a:ext cx="2804148"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Extra posts needed by 2040</a:t>
            </a:r>
            <a:endParaRPr lang="en-GB" sz="2400">
              <a:latin typeface="Arial" panose="020B0604020202020204" pitchFamily="34" charset="0"/>
              <a:cs typeface="Arial" panose="020B0604020202020204" pitchFamily="34" charset="0"/>
            </a:endParaRPr>
          </a:p>
        </p:txBody>
      </p:sp>
      <p:pic>
        <p:nvPicPr>
          <p:cNvPr id="42" name="Graphic 41">
            <a:extLst>
              <a:ext uri="{FF2B5EF4-FFF2-40B4-BE49-F238E27FC236}">
                <a16:creationId xmlns:a16="http://schemas.microsoft.com/office/drawing/2014/main" id="{13E0FF73-65F9-CAA2-7D9E-8C1E57C4138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70246" y="4922160"/>
            <a:ext cx="884826" cy="884826"/>
          </a:xfrm>
          <a:prstGeom prst="rect">
            <a:avLst/>
          </a:prstGeom>
        </p:spPr>
      </p:pic>
      <p:sp>
        <p:nvSpPr>
          <p:cNvPr id="35" name="Rectangle 34">
            <a:extLst>
              <a:ext uri="{FF2B5EF4-FFF2-40B4-BE49-F238E27FC236}">
                <a16:creationId xmlns:a16="http://schemas.microsoft.com/office/drawing/2014/main" id="{5491C264-1CC9-B795-B8B2-D3C75EDA72EE}"/>
              </a:ext>
              <a:ext uri="{C183D7F6-B498-43B3-948B-1728B52AA6E4}">
                <adec:decorative xmlns:adec="http://schemas.microsoft.com/office/drawing/2017/decorative" val="1"/>
              </a:ext>
            </a:extLst>
          </p:cNvPr>
          <p:cNvSpPr/>
          <p:nvPr/>
        </p:nvSpPr>
        <p:spPr>
          <a:xfrm>
            <a:off x="421903" y="3891859"/>
            <a:ext cx="10640917" cy="933651"/>
          </a:xfrm>
          <a:prstGeom prst="rect">
            <a:avLst/>
          </a:prstGeom>
          <a:solidFill>
            <a:srgbClr val="FFFFFF">
              <a:alpha val="80000"/>
            </a:srgbClr>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F26F3C0F-64A4-DC79-9962-70B980E8B664}"/>
              </a:ext>
            </a:extLst>
          </p:cNvPr>
          <p:cNvSpPr txBox="1"/>
          <p:nvPr/>
        </p:nvSpPr>
        <p:spPr>
          <a:xfrm>
            <a:off x="5217449" y="4090781"/>
            <a:ext cx="3227709" cy="523220"/>
          </a:xfrm>
          <a:prstGeom prst="rect">
            <a:avLst/>
          </a:prstGeom>
          <a:noFill/>
        </p:spPr>
        <p:txBody>
          <a:bodyPr wrap="square" lIns="91440" tIns="45720" rIns="91440" bIns="45720" rtlCol="0" anchor="t">
            <a:spAutoFit/>
          </a:bodyPr>
          <a:lstStyle/>
          <a:p>
            <a:pPr algn="ctr"/>
            <a:r>
              <a:rPr lang="en-US" sz="2800" b="1">
                <a:solidFill>
                  <a:srgbClr val="33A3AA"/>
                </a:solidFill>
                <a:uFill>
                  <a:solidFill>
                    <a:srgbClr val="FFC000"/>
                  </a:solidFill>
                </a:uFill>
                <a:latin typeface="Arial"/>
                <a:cs typeface="Arial"/>
              </a:rPr>
              <a:t>26%</a:t>
            </a:r>
            <a:endParaRPr lang="en-GB" sz="280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61E3802-CB78-6862-4058-9C9FA870DAC5}"/>
              </a:ext>
            </a:extLst>
          </p:cNvPr>
          <p:cNvSpPr txBox="1"/>
          <p:nvPr/>
        </p:nvSpPr>
        <p:spPr>
          <a:xfrm>
            <a:off x="1973746" y="4118740"/>
            <a:ext cx="2804148"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Turnover rate</a:t>
            </a:r>
            <a:endParaRPr lang="en-GB" sz="2400">
              <a:latin typeface="Arial" panose="020B0604020202020204" pitchFamily="34" charset="0"/>
              <a:cs typeface="Arial" panose="020B0604020202020204" pitchFamily="34" charset="0"/>
            </a:endParaRPr>
          </a:p>
        </p:txBody>
      </p:sp>
      <p:pic>
        <p:nvPicPr>
          <p:cNvPr id="40" name="Graphic 39">
            <a:extLst>
              <a:ext uri="{FF2B5EF4-FFF2-40B4-BE49-F238E27FC236}">
                <a16:creationId xmlns:a16="http://schemas.microsoft.com/office/drawing/2014/main" id="{3E5716FC-39A3-811B-8385-CBF15820879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89496" y="3918910"/>
            <a:ext cx="907740" cy="907740"/>
          </a:xfrm>
          <a:prstGeom prst="rect">
            <a:avLst/>
          </a:prstGeom>
        </p:spPr>
      </p:pic>
      <p:sp>
        <p:nvSpPr>
          <p:cNvPr id="22" name="Rectangle 21">
            <a:extLst>
              <a:ext uri="{FF2B5EF4-FFF2-40B4-BE49-F238E27FC236}">
                <a16:creationId xmlns:a16="http://schemas.microsoft.com/office/drawing/2014/main" id="{71DBF604-AFF3-5C21-95C1-6A3BE288E5A4}"/>
              </a:ext>
              <a:ext uri="{C183D7F6-B498-43B3-948B-1728B52AA6E4}">
                <adec:decorative xmlns:adec="http://schemas.microsoft.com/office/drawing/2017/decorative" val="1"/>
              </a:ext>
            </a:extLst>
          </p:cNvPr>
          <p:cNvSpPr/>
          <p:nvPr/>
        </p:nvSpPr>
        <p:spPr>
          <a:xfrm>
            <a:off x="431528" y="2886821"/>
            <a:ext cx="10631293" cy="933651"/>
          </a:xfrm>
          <a:prstGeom prst="rect">
            <a:avLst/>
          </a:prstGeom>
          <a:solidFill>
            <a:srgbClr val="FFFFFF">
              <a:alpha val="80000"/>
            </a:srgbClr>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CE08078-06A0-95BC-2458-893ACEE71377}"/>
              </a:ext>
            </a:extLst>
          </p:cNvPr>
          <p:cNvSpPr txBox="1"/>
          <p:nvPr/>
        </p:nvSpPr>
        <p:spPr>
          <a:xfrm>
            <a:off x="5217449" y="3052331"/>
            <a:ext cx="3227709" cy="523220"/>
          </a:xfrm>
          <a:prstGeom prst="rect">
            <a:avLst/>
          </a:prstGeom>
          <a:noFill/>
        </p:spPr>
        <p:txBody>
          <a:bodyPr wrap="square" lIns="91440" tIns="45720" rIns="91440" bIns="45720" rtlCol="0" anchor="t">
            <a:spAutoFit/>
          </a:bodyPr>
          <a:lstStyle/>
          <a:p>
            <a:pPr algn="ctr"/>
            <a:r>
              <a:rPr lang="en-US" sz="2800" b="1">
                <a:solidFill>
                  <a:srgbClr val="33A3AA"/>
                </a:solidFill>
                <a:uFill>
                  <a:solidFill>
                    <a:srgbClr val="FFC000"/>
                  </a:solidFill>
                </a:uFill>
                <a:latin typeface="Arial"/>
                <a:cs typeface="Arial"/>
              </a:rPr>
              <a:t>131,000</a:t>
            </a:r>
            <a:endParaRPr lang="en-GB" sz="2800">
              <a:latin typeface="Arial"/>
              <a:cs typeface="Arial"/>
            </a:endParaRPr>
          </a:p>
        </p:txBody>
      </p:sp>
      <p:sp>
        <p:nvSpPr>
          <p:cNvPr id="23" name="TextBox 22">
            <a:extLst>
              <a:ext uri="{FF2B5EF4-FFF2-40B4-BE49-F238E27FC236}">
                <a16:creationId xmlns:a16="http://schemas.microsoft.com/office/drawing/2014/main" id="{76254F04-0D90-1DA6-11FC-32D95C7CB576}"/>
              </a:ext>
            </a:extLst>
          </p:cNvPr>
          <p:cNvSpPr txBox="1"/>
          <p:nvPr/>
        </p:nvSpPr>
        <p:spPr>
          <a:xfrm>
            <a:off x="1983371" y="2919254"/>
            <a:ext cx="2467310"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Vacancies on</a:t>
            </a:r>
          </a:p>
          <a:p>
            <a:r>
              <a:rPr lang="en-US" sz="2400">
                <a:latin typeface="Arial" panose="020B0604020202020204" pitchFamily="34" charset="0"/>
                <a:cs typeface="Arial" panose="020B0604020202020204" pitchFamily="34" charset="0"/>
              </a:rPr>
              <a:t>any given day</a:t>
            </a:r>
            <a:endParaRPr lang="en-GB" sz="2400">
              <a:latin typeface="Arial" panose="020B0604020202020204" pitchFamily="34" charset="0"/>
              <a:cs typeface="Arial" panose="020B0604020202020204" pitchFamily="34" charset="0"/>
            </a:endParaRPr>
          </a:p>
        </p:txBody>
      </p:sp>
      <p:pic>
        <p:nvPicPr>
          <p:cNvPr id="43" name="Graphic 42">
            <a:extLst>
              <a:ext uri="{FF2B5EF4-FFF2-40B4-BE49-F238E27FC236}">
                <a16:creationId xmlns:a16="http://schemas.microsoft.com/office/drawing/2014/main" id="{469FB158-EF5C-42CB-B72E-7263F7E94E5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6757" y="2897346"/>
            <a:ext cx="907740" cy="907740"/>
          </a:xfrm>
          <a:prstGeom prst="rect">
            <a:avLst/>
          </a:prstGeom>
        </p:spPr>
      </p:pic>
      <p:sp>
        <p:nvSpPr>
          <p:cNvPr id="2" name="Rectangle 1">
            <a:extLst>
              <a:ext uri="{FF2B5EF4-FFF2-40B4-BE49-F238E27FC236}">
                <a16:creationId xmlns:a16="http://schemas.microsoft.com/office/drawing/2014/main" id="{44506B13-74C7-BD49-830E-BB60A51D7486}"/>
              </a:ext>
              <a:ext uri="{C183D7F6-B498-43B3-948B-1728B52AA6E4}">
                <adec:decorative xmlns:adec="http://schemas.microsoft.com/office/drawing/2017/decorative" val="1"/>
              </a:ext>
            </a:extLst>
          </p:cNvPr>
          <p:cNvSpPr/>
          <p:nvPr/>
        </p:nvSpPr>
        <p:spPr>
          <a:xfrm>
            <a:off x="421904" y="1876922"/>
            <a:ext cx="10640918" cy="933651"/>
          </a:xfrm>
          <a:prstGeom prst="rect">
            <a:avLst/>
          </a:prstGeom>
          <a:solidFill>
            <a:srgbClr val="FFFFFF">
              <a:alpha val="80000"/>
            </a:srgbClr>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7A7C3F8-9BF1-E76D-4581-A61025019707}"/>
              </a:ext>
            </a:extLst>
          </p:cNvPr>
          <p:cNvSpPr txBox="1"/>
          <p:nvPr/>
        </p:nvSpPr>
        <p:spPr>
          <a:xfrm>
            <a:off x="5217450" y="2044643"/>
            <a:ext cx="3227709" cy="523220"/>
          </a:xfrm>
          <a:prstGeom prst="rect">
            <a:avLst/>
          </a:prstGeom>
          <a:noFill/>
        </p:spPr>
        <p:txBody>
          <a:bodyPr wrap="square" lIns="91440" tIns="45720" rIns="91440" bIns="45720" rtlCol="0" anchor="t">
            <a:spAutoFit/>
          </a:bodyPr>
          <a:lstStyle/>
          <a:p>
            <a:pPr algn="ctr"/>
            <a:r>
              <a:rPr lang="en-US" sz="2800" b="1">
                <a:solidFill>
                  <a:srgbClr val="33A3AA"/>
                </a:solidFill>
                <a:uFill>
                  <a:solidFill>
                    <a:srgbClr val="FFC000"/>
                  </a:solidFill>
                </a:uFill>
                <a:latin typeface="Arial"/>
                <a:cs typeface="Arial"/>
              </a:rPr>
              <a:t>1.44 million</a:t>
            </a:r>
            <a:endParaRPr lang="en-GB" sz="28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4B442C5-D540-0F83-3CB5-2F33F7448475}"/>
              </a:ext>
            </a:extLst>
          </p:cNvPr>
          <p:cNvSpPr txBox="1"/>
          <p:nvPr/>
        </p:nvSpPr>
        <p:spPr>
          <a:xfrm>
            <a:off x="1983371" y="1916619"/>
            <a:ext cx="2467310"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Number of employees</a:t>
            </a:r>
            <a:endParaRPr lang="en-GB" sz="2400">
              <a:latin typeface="Arial" panose="020B0604020202020204" pitchFamily="34" charset="0"/>
              <a:cs typeface="Arial" panose="020B0604020202020204" pitchFamily="34" charset="0"/>
            </a:endParaRPr>
          </a:p>
        </p:txBody>
      </p:sp>
      <p:pic>
        <p:nvPicPr>
          <p:cNvPr id="41" name="Graphic 40">
            <a:extLst>
              <a:ext uri="{FF2B5EF4-FFF2-40B4-BE49-F238E27FC236}">
                <a16:creationId xmlns:a16="http://schemas.microsoft.com/office/drawing/2014/main" id="{906FCE00-B9AF-6436-D44F-E3062430CE8E}"/>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53378" y="1892032"/>
            <a:ext cx="920944" cy="920944"/>
          </a:xfrm>
          <a:prstGeom prst="rect">
            <a:avLst/>
          </a:prstGeom>
        </p:spPr>
      </p:pic>
      <p:sp>
        <p:nvSpPr>
          <p:cNvPr id="8" name="Title 7">
            <a:extLst>
              <a:ext uri="{FF2B5EF4-FFF2-40B4-BE49-F238E27FC236}">
                <a16:creationId xmlns:a16="http://schemas.microsoft.com/office/drawing/2014/main" id="{CC4227F7-695C-B29E-C0B1-8125FCC8D1DD}"/>
              </a:ext>
            </a:extLst>
          </p:cNvPr>
          <p:cNvSpPr txBox="1">
            <a:spLocks noGrp="1"/>
          </p:cNvSpPr>
          <p:nvPr>
            <p:ph type="title" idx="4294967295"/>
          </p:nvPr>
        </p:nvSpPr>
        <p:spPr>
          <a:xfrm>
            <a:off x="369974" y="312824"/>
            <a:ext cx="10270944" cy="523220"/>
          </a:xfrm>
          <a:prstGeom prst="rect">
            <a:avLst/>
          </a:prstGeom>
          <a:solidFill>
            <a:srgbClr val="33A3A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Arial"/>
                <a:ea typeface="+mn-ea"/>
                <a:cs typeface="Arial"/>
              </a:rPr>
              <a:t>Why did we do it? Social Care in England in 2023-24</a:t>
            </a:r>
            <a:endParaRPr lang="en-GB" sz="2800" b="1" i="0" u="none" strike="noStrike" kern="1200" cap="none" spc="0" normalizeH="0" baseline="0" noProof="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176276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A3F08-C1F3-E590-7E8E-712A1154EF4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20E3538-95C1-A575-5351-D31B79088F37}"/>
              </a:ext>
              <a:ext uri="{C183D7F6-B498-43B3-948B-1728B52AA6E4}">
                <adec:decorative xmlns:adec="http://schemas.microsoft.com/office/drawing/2017/decorative" val="1"/>
              </a:ext>
            </a:extLst>
          </p:cNvPr>
          <p:cNvPicPr>
            <a:picLocks noChangeAspect="1"/>
          </p:cNvPicPr>
          <p:nvPr/>
        </p:nvPicPr>
        <p:blipFill>
          <a:blip r:embed="rId3">
            <a:alphaModFix amt="20000"/>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BA11004D-9298-DD90-54C4-02600DCD91E6}"/>
              </a:ext>
            </a:extLst>
          </p:cNvPr>
          <p:cNvSpPr txBox="1">
            <a:spLocks noGrp="1"/>
          </p:cNvSpPr>
          <p:nvPr>
            <p:ph type="title" idx="4294967295"/>
          </p:nvPr>
        </p:nvSpPr>
        <p:spPr>
          <a:xfrm>
            <a:off x="369975" y="312824"/>
            <a:ext cx="3490425" cy="523220"/>
          </a:xfrm>
          <a:prstGeom prst="rect">
            <a:avLst/>
          </a:prstGeom>
          <a:solidFill>
            <a:srgbClr val="33A3A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en-US" sz="2800" b="1">
                <a:solidFill>
                  <a:schemeClr val="bg1"/>
                </a:solidFill>
                <a:latin typeface="Arial"/>
                <a:ea typeface="+mn-ea"/>
                <a:cs typeface="Arial"/>
              </a:rPr>
              <a:t>How</a:t>
            </a:r>
            <a:r>
              <a:rPr kumimoji="0" lang="en-US" sz="2800" b="1" i="0" u="none" strike="noStrike" kern="1200" cap="none" spc="0" normalizeH="0" baseline="0" noProof="0">
                <a:ln>
                  <a:noFill/>
                </a:ln>
                <a:solidFill>
                  <a:schemeClr val="bg1"/>
                </a:solidFill>
                <a:effectLst/>
                <a:uLnTx/>
                <a:uFillTx/>
                <a:latin typeface="Arial"/>
                <a:ea typeface="+mn-ea"/>
                <a:cs typeface="Arial"/>
              </a:rPr>
              <a:t> did we do</a:t>
            </a:r>
            <a:r>
              <a:rPr lang="en-US" sz="2800" b="1">
                <a:solidFill>
                  <a:schemeClr val="bg1"/>
                </a:solidFill>
                <a:latin typeface="Arial"/>
                <a:ea typeface="+mn-ea"/>
                <a:cs typeface="Arial"/>
              </a:rPr>
              <a:t> it</a:t>
            </a:r>
            <a:r>
              <a:rPr kumimoji="0" lang="en-US" sz="2800" b="1" i="0" u="none" strike="noStrike" kern="1200" cap="none" spc="0" normalizeH="0" baseline="0" noProof="0">
                <a:ln>
                  <a:noFill/>
                </a:ln>
                <a:solidFill>
                  <a:schemeClr val="bg1"/>
                </a:solidFill>
                <a:effectLst/>
                <a:uLnTx/>
                <a:uFillTx/>
                <a:latin typeface="Arial"/>
                <a:ea typeface="+mn-ea"/>
                <a:cs typeface="Arial"/>
              </a:rPr>
              <a:t>?</a:t>
            </a:r>
            <a:endParaRPr kumimoji="0" lang="en-GB" sz="2800" b="1" i="0" u="none" strike="noStrike" kern="1200" cap="none" spc="0" normalizeH="0" baseline="0" noProof="0">
              <a:ln>
                <a:noFill/>
              </a:ln>
              <a:solidFill>
                <a:schemeClr val="bg1"/>
              </a:solidFill>
              <a:effectLst/>
              <a:uLnTx/>
              <a:uFillTx/>
              <a:latin typeface="Arial"/>
              <a:ea typeface="+mn-ea"/>
              <a:cs typeface="Arial"/>
            </a:endParaRPr>
          </a:p>
        </p:txBody>
      </p:sp>
      <p:sp>
        <p:nvSpPr>
          <p:cNvPr id="14" name="Rectangle 13">
            <a:extLst>
              <a:ext uri="{FF2B5EF4-FFF2-40B4-BE49-F238E27FC236}">
                <a16:creationId xmlns:a16="http://schemas.microsoft.com/office/drawing/2014/main" id="{4BC368E3-4C17-4447-0696-85B53353E1AF}"/>
              </a:ext>
              <a:ext uri="{C183D7F6-B498-43B3-948B-1728B52AA6E4}">
                <adec:decorative xmlns:adec="http://schemas.microsoft.com/office/drawing/2017/decorative" val="1"/>
              </a:ext>
            </a:extLst>
          </p:cNvPr>
          <p:cNvSpPr/>
          <p:nvPr/>
        </p:nvSpPr>
        <p:spPr>
          <a:xfrm>
            <a:off x="372783" y="3523042"/>
            <a:ext cx="10774886" cy="2590796"/>
          </a:xfrm>
          <a:prstGeom prst="rect">
            <a:avLst/>
          </a:prstGeom>
          <a:solidFill>
            <a:srgbClr val="FFFFFF"/>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C2979D3-91EE-B399-7181-81D97307072C}"/>
              </a:ext>
            </a:extLst>
          </p:cNvPr>
          <p:cNvSpPr txBox="1"/>
          <p:nvPr/>
        </p:nvSpPr>
        <p:spPr>
          <a:xfrm>
            <a:off x="491168" y="3600267"/>
            <a:ext cx="10545073" cy="2554545"/>
          </a:xfrm>
          <a:prstGeom prst="rect">
            <a:avLst/>
          </a:prstGeom>
          <a:noFill/>
        </p:spPr>
        <p:txBody>
          <a:bodyPr wrap="square" lIns="91440" tIns="45720" rIns="91440" bIns="45720" rtlCol="0" anchor="t">
            <a:spAutoFit/>
          </a:bodyPr>
          <a:lstStyle/>
          <a:p>
            <a:pPr marL="342900" indent="-342900">
              <a:buFont typeface="Wingdings"/>
              <a:buChar char="§"/>
            </a:pPr>
            <a:r>
              <a:rPr lang="en-GB" sz="2000" b="1">
                <a:solidFill>
                  <a:srgbClr val="33A3AA"/>
                </a:solidFill>
                <a:latin typeface="Arial"/>
                <a:cs typeface="Arial"/>
              </a:rPr>
              <a:t>Engagement with </a:t>
            </a:r>
          </a:p>
          <a:p>
            <a:pPr marL="742950" lvl="1" indent="-285750">
              <a:buClr>
                <a:srgbClr val="33A3AA"/>
              </a:buClr>
              <a:buFont typeface="Wingdings" panose="05000000000000000000" pitchFamily="2" charset="2"/>
              <a:buChar char="§"/>
            </a:pPr>
            <a:r>
              <a:rPr lang="en-GB" sz="2000" b="1">
                <a:uFill>
                  <a:solidFill>
                    <a:srgbClr val="FFC000"/>
                  </a:solidFill>
                </a:uFill>
                <a:latin typeface="Arial"/>
                <a:cs typeface="Arial"/>
              </a:rPr>
              <a:t>people with experience drawing on care and support</a:t>
            </a:r>
            <a:endParaRPr lang="en-GB">
              <a:ea typeface="Calibri" panose="020F0502020204030204"/>
              <a:cs typeface="Calibri" panose="020F0502020204030204"/>
            </a:endParaRPr>
          </a:p>
          <a:p>
            <a:pPr marL="742950" lvl="1" indent="-285750">
              <a:buClr>
                <a:srgbClr val="33A3AA"/>
              </a:buClr>
              <a:buFont typeface="Wingdings" panose="05000000000000000000" pitchFamily="2" charset="2"/>
              <a:buChar char="§"/>
            </a:pPr>
            <a:r>
              <a:rPr lang="en-GB" sz="2000" b="1">
                <a:uFill>
                  <a:solidFill>
                    <a:srgbClr val="FFC000"/>
                  </a:solidFill>
                </a:uFill>
                <a:latin typeface="Arial"/>
                <a:cs typeface="Arial"/>
              </a:rPr>
              <a:t>workforce and employers</a:t>
            </a:r>
          </a:p>
          <a:p>
            <a:pPr marL="742950" lvl="1" indent="-285750">
              <a:buClr>
                <a:srgbClr val="33A3AA"/>
              </a:buClr>
              <a:buFont typeface="Wingdings" panose="05000000000000000000" pitchFamily="2" charset="2"/>
              <a:buChar char="§"/>
            </a:pPr>
            <a:r>
              <a:rPr lang="en-GB" sz="2000" b="1">
                <a:uFill>
                  <a:solidFill>
                    <a:srgbClr val="FFC000"/>
                  </a:solidFill>
                </a:uFill>
                <a:latin typeface="Arial"/>
                <a:cs typeface="Arial"/>
              </a:rPr>
              <a:t>wider sector</a:t>
            </a:r>
          </a:p>
          <a:p>
            <a:pPr marL="285750" indent="-285750">
              <a:buClr>
                <a:srgbClr val="33A3AA"/>
              </a:buClr>
              <a:buFont typeface="Wingdings" panose="05000000000000000000" pitchFamily="2" charset="2"/>
              <a:buChar char="§"/>
            </a:pPr>
            <a:r>
              <a:rPr lang="en-GB" sz="2000" b="1">
                <a:solidFill>
                  <a:srgbClr val="33A3AA"/>
                </a:solidFill>
                <a:uFill>
                  <a:solidFill>
                    <a:srgbClr val="FFC000"/>
                  </a:solidFill>
                </a:uFill>
                <a:latin typeface="Arial"/>
                <a:cs typeface="Arial"/>
              </a:rPr>
              <a:t>Expert working groups</a:t>
            </a:r>
          </a:p>
          <a:p>
            <a:pPr marL="742950" lvl="1" indent="-285750">
              <a:buClr>
                <a:srgbClr val="33A3AA"/>
              </a:buClr>
              <a:buFont typeface="Wingdings" panose="05000000000000000000" pitchFamily="2" charset="2"/>
              <a:buChar char="§"/>
            </a:pPr>
            <a:r>
              <a:rPr lang="en-GB" sz="2000">
                <a:uFill>
                  <a:solidFill>
                    <a:srgbClr val="FFC000"/>
                  </a:solidFill>
                </a:uFill>
                <a:latin typeface="Arial"/>
                <a:cs typeface="Arial"/>
              </a:rPr>
              <a:t>Science, technology, AI and pharmaceuticals, integration, prevention, new service models and multidisciplinary working, recruit and retain, develop and train, leadership</a:t>
            </a:r>
          </a:p>
          <a:p>
            <a:pPr marL="285750" indent="-285750">
              <a:buClr>
                <a:srgbClr val="33A3AA"/>
              </a:buClr>
              <a:buFont typeface="Wingdings" panose="05000000000000000000" pitchFamily="2" charset="2"/>
              <a:buChar char="§"/>
            </a:pPr>
            <a:r>
              <a:rPr lang="en-GB" sz="2000" b="1">
                <a:solidFill>
                  <a:srgbClr val="33A3AA"/>
                </a:solidFill>
                <a:uFill>
                  <a:solidFill>
                    <a:srgbClr val="FFC000"/>
                  </a:solidFill>
                </a:uFill>
                <a:latin typeface="Arial"/>
                <a:cs typeface="Arial"/>
              </a:rPr>
              <a:t>Economic modelling</a:t>
            </a:r>
          </a:p>
        </p:txBody>
      </p:sp>
      <p:grpSp>
        <p:nvGrpSpPr>
          <p:cNvPr id="7" name="Group 6" descr="A timeline of the strategy development. Research and planning was carried out in October to November 2023.  It was developed from Dec 2023 to May 2024. It was finalised and launched in June and July 2024. Implementation started in August 2024.">
            <a:extLst>
              <a:ext uri="{FF2B5EF4-FFF2-40B4-BE49-F238E27FC236}">
                <a16:creationId xmlns:a16="http://schemas.microsoft.com/office/drawing/2014/main" id="{26D0A6B6-DD05-014F-C749-5E667C618F1A}"/>
              </a:ext>
            </a:extLst>
          </p:cNvPr>
          <p:cNvGrpSpPr/>
          <p:nvPr/>
        </p:nvGrpSpPr>
        <p:grpSpPr>
          <a:xfrm>
            <a:off x="372783" y="1213518"/>
            <a:ext cx="8898595" cy="2231500"/>
            <a:chOff x="639483" y="1118268"/>
            <a:chExt cx="7356234" cy="1735741"/>
          </a:xfrm>
        </p:grpSpPr>
        <p:pic>
          <p:nvPicPr>
            <p:cNvPr id="3" name="Picture 2">
              <a:extLst>
                <a:ext uri="{FF2B5EF4-FFF2-40B4-BE49-F238E27FC236}">
                  <a16:creationId xmlns:a16="http://schemas.microsoft.com/office/drawing/2014/main" id="{E8601123-834E-F00C-7B84-E28105F6BE4D}"/>
                </a:ext>
              </a:extLst>
            </p:cNvPr>
            <p:cNvPicPr>
              <a:picLocks noChangeAspect="1"/>
            </p:cNvPicPr>
            <p:nvPr/>
          </p:nvPicPr>
          <p:blipFill>
            <a:blip r:embed="rId4"/>
            <a:stretch>
              <a:fillRect/>
            </a:stretch>
          </p:blipFill>
          <p:spPr>
            <a:xfrm>
              <a:off x="639483" y="1118268"/>
              <a:ext cx="7356234" cy="1735741"/>
            </a:xfrm>
            <a:prstGeom prst="rect">
              <a:avLst/>
            </a:prstGeom>
            <a:ln>
              <a:solidFill>
                <a:srgbClr val="FFC000"/>
              </a:solidFill>
            </a:ln>
          </p:spPr>
        </p:pic>
        <p:sp>
          <p:nvSpPr>
            <p:cNvPr id="2" name="Rectangle 1">
              <a:extLst>
                <a:ext uri="{FF2B5EF4-FFF2-40B4-BE49-F238E27FC236}">
                  <a16:creationId xmlns:a16="http://schemas.microsoft.com/office/drawing/2014/main" id="{21657B83-43C3-AF63-D28A-F2782D91812D}"/>
                </a:ext>
              </a:extLst>
            </p:cNvPr>
            <p:cNvSpPr/>
            <p:nvPr/>
          </p:nvSpPr>
          <p:spPr>
            <a:xfrm>
              <a:off x="5849085" y="1606752"/>
              <a:ext cx="741146"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1226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4F027-C6E7-5BED-0C00-2C6DA72D77E5}"/>
            </a:ext>
          </a:extLst>
        </p:cNvPr>
        <p:cNvGrpSpPr/>
        <p:nvPr/>
      </p:nvGrpSpPr>
      <p:grpSpPr>
        <a:xfrm>
          <a:off x="0" y="0"/>
          <a:ext cx="0" cy="0"/>
          <a:chOff x="0" y="0"/>
          <a:chExt cx="0" cy="0"/>
        </a:xfrm>
      </p:grpSpPr>
      <p:pic>
        <p:nvPicPr>
          <p:cNvPr id="55" name="Picture 54">
            <a:extLst>
              <a:ext uri="{FF2B5EF4-FFF2-40B4-BE49-F238E27FC236}">
                <a16:creationId xmlns:a16="http://schemas.microsoft.com/office/drawing/2014/main" id="{9407F1C1-31D7-4F77-1D5B-26E4A8DDD88B}"/>
              </a:ext>
              <a:ext uri="{C183D7F6-B498-43B3-948B-1728B52AA6E4}">
                <adec:decorative xmlns:adec="http://schemas.microsoft.com/office/drawing/2017/decorative" val="1"/>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9" name="TextBox 8">
            <a:extLst>
              <a:ext uri="{FF2B5EF4-FFF2-40B4-BE49-F238E27FC236}">
                <a16:creationId xmlns:a16="http://schemas.microsoft.com/office/drawing/2014/main" id="{AD7838CD-C01E-7E26-F1B2-A4B95F9B32A6}"/>
              </a:ext>
            </a:extLst>
          </p:cNvPr>
          <p:cNvSpPr txBox="1"/>
          <p:nvPr/>
        </p:nvSpPr>
        <p:spPr>
          <a:xfrm>
            <a:off x="369974" y="312824"/>
            <a:ext cx="9037226" cy="523220"/>
          </a:xfrm>
          <a:prstGeom prst="rect">
            <a:avLst/>
          </a:prstGeom>
          <a:solidFill>
            <a:srgbClr val="33A3AA"/>
          </a:solidFill>
        </p:spPr>
        <p:txBody>
          <a:bodyPr wrap="square" lIns="91440" tIns="45720" rIns="91440" bIns="45720" rtlCol="0" anchor="t">
            <a:spAutoFit/>
          </a:bodyPr>
          <a:lstStyle/>
          <a:p>
            <a:r>
              <a:rPr lang="en-US" sz="2800" b="1" dirty="0">
                <a:solidFill>
                  <a:schemeClr val="bg1"/>
                </a:solidFill>
                <a:latin typeface="Arial"/>
                <a:cs typeface="Arial"/>
              </a:rPr>
              <a:t>Who led the development of the strategy? </a:t>
            </a:r>
            <a:endParaRPr lang="en-GB" sz="2800" b="1" dirty="0">
              <a:solidFill>
                <a:schemeClr val="bg1"/>
              </a:solidFill>
              <a:latin typeface="Arial"/>
              <a:cs typeface="Arial"/>
            </a:endParaRPr>
          </a:p>
        </p:txBody>
      </p:sp>
      <p:sp>
        <p:nvSpPr>
          <p:cNvPr id="25" name="Rectangle 24">
            <a:extLst>
              <a:ext uri="{FF2B5EF4-FFF2-40B4-BE49-F238E27FC236}">
                <a16:creationId xmlns:a16="http://schemas.microsoft.com/office/drawing/2014/main" id="{8C1A941A-8A0E-AA78-C6A0-7171660B0219}"/>
              </a:ext>
            </a:extLst>
          </p:cNvPr>
          <p:cNvSpPr/>
          <p:nvPr/>
        </p:nvSpPr>
        <p:spPr>
          <a:xfrm>
            <a:off x="369471" y="1005643"/>
            <a:ext cx="7896226" cy="831682"/>
          </a:xfrm>
          <a:prstGeom prst="rect">
            <a:avLst/>
          </a:prstGeom>
          <a:solidFill>
            <a:srgbClr val="FFFFFF"/>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
            </a:pPr>
            <a:r>
              <a:rPr lang="en-GB">
                <a:solidFill>
                  <a:schemeClr val="tx1"/>
                </a:solidFill>
                <a:latin typeface="Arial"/>
                <a:ea typeface="Segoe UI"/>
                <a:cs typeface="Segoe UI"/>
              </a:rPr>
              <a:t>Strategy created by the sector, for the sector</a:t>
            </a:r>
            <a:endParaRPr lang="en-US"/>
          </a:p>
          <a:p>
            <a:pPr marL="285750" indent="-285750">
              <a:buFont typeface="Wingdings"/>
              <a:buChar char="§"/>
            </a:pPr>
            <a:r>
              <a:rPr lang="en-GB">
                <a:solidFill>
                  <a:schemeClr val="tx1"/>
                </a:solidFill>
                <a:latin typeface="Arial"/>
                <a:ea typeface="Segoe UI"/>
                <a:cs typeface="Segoe UI"/>
              </a:rPr>
              <a:t>Oversight Executive Group </a:t>
            </a:r>
          </a:p>
        </p:txBody>
      </p:sp>
      <p:grpSp>
        <p:nvGrpSpPr>
          <p:cNvPr id="12" name="Group 11">
            <a:extLst>
              <a:ext uri="{FF2B5EF4-FFF2-40B4-BE49-F238E27FC236}">
                <a16:creationId xmlns:a16="http://schemas.microsoft.com/office/drawing/2014/main" id="{6E0CAC99-BD7D-792D-FE40-6F986949C9FD}"/>
              </a:ext>
            </a:extLst>
          </p:cNvPr>
          <p:cNvGrpSpPr>
            <a:grpSpLocks noUngrp="1" noChangeAspect="1"/>
          </p:cNvGrpSpPr>
          <p:nvPr/>
        </p:nvGrpSpPr>
        <p:grpSpPr>
          <a:xfrm>
            <a:off x="369975" y="2061264"/>
            <a:ext cx="11322883" cy="4627258"/>
            <a:chOff x="369975" y="1148868"/>
            <a:chExt cx="11431163" cy="4617231"/>
          </a:xfrm>
        </p:grpSpPr>
        <p:sp>
          <p:nvSpPr>
            <p:cNvPr id="7" name="Rectangle 6">
              <a:extLst>
                <a:ext uri="{FF2B5EF4-FFF2-40B4-BE49-F238E27FC236}">
                  <a16:creationId xmlns:a16="http://schemas.microsoft.com/office/drawing/2014/main" id="{6525A44A-17B6-6CD0-5D09-DA1201F83466}"/>
                </a:ext>
              </a:extLst>
            </p:cNvPr>
            <p:cNvSpPr>
              <a:spLocks noChangeAspect="1"/>
            </p:cNvSpPr>
            <p:nvPr/>
          </p:nvSpPr>
          <p:spPr>
            <a:xfrm>
              <a:off x="369975" y="1148868"/>
              <a:ext cx="11431163" cy="4617231"/>
            </a:xfrm>
            <a:prstGeom prst="rect">
              <a:avLst/>
            </a:prstGeom>
            <a:solidFill>
              <a:srgbClr val="FFFFFF"/>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DE6D91D-203B-66EF-A533-C09A34078572}"/>
                </a:ext>
              </a:extLst>
            </p:cNvPr>
            <p:cNvPicPr>
              <a:picLocks noChangeAspect="1"/>
            </p:cNvPicPr>
            <p:nvPr/>
          </p:nvPicPr>
          <p:blipFill>
            <a:blip r:embed="rId4"/>
            <a:stretch>
              <a:fillRect/>
            </a:stretch>
          </p:blipFill>
          <p:spPr>
            <a:xfrm>
              <a:off x="793573" y="3919029"/>
              <a:ext cx="2136348" cy="420346"/>
            </a:xfrm>
            <a:prstGeom prst="rect">
              <a:avLst/>
            </a:prstGeom>
          </p:spPr>
        </p:pic>
        <p:pic>
          <p:nvPicPr>
            <p:cNvPr id="16" name="Picture 15">
              <a:extLst>
                <a:ext uri="{FF2B5EF4-FFF2-40B4-BE49-F238E27FC236}">
                  <a16:creationId xmlns:a16="http://schemas.microsoft.com/office/drawing/2014/main" id="{23ACAC72-CAA6-353E-A045-9292964017C1}"/>
                </a:ext>
              </a:extLst>
            </p:cNvPr>
            <p:cNvPicPr>
              <a:picLocks noChangeAspect="1"/>
            </p:cNvPicPr>
            <p:nvPr/>
          </p:nvPicPr>
          <p:blipFill>
            <a:blip r:embed="rId5"/>
            <a:stretch>
              <a:fillRect/>
            </a:stretch>
          </p:blipFill>
          <p:spPr>
            <a:xfrm>
              <a:off x="626287" y="2375277"/>
              <a:ext cx="1590898" cy="1259245"/>
            </a:xfrm>
            <a:prstGeom prst="rect">
              <a:avLst/>
            </a:prstGeom>
          </p:spPr>
        </p:pic>
        <p:pic>
          <p:nvPicPr>
            <p:cNvPr id="18" name="Picture 17">
              <a:extLst>
                <a:ext uri="{FF2B5EF4-FFF2-40B4-BE49-F238E27FC236}">
                  <a16:creationId xmlns:a16="http://schemas.microsoft.com/office/drawing/2014/main" id="{EED09F2D-FF05-C60A-B2F1-FB7B8905FF6E}"/>
                </a:ext>
              </a:extLst>
            </p:cNvPr>
            <p:cNvPicPr>
              <a:picLocks noChangeAspect="1"/>
            </p:cNvPicPr>
            <p:nvPr/>
          </p:nvPicPr>
          <p:blipFill>
            <a:blip r:embed="rId6"/>
            <a:stretch>
              <a:fillRect/>
            </a:stretch>
          </p:blipFill>
          <p:spPr>
            <a:xfrm>
              <a:off x="738892" y="1326602"/>
              <a:ext cx="1514686" cy="1086002"/>
            </a:xfrm>
            <a:prstGeom prst="rect">
              <a:avLst/>
            </a:prstGeom>
          </p:spPr>
        </p:pic>
        <p:pic>
          <p:nvPicPr>
            <p:cNvPr id="20" name="Picture 19">
              <a:extLst>
                <a:ext uri="{FF2B5EF4-FFF2-40B4-BE49-F238E27FC236}">
                  <a16:creationId xmlns:a16="http://schemas.microsoft.com/office/drawing/2014/main" id="{02100921-30D4-51B3-15A8-B0402739EAF0}"/>
                </a:ext>
              </a:extLst>
            </p:cNvPr>
            <p:cNvPicPr>
              <a:picLocks noChangeAspect="1"/>
            </p:cNvPicPr>
            <p:nvPr/>
          </p:nvPicPr>
          <p:blipFill>
            <a:blip r:embed="rId7"/>
            <a:stretch>
              <a:fillRect/>
            </a:stretch>
          </p:blipFill>
          <p:spPr>
            <a:xfrm>
              <a:off x="7643431" y="4813525"/>
              <a:ext cx="2120592" cy="682170"/>
            </a:xfrm>
            <a:prstGeom prst="rect">
              <a:avLst/>
            </a:prstGeom>
          </p:spPr>
        </p:pic>
        <p:pic>
          <p:nvPicPr>
            <p:cNvPr id="30" name="Picture 29">
              <a:extLst>
                <a:ext uri="{FF2B5EF4-FFF2-40B4-BE49-F238E27FC236}">
                  <a16:creationId xmlns:a16="http://schemas.microsoft.com/office/drawing/2014/main" id="{9246A18D-E5A5-8FA2-DEF4-DD1E8FCF8901}"/>
                </a:ext>
              </a:extLst>
            </p:cNvPr>
            <p:cNvPicPr>
              <a:picLocks noChangeAspect="1"/>
            </p:cNvPicPr>
            <p:nvPr/>
          </p:nvPicPr>
          <p:blipFill>
            <a:blip r:embed="rId8"/>
            <a:stretch>
              <a:fillRect/>
            </a:stretch>
          </p:blipFill>
          <p:spPr>
            <a:xfrm>
              <a:off x="5861417" y="1628689"/>
              <a:ext cx="1770230" cy="469792"/>
            </a:xfrm>
            <a:prstGeom prst="rect">
              <a:avLst/>
            </a:prstGeom>
          </p:spPr>
        </p:pic>
        <p:pic>
          <p:nvPicPr>
            <p:cNvPr id="32" name="Picture 31">
              <a:extLst>
                <a:ext uri="{FF2B5EF4-FFF2-40B4-BE49-F238E27FC236}">
                  <a16:creationId xmlns:a16="http://schemas.microsoft.com/office/drawing/2014/main" id="{F2D9E7DC-DA4E-A681-E634-2CE4F788DDE0}"/>
                </a:ext>
              </a:extLst>
            </p:cNvPr>
            <p:cNvPicPr>
              <a:picLocks noChangeAspect="1"/>
            </p:cNvPicPr>
            <p:nvPr/>
          </p:nvPicPr>
          <p:blipFill>
            <a:blip r:embed="rId9"/>
            <a:stretch>
              <a:fillRect/>
            </a:stretch>
          </p:blipFill>
          <p:spPr>
            <a:xfrm>
              <a:off x="933765" y="4819557"/>
              <a:ext cx="1571076" cy="522019"/>
            </a:xfrm>
            <a:prstGeom prst="rect">
              <a:avLst/>
            </a:prstGeom>
          </p:spPr>
        </p:pic>
        <p:pic>
          <p:nvPicPr>
            <p:cNvPr id="34" name="Picture 33">
              <a:extLst>
                <a:ext uri="{FF2B5EF4-FFF2-40B4-BE49-F238E27FC236}">
                  <a16:creationId xmlns:a16="http://schemas.microsoft.com/office/drawing/2014/main" id="{F4A95C62-AA22-7A11-422D-F42863C7FE5F}"/>
                </a:ext>
              </a:extLst>
            </p:cNvPr>
            <p:cNvPicPr>
              <a:picLocks noChangeAspect="1"/>
            </p:cNvPicPr>
            <p:nvPr/>
          </p:nvPicPr>
          <p:blipFill>
            <a:blip r:embed="rId10"/>
            <a:stretch>
              <a:fillRect/>
            </a:stretch>
          </p:blipFill>
          <p:spPr>
            <a:xfrm>
              <a:off x="7959096" y="1565483"/>
              <a:ext cx="1321831" cy="630623"/>
            </a:xfrm>
            <a:prstGeom prst="rect">
              <a:avLst/>
            </a:prstGeom>
          </p:spPr>
        </p:pic>
        <p:pic>
          <p:nvPicPr>
            <p:cNvPr id="38" name="Picture 37">
              <a:extLst>
                <a:ext uri="{FF2B5EF4-FFF2-40B4-BE49-F238E27FC236}">
                  <a16:creationId xmlns:a16="http://schemas.microsoft.com/office/drawing/2014/main" id="{3231F7A2-5E9D-9C69-8045-FB531D3595D1}"/>
                </a:ext>
              </a:extLst>
            </p:cNvPr>
            <p:cNvPicPr>
              <a:picLocks noChangeAspect="1"/>
            </p:cNvPicPr>
            <p:nvPr/>
          </p:nvPicPr>
          <p:blipFill>
            <a:blip r:embed="rId11"/>
            <a:stretch>
              <a:fillRect/>
            </a:stretch>
          </p:blipFill>
          <p:spPr>
            <a:xfrm>
              <a:off x="6635603" y="3813367"/>
              <a:ext cx="766442" cy="656526"/>
            </a:xfrm>
            <a:prstGeom prst="rect">
              <a:avLst/>
            </a:prstGeom>
          </p:spPr>
        </p:pic>
        <p:pic>
          <p:nvPicPr>
            <p:cNvPr id="40" name="Picture 39">
              <a:extLst>
                <a:ext uri="{FF2B5EF4-FFF2-40B4-BE49-F238E27FC236}">
                  <a16:creationId xmlns:a16="http://schemas.microsoft.com/office/drawing/2014/main" id="{EE64207D-FD87-89FD-AF77-462178D3C443}"/>
                </a:ext>
              </a:extLst>
            </p:cNvPr>
            <p:cNvPicPr>
              <a:picLocks noChangeAspect="1"/>
            </p:cNvPicPr>
            <p:nvPr/>
          </p:nvPicPr>
          <p:blipFill>
            <a:blip r:embed="rId12"/>
            <a:stretch>
              <a:fillRect/>
            </a:stretch>
          </p:blipFill>
          <p:spPr>
            <a:xfrm>
              <a:off x="7678746" y="3837587"/>
              <a:ext cx="1590897" cy="677920"/>
            </a:xfrm>
            <a:prstGeom prst="rect">
              <a:avLst/>
            </a:prstGeom>
          </p:spPr>
        </p:pic>
        <p:pic>
          <p:nvPicPr>
            <p:cNvPr id="44" name="Picture 43">
              <a:extLst>
                <a:ext uri="{FF2B5EF4-FFF2-40B4-BE49-F238E27FC236}">
                  <a16:creationId xmlns:a16="http://schemas.microsoft.com/office/drawing/2014/main" id="{15EB564B-D429-61D8-BE36-A1ADDA3BA9FA}"/>
                </a:ext>
              </a:extLst>
            </p:cNvPr>
            <p:cNvPicPr>
              <a:picLocks noChangeAspect="1"/>
            </p:cNvPicPr>
            <p:nvPr/>
          </p:nvPicPr>
          <p:blipFill>
            <a:blip r:embed="rId13"/>
            <a:stretch>
              <a:fillRect/>
            </a:stretch>
          </p:blipFill>
          <p:spPr>
            <a:xfrm>
              <a:off x="9708073" y="1405814"/>
              <a:ext cx="1590898" cy="752835"/>
            </a:xfrm>
            <a:prstGeom prst="rect">
              <a:avLst/>
            </a:prstGeom>
          </p:spPr>
        </p:pic>
        <p:pic>
          <p:nvPicPr>
            <p:cNvPr id="48" name="Picture 47">
              <a:extLst>
                <a:ext uri="{FF2B5EF4-FFF2-40B4-BE49-F238E27FC236}">
                  <a16:creationId xmlns:a16="http://schemas.microsoft.com/office/drawing/2014/main" id="{2EFD150A-600D-0173-B7EF-0C11400C017A}"/>
                </a:ext>
              </a:extLst>
            </p:cNvPr>
            <p:cNvPicPr>
              <a:picLocks noChangeAspect="1"/>
            </p:cNvPicPr>
            <p:nvPr/>
          </p:nvPicPr>
          <p:blipFill>
            <a:blip r:embed="rId14"/>
            <a:stretch>
              <a:fillRect/>
            </a:stretch>
          </p:blipFill>
          <p:spPr>
            <a:xfrm>
              <a:off x="2502974" y="1493065"/>
              <a:ext cx="1321831" cy="753075"/>
            </a:xfrm>
            <a:prstGeom prst="rect">
              <a:avLst/>
            </a:prstGeom>
          </p:spPr>
        </p:pic>
        <p:pic>
          <p:nvPicPr>
            <p:cNvPr id="50" name="Picture 49">
              <a:extLst>
                <a:ext uri="{FF2B5EF4-FFF2-40B4-BE49-F238E27FC236}">
                  <a16:creationId xmlns:a16="http://schemas.microsoft.com/office/drawing/2014/main" id="{1616E5B8-FFBD-C0C4-CC37-A0750D6B6E30}"/>
                </a:ext>
              </a:extLst>
            </p:cNvPr>
            <p:cNvPicPr>
              <a:picLocks noChangeAspect="1"/>
            </p:cNvPicPr>
            <p:nvPr/>
          </p:nvPicPr>
          <p:blipFill>
            <a:blip r:embed="rId15"/>
            <a:stretch>
              <a:fillRect/>
            </a:stretch>
          </p:blipFill>
          <p:spPr>
            <a:xfrm>
              <a:off x="2863623" y="4752225"/>
              <a:ext cx="1418086" cy="753877"/>
            </a:xfrm>
            <a:prstGeom prst="rect">
              <a:avLst/>
            </a:prstGeom>
          </p:spPr>
        </p:pic>
        <p:pic>
          <p:nvPicPr>
            <p:cNvPr id="3" name="Picture 2" descr="A close-up of a logo&#10;&#10;Description automatically generated">
              <a:extLst>
                <a:ext uri="{FF2B5EF4-FFF2-40B4-BE49-F238E27FC236}">
                  <a16:creationId xmlns:a16="http://schemas.microsoft.com/office/drawing/2014/main" id="{42D09245-719F-C273-E3FE-20E73353D56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81778" y="3760838"/>
              <a:ext cx="1452429" cy="646331"/>
            </a:xfrm>
            <a:prstGeom prst="rect">
              <a:avLst/>
            </a:prstGeom>
          </p:spPr>
        </p:pic>
        <p:pic>
          <p:nvPicPr>
            <p:cNvPr id="2" name="Picture 1">
              <a:extLst>
                <a:ext uri="{FF2B5EF4-FFF2-40B4-BE49-F238E27FC236}">
                  <a16:creationId xmlns:a16="http://schemas.microsoft.com/office/drawing/2014/main" id="{3D9060E4-2425-9B07-5904-0CBC87F27090}"/>
                </a:ext>
              </a:extLst>
            </p:cNvPr>
            <p:cNvPicPr>
              <a:picLocks noChangeAspect="1"/>
            </p:cNvPicPr>
            <p:nvPr/>
          </p:nvPicPr>
          <p:blipFill>
            <a:blip r:embed="rId17"/>
            <a:stretch>
              <a:fillRect/>
            </a:stretch>
          </p:blipFill>
          <p:spPr>
            <a:xfrm>
              <a:off x="4169553" y="1437207"/>
              <a:ext cx="1225614" cy="733968"/>
            </a:xfrm>
            <a:prstGeom prst="rect">
              <a:avLst/>
            </a:prstGeom>
          </p:spPr>
        </p:pic>
        <p:pic>
          <p:nvPicPr>
            <p:cNvPr id="4" name="Picture 3">
              <a:extLst>
                <a:ext uri="{FF2B5EF4-FFF2-40B4-BE49-F238E27FC236}">
                  <a16:creationId xmlns:a16="http://schemas.microsoft.com/office/drawing/2014/main" id="{A9A074DB-98F0-80CB-EEDA-2DF1C8ACA24A}"/>
                </a:ext>
              </a:extLst>
            </p:cNvPr>
            <p:cNvPicPr>
              <a:picLocks noChangeAspect="1"/>
            </p:cNvPicPr>
            <p:nvPr/>
          </p:nvPicPr>
          <p:blipFill>
            <a:blip r:embed="rId18"/>
            <a:stretch>
              <a:fillRect/>
            </a:stretch>
          </p:blipFill>
          <p:spPr>
            <a:xfrm>
              <a:off x="3914385" y="2573779"/>
              <a:ext cx="1002896" cy="923330"/>
            </a:xfrm>
            <a:prstGeom prst="rect">
              <a:avLst/>
            </a:prstGeom>
          </p:spPr>
        </p:pic>
        <p:sp>
          <p:nvSpPr>
            <p:cNvPr id="5" name="TextBox 4">
              <a:extLst>
                <a:ext uri="{FF2B5EF4-FFF2-40B4-BE49-F238E27FC236}">
                  <a16:creationId xmlns:a16="http://schemas.microsoft.com/office/drawing/2014/main" id="{7881FFA8-E3A2-E376-83B5-E704235010A9}"/>
                </a:ext>
              </a:extLst>
            </p:cNvPr>
            <p:cNvSpPr txBox="1"/>
            <p:nvPr/>
          </p:nvSpPr>
          <p:spPr>
            <a:xfrm>
              <a:off x="4427744" y="4795544"/>
              <a:ext cx="1461467" cy="646331"/>
            </a:xfrm>
            <a:prstGeom prst="rect">
              <a:avLst/>
            </a:prstGeom>
            <a:noFill/>
          </p:spPr>
          <p:txBody>
            <a:bodyPr wrap="square" rtlCol="0">
              <a:spAutoFit/>
            </a:bodyPr>
            <a:lstStyle/>
            <a:p>
              <a:pPr algn="ctr"/>
              <a:r>
                <a:rPr lang="en-GB">
                  <a:solidFill>
                    <a:schemeClr val="accent1">
                      <a:lumMod val="50000"/>
                    </a:schemeClr>
                  </a:solidFill>
                  <a:latin typeface="Arial" panose="020B0604020202020204" pitchFamily="34" charset="0"/>
                  <a:cs typeface="Arial" panose="020B0604020202020204" pitchFamily="34" charset="0"/>
                </a:rPr>
                <a:t>Social Care Future</a:t>
              </a:r>
            </a:p>
          </p:txBody>
        </p:sp>
        <p:sp>
          <p:nvSpPr>
            <p:cNvPr id="6" name="TextBox 5">
              <a:extLst>
                <a:ext uri="{FF2B5EF4-FFF2-40B4-BE49-F238E27FC236}">
                  <a16:creationId xmlns:a16="http://schemas.microsoft.com/office/drawing/2014/main" id="{321CFE14-0A9E-BE20-14EF-23DAEA97B53E}"/>
                </a:ext>
              </a:extLst>
            </p:cNvPr>
            <p:cNvSpPr txBox="1"/>
            <p:nvPr/>
          </p:nvSpPr>
          <p:spPr>
            <a:xfrm>
              <a:off x="9493622" y="3809505"/>
              <a:ext cx="1899134" cy="646331"/>
            </a:xfrm>
            <a:prstGeom prst="rect">
              <a:avLst/>
            </a:prstGeom>
            <a:noFill/>
          </p:spPr>
          <p:txBody>
            <a:bodyPr wrap="square" rtlCol="0">
              <a:spAutoFit/>
            </a:bodyPr>
            <a:lstStyle/>
            <a:p>
              <a:pPr algn="ctr"/>
              <a:r>
                <a:rPr lang="en-GB">
                  <a:solidFill>
                    <a:schemeClr val="accent1"/>
                  </a:solidFill>
                  <a:latin typeface="Arial" panose="020B0604020202020204" pitchFamily="34" charset="0"/>
                  <a:cs typeface="Arial" panose="020B0604020202020204" pitchFamily="34" charset="0"/>
                </a:rPr>
                <a:t>Royal College of Nursing</a:t>
              </a:r>
            </a:p>
          </p:txBody>
        </p:sp>
        <p:sp>
          <p:nvSpPr>
            <p:cNvPr id="13" name="TextBox 12">
              <a:extLst>
                <a:ext uri="{FF2B5EF4-FFF2-40B4-BE49-F238E27FC236}">
                  <a16:creationId xmlns:a16="http://schemas.microsoft.com/office/drawing/2014/main" id="{C4F63E80-1758-5D22-B823-6F58CCC72B5C}"/>
                </a:ext>
              </a:extLst>
            </p:cNvPr>
            <p:cNvSpPr txBox="1"/>
            <p:nvPr/>
          </p:nvSpPr>
          <p:spPr>
            <a:xfrm>
              <a:off x="5926789" y="4795544"/>
              <a:ext cx="1461466" cy="646331"/>
            </a:xfrm>
            <a:prstGeom prst="rect">
              <a:avLst/>
            </a:prstGeom>
            <a:noFill/>
          </p:spPr>
          <p:txBody>
            <a:bodyPr wrap="square" rtlCol="0">
              <a:spAutoFit/>
            </a:bodyPr>
            <a:lstStyle/>
            <a:p>
              <a:pPr algn="ctr"/>
              <a:r>
                <a:rPr lang="en-GB">
                  <a:solidFill>
                    <a:srgbClr val="7030A0"/>
                  </a:solidFill>
                  <a:latin typeface="Arial" panose="020B0604020202020204" pitchFamily="34" charset="0"/>
                  <a:cs typeface="Arial" panose="020B0604020202020204" pitchFamily="34" charset="0"/>
                </a:rPr>
                <a:t>Social Work England</a:t>
              </a:r>
            </a:p>
          </p:txBody>
        </p:sp>
        <p:sp>
          <p:nvSpPr>
            <p:cNvPr id="15" name="TextBox 14">
              <a:extLst>
                <a:ext uri="{FF2B5EF4-FFF2-40B4-BE49-F238E27FC236}">
                  <a16:creationId xmlns:a16="http://schemas.microsoft.com/office/drawing/2014/main" id="{35A1697D-C652-1079-3C0D-5A84B02B2930}"/>
                </a:ext>
              </a:extLst>
            </p:cNvPr>
            <p:cNvSpPr txBox="1"/>
            <p:nvPr/>
          </p:nvSpPr>
          <p:spPr>
            <a:xfrm>
              <a:off x="10085964" y="4934043"/>
              <a:ext cx="1226894" cy="369332"/>
            </a:xfrm>
            <a:prstGeom prst="rect">
              <a:avLst/>
            </a:prstGeom>
            <a:noFill/>
          </p:spPr>
          <p:txBody>
            <a:bodyPr wrap="square" rtlCol="0">
              <a:spAutoFit/>
            </a:bodyPr>
            <a:lstStyle/>
            <a:p>
              <a:pPr algn="ctr"/>
              <a:r>
                <a:rPr lang="en-GB">
                  <a:solidFill>
                    <a:schemeClr val="accent1">
                      <a:lumMod val="50000"/>
                    </a:schemeClr>
                  </a:solidFill>
                  <a:latin typeface="Arial" panose="020B0604020202020204" pitchFamily="34" charset="0"/>
                  <a:cs typeface="Arial" panose="020B0604020202020204" pitchFamily="34" charset="0"/>
                </a:rPr>
                <a:t>UNISON</a:t>
              </a:r>
            </a:p>
          </p:txBody>
        </p:sp>
        <p:sp>
          <p:nvSpPr>
            <p:cNvPr id="17" name="TextBox 16">
              <a:extLst>
                <a:ext uri="{FF2B5EF4-FFF2-40B4-BE49-F238E27FC236}">
                  <a16:creationId xmlns:a16="http://schemas.microsoft.com/office/drawing/2014/main" id="{0F78D0D1-0E7F-1548-FEC4-39605AE7249C}"/>
                </a:ext>
              </a:extLst>
            </p:cNvPr>
            <p:cNvSpPr txBox="1"/>
            <p:nvPr/>
          </p:nvSpPr>
          <p:spPr>
            <a:xfrm>
              <a:off x="2275370" y="2669603"/>
              <a:ext cx="1461467" cy="646331"/>
            </a:xfrm>
            <a:prstGeom prst="rect">
              <a:avLst/>
            </a:prstGeom>
            <a:noFill/>
          </p:spPr>
          <p:txBody>
            <a:bodyPr wrap="square" rtlCol="0">
              <a:spAutoFit/>
            </a:bodyPr>
            <a:lstStyle/>
            <a:p>
              <a:pPr algn="ctr"/>
              <a:r>
                <a:rPr lang="en-GB">
                  <a:solidFill>
                    <a:schemeClr val="accent1">
                      <a:lumMod val="50000"/>
                    </a:schemeClr>
                  </a:solidFill>
                  <a:latin typeface="Arial" panose="020B0604020202020204" pitchFamily="34" charset="0"/>
                  <a:cs typeface="Arial" panose="020B0604020202020204" pitchFamily="34" charset="0"/>
                </a:rPr>
                <a:t>Care Quality Commission</a:t>
              </a:r>
            </a:p>
          </p:txBody>
        </p:sp>
        <p:pic>
          <p:nvPicPr>
            <p:cNvPr id="19" name="Picture 18">
              <a:extLst>
                <a:ext uri="{FF2B5EF4-FFF2-40B4-BE49-F238E27FC236}">
                  <a16:creationId xmlns:a16="http://schemas.microsoft.com/office/drawing/2014/main" id="{7CCF73D2-F4CD-81D6-A678-254318288CE4}"/>
                </a:ext>
              </a:extLst>
            </p:cNvPr>
            <p:cNvPicPr>
              <a:picLocks noChangeAspect="1"/>
            </p:cNvPicPr>
            <p:nvPr/>
          </p:nvPicPr>
          <p:blipFill>
            <a:blip r:embed="rId19"/>
            <a:stretch>
              <a:fillRect/>
            </a:stretch>
          </p:blipFill>
          <p:spPr>
            <a:xfrm>
              <a:off x="6952435" y="2880040"/>
              <a:ext cx="1646495" cy="276745"/>
            </a:xfrm>
            <a:prstGeom prst="rect">
              <a:avLst/>
            </a:prstGeom>
          </p:spPr>
        </p:pic>
        <p:sp>
          <p:nvSpPr>
            <p:cNvPr id="21" name="TextBox 20">
              <a:extLst>
                <a:ext uri="{FF2B5EF4-FFF2-40B4-BE49-F238E27FC236}">
                  <a16:creationId xmlns:a16="http://schemas.microsoft.com/office/drawing/2014/main" id="{9EA14210-BE03-769D-8666-35D220D53853}"/>
                </a:ext>
              </a:extLst>
            </p:cNvPr>
            <p:cNvSpPr txBox="1"/>
            <p:nvPr/>
          </p:nvSpPr>
          <p:spPr>
            <a:xfrm>
              <a:off x="10404842" y="2669225"/>
              <a:ext cx="1169701" cy="646331"/>
            </a:xfrm>
            <a:prstGeom prst="rect">
              <a:avLst/>
            </a:prstGeom>
            <a:noFill/>
          </p:spPr>
          <p:txBody>
            <a:bodyPr wrap="square" rtlCol="0">
              <a:spAutoFit/>
            </a:bodyPr>
            <a:lstStyle/>
            <a:p>
              <a:pPr algn="ctr"/>
              <a:r>
                <a:rPr lang="en-GB">
                  <a:solidFill>
                    <a:schemeClr val="accent1"/>
                  </a:solidFill>
                  <a:latin typeface="Arial" panose="020B0604020202020204" pitchFamily="34" charset="0"/>
                  <a:cs typeface="Arial" panose="020B0604020202020204" pitchFamily="34" charset="0"/>
                </a:rPr>
                <a:t>NHS</a:t>
              </a:r>
            </a:p>
            <a:p>
              <a:pPr algn="ctr"/>
              <a:r>
                <a:rPr lang="en-GB">
                  <a:solidFill>
                    <a:schemeClr val="accent1"/>
                  </a:solidFill>
                  <a:latin typeface="Arial" panose="020B0604020202020204" pitchFamily="34" charset="0"/>
                  <a:cs typeface="Arial" panose="020B0604020202020204" pitchFamily="34" charset="0"/>
                </a:rPr>
                <a:t>England</a:t>
              </a:r>
            </a:p>
          </p:txBody>
        </p:sp>
        <p:sp>
          <p:nvSpPr>
            <p:cNvPr id="22" name="TextBox 21">
              <a:extLst>
                <a:ext uri="{FF2B5EF4-FFF2-40B4-BE49-F238E27FC236}">
                  <a16:creationId xmlns:a16="http://schemas.microsoft.com/office/drawing/2014/main" id="{1F08B612-0252-227D-20E3-DBE0C3918327}"/>
                </a:ext>
              </a:extLst>
            </p:cNvPr>
            <p:cNvSpPr txBox="1"/>
            <p:nvPr/>
          </p:nvSpPr>
          <p:spPr>
            <a:xfrm>
              <a:off x="8886214" y="2528486"/>
              <a:ext cx="1461466" cy="923330"/>
            </a:xfrm>
            <a:prstGeom prst="rect">
              <a:avLst/>
            </a:prstGeom>
            <a:noFill/>
          </p:spPr>
          <p:txBody>
            <a:bodyPr wrap="square" rtlCol="0">
              <a:spAutoFit/>
            </a:bodyPr>
            <a:lstStyle/>
            <a:p>
              <a:pPr algn="ctr"/>
              <a:r>
                <a:rPr lang="en-GB">
                  <a:solidFill>
                    <a:srgbClr val="7030A0"/>
                  </a:solidFill>
                  <a:latin typeface="Arial" panose="020B0604020202020204" pitchFamily="34" charset="0"/>
                  <a:cs typeface="Arial" panose="020B0604020202020204" pitchFamily="34" charset="0"/>
                </a:rPr>
                <a:t>Local Government Association</a:t>
              </a:r>
            </a:p>
          </p:txBody>
        </p:sp>
        <p:pic>
          <p:nvPicPr>
            <p:cNvPr id="24" name="Picture 23">
              <a:extLst>
                <a:ext uri="{FF2B5EF4-FFF2-40B4-BE49-F238E27FC236}">
                  <a16:creationId xmlns:a16="http://schemas.microsoft.com/office/drawing/2014/main" id="{FB5461A9-FC4F-C6CE-ECBA-B91A4535EED5}"/>
                </a:ext>
              </a:extLst>
            </p:cNvPr>
            <p:cNvPicPr>
              <a:picLocks noChangeAspect="1"/>
            </p:cNvPicPr>
            <p:nvPr/>
          </p:nvPicPr>
          <p:blipFill>
            <a:blip r:embed="rId20"/>
            <a:stretch>
              <a:fillRect/>
            </a:stretch>
          </p:blipFill>
          <p:spPr>
            <a:xfrm>
              <a:off x="5116897" y="2804860"/>
              <a:ext cx="1602248" cy="385037"/>
            </a:xfrm>
            <a:prstGeom prst="rect">
              <a:avLst/>
            </a:prstGeom>
          </p:spPr>
        </p:pic>
        <p:pic>
          <p:nvPicPr>
            <p:cNvPr id="26" name="Picture 25">
              <a:extLst>
                <a:ext uri="{FF2B5EF4-FFF2-40B4-BE49-F238E27FC236}">
                  <a16:creationId xmlns:a16="http://schemas.microsoft.com/office/drawing/2014/main" id="{29E43292-CE83-10DC-105E-6359A527C04A}"/>
                </a:ext>
              </a:extLst>
            </p:cNvPr>
            <p:cNvPicPr>
              <a:picLocks noChangeAspect="1"/>
            </p:cNvPicPr>
            <p:nvPr/>
          </p:nvPicPr>
          <p:blipFill>
            <a:blip r:embed="rId21"/>
            <a:stretch>
              <a:fillRect/>
            </a:stretch>
          </p:blipFill>
          <p:spPr>
            <a:xfrm>
              <a:off x="4763867" y="3808834"/>
              <a:ext cx="1481344" cy="681133"/>
            </a:xfrm>
            <a:prstGeom prst="rect">
              <a:avLst/>
            </a:prstGeom>
          </p:spPr>
        </p:pic>
      </p:grpSp>
    </p:spTree>
    <p:extLst>
      <p:ext uri="{BB962C8B-B14F-4D97-AF65-F5344CB8AC3E}">
        <p14:creationId xmlns:p14="http://schemas.microsoft.com/office/powerpoint/2010/main" val="300717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1FA75-D9BE-14DA-C29F-70BE9A367CD3}"/>
            </a:ext>
          </a:extLst>
        </p:cNvPr>
        <p:cNvGrpSpPr/>
        <p:nvPr/>
      </p:nvGrpSpPr>
      <p:grpSpPr>
        <a:xfrm>
          <a:off x="0" y="0"/>
          <a:ext cx="0" cy="0"/>
          <a:chOff x="0" y="0"/>
          <a:chExt cx="0" cy="0"/>
        </a:xfrm>
      </p:grpSpPr>
      <p:pic>
        <p:nvPicPr>
          <p:cNvPr id="10" name="Picture 9" descr="A group of women sitting on a couch. They are smiling and holding an open book.&#10;">
            <a:extLst>
              <a:ext uri="{FF2B5EF4-FFF2-40B4-BE49-F238E27FC236}">
                <a16:creationId xmlns:a16="http://schemas.microsoft.com/office/drawing/2014/main" id="{F78380FA-B60B-F7FD-DD6F-BF7A8D7FE4EB}"/>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4260" b="1040"/>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FA006AA0-317C-3F00-9A1B-FEFE06B31373}"/>
              </a:ext>
              <a:ext uri="{C183D7F6-B498-43B3-948B-1728B52AA6E4}">
                <adec:decorative xmlns:adec="http://schemas.microsoft.com/office/drawing/2017/decorative" val="1"/>
              </a:ext>
            </a:extLst>
          </p:cNvPr>
          <p:cNvSpPr/>
          <p:nvPr/>
        </p:nvSpPr>
        <p:spPr>
          <a:xfrm>
            <a:off x="1094481" y="3095059"/>
            <a:ext cx="8722665" cy="615301"/>
          </a:xfrm>
          <a:prstGeom prst="rect">
            <a:avLst/>
          </a:prstGeom>
          <a:solidFill>
            <a:srgbClr val="FFFFFF">
              <a:alpha val="94902"/>
            </a:srgbClr>
          </a:solidFill>
          <a:ln>
            <a:noFill/>
          </a:ln>
          <a:effectLst>
            <a:outerShdw blurRad="50800" dist="127000" dir="2700000" algn="tl" rotWithShape="0">
              <a:prstClr val="black">
                <a:alpha val="1501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4" name="TextBox 13">
            <a:extLst>
              <a:ext uri="{FF2B5EF4-FFF2-40B4-BE49-F238E27FC236}">
                <a16:creationId xmlns:a16="http://schemas.microsoft.com/office/drawing/2014/main" id="{57E489AB-EAC7-DD6A-1195-66698FC222A2}"/>
              </a:ext>
            </a:extLst>
          </p:cNvPr>
          <p:cNvSpPr txBox="1"/>
          <p:nvPr/>
        </p:nvSpPr>
        <p:spPr>
          <a:xfrm>
            <a:off x="1259770" y="3111227"/>
            <a:ext cx="8557376" cy="523220"/>
          </a:xfrm>
          <a:prstGeom prst="rect">
            <a:avLst/>
          </a:prstGeom>
          <a:noFill/>
        </p:spPr>
        <p:txBody>
          <a:bodyPr wrap="square" lIns="91440" tIns="45720" rIns="91440" bIns="45720" rtlCol="0" anchor="t">
            <a:spAutoFit/>
          </a:bodyPr>
          <a:lstStyle/>
          <a:p>
            <a:r>
              <a:rPr lang="en-US" sz="2800" b="1">
                <a:solidFill>
                  <a:srgbClr val="33A3AA"/>
                </a:solidFill>
                <a:uFill>
                  <a:solidFill>
                    <a:srgbClr val="FFC000"/>
                  </a:solidFill>
                </a:uFill>
                <a:latin typeface="Arial"/>
                <a:cs typeface="Arial"/>
              </a:rPr>
              <a:t>Improving organisational culture and leadership</a:t>
            </a:r>
            <a:endParaRPr lang="en-GB" sz="2800">
              <a:solidFill>
                <a:schemeClr val="tx1">
                  <a:lumMod val="75000"/>
                  <a:lumOff val="25000"/>
                </a:schemeClr>
              </a:solidFill>
              <a:latin typeface="Arial"/>
              <a:cs typeface="Arial"/>
            </a:endParaRPr>
          </a:p>
        </p:txBody>
      </p:sp>
      <p:sp>
        <p:nvSpPr>
          <p:cNvPr id="9" name="TextBox 8">
            <a:extLst>
              <a:ext uri="{FF2B5EF4-FFF2-40B4-BE49-F238E27FC236}">
                <a16:creationId xmlns:a16="http://schemas.microsoft.com/office/drawing/2014/main" id="{4A731B41-70CB-600C-7756-42A03636C170}"/>
              </a:ext>
            </a:extLst>
          </p:cNvPr>
          <p:cNvSpPr txBox="1"/>
          <p:nvPr/>
        </p:nvSpPr>
        <p:spPr>
          <a:xfrm>
            <a:off x="408074" y="3004963"/>
            <a:ext cx="582526" cy="830997"/>
          </a:xfrm>
          <a:prstGeom prst="rect">
            <a:avLst/>
          </a:prstGeom>
          <a:noFill/>
        </p:spPr>
        <p:txBody>
          <a:bodyPr wrap="square" rtlCol="0">
            <a:spAutoFit/>
          </a:bodyPr>
          <a:lstStyle/>
          <a:p>
            <a:r>
              <a:rPr lang="en-GB" sz="4800">
                <a:solidFill>
                  <a:schemeClr val="tx1">
                    <a:lumMod val="65000"/>
                    <a:lumOff val="35000"/>
                  </a:schemeClr>
                </a:solidFill>
                <a:latin typeface="Aptos Black" panose="020B0004020202020204" pitchFamily="34" charset="0"/>
              </a:rPr>
              <a:t>3</a:t>
            </a:r>
          </a:p>
        </p:txBody>
      </p:sp>
      <p:sp>
        <p:nvSpPr>
          <p:cNvPr id="19" name="Rectangle 18">
            <a:extLst>
              <a:ext uri="{FF2B5EF4-FFF2-40B4-BE49-F238E27FC236}">
                <a16:creationId xmlns:a16="http://schemas.microsoft.com/office/drawing/2014/main" id="{97F591F3-7AAC-BFCB-F493-8547EE582856}"/>
              </a:ext>
              <a:ext uri="{C183D7F6-B498-43B3-948B-1728B52AA6E4}">
                <adec:decorative xmlns:adec="http://schemas.microsoft.com/office/drawing/2017/decorative" val="1"/>
              </a:ext>
            </a:extLst>
          </p:cNvPr>
          <p:cNvSpPr/>
          <p:nvPr/>
        </p:nvSpPr>
        <p:spPr>
          <a:xfrm>
            <a:off x="1094481" y="2168377"/>
            <a:ext cx="6535044" cy="615301"/>
          </a:xfrm>
          <a:prstGeom prst="rect">
            <a:avLst/>
          </a:prstGeom>
          <a:solidFill>
            <a:srgbClr val="FFFFFF">
              <a:alpha val="94902"/>
            </a:srgbClr>
          </a:solidFill>
          <a:ln>
            <a:no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9EA6F7B-8169-6235-55E4-0EA97FC61746}"/>
              </a:ext>
            </a:extLst>
          </p:cNvPr>
          <p:cNvSpPr txBox="1"/>
          <p:nvPr/>
        </p:nvSpPr>
        <p:spPr>
          <a:xfrm>
            <a:off x="1259771" y="2173912"/>
            <a:ext cx="6369754" cy="523220"/>
          </a:xfrm>
          <a:prstGeom prst="rect">
            <a:avLst/>
          </a:prstGeom>
          <a:noFill/>
        </p:spPr>
        <p:txBody>
          <a:bodyPr wrap="square" lIns="91440" tIns="45720" rIns="91440" bIns="45720" rtlCol="0" anchor="t">
            <a:spAutoFit/>
          </a:bodyPr>
          <a:lstStyle/>
          <a:p>
            <a:r>
              <a:rPr lang="en-US" sz="2800" b="1">
                <a:solidFill>
                  <a:srgbClr val="33A3AA"/>
                </a:solidFill>
                <a:uFill>
                  <a:solidFill>
                    <a:srgbClr val="FFC000"/>
                  </a:solidFill>
                </a:uFill>
                <a:latin typeface="Arial"/>
                <a:cs typeface="Arial"/>
              </a:rPr>
              <a:t>Training and developing our people</a:t>
            </a:r>
            <a:endParaRPr lang="en-GB" sz="2800">
              <a:solidFill>
                <a:schemeClr val="tx1">
                  <a:lumMod val="75000"/>
                  <a:lumOff val="25000"/>
                </a:schemeClr>
              </a:solidFill>
              <a:latin typeface="Arial"/>
              <a:cs typeface="Arial"/>
            </a:endParaRPr>
          </a:p>
        </p:txBody>
      </p:sp>
      <p:sp>
        <p:nvSpPr>
          <p:cNvPr id="4" name="TextBox 3">
            <a:extLst>
              <a:ext uri="{FF2B5EF4-FFF2-40B4-BE49-F238E27FC236}">
                <a16:creationId xmlns:a16="http://schemas.microsoft.com/office/drawing/2014/main" id="{7C9FFFC1-D485-FA45-2CA1-8CF084333C3C}"/>
              </a:ext>
            </a:extLst>
          </p:cNvPr>
          <p:cNvSpPr txBox="1"/>
          <p:nvPr/>
        </p:nvSpPr>
        <p:spPr>
          <a:xfrm>
            <a:off x="408074" y="2060528"/>
            <a:ext cx="582526" cy="830997"/>
          </a:xfrm>
          <a:prstGeom prst="rect">
            <a:avLst/>
          </a:prstGeom>
          <a:noFill/>
        </p:spPr>
        <p:txBody>
          <a:bodyPr wrap="square" rtlCol="0">
            <a:spAutoFit/>
          </a:bodyPr>
          <a:lstStyle/>
          <a:p>
            <a:r>
              <a:rPr lang="en-GB" sz="4800">
                <a:solidFill>
                  <a:schemeClr val="tx1">
                    <a:lumMod val="65000"/>
                    <a:lumOff val="35000"/>
                  </a:schemeClr>
                </a:solidFill>
                <a:latin typeface="Aptos Black" panose="020B0004020202020204" pitchFamily="34" charset="0"/>
              </a:rPr>
              <a:t>2</a:t>
            </a:r>
          </a:p>
        </p:txBody>
      </p:sp>
      <p:sp>
        <p:nvSpPr>
          <p:cNvPr id="23" name="Rectangle 22">
            <a:extLst>
              <a:ext uri="{FF2B5EF4-FFF2-40B4-BE49-F238E27FC236}">
                <a16:creationId xmlns:a16="http://schemas.microsoft.com/office/drawing/2014/main" id="{726C39B5-53F0-6FCB-64AC-6B2188C7499B}"/>
              </a:ext>
              <a:ext uri="{C183D7F6-B498-43B3-948B-1728B52AA6E4}">
                <adec:decorative xmlns:adec="http://schemas.microsoft.com/office/drawing/2017/decorative" val="1"/>
              </a:ext>
            </a:extLst>
          </p:cNvPr>
          <p:cNvSpPr/>
          <p:nvPr/>
        </p:nvSpPr>
        <p:spPr>
          <a:xfrm>
            <a:off x="1094484" y="1247275"/>
            <a:ext cx="5049142" cy="615301"/>
          </a:xfrm>
          <a:prstGeom prst="rect">
            <a:avLst/>
          </a:prstGeom>
          <a:solidFill>
            <a:srgbClr val="FFFFFF">
              <a:alpha val="94902"/>
            </a:srgbClr>
          </a:solidFill>
          <a:ln>
            <a:noFill/>
          </a:ln>
          <a:effectLst>
            <a:outerShdw blurRad="50800" dist="1270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60EE726-F329-A41C-3656-E1ED017F71AE}"/>
              </a:ext>
            </a:extLst>
          </p:cNvPr>
          <p:cNvSpPr txBox="1"/>
          <p:nvPr/>
        </p:nvSpPr>
        <p:spPr>
          <a:xfrm>
            <a:off x="1259770" y="1264702"/>
            <a:ext cx="4883855" cy="523220"/>
          </a:xfrm>
          <a:prstGeom prst="rect">
            <a:avLst/>
          </a:prstGeom>
          <a:noFill/>
        </p:spPr>
        <p:txBody>
          <a:bodyPr wrap="square" lIns="91440" tIns="45720" rIns="91440" bIns="45720" rtlCol="0" anchor="t">
            <a:spAutoFit/>
          </a:bodyPr>
          <a:lstStyle/>
          <a:p>
            <a:r>
              <a:rPr lang="en-US" sz="2800" b="1">
                <a:solidFill>
                  <a:srgbClr val="33A3AA"/>
                </a:solidFill>
                <a:uFill>
                  <a:solidFill>
                    <a:srgbClr val="FFC000"/>
                  </a:solidFill>
                </a:uFill>
                <a:latin typeface="Arial"/>
                <a:cs typeface="Arial"/>
              </a:rPr>
              <a:t>Focusing on quality of role</a:t>
            </a:r>
            <a:endParaRPr lang="en-GB" sz="2800">
              <a:solidFill>
                <a:schemeClr val="tx1">
                  <a:lumMod val="75000"/>
                  <a:lumOff val="25000"/>
                </a:schemeClr>
              </a:solidFill>
              <a:latin typeface="Arial"/>
              <a:cs typeface="Arial"/>
            </a:endParaRPr>
          </a:p>
        </p:txBody>
      </p:sp>
      <p:sp>
        <p:nvSpPr>
          <p:cNvPr id="3" name="TextBox 2">
            <a:extLst>
              <a:ext uri="{FF2B5EF4-FFF2-40B4-BE49-F238E27FC236}">
                <a16:creationId xmlns:a16="http://schemas.microsoft.com/office/drawing/2014/main" id="{EF9BDAF4-4857-2F8B-4179-7D669B84002B}"/>
              </a:ext>
            </a:extLst>
          </p:cNvPr>
          <p:cNvSpPr txBox="1"/>
          <p:nvPr/>
        </p:nvSpPr>
        <p:spPr>
          <a:xfrm>
            <a:off x="408074" y="1123450"/>
            <a:ext cx="582526" cy="830997"/>
          </a:xfrm>
          <a:prstGeom prst="rect">
            <a:avLst/>
          </a:prstGeom>
          <a:noFill/>
        </p:spPr>
        <p:txBody>
          <a:bodyPr wrap="square" rtlCol="0">
            <a:spAutoFit/>
          </a:bodyPr>
          <a:lstStyle/>
          <a:p>
            <a:r>
              <a:rPr lang="en-GB" sz="4800">
                <a:solidFill>
                  <a:schemeClr val="tx1">
                    <a:lumMod val="65000"/>
                    <a:lumOff val="35000"/>
                  </a:schemeClr>
                </a:solidFill>
                <a:latin typeface="Aptos Black" panose="020B0004020202020204" pitchFamily="34" charset="0"/>
              </a:rPr>
              <a:t>1</a:t>
            </a:r>
          </a:p>
        </p:txBody>
      </p:sp>
      <p:sp>
        <p:nvSpPr>
          <p:cNvPr id="8" name="Title 7">
            <a:extLst>
              <a:ext uri="{FF2B5EF4-FFF2-40B4-BE49-F238E27FC236}">
                <a16:creationId xmlns:a16="http://schemas.microsoft.com/office/drawing/2014/main" id="{592FDD8F-CC3A-4DCB-DAE5-2C7C9E6513F4}"/>
              </a:ext>
            </a:extLst>
          </p:cNvPr>
          <p:cNvSpPr txBox="1">
            <a:spLocks noGrp="1"/>
          </p:cNvSpPr>
          <p:nvPr>
            <p:ph type="title" idx="4294967295"/>
          </p:nvPr>
        </p:nvSpPr>
        <p:spPr>
          <a:xfrm>
            <a:off x="369974" y="312824"/>
            <a:ext cx="6030826" cy="523220"/>
          </a:xfrm>
          <a:prstGeom prst="rect">
            <a:avLst/>
          </a:prstGeom>
          <a:solidFill>
            <a:srgbClr val="33A3A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What will make the most impact?</a:t>
            </a:r>
            <a:endParaRPr kumimoji="0" lang="en-GB" sz="2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827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81822-1E6C-8DCB-800B-6EB1AB510F9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7D4AD06-2D89-7141-3FE1-7CD01B452853}"/>
              </a:ext>
              <a:ext uri="{C183D7F6-B498-43B3-948B-1728B52AA6E4}">
                <adec:decorative xmlns:adec="http://schemas.microsoft.com/office/drawing/2017/decorative" val="1"/>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44" r="1544" b="16934"/>
          <a:stretch/>
        </p:blipFill>
        <p:spPr>
          <a:xfrm>
            <a:off x="-19050" y="0"/>
            <a:ext cx="12209780" cy="6858000"/>
          </a:xfrm>
          <a:prstGeom prst="rect">
            <a:avLst/>
          </a:prstGeom>
        </p:spPr>
      </p:pic>
      <p:sp>
        <p:nvSpPr>
          <p:cNvPr id="9" name="Title 8">
            <a:extLst>
              <a:ext uri="{FF2B5EF4-FFF2-40B4-BE49-F238E27FC236}">
                <a16:creationId xmlns:a16="http://schemas.microsoft.com/office/drawing/2014/main" id="{437F5A8E-4B18-535B-1EA6-F37EDAD4BA59}"/>
              </a:ext>
            </a:extLst>
          </p:cNvPr>
          <p:cNvSpPr txBox="1">
            <a:spLocks noGrp="1"/>
          </p:cNvSpPr>
          <p:nvPr>
            <p:ph type="title" idx="4294967295"/>
          </p:nvPr>
        </p:nvSpPr>
        <p:spPr>
          <a:xfrm>
            <a:off x="369974" y="312824"/>
            <a:ext cx="6888781" cy="523220"/>
          </a:xfrm>
          <a:prstGeom prst="rect">
            <a:avLst/>
          </a:prstGeom>
          <a:solidFill>
            <a:srgbClr val="33A3A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lnSpc>
                <a:spcPct val="100000"/>
              </a:lnSpc>
              <a:spcBef>
                <a:spcPts val="0"/>
              </a:spcBef>
              <a:defRPr/>
            </a:pPr>
            <a:r>
              <a:rPr lang="en-US" sz="2800" b="1">
                <a:solidFill>
                  <a:schemeClr val="bg1"/>
                </a:solidFill>
                <a:latin typeface="Arial"/>
                <a:ea typeface="+mn-ea"/>
                <a:cs typeface="Arial"/>
              </a:rPr>
              <a:t>What are the three strategy themes</a:t>
            </a:r>
            <a:r>
              <a:rPr kumimoji="0" lang="en-US" sz="2800" b="1" i="0" u="none" strike="noStrike" kern="1200" cap="none" spc="0" normalizeH="0" baseline="0" noProof="0">
                <a:ln>
                  <a:noFill/>
                </a:ln>
                <a:solidFill>
                  <a:schemeClr val="bg1"/>
                </a:solidFill>
                <a:effectLst/>
                <a:uLnTx/>
                <a:uFillTx/>
                <a:latin typeface="Arial"/>
                <a:ea typeface="+mn-ea"/>
                <a:cs typeface="Arial"/>
              </a:rPr>
              <a:t>?</a:t>
            </a:r>
            <a:endParaRPr lang="en-GB" sz="2800" b="1" i="0" u="none" strike="noStrike" kern="1200" cap="none" spc="0" normalizeH="0" baseline="0" noProof="0">
              <a:ln>
                <a:noFill/>
              </a:ln>
              <a:solidFill>
                <a:schemeClr val="bg1"/>
              </a:solidFill>
              <a:effectLst/>
              <a:uLnTx/>
              <a:uFillTx/>
              <a:latin typeface="Arial"/>
              <a:ea typeface="+mn-ea"/>
              <a:cs typeface="Arial"/>
            </a:endParaRPr>
          </a:p>
        </p:txBody>
      </p:sp>
      <p:sp>
        <p:nvSpPr>
          <p:cNvPr id="7" name="Rectangle 6">
            <a:extLst>
              <a:ext uri="{FF2B5EF4-FFF2-40B4-BE49-F238E27FC236}">
                <a16:creationId xmlns:a16="http://schemas.microsoft.com/office/drawing/2014/main" id="{ADFC9F5D-2CED-AE98-C582-CD7DD8F07E0C}"/>
              </a:ext>
              <a:ext uri="{C183D7F6-B498-43B3-948B-1728B52AA6E4}">
                <adec:decorative xmlns:adec="http://schemas.microsoft.com/office/drawing/2017/decorative" val="1"/>
              </a:ext>
            </a:extLst>
          </p:cNvPr>
          <p:cNvSpPr/>
          <p:nvPr/>
        </p:nvSpPr>
        <p:spPr>
          <a:xfrm>
            <a:off x="369976" y="1177091"/>
            <a:ext cx="3440849" cy="3411136"/>
          </a:xfrm>
          <a:prstGeom prst="rect">
            <a:avLst/>
          </a:prstGeom>
          <a:solidFill>
            <a:srgbClr val="FFFFFF"/>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2F7662C-19CD-2E58-FF58-6EE1E10AC190}"/>
              </a:ext>
              <a:ext uri="{C183D7F6-B498-43B3-948B-1728B52AA6E4}">
                <adec:decorative xmlns:adec="http://schemas.microsoft.com/office/drawing/2017/decorative" val="1"/>
              </a:ext>
            </a:extLst>
          </p:cNvPr>
          <p:cNvSpPr/>
          <p:nvPr/>
        </p:nvSpPr>
        <p:spPr>
          <a:xfrm>
            <a:off x="4318650" y="1148869"/>
            <a:ext cx="3506700" cy="3213581"/>
          </a:xfrm>
          <a:prstGeom prst="rect">
            <a:avLst/>
          </a:prstGeom>
          <a:solidFill>
            <a:srgbClr val="FFFFFF"/>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784B87C-2CD7-1C82-31B6-57D4090C7746}"/>
              </a:ext>
              <a:ext uri="{C183D7F6-B498-43B3-948B-1728B52AA6E4}">
                <adec:decorative xmlns:adec="http://schemas.microsoft.com/office/drawing/2017/decorative" val="1"/>
              </a:ext>
            </a:extLst>
          </p:cNvPr>
          <p:cNvSpPr/>
          <p:nvPr/>
        </p:nvSpPr>
        <p:spPr>
          <a:xfrm>
            <a:off x="8267324" y="1148869"/>
            <a:ext cx="3506700" cy="3213581"/>
          </a:xfrm>
          <a:prstGeom prst="rect">
            <a:avLst/>
          </a:prstGeom>
          <a:solidFill>
            <a:srgbClr val="FFFFFF"/>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30EF2CE-A9C9-FBE0-5281-987570324BFF}"/>
              </a:ext>
              <a:ext uri="{C183D7F6-B498-43B3-948B-1728B52AA6E4}">
                <adec:decorative xmlns:adec="http://schemas.microsoft.com/office/drawing/2017/decorative" val="1"/>
              </a:ext>
            </a:extLst>
          </p:cNvPr>
          <p:cNvSpPr/>
          <p:nvPr/>
        </p:nvSpPr>
        <p:spPr>
          <a:xfrm>
            <a:off x="2105025" y="4956262"/>
            <a:ext cx="7915276" cy="1358814"/>
          </a:xfrm>
          <a:prstGeom prst="rect">
            <a:avLst/>
          </a:prstGeom>
          <a:solidFill>
            <a:srgbClr val="FFFFFF"/>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descr="Arrow pointing ">
            <a:extLst>
              <a:ext uri="{FF2B5EF4-FFF2-40B4-BE49-F238E27FC236}">
                <a16:creationId xmlns:a16="http://schemas.microsoft.com/office/drawing/2014/main" id="{6FB742B2-17B0-CEB7-F08B-6C379531C426}"/>
              </a:ext>
            </a:extLst>
          </p:cNvPr>
          <p:cNvSpPr/>
          <p:nvPr/>
        </p:nvSpPr>
        <p:spPr>
          <a:xfrm>
            <a:off x="10222945" y="5229225"/>
            <a:ext cx="1551079" cy="638175"/>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descr="Arrow poin">
            <a:extLst>
              <a:ext uri="{FF2B5EF4-FFF2-40B4-BE49-F238E27FC236}">
                <a16:creationId xmlns:a16="http://schemas.microsoft.com/office/drawing/2014/main" id="{6FAC630C-D5DE-E4ED-302F-2F610BBF829F}"/>
              </a:ext>
            </a:extLst>
          </p:cNvPr>
          <p:cNvSpPr/>
          <p:nvPr/>
        </p:nvSpPr>
        <p:spPr>
          <a:xfrm flipH="1">
            <a:off x="369974" y="5229225"/>
            <a:ext cx="1551079" cy="638175"/>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2EDBCF5F-BB4E-EF50-FD31-0B994AAF46A9}"/>
              </a:ext>
            </a:extLst>
          </p:cNvPr>
          <p:cNvSpPr txBox="1"/>
          <p:nvPr/>
        </p:nvSpPr>
        <p:spPr>
          <a:xfrm>
            <a:off x="469194" y="1178377"/>
            <a:ext cx="3140781" cy="3416320"/>
          </a:xfrm>
          <a:prstGeom prst="rect">
            <a:avLst/>
          </a:prstGeom>
          <a:noFill/>
        </p:spPr>
        <p:txBody>
          <a:bodyPr wrap="square" lIns="91440" tIns="45720" rIns="91440" bIns="45720" rtlCol="0" anchor="t">
            <a:spAutoFit/>
          </a:bodyPr>
          <a:lstStyle/>
          <a:p>
            <a:r>
              <a:rPr lang="en-GB" b="1" u="sng">
                <a:solidFill>
                  <a:srgbClr val="33A3AA"/>
                </a:solidFill>
                <a:uFill>
                  <a:solidFill>
                    <a:srgbClr val="FFC000"/>
                  </a:solidFill>
                </a:uFill>
                <a:latin typeface="Arial"/>
                <a:cs typeface="Arial"/>
              </a:rPr>
              <a:t>Attract and retain</a:t>
            </a:r>
            <a:endParaRPr lang="en-GB" u="sng">
              <a:solidFill>
                <a:srgbClr val="33A3AA"/>
              </a:solidFill>
              <a:uFill>
                <a:solidFill>
                  <a:srgbClr val="FFC000"/>
                </a:solidFill>
              </a:uFill>
              <a:latin typeface="Arial" panose="020B0604020202020204" pitchFamily="34" charset="0"/>
              <a:cs typeface="Arial" panose="020B0604020202020204" pitchFamily="34" charset="0"/>
            </a:endParaRPr>
          </a:p>
          <a:p>
            <a:endParaRPr lang="en-GB">
              <a:uFill>
                <a:solidFill>
                  <a:srgbClr val="FFC000"/>
                </a:solidFill>
              </a:uFill>
              <a:latin typeface="Arial"/>
              <a:cs typeface="Arial"/>
            </a:endParaRPr>
          </a:p>
          <a:p>
            <a:r>
              <a:rPr lang="en-GB">
                <a:uFill>
                  <a:solidFill>
                    <a:srgbClr val="FFC000"/>
                  </a:solidFill>
                </a:uFill>
                <a:latin typeface="Arial"/>
                <a:cs typeface="Arial"/>
              </a:rPr>
              <a:t>Includes</a:t>
            </a:r>
            <a:endParaRPr lang="en-GB" u="sng">
              <a:uFill>
                <a:solidFill>
                  <a:srgbClr val="FFC000"/>
                </a:solidFill>
              </a:uFill>
              <a:latin typeface="Arial" panose="020B0604020202020204" pitchFamily="34" charset="0"/>
              <a:cs typeface="Arial" panose="020B0604020202020204" pitchFamily="34" charset="0"/>
            </a:endParaRPr>
          </a:p>
          <a:p>
            <a:pPr marL="285750" indent="-285750">
              <a:buFont typeface="Wingdings" panose="020B0604020202020204" pitchFamily="34" charset="0"/>
              <a:buChar char="§"/>
            </a:pPr>
            <a:r>
              <a:rPr lang="en-GB">
                <a:uFill>
                  <a:solidFill>
                    <a:srgbClr val="FFC000"/>
                  </a:solidFill>
                </a:uFill>
                <a:latin typeface="Arial" panose="020B0604020202020204" pitchFamily="34" charset="0"/>
                <a:cs typeface="Arial" panose="020B0604020202020204" pitchFamily="34" charset="0"/>
              </a:rPr>
              <a:t>Action on pay, terms and conditions</a:t>
            </a:r>
          </a:p>
          <a:p>
            <a:pPr marL="285750" indent="-285750">
              <a:buFont typeface="Wingdings" panose="020B0604020202020204" pitchFamily="34" charset="0"/>
              <a:buChar char="§"/>
            </a:pPr>
            <a:r>
              <a:rPr lang="en-GB">
                <a:uFill>
                  <a:solidFill>
                    <a:srgbClr val="FFC000"/>
                  </a:solidFill>
                </a:uFill>
                <a:latin typeface="Arial" panose="020B0604020202020204" pitchFamily="34" charset="0"/>
                <a:cs typeface="Arial" panose="020B0604020202020204" pitchFamily="34" charset="0"/>
              </a:rPr>
              <a:t>10-year attraction plan</a:t>
            </a:r>
          </a:p>
          <a:p>
            <a:pPr marL="285750" indent="-285750">
              <a:buFont typeface="Wingdings" panose="020B0604020202020204" pitchFamily="34" charset="0"/>
              <a:buChar char="§"/>
            </a:pPr>
            <a:r>
              <a:rPr lang="en-GB">
                <a:uFill>
                  <a:solidFill>
                    <a:srgbClr val="FFC000"/>
                  </a:solidFill>
                </a:uFill>
                <a:latin typeface="Arial" panose="020B0604020202020204" pitchFamily="34" charset="0"/>
                <a:cs typeface="Arial" panose="020B0604020202020204" pitchFamily="34" charset="0"/>
              </a:rPr>
              <a:t>International recruitment plan</a:t>
            </a:r>
          </a:p>
          <a:p>
            <a:pPr marL="285750" indent="-285750">
              <a:buFont typeface="Wingdings" panose="020B0604020202020204" pitchFamily="34" charset="0"/>
              <a:buChar char="§"/>
            </a:pPr>
            <a:r>
              <a:rPr lang="en-GB">
                <a:uFill>
                  <a:solidFill>
                    <a:srgbClr val="FFC000"/>
                  </a:solidFill>
                </a:uFill>
                <a:latin typeface="Arial" panose="020B0604020202020204" pitchFamily="34" charset="0"/>
                <a:cs typeface="Arial" panose="020B0604020202020204" pitchFamily="34" charset="0"/>
              </a:rPr>
              <a:t>People Promise</a:t>
            </a:r>
          </a:p>
          <a:p>
            <a:pPr marL="285750" indent="-285750">
              <a:buFont typeface="Wingdings" panose="020B0604020202020204" pitchFamily="34" charset="0"/>
              <a:buChar char="§"/>
            </a:pPr>
            <a:r>
              <a:rPr lang="en-GB">
                <a:uFill>
                  <a:solidFill>
                    <a:srgbClr val="FFC000"/>
                  </a:solidFill>
                </a:uFill>
                <a:latin typeface="Arial"/>
                <a:cs typeface="Arial"/>
              </a:rPr>
              <a:t>Champions</a:t>
            </a:r>
            <a:endParaRPr lang="en-GB">
              <a:uFill>
                <a:solidFill>
                  <a:srgbClr val="FFC000"/>
                </a:solidFill>
              </a:uFill>
              <a:latin typeface="Arial" panose="020B0604020202020204" pitchFamily="34" charset="0"/>
              <a:cs typeface="Arial" panose="020B0604020202020204" pitchFamily="34" charset="0"/>
            </a:endParaRPr>
          </a:p>
          <a:p>
            <a:pPr marL="285750" indent="-285750">
              <a:buFont typeface="Wingdings" panose="020B0604020202020204" pitchFamily="34" charset="0"/>
              <a:buChar char="§"/>
            </a:pPr>
            <a:r>
              <a:rPr lang="en-GB">
                <a:uFill>
                  <a:solidFill>
                    <a:srgbClr val="FFC000"/>
                  </a:solidFill>
                </a:uFill>
                <a:latin typeface="Arial"/>
                <a:cs typeface="Arial"/>
              </a:rPr>
              <a:t>Wellbeing and equality, diversity and inclusion</a:t>
            </a:r>
            <a:endParaRPr lang="en-GB">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BFE8302-4B0B-EF77-DE2C-F060F4513454}"/>
              </a:ext>
            </a:extLst>
          </p:cNvPr>
          <p:cNvSpPr txBox="1"/>
          <p:nvPr/>
        </p:nvSpPr>
        <p:spPr>
          <a:xfrm>
            <a:off x="2171699" y="5033478"/>
            <a:ext cx="7753351" cy="1200329"/>
          </a:xfrm>
          <a:prstGeom prst="rect">
            <a:avLst/>
          </a:prstGeom>
          <a:noFill/>
        </p:spPr>
        <p:txBody>
          <a:bodyPr wrap="square" lIns="91440" tIns="45720" rIns="91440" bIns="45720" rtlCol="0" anchor="t">
            <a:spAutoFit/>
          </a:bodyPr>
          <a:lstStyle/>
          <a:p>
            <a:r>
              <a:rPr lang="en-GB" b="1" u="sng">
                <a:solidFill>
                  <a:srgbClr val="33A3AA"/>
                </a:solidFill>
                <a:uFill>
                  <a:solidFill>
                    <a:srgbClr val="FFC000"/>
                  </a:solidFill>
                </a:uFill>
                <a:latin typeface="Arial" panose="020B0604020202020204" pitchFamily="34" charset="0"/>
                <a:cs typeface="Arial" panose="020B0604020202020204" pitchFamily="34" charset="0"/>
              </a:rPr>
              <a:t>Re</a:t>
            </a:r>
            <a:r>
              <a:rPr lang="en-GB" b="1">
                <a:solidFill>
                  <a:srgbClr val="33A3AA"/>
                </a:solidFill>
                <a:uFill>
                  <a:solidFill>
                    <a:srgbClr val="FFC000"/>
                  </a:solidFill>
                </a:uFill>
                <a:latin typeface="Arial" panose="020B0604020202020204" pitchFamily="34" charset="0"/>
                <a:cs typeface="Arial" panose="020B0604020202020204" pitchFamily="34" charset="0"/>
              </a:rPr>
              <a:t>g</a:t>
            </a:r>
            <a:r>
              <a:rPr lang="en-GB" b="1" u="sng">
                <a:solidFill>
                  <a:srgbClr val="33A3AA"/>
                </a:solidFill>
                <a:uFill>
                  <a:solidFill>
                    <a:srgbClr val="FFC000"/>
                  </a:solidFill>
                </a:uFill>
                <a:latin typeface="Arial" panose="020B0604020202020204" pitchFamily="34" charset="0"/>
                <a:cs typeface="Arial" panose="020B0604020202020204" pitchFamily="34" charset="0"/>
              </a:rPr>
              <a:t>ulated Professionals and Re</a:t>
            </a:r>
            <a:r>
              <a:rPr lang="en-GB" b="1">
                <a:solidFill>
                  <a:srgbClr val="33A3AA"/>
                </a:solidFill>
                <a:uFill>
                  <a:solidFill>
                    <a:srgbClr val="FFC000"/>
                  </a:solidFill>
                </a:uFill>
                <a:latin typeface="Arial" panose="020B0604020202020204" pitchFamily="34" charset="0"/>
                <a:cs typeface="Arial" panose="020B0604020202020204" pitchFamily="34" charset="0"/>
              </a:rPr>
              <a:t>g</a:t>
            </a:r>
            <a:r>
              <a:rPr lang="en-GB" b="1" u="sng">
                <a:solidFill>
                  <a:srgbClr val="33A3AA"/>
                </a:solidFill>
                <a:uFill>
                  <a:solidFill>
                    <a:srgbClr val="FFC000"/>
                  </a:solidFill>
                </a:uFill>
                <a:latin typeface="Arial" panose="020B0604020202020204" pitchFamily="34" charset="0"/>
                <a:cs typeface="Arial" panose="020B0604020202020204" pitchFamily="34" charset="0"/>
              </a:rPr>
              <a:t>istered Mana</a:t>
            </a:r>
            <a:r>
              <a:rPr lang="en-GB" b="1">
                <a:solidFill>
                  <a:srgbClr val="33A3AA"/>
                </a:solidFill>
                <a:uFill>
                  <a:solidFill>
                    <a:srgbClr val="FFC000"/>
                  </a:solidFill>
                </a:uFill>
                <a:latin typeface="Arial" panose="020B0604020202020204" pitchFamily="34" charset="0"/>
                <a:cs typeface="Arial" panose="020B0604020202020204" pitchFamily="34" charset="0"/>
              </a:rPr>
              <a:t>g</a:t>
            </a:r>
            <a:r>
              <a:rPr lang="en-GB" b="1" u="sng">
                <a:solidFill>
                  <a:srgbClr val="33A3AA"/>
                </a:solidFill>
                <a:uFill>
                  <a:solidFill>
                    <a:srgbClr val="FFC000"/>
                  </a:solidFill>
                </a:uFill>
                <a:latin typeface="Arial" panose="020B0604020202020204" pitchFamily="34" charset="0"/>
                <a:cs typeface="Arial" panose="020B0604020202020204" pitchFamily="34" charset="0"/>
              </a:rPr>
              <a:t>ers</a:t>
            </a:r>
            <a:endParaRPr lang="en-GB">
              <a:uFill>
                <a:solidFill>
                  <a:srgbClr val="FFC000"/>
                </a:solidFill>
              </a:uFill>
              <a:latin typeface="Arial" panose="020B0604020202020204" pitchFamily="34" charset="0"/>
              <a:cs typeface="Arial" panose="020B0604020202020204" pitchFamily="34" charset="0"/>
            </a:endParaRPr>
          </a:p>
          <a:p>
            <a:pPr marL="285750" indent="-285750">
              <a:buFont typeface="Wingdings" panose="020B0604020202020204" pitchFamily="34" charset="0"/>
              <a:buChar char="§"/>
            </a:pPr>
            <a:r>
              <a:rPr lang="en-GB">
                <a:uFill>
                  <a:solidFill>
                    <a:srgbClr val="FFC000"/>
                  </a:solidFill>
                </a:uFill>
                <a:latin typeface="Arial" panose="020B0604020202020204" pitchFamily="34" charset="0"/>
                <a:cs typeface="Arial" panose="020B0604020202020204" pitchFamily="34" charset="0"/>
              </a:rPr>
              <a:t>Recruiting, retaining and developing more Social Workers, Occupational Therapists and Registered Nurses</a:t>
            </a:r>
          </a:p>
          <a:p>
            <a:pPr marL="285750" indent="-285750">
              <a:buFont typeface="Wingdings" panose="020B0604020202020204" pitchFamily="34" charset="0"/>
              <a:buChar char="§"/>
            </a:pPr>
            <a:r>
              <a:rPr lang="en-GB">
                <a:uFill>
                  <a:solidFill>
                    <a:srgbClr val="FFC000"/>
                  </a:solidFill>
                </a:uFill>
                <a:latin typeface="Arial" panose="020B0604020202020204" pitchFamily="34" charset="0"/>
                <a:cs typeface="Arial" panose="020B0604020202020204" pitchFamily="34" charset="0"/>
              </a:rPr>
              <a:t>Recruiting, retaining and developing Registered Managers</a:t>
            </a:r>
          </a:p>
        </p:txBody>
      </p:sp>
      <p:sp>
        <p:nvSpPr>
          <p:cNvPr id="36" name="TextBox 35">
            <a:extLst>
              <a:ext uri="{FF2B5EF4-FFF2-40B4-BE49-F238E27FC236}">
                <a16:creationId xmlns:a16="http://schemas.microsoft.com/office/drawing/2014/main" id="{2685BD30-D442-5946-AB7B-C0177F74336C}"/>
              </a:ext>
            </a:extLst>
          </p:cNvPr>
          <p:cNvSpPr txBox="1"/>
          <p:nvPr/>
        </p:nvSpPr>
        <p:spPr>
          <a:xfrm>
            <a:off x="4375800" y="1178377"/>
            <a:ext cx="3348975" cy="3139321"/>
          </a:xfrm>
          <a:prstGeom prst="rect">
            <a:avLst/>
          </a:prstGeom>
          <a:noFill/>
        </p:spPr>
        <p:txBody>
          <a:bodyPr wrap="square" lIns="91440" tIns="45720" rIns="91440" bIns="45720" rtlCol="0" anchor="t">
            <a:spAutoFit/>
          </a:bodyPr>
          <a:lstStyle/>
          <a:p>
            <a:r>
              <a:rPr lang="en-GB" b="1" u="sng">
                <a:solidFill>
                  <a:srgbClr val="33A3AA"/>
                </a:solidFill>
                <a:uFill>
                  <a:solidFill>
                    <a:srgbClr val="FFC000"/>
                  </a:solidFill>
                </a:uFill>
                <a:latin typeface="Arial"/>
                <a:cs typeface="Arial"/>
              </a:rPr>
              <a:t>Train</a:t>
            </a:r>
            <a:br>
              <a:rPr lang="en-GB" u="sng">
                <a:uFill>
                  <a:solidFill>
                    <a:srgbClr val="FFC000"/>
                  </a:solidFill>
                </a:uFill>
                <a:latin typeface="Arial" panose="020B0604020202020204" pitchFamily="34" charset="0"/>
                <a:cs typeface="Arial" panose="020B0604020202020204" pitchFamily="34" charset="0"/>
              </a:rPr>
            </a:br>
            <a:endParaRPr lang="en-GB" b="1" u="sng">
              <a:solidFill>
                <a:srgbClr val="33A3AA"/>
              </a:solidFill>
              <a:uFill>
                <a:solidFill>
                  <a:srgbClr val="FFC000"/>
                </a:solidFill>
              </a:uFill>
              <a:latin typeface="Arial"/>
              <a:cs typeface="Arial"/>
            </a:endParaRPr>
          </a:p>
          <a:p>
            <a:r>
              <a:rPr lang="en-GB">
                <a:uFill>
                  <a:solidFill>
                    <a:srgbClr val="FFC000"/>
                  </a:solidFill>
                </a:uFill>
                <a:latin typeface="Arial"/>
                <a:cs typeface="Arial"/>
              </a:rPr>
              <a:t>Includes</a:t>
            </a:r>
            <a:endParaRPr lang="en-GB">
              <a:latin typeface="Arial" panose="020B0604020202020204" pitchFamily="34" charset="0"/>
              <a:cs typeface="Arial" panose="020B0604020202020204" pitchFamily="34" charset="0"/>
            </a:endParaRPr>
          </a:p>
          <a:p>
            <a:pPr marL="285750" indent="-285750">
              <a:buFont typeface="Wingdings" panose="020B0604020202020204" pitchFamily="34" charset="0"/>
              <a:buChar char="§"/>
            </a:pPr>
            <a:r>
              <a:rPr lang="en-GB">
                <a:latin typeface="Arial" panose="020B0604020202020204" pitchFamily="34" charset="0"/>
                <a:cs typeface="Arial" panose="020B0604020202020204" pitchFamily="34" charset="0"/>
              </a:rPr>
              <a:t>Ensuring and funding high-quality training</a:t>
            </a:r>
          </a:p>
          <a:p>
            <a:pPr marL="285750" indent="-285750">
              <a:buFont typeface="Wingdings" panose="020B0604020202020204" pitchFamily="34" charset="0"/>
              <a:buChar char="§"/>
            </a:pPr>
            <a:r>
              <a:rPr lang="en-GB">
                <a:latin typeface="Arial" panose="020B0604020202020204" pitchFamily="34" charset="0"/>
                <a:cs typeface="Arial" panose="020B0604020202020204" pitchFamily="34" charset="0"/>
              </a:rPr>
              <a:t>Expanding skills through the Care Workforce Pathway</a:t>
            </a:r>
          </a:p>
          <a:p>
            <a:pPr marL="285750" indent="-285750">
              <a:buFont typeface="Wingdings" panose="020B0604020202020204" pitchFamily="34" charset="0"/>
              <a:buChar char="§"/>
            </a:pPr>
            <a:r>
              <a:rPr lang="en-GB">
                <a:latin typeface="Arial" panose="020B0604020202020204" pitchFamily="34" charset="0"/>
                <a:cs typeface="Arial" panose="020B0604020202020204" pitchFamily="34" charset="0"/>
              </a:rPr>
              <a:t>Delegated healthcare</a:t>
            </a:r>
          </a:p>
          <a:p>
            <a:pPr marL="285750" indent="-285750">
              <a:buFont typeface="Wingdings" panose="020B0604020202020204" pitchFamily="34" charset="0"/>
              <a:buChar char="§"/>
            </a:pPr>
            <a:r>
              <a:rPr lang="en-GB">
                <a:latin typeface="Arial" panose="020B0604020202020204" pitchFamily="34" charset="0"/>
                <a:cs typeface="Arial" panose="020B0604020202020204" pitchFamily="34" charset="0"/>
              </a:rPr>
              <a:t>Overhauling apprenticeships</a:t>
            </a:r>
          </a:p>
          <a:p>
            <a:pPr marL="285750" indent="-285750">
              <a:buFont typeface="Wingdings" panose="020B0604020202020204" pitchFamily="34" charset="0"/>
              <a:buChar char="§"/>
            </a:pPr>
            <a:endParaRPr lang="en-GB">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70CCEB81-D53A-F2B5-1364-BFC75E8B554C}"/>
              </a:ext>
            </a:extLst>
          </p:cNvPr>
          <p:cNvSpPr txBox="1"/>
          <p:nvPr/>
        </p:nvSpPr>
        <p:spPr>
          <a:xfrm>
            <a:off x="8304253" y="1178377"/>
            <a:ext cx="3140781" cy="3139321"/>
          </a:xfrm>
          <a:prstGeom prst="rect">
            <a:avLst/>
          </a:prstGeom>
          <a:noFill/>
        </p:spPr>
        <p:txBody>
          <a:bodyPr wrap="square" lIns="91440" tIns="45720" rIns="91440" bIns="45720" rtlCol="0" anchor="t">
            <a:spAutoFit/>
          </a:bodyPr>
          <a:lstStyle/>
          <a:p>
            <a:r>
              <a:rPr lang="en-GB" b="1" u="sng">
                <a:solidFill>
                  <a:srgbClr val="33A3AA"/>
                </a:solidFill>
                <a:uFill>
                  <a:solidFill>
                    <a:srgbClr val="FFC000"/>
                  </a:solidFill>
                </a:uFill>
                <a:latin typeface="Arial"/>
                <a:cs typeface="Arial"/>
              </a:rPr>
              <a:t>Transform</a:t>
            </a:r>
            <a:br>
              <a:rPr lang="en-GB" u="sng">
                <a:uFill>
                  <a:solidFill>
                    <a:srgbClr val="FFC000"/>
                  </a:solidFill>
                </a:uFill>
                <a:latin typeface="Arial" panose="020B0604020202020204" pitchFamily="34" charset="0"/>
                <a:cs typeface="Arial" panose="020B0604020202020204" pitchFamily="34" charset="0"/>
              </a:rPr>
            </a:br>
            <a:endParaRPr lang="en-GB" b="1" u="sng">
              <a:solidFill>
                <a:srgbClr val="33A3AA"/>
              </a:solidFill>
              <a:uFill>
                <a:solidFill>
                  <a:srgbClr val="FFC000"/>
                </a:solidFill>
              </a:uFill>
              <a:latin typeface="Arial"/>
              <a:cs typeface="Arial"/>
            </a:endParaRPr>
          </a:p>
          <a:p>
            <a:r>
              <a:rPr lang="en-GB">
                <a:uFill>
                  <a:solidFill>
                    <a:srgbClr val="FFC000"/>
                  </a:solidFill>
                </a:uFill>
                <a:latin typeface="Arial"/>
                <a:cs typeface="Arial"/>
              </a:rPr>
              <a:t>Includes</a:t>
            </a:r>
            <a:endParaRPr lang="en-GB">
              <a:latin typeface="Arial"/>
              <a:cs typeface="Arial"/>
            </a:endParaRPr>
          </a:p>
          <a:p>
            <a:pPr marL="285750" indent="-285750">
              <a:buFont typeface="Wingdings" panose="020B0604020202020204" pitchFamily="34" charset="0"/>
              <a:buChar char="§"/>
            </a:pPr>
            <a:r>
              <a:rPr lang="en-GB">
                <a:latin typeface="Arial" panose="020B0604020202020204" pitchFamily="34" charset="0"/>
                <a:cs typeface="Arial" panose="020B0604020202020204" pitchFamily="34" charset="0"/>
              </a:rPr>
              <a:t>Legislative mandate and central body for workforce planning</a:t>
            </a:r>
          </a:p>
          <a:p>
            <a:pPr marL="285750" indent="-285750">
              <a:buFont typeface="Wingdings" panose="020B0604020202020204" pitchFamily="34" charset="0"/>
              <a:buChar char="§"/>
            </a:pPr>
            <a:r>
              <a:rPr lang="en-GB">
                <a:latin typeface="Arial" panose="020B0604020202020204" pitchFamily="34" charset="0"/>
                <a:cs typeface="Arial" panose="020B0604020202020204" pitchFamily="34" charset="0"/>
              </a:rPr>
              <a:t>Digital skills</a:t>
            </a:r>
          </a:p>
          <a:p>
            <a:pPr marL="285750" indent="-285750">
              <a:buFont typeface="Wingdings" panose="020B0604020202020204" pitchFamily="34" charset="0"/>
              <a:buChar char="§"/>
            </a:pPr>
            <a:r>
              <a:rPr lang="en-GB">
                <a:latin typeface="Arial" panose="020B0604020202020204" pitchFamily="34" charset="0"/>
                <a:cs typeface="Arial" panose="020B0604020202020204" pitchFamily="34" charset="0"/>
              </a:rPr>
              <a:t>New roles</a:t>
            </a:r>
          </a:p>
          <a:p>
            <a:pPr marL="285750" indent="-285750">
              <a:buFont typeface="Wingdings" panose="020B0604020202020204" pitchFamily="34" charset="0"/>
              <a:buChar char="§"/>
            </a:pPr>
            <a:r>
              <a:rPr lang="en-GB">
                <a:latin typeface="Arial" panose="020B0604020202020204" pitchFamily="34" charset="0"/>
                <a:cs typeface="Arial" panose="020B0604020202020204" pitchFamily="34" charset="0"/>
              </a:rPr>
              <a:t>Coastal and rural communities</a:t>
            </a:r>
          </a:p>
          <a:p>
            <a:pPr marL="285750" indent="-285750">
              <a:buFont typeface="Wingdings" panose="020B0604020202020204" pitchFamily="34" charset="0"/>
              <a:buChar char="§"/>
            </a:pPr>
            <a:r>
              <a:rPr lang="en-GB">
                <a:latin typeface="Arial" panose="020B0604020202020204" pitchFamily="34" charset="0"/>
                <a:cs typeface="Arial" panose="020B0604020202020204" pitchFamily="34" charset="0"/>
              </a:rPr>
              <a:t>Investigating registration</a:t>
            </a:r>
          </a:p>
        </p:txBody>
      </p:sp>
    </p:spTree>
    <p:extLst>
      <p:ext uri="{BB962C8B-B14F-4D97-AF65-F5344CB8AC3E}">
        <p14:creationId xmlns:p14="http://schemas.microsoft.com/office/powerpoint/2010/main" val="178268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745DFA-0B21-38A5-6FFC-490018D4EB98}"/>
              </a:ext>
              <a:ext uri="{C183D7F6-B498-43B3-948B-1728B52AA6E4}">
                <adec:decorative xmlns:adec="http://schemas.microsoft.com/office/drawing/2017/decorative" val="1"/>
              </a:ext>
            </a:extLst>
          </p:cNvPr>
          <p:cNvPicPr>
            <a:picLocks noChangeAspect="1"/>
          </p:cNvPicPr>
          <p:nvPr/>
        </p:nvPicPr>
        <p:blipFill>
          <a:blip r:embed="rId3">
            <a:alphaModFix amt="20000"/>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6F8B5C2B-7F74-FD10-B7DF-C33093446ACA}"/>
              </a:ext>
            </a:extLst>
          </p:cNvPr>
          <p:cNvSpPr txBox="1">
            <a:spLocks noGrp="1"/>
          </p:cNvSpPr>
          <p:nvPr>
            <p:ph type="title" idx="4294967295"/>
          </p:nvPr>
        </p:nvSpPr>
        <p:spPr>
          <a:xfrm>
            <a:off x="369976" y="312824"/>
            <a:ext cx="6622006" cy="523220"/>
          </a:xfrm>
          <a:prstGeom prst="rect">
            <a:avLst/>
          </a:prstGeom>
          <a:solidFill>
            <a:srgbClr val="33A3A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en-US" sz="2800" b="1">
                <a:solidFill>
                  <a:schemeClr val="bg1"/>
                </a:solidFill>
                <a:latin typeface="Arial"/>
                <a:ea typeface="+mn-ea"/>
                <a:cs typeface="Arial"/>
              </a:rPr>
              <a:t>How is the strategy being delivered?</a:t>
            </a:r>
            <a:endParaRPr lang="en-US" sz="2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50FD140C-A11A-EC0E-4D09-5ED9A873D606}"/>
              </a:ext>
            </a:extLst>
          </p:cNvPr>
          <p:cNvSpPr/>
          <p:nvPr/>
        </p:nvSpPr>
        <p:spPr>
          <a:xfrm>
            <a:off x="371318" y="1894938"/>
            <a:ext cx="10491537" cy="4192713"/>
          </a:xfrm>
          <a:prstGeom prst="rect">
            <a:avLst/>
          </a:prstGeom>
          <a:solidFill>
            <a:srgbClr val="FFFFFF">
              <a:alpha val="94902"/>
            </a:srgbClr>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err="1">
                <a:ea typeface="Calibri"/>
                <a:cs typeface="Calibri"/>
              </a:rPr>
              <a:t>ti</a:t>
            </a:r>
            <a:endParaRPr lang="en-GB" err="1"/>
          </a:p>
        </p:txBody>
      </p:sp>
      <p:pic>
        <p:nvPicPr>
          <p:cNvPr id="12" name="Picture 11" descr="A yellow pie chart with numbers and a few black text&#10;&#10;">
            <a:extLst>
              <a:ext uri="{FF2B5EF4-FFF2-40B4-BE49-F238E27FC236}">
                <a16:creationId xmlns:a16="http://schemas.microsoft.com/office/drawing/2014/main" id="{27D65790-5081-4182-E883-904D53BC2987}"/>
              </a:ext>
            </a:extLst>
          </p:cNvPr>
          <p:cNvPicPr>
            <a:picLocks noChangeAspect="1"/>
          </p:cNvPicPr>
          <p:nvPr/>
        </p:nvPicPr>
        <p:blipFill>
          <a:blip r:embed="rId4"/>
          <a:stretch>
            <a:fillRect/>
          </a:stretch>
        </p:blipFill>
        <p:spPr>
          <a:xfrm>
            <a:off x="3685616" y="2030555"/>
            <a:ext cx="3580031" cy="3430124"/>
          </a:xfrm>
          <a:prstGeom prst="rect">
            <a:avLst/>
          </a:prstGeom>
        </p:spPr>
      </p:pic>
      <p:sp>
        <p:nvSpPr>
          <p:cNvPr id="22" name="TextBox 21">
            <a:extLst>
              <a:ext uri="{FF2B5EF4-FFF2-40B4-BE49-F238E27FC236}">
                <a16:creationId xmlns:a16="http://schemas.microsoft.com/office/drawing/2014/main" id="{BAABC34A-220A-EA23-5C6E-DB6C45353F49}"/>
              </a:ext>
            </a:extLst>
          </p:cNvPr>
          <p:cNvSpPr txBox="1"/>
          <p:nvPr/>
        </p:nvSpPr>
        <p:spPr>
          <a:xfrm>
            <a:off x="7070759" y="2030835"/>
            <a:ext cx="2584162" cy="707886"/>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Recommendations for government alone</a:t>
            </a:r>
          </a:p>
        </p:txBody>
      </p:sp>
      <p:sp>
        <p:nvSpPr>
          <p:cNvPr id="23" name="TextBox 22">
            <a:extLst>
              <a:ext uri="{FF2B5EF4-FFF2-40B4-BE49-F238E27FC236}">
                <a16:creationId xmlns:a16="http://schemas.microsoft.com/office/drawing/2014/main" id="{5012AA72-37AF-583D-D081-5994E69CB81F}"/>
              </a:ext>
            </a:extLst>
          </p:cNvPr>
          <p:cNvSpPr txBox="1"/>
          <p:nvPr/>
        </p:nvSpPr>
        <p:spPr>
          <a:xfrm>
            <a:off x="7070759" y="4101177"/>
            <a:ext cx="3247093" cy="1015663"/>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Recommendations for government in partnership with others</a:t>
            </a:r>
          </a:p>
        </p:txBody>
      </p:sp>
      <p:sp>
        <p:nvSpPr>
          <p:cNvPr id="24" name="TextBox 23">
            <a:extLst>
              <a:ext uri="{FF2B5EF4-FFF2-40B4-BE49-F238E27FC236}">
                <a16:creationId xmlns:a16="http://schemas.microsoft.com/office/drawing/2014/main" id="{788D321D-2864-35CE-B712-79F753B96D6D}"/>
              </a:ext>
            </a:extLst>
          </p:cNvPr>
          <p:cNvSpPr txBox="1"/>
          <p:nvPr/>
        </p:nvSpPr>
        <p:spPr>
          <a:xfrm>
            <a:off x="1662524" y="4255065"/>
            <a:ext cx="2487168" cy="707886"/>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Recommendations for others</a:t>
            </a:r>
          </a:p>
        </p:txBody>
      </p:sp>
      <p:sp>
        <p:nvSpPr>
          <p:cNvPr id="25" name="TextBox 24">
            <a:extLst>
              <a:ext uri="{FF2B5EF4-FFF2-40B4-BE49-F238E27FC236}">
                <a16:creationId xmlns:a16="http://schemas.microsoft.com/office/drawing/2014/main" id="{67E8DB3E-4928-A598-340B-9BC46799B9E3}"/>
              </a:ext>
            </a:extLst>
          </p:cNvPr>
          <p:cNvSpPr txBox="1"/>
          <p:nvPr/>
        </p:nvSpPr>
        <p:spPr>
          <a:xfrm>
            <a:off x="1800225" y="2133848"/>
            <a:ext cx="2081464" cy="707886"/>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Commitments from the sector</a:t>
            </a:r>
          </a:p>
        </p:txBody>
      </p:sp>
      <p:sp>
        <p:nvSpPr>
          <p:cNvPr id="3" name="Rectangle 2">
            <a:extLst>
              <a:ext uri="{FF2B5EF4-FFF2-40B4-BE49-F238E27FC236}">
                <a16:creationId xmlns:a16="http://schemas.microsoft.com/office/drawing/2014/main" id="{0320F3EE-429B-B7FC-C220-9596BC8B96BD}"/>
              </a:ext>
              <a:ext uri="{C183D7F6-B498-43B3-948B-1728B52AA6E4}">
                <adec:decorative xmlns:adec="http://schemas.microsoft.com/office/drawing/2017/decorative" val="1"/>
              </a:ext>
            </a:extLst>
          </p:cNvPr>
          <p:cNvSpPr/>
          <p:nvPr/>
        </p:nvSpPr>
        <p:spPr>
          <a:xfrm>
            <a:off x="369868" y="1026912"/>
            <a:ext cx="10504240" cy="706983"/>
          </a:xfrm>
          <a:prstGeom prst="rect">
            <a:avLst/>
          </a:prstGeom>
          <a:solidFill>
            <a:srgbClr val="FFFFFF"/>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ea typeface="Calibri"/>
                <a:cs typeface="Calibri"/>
              </a:rPr>
              <a:t>T</a:t>
            </a:r>
            <a:endParaRPr lang="en-US"/>
          </a:p>
        </p:txBody>
      </p:sp>
      <p:sp>
        <p:nvSpPr>
          <p:cNvPr id="5" name="TextBox 4">
            <a:extLst>
              <a:ext uri="{FF2B5EF4-FFF2-40B4-BE49-F238E27FC236}">
                <a16:creationId xmlns:a16="http://schemas.microsoft.com/office/drawing/2014/main" id="{748B2826-550F-7E6A-D07A-C9D7B78C06B5}"/>
              </a:ext>
            </a:extLst>
          </p:cNvPr>
          <p:cNvSpPr txBox="1"/>
          <p:nvPr/>
        </p:nvSpPr>
        <p:spPr>
          <a:xfrm>
            <a:off x="372277" y="1030683"/>
            <a:ext cx="10498386" cy="400110"/>
          </a:xfrm>
          <a:prstGeom prst="rect">
            <a:avLst/>
          </a:prstGeom>
          <a:noFill/>
        </p:spPr>
        <p:txBody>
          <a:bodyPr wrap="square" lIns="91440" tIns="45720" rIns="91440" bIns="45720" rtlCol="0" anchor="t">
            <a:spAutoFit/>
          </a:bodyPr>
          <a:lstStyle/>
          <a:p>
            <a:r>
              <a:rPr lang="en-GB" sz="2000">
                <a:uFill>
                  <a:solidFill>
                    <a:srgbClr val="FFC000"/>
                  </a:solidFill>
                </a:uFill>
                <a:latin typeface="Arial"/>
                <a:cs typeface="Arial"/>
              </a:rPr>
              <a:t>Over half of the recommendations and commitments are being implemented by the sector</a:t>
            </a:r>
            <a:endParaRPr lang="en-GB" sz="2000">
              <a:uFill>
                <a:solidFill>
                  <a:srgbClr val="FFC000"/>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64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sitting in chairs, smiling. One is holding a bird.&#10;&#10;">
            <a:extLst>
              <a:ext uri="{FF2B5EF4-FFF2-40B4-BE49-F238E27FC236}">
                <a16:creationId xmlns:a16="http://schemas.microsoft.com/office/drawing/2014/main" id="{6FC68E63-CE47-C9E9-A89F-A31B2B2A1D67}"/>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l="-144" r="1544" b="16934"/>
          <a:stretch/>
        </p:blipFill>
        <p:spPr>
          <a:xfrm>
            <a:off x="-19050" y="0"/>
            <a:ext cx="12209780" cy="6858000"/>
          </a:xfrm>
          <a:prstGeom prst="rect">
            <a:avLst/>
          </a:prstGeom>
        </p:spPr>
      </p:pic>
      <p:sp>
        <p:nvSpPr>
          <p:cNvPr id="9" name="Title 8">
            <a:extLst>
              <a:ext uri="{FF2B5EF4-FFF2-40B4-BE49-F238E27FC236}">
                <a16:creationId xmlns:a16="http://schemas.microsoft.com/office/drawing/2014/main" id="{42E92B8C-0185-72CB-6626-17B693D1F89B}"/>
              </a:ext>
            </a:extLst>
          </p:cNvPr>
          <p:cNvSpPr txBox="1">
            <a:spLocks noGrp="1"/>
          </p:cNvSpPr>
          <p:nvPr>
            <p:ph type="title" idx="4294967295"/>
          </p:nvPr>
        </p:nvSpPr>
        <p:spPr>
          <a:xfrm>
            <a:off x="369975" y="312823"/>
            <a:ext cx="10235480" cy="954107"/>
          </a:xfrm>
          <a:prstGeom prst="rect">
            <a:avLst/>
          </a:prstGeom>
          <a:solidFill>
            <a:srgbClr val="33A3A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Arial"/>
                <a:ea typeface="+mn-ea"/>
                <a:cs typeface="Arial"/>
              </a:rPr>
              <a:t>Head to the strategy website for resources and to find out how the recommendations are being delivered</a:t>
            </a:r>
            <a:endParaRPr kumimoji="0" 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0" name="Rectangle 9">
            <a:extLst>
              <a:ext uri="{FF2B5EF4-FFF2-40B4-BE49-F238E27FC236}">
                <a16:creationId xmlns:a16="http://schemas.microsoft.com/office/drawing/2014/main" id="{AEC36CCB-0421-4A1F-3FD2-AFDBE076420C}"/>
              </a:ext>
              <a:ext uri="{C183D7F6-B498-43B3-948B-1728B52AA6E4}">
                <adec:decorative xmlns:adec="http://schemas.microsoft.com/office/drawing/2017/decorative" val="1"/>
              </a:ext>
            </a:extLst>
          </p:cNvPr>
          <p:cNvSpPr/>
          <p:nvPr/>
        </p:nvSpPr>
        <p:spPr>
          <a:xfrm>
            <a:off x="397194" y="1498133"/>
            <a:ext cx="5381625" cy="4558645"/>
          </a:xfrm>
          <a:prstGeom prst="rect">
            <a:avLst/>
          </a:prstGeom>
          <a:solidFill>
            <a:srgbClr val="FFFFFF">
              <a:alpha val="94902"/>
            </a:srgbClr>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bject 8">
            <a:extLst>
              <a:ext uri="{FF2B5EF4-FFF2-40B4-BE49-F238E27FC236}">
                <a16:creationId xmlns:a16="http://schemas.microsoft.com/office/drawing/2014/main" id="{A900D2B4-A213-5AC4-6A4F-C06E61C94D39}"/>
              </a:ext>
            </a:extLst>
          </p:cNvPr>
          <p:cNvSpPr txBox="1"/>
          <p:nvPr/>
        </p:nvSpPr>
        <p:spPr>
          <a:xfrm>
            <a:off x="720552" y="5202973"/>
            <a:ext cx="4719145" cy="371897"/>
          </a:xfrm>
          <a:prstGeom prst="rect">
            <a:avLst/>
          </a:prstGeom>
          <a:solidFill>
            <a:srgbClr val="33A3AA"/>
          </a:solidFill>
        </p:spPr>
        <p:txBody>
          <a:bodyPr vert="horz" wrap="square" lIns="0" tIns="0" rIns="0" bIns="0" rtlCol="0" anchor="t">
            <a:spAutoFit/>
          </a:bodyPr>
          <a:lstStyle/>
          <a:p>
            <a:pPr marL="67945" algn="ctr">
              <a:lnSpc>
                <a:spcPts val="2915"/>
              </a:lnSpc>
            </a:pPr>
            <a:r>
              <a:rPr lang="en-GB" sz="2700" b="1" spc="-10">
                <a:solidFill>
                  <a:srgbClr val="FFFFFF"/>
                </a:solidFill>
                <a:latin typeface="Arial"/>
                <a:cs typeface="Helvetica Neue LT Std 75 Bold"/>
              </a:rPr>
              <a:t>ascworkforcestrategy.co.uk</a:t>
            </a:r>
            <a:endParaRPr lang="en-GB" sz="2700">
              <a:latin typeface="Arial"/>
              <a:cs typeface="Helvetica Neue LT Std 75 Bold"/>
            </a:endParaRPr>
          </a:p>
        </p:txBody>
      </p:sp>
      <p:pic>
        <p:nvPicPr>
          <p:cNvPr id="5" name="Picture 4" descr="A QR code to the strategy website.">
            <a:extLst>
              <a:ext uri="{FF2B5EF4-FFF2-40B4-BE49-F238E27FC236}">
                <a16:creationId xmlns:a16="http://schemas.microsoft.com/office/drawing/2014/main" id="{D7560B27-C434-DE6C-BCCA-DFBA9229FD0B}"/>
              </a:ext>
            </a:extLst>
          </p:cNvPr>
          <p:cNvPicPr>
            <a:picLocks noChangeAspect="1"/>
          </p:cNvPicPr>
          <p:nvPr/>
        </p:nvPicPr>
        <p:blipFill>
          <a:blip r:embed="rId4"/>
          <a:stretch>
            <a:fillRect/>
          </a:stretch>
        </p:blipFill>
        <p:spPr>
          <a:xfrm>
            <a:off x="1310804" y="1648569"/>
            <a:ext cx="3554404" cy="3554404"/>
          </a:xfrm>
          <a:prstGeom prst="rect">
            <a:avLst/>
          </a:prstGeom>
        </p:spPr>
      </p:pic>
    </p:spTree>
    <p:extLst>
      <p:ext uri="{BB962C8B-B14F-4D97-AF65-F5344CB8AC3E}">
        <p14:creationId xmlns:p14="http://schemas.microsoft.com/office/powerpoint/2010/main" val="416946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0943333170354E9815395D63568161" ma:contentTypeVersion="10" ma:contentTypeDescription="Create a new document." ma:contentTypeScope="" ma:versionID="18df99f5a2aee020b484414b2986622a">
  <xsd:schema xmlns:xsd="http://www.w3.org/2001/XMLSchema" xmlns:xs="http://www.w3.org/2001/XMLSchema" xmlns:p="http://schemas.microsoft.com/office/2006/metadata/properties" xmlns:ns2="02267ea5-c858-4751-88d7-f3ed00cce398" xmlns:ns3="89b9b030-ab91-406d-a986-c2d1e3817af2" targetNamespace="http://schemas.microsoft.com/office/2006/metadata/properties" ma:root="true" ma:fieldsID="88e2ecfa30ab3041e9e97e952b352122" ns2:_="" ns3:_="">
    <xsd:import namespace="02267ea5-c858-4751-88d7-f3ed00cce398"/>
    <xsd:import namespace="89b9b030-ab91-406d-a986-c2d1e3817a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67ea5-c858-4751-88d7-f3ed00cce3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b9b030-ab91-406d-a986-c2d1e3817af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d11cd5-d072-421c-916d-42c76c5fd3f3}" ma:internalName="TaxCatchAll" ma:showField="CatchAllData" ma:web="89b9b030-ab91-406d-a986-c2d1e3817a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267ea5-c858-4751-88d7-f3ed00cce398">
      <Terms xmlns="http://schemas.microsoft.com/office/infopath/2007/PartnerControls"/>
    </lcf76f155ced4ddcb4097134ff3c332f>
    <TaxCatchAll xmlns="89b9b030-ab91-406d-a986-c2d1e3817af2" xsi:nil="true"/>
  </documentManagement>
</p:properties>
</file>

<file path=customXml/itemProps1.xml><?xml version="1.0" encoding="utf-8"?>
<ds:datastoreItem xmlns:ds="http://schemas.openxmlformats.org/officeDocument/2006/customXml" ds:itemID="{5409B0AB-EE49-41F0-BCE3-2EB6B72F099E}">
  <ds:schemaRefs>
    <ds:schemaRef ds:uri="http://schemas.microsoft.com/sharepoint/v3/contenttype/forms"/>
  </ds:schemaRefs>
</ds:datastoreItem>
</file>

<file path=customXml/itemProps2.xml><?xml version="1.0" encoding="utf-8"?>
<ds:datastoreItem xmlns:ds="http://schemas.openxmlformats.org/officeDocument/2006/customXml" ds:itemID="{6904C64C-7C81-4EC5-8863-55209DDDA1E5}">
  <ds:schemaRefs>
    <ds:schemaRef ds:uri="02267ea5-c858-4751-88d7-f3ed00cce398"/>
    <ds:schemaRef ds:uri="89b9b030-ab91-406d-a986-c2d1e3817a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C99758-F75F-44B3-9D50-1C3FC57976E1}">
  <ds:schemaRefs>
    <ds:schemaRef ds:uri="http://www.w3.org/XML/1998/namespace"/>
    <ds:schemaRef ds:uri="02267ea5-c858-4751-88d7-f3ed00cce398"/>
    <ds:schemaRef ds:uri="89b9b030-ab91-406d-a986-c2d1e3817af2"/>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792</Words>
  <Application>Microsoft Office PowerPoint</Application>
  <PresentationFormat>Widescreen</PresentationFormat>
  <Paragraphs>97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2013 - 2022 Theme</vt:lpstr>
      <vt:lpstr>A Workforce Strategy for Adult Social Care in England: A bit of background</vt:lpstr>
      <vt:lpstr>Why did the sector develop the strategy?</vt:lpstr>
      <vt:lpstr>Why did we do it? Social Care in England in 2023-24</vt:lpstr>
      <vt:lpstr>How did we do it?</vt:lpstr>
      <vt:lpstr>PowerPoint Presentation</vt:lpstr>
      <vt:lpstr>What will make the most impact?</vt:lpstr>
      <vt:lpstr>What are the three strategy themes?</vt:lpstr>
      <vt:lpstr>How is the strategy being delivered?</vt:lpstr>
      <vt:lpstr>Head to the strategy website for resources and to find out how the recommendations are being delivered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Care - Overview 2023</dc:title>
  <dc:creator>Nicola Tudor</dc:creator>
  <cp:lastModifiedBy>Fran Simons</cp:lastModifiedBy>
  <cp:revision>2</cp:revision>
  <cp:lastPrinted>2024-03-18T21:05:32Z</cp:lastPrinted>
  <dcterms:created xsi:type="dcterms:W3CDTF">2023-10-26T13:43:55Z</dcterms:created>
  <dcterms:modified xsi:type="dcterms:W3CDTF">2025-06-12T08:14:28Z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2023-10-26T00:00:00Z</vt:filetime>
  </property>
  <property fmtid="{D5CDD505-2E9C-101B-9397-08002B2CF9AE}" pid="3" name="Creator">
    <vt:lpwstr>Adobe InDesign 19.0 (Macintosh)</vt:lpwstr>
  </property>
  <property fmtid="{D5CDD505-2E9C-101B-9397-08002B2CF9AE}" pid="4" name="LastSaved">
    <vt:filetime>2023-10-26T00:00:00Z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2023-10-26T13:44:32Z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c021a0b4-9a92-4e26-8cc8-e082e270caed</vt:lpwstr>
  </property>
  <property fmtid="{D5CDD505-2E9C-101B-9397-08002B2CF9AE}" pid="12" name="MSIP_Label_f194113b-ecba-4458-8e2e-fa038bf17a69_ContentBits">
    <vt:lpwstr>0</vt:lpwstr>
  </property>
  <property fmtid="{D5CDD505-2E9C-101B-9397-08002B2CF9AE}" pid="13" name="ContentTypeId">
    <vt:lpwstr>0x0101008A0943333170354E9815395D63568161</vt:lpwstr>
  </property>
  <property fmtid="{D5CDD505-2E9C-101B-9397-08002B2CF9AE}" pid="14" name="MediaServiceImageTags">
    <vt:lpwstr/>
  </property>
</Properties>
</file>