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308" r:id="rId5"/>
    <p:sldId id="441" r:id="rId6"/>
    <p:sldId id="450" r:id="rId7"/>
    <p:sldId id="442" r:id="rId8"/>
    <p:sldId id="452" r:id="rId9"/>
    <p:sldId id="316" r:id="rId10"/>
    <p:sldId id="322" r:id="rId11"/>
    <p:sldId id="446" r:id="rId12"/>
    <p:sldId id="454" r:id="rId13"/>
    <p:sldId id="323" r:id="rId14"/>
    <p:sldId id="453" r:id="rId15"/>
    <p:sldId id="455" r:id="rId16"/>
    <p:sldId id="443" r:id="rId17"/>
    <p:sldId id="447" r:id="rId18"/>
    <p:sldId id="458" r:id="rId19"/>
    <p:sldId id="444" r:id="rId20"/>
    <p:sldId id="448" r:id="rId21"/>
    <p:sldId id="457" r:id="rId22"/>
    <p:sldId id="445" r:id="rId23"/>
    <p:sldId id="449" r:id="rId24"/>
    <p:sldId id="456" r:id="rId25"/>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Carter" initials="RC" lastIdx="3" clrIdx="0">
    <p:extLst>
      <p:ext uri="{19B8F6BF-5375-455C-9EA6-DF929625EA0E}">
        <p15:presenceInfo xmlns:p15="http://schemas.microsoft.com/office/powerpoint/2012/main" userId="S-1-5-21-62873138-147417396-2091147243-33066" providerId="AD"/>
      </p:ext>
    </p:extLst>
  </p:cmAuthor>
  <p:cmAuthor id="2" name="Brigid Day" initials="BD" lastIdx="1" clrIdx="1">
    <p:extLst>
      <p:ext uri="{19B8F6BF-5375-455C-9EA6-DF929625EA0E}">
        <p15:presenceInfo xmlns:p15="http://schemas.microsoft.com/office/powerpoint/2012/main" userId="S-1-5-21-62873138-147417396-2091147243-32100" providerId="AD"/>
      </p:ext>
    </p:extLst>
  </p:cmAuthor>
  <p:cmAuthor id="3" name="Amanda Whittaker-Brown" initials="AW" lastIdx="1" clrIdx="2">
    <p:extLst>
      <p:ext uri="{19B8F6BF-5375-455C-9EA6-DF929625EA0E}">
        <p15:presenceInfo xmlns:p15="http://schemas.microsoft.com/office/powerpoint/2012/main" userId="S-1-5-21-62873138-147417396-2091147243-10951" providerId="AD"/>
      </p:ext>
    </p:extLst>
  </p:cmAuthor>
  <p:cmAuthor id="4" name="Ian Hall" initials="IH" lastIdx="48" clrIdx="3">
    <p:extLst>
      <p:ext uri="{19B8F6BF-5375-455C-9EA6-DF929625EA0E}">
        <p15:presenceInfo xmlns:p15="http://schemas.microsoft.com/office/powerpoint/2012/main" userId="S::Ian.Hall@adass.org.uk::ec9360af-f0ea-4f07-9367-c257df585c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8221"/>
    <a:srgbClr val="63C331"/>
    <a:srgbClr val="892086"/>
    <a:srgbClr val="ADE35A"/>
    <a:srgbClr val="FFE339"/>
    <a:srgbClr val="0000FF"/>
    <a:srgbClr val="F5D7F4"/>
    <a:srgbClr val="FFDBC6"/>
    <a:srgbClr val="109210"/>
    <a:srgbClr val="8CC7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85" autoAdjust="0"/>
    <p:restoredTop sz="96433" autoAdjust="0"/>
  </p:normalViewPr>
  <p:slideViewPr>
    <p:cSldViewPr snapToGrid="0" snapToObjects="1">
      <p:cViewPr varScale="1">
        <p:scale>
          <a:sx n="68" d="100"/>
          <a:sy n="68" d="100"/>
        </p:scale>
        <p:origin x="11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0A1B985C-6CEC-4ACA-B0BD-37389FAE66E2}" type="datetimeFigureOut">
              <a:rPr lang="en-GB" smtClean="0"/>
              <a:t>15/01/2022</a:t>
            </a:fld>
            <a:endParaRPr lang="en-GB" dirty="0"/>
          </a:p>
        </p:txBody>
      </p:sp>
      <p:sp>
        <p:nvSpPr>
          <p:cNvPr id="4" name="Footer Placeholder 3"/>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450" y="9445625"/>
            <a:ext cx="2949575" cy="498475"/>
          </a:xfrm>
          <a:prstGeom prst="rect">
            <a:avLst/>
          </a:prstGeom>
        </p:spPr>
        <p:txBody>
          <a:bodyPr vert="horz" lIns="91440" tIns="45720" rIns="91440" bIns="45720" rtlCol="0" anchor="b"/>
          <a:lstStyle>
            <a:lvl1pPr algn="r">
              <a:defRPr sz="1200"/>
            </a:lvl1pPr>
          </a:lstStyle>
          <a:p>
            <a:fld id="{4DCCD7B7-79BD-4792-976A-B7F2DD55371F}" type="slidenum">
              <a:rPr lang="en-GB" smtClean="0"/>
              <a:t>‹#›</a:t>
            </a:fld>
            <a:endParaRPr lang="en-GB" dirty="0"/>
          </a:p>
        </p:txBody>
      </p:sp>
    </p:spTree>
    <p:extLst>
      <p:ext uri="{BB962C8B-B14F-4D97-AF65-F5344CB8AC3E}">
        <p14:creationId xmlns:p14="http://schemas.microsoft.com/office/powerpoint/2010/main" val="2884790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24" tIns="45712" rIns="91424" bIns="45712" rtlCol="0"/>
          <a:lstStyle>
            <a:lvl1pPr algn="l">
              <a:defRPr sz="1200"/>
            </a:lvl1pPr>
          </a:lstStyle>
          <a:p>
            <a:endParaRPr lang="en-GB" dirty="0"/>
          </a:p>
        </p:txBody>
      </p:sp>
      <p:sp>
        <p:nvSpPr>
          <p:cNvPr id="3" name="Date Placeholder 2"/>
          <p:cNvSpPr>
            <a:spLocks noGrp="1"/>
          </p:cNvSpPr>
          <p:nvPr>
            <p:ph type="dt" idx="1"/>
          </p:nvPr>
        </p:nvSpPr>
        <p:spPr>
          <a:xfrm>
            <a:off x="3854450" y="0"/>
            <a:ext cx="2949575" cy="498475"/>
          </a:xfrm>
          <a:prstGeom prst="rect">
            <a:avLst/>
          </a:prstGeom>
        </p:spPr>
        <p:txBody>
          <a:bodyPr vert="horz" lIns="91424" tIns="45712" rIns="91424" bIns="45712" rtlCol="0"/>
          <a:lstStyle>
            <a:lvl1pPr algn="r">
              <a:defRPr sz="1200"/>
            </a:lvl1pPr>
          </a:lstStyle>
          <a:p>
            <a:fld id="{D8918AD7-D287-49FA-AD71-14DB287A0D0A}" type="datetimeFigureOut">
              <a:rPr lang="en-GB" smtClean="0"/>
              <a:t>15/01/2022</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24" tIns="45712" rIns="91424" bIns="45712" rtlCol="0" anchor="ctr"/>
          <a:lstStyle/>
          <a:p>
            <a:endParaRPr lang="en-GB" dirty="0"/>
          </a:p>
        </p:txBody>
      </p:sp>
      <p:sp>
        <p:nvSpPr>
          <p:cNvPr id="5" name="Notes Placeholder 4"/>
          <p:cNvSpPr>
            <a:spLocks noGrp="1"/>
          </p:cNvSpPr>
          <p:nvPr>
            <p:ph type="body" sz="quarter" idx="3"/>
          </p:nvPr>
        </p:nvSpPr>
        <p:spPr>
          <a:xfrm>
            <a:off x="681039" y="4786314"/>
            <a:ext cx="5443537" cy="3914775"/>
          </a:xfrm>
          <a:prstGeom prst="rect">
            <a:avLst/>
          </a:prstGeom>
        </p:spPr>
        <p:txBody>
          <a:bodyPr vert="horz" lIns="91424" tIns="45712" rIns="91424" bIns="457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626"/>
            <a:ext cx="2949575" cy="498475"/>
          </a:xfrm>
          <a:prstGeom prst="rect">
            <a:avLst/>
          </a:prstGeom>
        </p:spPr>
        <p:txBody>
          <a:bodyPr vert="horz" lIns="91424" tIns="45712" rIns="91424" bIns="45712"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450" y="9445626"/>
            <a:ext cx="2949575" cy="498475"/>
          </a:xfrm>
          <a:prstGeom prst="rect">
            <a:avLst/>
          </a:prstGeom>
        </p:spPr>
        <p:txBody>
          <a:bodyPr vert="horz" lIns="91424" tIns="45712" rIns="91424" bIns="45712" rtlCol="0" anchor="b"/>
          <a:lstStyle>
            <a:lvl1pPr algn="r">
              <a:defRPr sz="1200"/>
            </a:lvl1pPr>
          </a:lstStyle>
          <a:p>
            <a:fld id="{D3C8790F-B22E-4B36-8EEC-7C0218216F29}" type="slidenum">
              <a:rPr lang="en-GB" smtClean="0"/>
              <a:t>‹#›</a:t>
            </a:fld>
            <a:endParaRPr lang="en-GB" dirty="0"/>
          </a:p>
        </p:txBody>
      </p:sp>
    </p:spTree>
    <p:extLst>
      <p:ext uri="{BB962C8B-B14F-4D97-AF65-F5344CB8AC3E}">
        <p14:creationId xmlns:p14="http://schemas.microsoft.com/office/powerpoint/2010/main" val="165027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dirty="0">
              <a:solidFill>
                <a:schemeClr val="dk1"/>
              </a:solidFill>
              <a:latin typeface="Calibri"/>
              <a:ea typeface="Calibri"/>
              <a:cs typeface="Calibri"/>
              <a:sym typeface="Calibri"/>
            </a:endParaRPr>
          </a:p>
        </p:txBody>
      </p:sp>
      <p:sp>
        <p:nvSpPr>
          <p:cNvPr id="89" name="Google Shape;8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49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12</a:t>
            </a:fld>
            <a:endParaRPr lang="en-GB" dirty="0"/>
          </a:p>
        </p:txBody>
      </p:sp>
    </p:spTree>
    <p:extLst>
      <p:ext uri="{BB962C8B-B14F-4D97-AF65-F5344CB8AC3E}">
        <p14:creationId xmlns:p14="http://schemas.microsoft.com/office/powerpoint/2010/main" val="1252833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13</a:t>
            </a:fld>
            <a:endParaRPr lang="en-GB" dirty="0"/>
          </a:p>
        </p:txBody>
      </p:sp>
    </p:spTree>
    <p:extLst>
      <p:ext uri="{BB962C8B-B14F-4D97-AF65-F5344CB8AC3E}">
        <p14:creationId xmlns:p14="http://schemas.microsoft.com/office/powerpoint/2010/main" val="2322360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16</a:t>
            </a:fld>
            <a:endParaRPr lang="en-GB" dirty="0"/>
          </a:p>
        </p:txBody>
      </p:sp>
    </p:spTree>
    <p:extLst>
      <p:ext uri="{BB962C8B-B14F-4D97-AF65-F5344CB8AC3E}">
        <p14:creationId xmlns:p14="http://schemas.microsoft.com/office/powerpoint/2010/main" val="66787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17</a:t>
            </a:fld>
            <a:endParaRPr lang="en-GB" dirty="0"/>
          </a:p>
        </p:txBody>
      </p:sp>
    </p:spTree>
    <p:extLst>
      <p:ext uri="{BB962C8B-B14F-4D97-AF65-F5344CB8AC3E}">
        <p14:creationId xmlns:p14="http://schemas.microsoft.com/office/powerpoint/2010/main" val="3053516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19</a:t>
            </a:fld>
            <a:endParaRPr lang="en-GB" dirty="0"/>
          </a:p>
        </p:txBody>
      </p:sp>
    </p:spTree>
    <p:extLst>
      <p:ext uri="{BB962C8B-B14F-4D97-AF65-F5344CB8AC3E}">
        <p14:creationId xmlns:p14="http://schemas.microsoft.com/office/powerpoint/2010/main" val="1614410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2</a:t>
            </a:fld>
            <a:endParaRPr lang="en-GB" dirty="0"/>
          </a:p>
        </p:txBody>
      </p:sp>
    </p:spTree>
    <p:extLst>
      <p:ext uri="{BB962C8B-B14F-4D97-AF65-F5344CB8AC3E}">
        <p14:creationId xmlns:p14="http://schemas.microsoft.com/office/powerpoint/2010/main" val="144556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3</a:t>
            </a:fld>
            <a:endParaRPr lang="en-GB" dirty="0"/>
          </a:p>
        </p:txBody>
      </p:sp>
    </p:spTree>
    <p:extLst>
      <p:ext uri="{BB962C8B-B14F-4D97-AF65-F5344CB8AC3E}">
        <p14:creationId xmlns:p14="http://schemas.microsoft.com/office/powerpoint/2010/main" val="2237052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4</a:t>
            </a:fld>
            <a:endParaRPr lang="en-GB" dirty="0"/>
          </a:p>
        </p:txBody>
      </p:sp>
    </p:spTree>
    <p:extLst>
      <p:ext uri="{BB962C8B-B14F-4D97-AF65-F5344CB8AC3E}">
        <p14:creationId xmlns:p14="http://schemas.microsoft.com/office/powerpoint/2010/main" val="127981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dirty="0">
              <a:solidFill>
                <a:schemeClr val="dk1"/>
              </a:solidFill>
              <a:latin typeface="Calibri"/>
              <a:ea typeface="Calibri"/>
              <a:cs typeface="Calibri"/>
              <a:sym typeface="Calibri"/>
            </a:endParaRPr>
          </a:p>
        </p:txBody>
      </p:sp>
      <p:sp>
        <p:nvSpPr>
          <p:cNvPr id="89" name="Google Shape;8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79173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6</a:t>
            </a:fld>
            <a:endParaRPr lang="en-GB" dirty="0"/>
          </a:p>
        </p:txBody>
      </p:sp>
    </p:spTree>
    <p:extLst>
      <p:ext uri="{BB962C8B-B14F-4D97-AF65-F5344CB8AC3E}">
        <p14:creationId xmlns:p14="http://schemas.microsoft.com/office/powerpoint/2010/main" val="2107643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7</a:t>
            </a:fld>
            <a:endParaRPr lang="en-GB" dirty="0"/>
          </a:p>
        </p:txBody>
      </p:sp>
    </p:spTree>
    <p:extLst>
      <p:ext uri="{BB962C8B-B14F-4D97-AF65-F5344CB8AC3E}">
        <p14:creationId xmlns:p14="http://schemas.microsoft.com/office/powerpoint/2010/main" val="2287964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9</a:t>
            </a:fld>
            <a:endParaRPr lang="en-GB" dirty="0"/>
          </a:p>
        </p:txBody>
      </p:sp>
    </p:spTree>
    <p:extLst>
      <p:ext uri="{BB962C8B-B14F-4D97-AF65-F5344CB8AC3E}">
        <p14:creationId xmlns:p14="http://schemas.microsoft.com/office/powerpoint/2010/main" val="74648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C8790F-B22E-4B36-8EEC-7C0218216F29}" type="slidenum">
              <a:rPr lang="en-GB" smtClean="0"/>
              <a:t>10</a:t>
            </a:fld>
            <a:endParaRPr lang="en-GB" dirty="0"/>
          </a:p>
        </p:txBody>
      </p:sp>
    </p:spTree>
    <p:extLst>
      <p:ext uri="{BB962C8B-B14F-4D97-AF65-F5344CB8AC3E}">
        <p14:creationId xmlns:p14="http://schemas.microsoft.com/office/powerpoint/2010/main" val="1022915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B953-F07F-FD4C-9752-E268341FDC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03D314-6E6E-8E4D-8286-19525ADF3C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2AFC2E-759D-A449-B4F6-BFF0151305A0}"/>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C2DA0454-EB7B-CC49-BBC7-19F2648695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A2E57E-79AF-BE4E-B80B-F47C6DFFB752}"/>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379410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9120F-5336-E941-B1FE-A44B46166C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A5DBB0-6CB2-D944-9048-38897F312D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BF82F-CE3A-E44F-8979-B941424957E5}"/>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F02E46C8-5D5E-AE4B-A79F-094856F4A2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2FA438-BE7F-EE4E-BACB-0C0C757086CE}"/>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1420729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C930EE-9330-8A43-A712-01DDA089BA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B8AB97-B537-5C42-BCD6-2A6E6B4911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B6CC3-9D43-544F-BE98-55C410C98982}"/>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EB4C3391-C09A-2748-AE92-6EB49BBB8C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78633C-45C8-044B-A015-B22032BC36E8}"/>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4135448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10"/>
        <p:cNvGrpSpPr/>
        <p:nvPr/>
      </p:nvGrpSpPr>
      <p:grpSpPr>
        <a:xfrm>
          <a:off x="0" y="0"/>
          <a:ext cx="0" cy="0"/>
          <a:chOff x="0" y="0"/>
          <a:chExt cx="0" cy="0"/>
        </a:xfrm>
      </p:grpSpPr>
    </p:spTree>
    <p:extLst>
      <p:ext uri="{BB962C8B-B14F-4D97-AF65-F5344CB8AC3E}">
        <p14:creationId xmlns:p14="http://schemas.microsoft.com/office/powerpoint/2010/main" val="303798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48B2-F7DE-FC43-89E1-C65F34A6C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87A78E-C1FE-F14B-8351-F07421E1D9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2C79D-811B-5146-9951-E217A673B108}"/>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83ABBF36-DDD0-6848-82EC-7F1FBD2071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4E51F-0BF9-184F-BDD2-AF1B14A2D32B}"/>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313985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C92E-3FC2-D745-8819-1C0F96EB9A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8C7F83-3A53-884A-BDA0-D41D7E29A3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B78455-B911-4E4F-B66C-C81B3A9C70CC}"/>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EDFF0711-D6DF-0E4F-B504-64B094EDD8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F27F79-BC98-2145-828B-969E6C237CFC}"/>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102451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5E700-5237-1B4C-8ADC-3239EDA24C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16299C-4AA9-9D46-9EE0-4182656508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BD5B99-BBD2-C24C-A534-686B463083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8901B0-8AFE-9C4E-83A0-9ACAC6A1EEE9}"/>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6" name="Footer Placeholder 5">
            <a:extLst>
              <a:ext uri="{FF2B5EF4-FFF2-40B4-BE49-F238E27FC236}">
                <a16:creationId xmlns:a16="http://schemas.microsoft.com/office/drawing/2014/main" id="{6B71A8F4-A029-774E-9BC9-1D55F2A5FB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1EB603-469C-9146-8272-7FC54A7FDC8A}"/>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1498904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170A-54E7-EE4E-989F-B72EC6F6E5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B9AD0-394B-6C44-A7DD-B9205C3E8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0FAD1A-B79B-B94B-A55E-E4B074E439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38171-EFE9-5C49-8F42-4DF0A13654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7FDEB9-3462-B640-B97E-325C464B71B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CB7FB0-2698-224F-9075-E2A79D482D4B}"/>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8" name="Footer Placeholder 7">
            <a:extLst>
              <a:ext uri="{FF2B5EF4-FFF2-40B4-BE49-F238E27FC236}">
                <a16:creationId xmlns:a16="http://schemas.microsoft.com/office/drawing/2014/main" id="{171A1FE0-4C83-0A45-BE82-592AC1D3F58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0F097F9-BA79-A74A-BE88-397E0F77DA3A}"/>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1825281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A1861-B5C9-CE4F-87F1-96D89F5B3B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1DEB01-3C13-484C-BE86-294E55D21B2E}"/>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4" name="Footer Placeholder 3">
            <a:extLst>
              <a:ext uri="{FF2B5EF4-FFF2-40B4-BE49-F238E27FC236}">
                <a16:creationId xmlns:a16="http://schemas.microsoft.com/office/drawing/2014/main" id="{EAFD8EA9-0709-514E-B485-3E2AA313B1B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DB79BFF-D809-5640-86D5-23DB56648F12}"/>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423848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D1D832-F417-044A-9C3E-15F5C149269D}"/>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3" name="Footer Placeholder 2">
            <a:extLst>
              <a:ext uri="{FF2B5EF4-FFF2-40B4-BE49-F238E27FC236}">
                <a16:creationId xmlns:a16="http://schemas.microsoft.com/office/drawing/2014/main" id="{FD37E010-6588-6444-BEC1-6AE37284E52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713668C-A2AB-304B-9C12-C1A56E75B347}"/>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874722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4BAE7-F095-AA4D-9332-F621F1F369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1449BB-7B8B-8944-A285-D79B421BB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1CC95F-250D-C249-BD34-F3CE9F7479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BFBF11-C9CF-A94D-A297-8166100491BD}"/>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6" name="Footer Placeholder 5">
            <a:extLst>
              <a:ext uri="{FF2B5EF4-FFF2-40B4-BE49-F238E27FC236}">
                <a16:creationId xmlns:a16="http://schemas.microsoft.com/office/drawing/2014/main" id="{26DD5FDB-385B-9E46-BAAD-4E7B6A47FE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00AAC2-0AD1-134B-902D-DF86FD2D30F9}"/>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33242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71739-BC77-B64C-BFD4-421BA76B6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78B88A-2235-154D-9C72-4419F63F5C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3EB4AC9-3F10-D242-985C-8ECD075D3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74149C-544A-9543-95DC-33869419E758}"/>
              </a:ext>
            </a:extLst>
          </p:cNvPr>
          <p:cNvSpPr>
            <a:spLocks noGrp="1"/>
          </p:cNvSpPr>
          <p:nvPr>
            <p:ph type="dt" sz="half" idx="10"/>
          </p:nvPr>
        </p:nvSpPr>
        <p:spPr/>
        <p:txBody>
          <a:bodyPr/>
          <a:lstStyle/>
          <a:p>
            <a:fld id="{EF039D18-321C-2543-B60C-9E843D20BF3C}" type="datetimeFigureOut">
              <a:rPr lang="en-US" smtClean="0"/>
              <a:t>1/15/2022</a:t>
            </a:fld>
            <a:endParaRPr lang="en-US" dirty="0"/>
          </a:p>
        </p:txBody>
      </p:sp>
      <p:sp>
        <p:nvSpPr>
          <p:cNvPr id="6" name="Footer Placeholder 5">
            <a:extLst>
              <a:ext uri="{FF2B5EF4-FFF2-40B4-BE49-F238E27FC236}">
                <a16:creationId xmlns:a16="http://schemas.microsoft.com/office/drawing/2014/main" id="{BCA6D7D1-5B00-4D46-BA64-127EC6792D4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803ECC-B286-A249-8FA1-A47F952D1A12}"/>
              </a:ext>
            </a:extLst>
          </p:cNvPr>
          <p:cNvSpPr>
            <a:spLocks noGrp="1"/>
          </p:cNvSpPr>
          <p:nvPr>
            <p:ph type="sldNum" sz="quarter" idx="12"/>
          </p:nvPr>
        </p:nvSpPr>
        <p:spPr/>
        <p:txBody>
          <a:bodyPr/>
          <a:lstStyle/>
          <a:p>
            <a:fld id="{D5E9B709-7B86-0741-8372-A654C5132397}" type="slidenum">
              <a:rPr lang="en-US" smtClean="0"/>
              <a:t>‹#›</a:t>
            </a:fld>
            <a:endParaRPr lang="en-US" dirty="0"/>
          </a:p>
        </p:txBody>
      </p:sp>
    </p:spTree>
    <p:extLst>
      <p:ext uri="{BB962C8B-B14F-4D97-AF65-F5344CB8AC3E}">
        <p14:creationId xmlns:p14="http://schemas.microsoft.com/office/powerpoint/2010/main" val="1816658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EECFA-68D3-004C-85CD-DB9D61940C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ED37D6-DCC6-A14F-A7F6-3EA1BD6BB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39455C-506E-BE44-9F84-A92463C340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39D18-321C-2543-B60C-9E843D20BF3C}" type="datetimeFigureOut">
              <a:rPr lang="en-US" smtClean="0"/>
              <a:t>1/15/2022</a:t>
            </a:fld>
            <a:endParaRPr lang="en-US" dirty="0"/>
          </a:p>
        </p:txBody>
      </p:sp>
      <p:sp>
        <p:nvSpPr>
          <p:cNvPr id="5" name="Footer Placeholder 4">
            <a:extLst>
              <a:ext uri="{FF2B5EF4-FFF2-40B4-BE49-F238E27FC236}">
                <a16:creationId xmlns:a16="http://schemas.microsoft.com/office/drawing/2014/main" id="{FD9352AA-8B4A-1049-8ECC-DC0F626C1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45F042B-EFE7-5D42-8D99-3032DFD407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9B709-7B86-0741-8372-A654C5132397}" type="slidenum">
              <a:rPr lang="en-US" smtClean="0"/>
              <a:t>‹#›</a:t>
            </a:fld>
            <a:endParaRPr lang="en-US" dirty="0"/>
          </a:p>
        </p:txBody>
      </p:sp>
    </p:spTree>
    <p:extLst>
      <p:ext uri="{BB962C8B-B14F-4D97-AF65-F5344CB8AC3E}">
        <p14:creationId xmlns:p14="http://schemas.microsoft.com/office/powerpoint/2010/main" val="2612423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local.gov.uk/our-support/workforce-and-hr-support/wellbeing" TargetMode="External"/><Relationship Id="rId2" Type="http://schemas.openxmlformats.org/officeDocument/2006/relationships/hyperlink" Target="http://www.nwadass.org.uk/workforce-mental-health-wellbeing" TargetMode="External"/><Relationship Id="rId1" Type="http://schemas.openxmlformats.org/officeDocument/2006/relationships/slideLayout" Target="../slideLayouts/slideLayout2.xml"/><Relationship Id="rId4" Type="http://schemas.openxmlformats.org/officeDocument/2006/relationships/hyperlink" Target="http://www.local.gov.uk/our-support/workforce-and-hr-support/wellbeing/wellbeing-front-line-staf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protect-eu.mimecast.com/s/eKbqCY6XqI3ovGgU0Q2a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22"/>
          <p:cNvSpPr/>
          <p:nvPr/>
        </p:nvSpPr>
        <p:spPr>
          <a:xfrm>
            <a:off x="1676400" y="609600"/>
            <a:ext cx="9144000" cy="0"/>
          </a:xfrm>
          <a:prstGeom prst="rect">
            <a:avLst/>
          </a:prstGeom>
          <a:noFill/>
          <a:ln>
            <a:noFill/>
          </a:ln>
        </p:spPr>
        <p:txBody>
          <a:bodyPr spcFirstLastPara="1" wrap="square" lIns="91425" tIns="45700" rIns="91425" bIns="45700" anchor="ctr" anchorCtr="0">
            <a:noAutofit/>
          </a:bodyPr>
          <a:lstStyle/>
          <a:p>
            <a:pPr>
              <a:buSzPts val="1100"/>
            </a:pPr>
            <a:r>
              <a:rPr lang="en-GB" sz="1100" dirty="0"/>
              <a:t> </a:t>
            </a:r>
            <a:endParaRPr dirty="0"/>
          </a:p>
        </p:txBody>
      </p:sp>
      <p:sp>
        <p:nvSpPr>
          <p:cNvPr id="2" name="Rectangle 1"/>
          <p:cNvSpPr/>
          <p:nvPr/>
        </p:nvSpPr>
        <p:spPr>
          <a:xfrm>
            <a:off x="4112996" y="-2303187"/>
            <a:ext cx="2324456" cy="11052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pic>
        <p:nvPicPr>
          <p:cNvPr id="1026" name="Picture 2" descr="skills-for-care-logo - Care Management Matters">
            <a:extLst>
              <a:ext uri="{FF2B5EF4-FFF2-40B4-BE49-F238E27FC236}">
                <a16:creationId xmlns:a16="http://schemas.microsoft.com/office/drawing/2014/main" id="{7DCF9F6D-062C-4208-9443-7A84B4B8F8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6468" y="358586"/>
            <a:ext cx="2943225" cy="15621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73BCB69-6A5D-440B-B943-2C0AB78264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7237" y="190107"/>
            <a:ext cx="4480560" cy="2240280"/>
          </a:xfrm>
          <a:prstGeom prst="rect">
            <a:avLst/>
          </a:prstGeom>
        </p:spPr>
      </p:pic>
      <p:pic>
        <p:nvPicPr>
          <p:cNvPr id="9" name="Picture 8">
            <a:extLst>
              <a:ext uri="{FF2B5EF4-FFF2-40B4-BE49-F238E27FC236}">
                <a16:creationId xmlns:a16="http://schemas.microsoft.com/office/drawing/2014/main" id="{6F8667BF-E850-4695-945A-75659702F2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7779" y="461835"/>
            <a:ext cx="2740871" cy="1458851"/>
          </a:xfrm>
          <a:prstGeom prst="rect">
            <a:avLst/>
          </a:prstGeom>
        </p:spPr>
      </p:pic>
      <p:pic>
        <p:nvPicPr>
          <p:cNvPr id="6" name="Picture 5">
            <a:extLst>
              <a:ext uri="{FF2B5EF4-FFF2-40B4-BE49-F238E27FC236}">
                <a16:creationId xmlns:a16="http://schemas.microsoft.com/office/drawing/2014/main" id="{DFD75515-4699-4970-A958-AD598B818A0E}"/>
              </a:ext>
            </a:extLst>
          </p:cNvPr>
          <p:cNvPicPr>
            <a:picLocks noChangeAspect="1"/>
          </p:cNvPicPr>
          <p:nvPr/>
        </p:nvPicPr>
        <p:blipFill>
          <a:blip r:embed="rId6">
            <a:alphaModFix amt="70000"/>
            <a:extLst>
              <a:ext uri="{28A0092B-C50C-407E-A947-70E740481C1C}">
                <a14:useLocalDpi xmlns:a14="http://schemas.microsoft.com/office/drawing/2010/main" val="0"/>
              </a:ext>
            </a:extLst>
          </a:blip>
          <a:stretch>
            <a:fillRect/>
          </a:stretch>
        </p:blipFill>
        <p:spPr>
          <a:xfrm>
            <a:off x="784488" y="2340179"/>
            <a:ext cx="6984231" cy="3908219"/>
          </a:xfrm>
          <a:prstGeom prst="rect">
            <a:avLst/>
          </a:prstGeom>
          <a:ln>
            <a:noFill/>
          </a:ln>
          <a:effectLst>
            <a:softEdge rad="112500"/>
          </a:effectLst>
        </p:spPr>
      </p:pic>
      <p:sp>
        <p:nvSpPr>
          <p:cNvPr id="3" name="TextBox 2"/>
          <p:cNvSpPr txBox="1"/>
          <p:nvPr/>
        </p:nvSpPr>
        <p:spPr>
          <a:xfrm>
            <a:off x="4440211" y="1644582"/>
            <a:ext cx="6657016" cy="4708981"/>
          </a:xfrm>
          <a:prstGeom prst="rect">
            <a:avLst/>
          </a:prstGeom>
          <a:noFill/>
        </p:spPr>
        <p:txBody>
          <a:bodyPr wrap="square" lIns="91440" tIns="45720" rIns="91440" bIns="45720" rtlCol="0" anchor="t">
            <a:spAutoFit/>
          </a:bodyPr>
          <a:lstStyle/>
          <a:p>
            <a:pPr algn="ctr"/>
            <a:endParaRPr lang="en-GB" sz="6000" b="1" dirty="0">
              <a:solidFill>
                <a:schemeClr val="tx1">
                  <a:lumMod val="65000"/>
                  <a:lumOff val="35000"/>
                </a:schemeClr>
              </a:solidFill>
              <a:cs typeface="Arial" panose="020B0604020202020204" pitchFamily="34" charset="0"/>
            </a:endParaRPr>
          </a:p>
          <a:p>
            <a:pPr algn="ctr"/>
            <a:r>
              <a:rPr lang="en-GB" sz="6000" b="1" dirty="0">
                <a:solidFill>
                  <a:srgbClr val="0070C0"/>
                </a:solidFill>
                <a:cs typeface="Arial"/>
              </a:rPr>
              <a:t>Adult social care, workforce priorities 2020-25</a:t>
            </a:r>
          </a:p>
          <a:p>
            <a:pPr algn="ctr"/>
            <a:endParaRPr lang="en-GB" sz="6000" b="1" dirty="0">
              <a:solidFill>
                <a:schemeClr val="tx1">
                  <a:lumMod val="65000"/>
                  <a:lumOff val="35000"/>
                </a:schemeClr>
              </a:solidFill>
              <a:cs typeface="Arial" panose="020B0604020202020204" pitchFamily="34" charset="0"/>
            </a:endParaRPr>
          </a:p>
        </p:txBody>
      </p:sp>
    </p:spTree>
    <p:extLst>
      <p:ext uri="{BB962C8B-B14F-4D97-AF65-F5344CB8AC3E}">
        <p14:creationId xmlns:p14="http://schemas.microsoft.com/office/powerpoint/2010/main" val="2260183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1D763-0817-4EDE-8BA7-DDEB34116485}"/>
              </a:ext>
            </a:extLst>
          </p:cNvPr>
          <p:cNvSpPr>
            <a:spLocks noGrp="1"/>
          </p:cNvSpPr>
          <p:nvPr>
            <p:ph idx="1"/>
          </p:nvPr>
        </p:nvSpPr>
        <p:spPr>
          <a:xfrm>
            <a:off x="924561" y="1737360"/>
            <a:ext cx="10767254" cy="4338280"/>
          </a:xfrm>
        </p:spPr>
        <p:txBody>
          <a:bodyPr>
            <a:noAutofit/>
          </a:bodyPr>
          <a:lstStyle/>
          <a:p>
            <a:pPr marL="0" indent="0" fontAlgn="ctr">
              <a:lnSpc>
                <a:spcPct val="100000"/>
              </a:lnSpc>
              <a:spcBef>
                <a:spcPts val="600"/>
              </a:spcBef>
              <a:buNone/>
            </a:pPr>
            <a:r>
              <a:rPr lang="en-GB" sz="2200" dirty="0"/>
              <a:t>If care and support continue to be delivered in the same way, workforce projections suggest that there would need to be a 32% (520,000) increase in social care jobs to 2.17 million by 2035</a:t>
            </a:r>
            <a:r>
              <a:rPr lang="en-US" sz="2200" dirty="0"/>
              <a:t>. In the current climate of high turnover and vacancies this is unrealistic unless we see significant change, maintaining the status quo is undesirable. This is our opportunity to reset the system, to deliver care and support in a different way by a more agile workforce with blended roles to provide care that is personalized to individuals and families.   </a:t>
            </a:r>
          </a:p>
          <a:p>
            <a:pPr marL="0" indent="0" fontAlgn="ctr">
              <a:lnSpc>
                <a:spcPct val="100000"/>
              </a:lnSpc>
              <a:spcBef>
                <a:spcPts val="600"/>
              </a:spcBef>
              <a:buNone/>
            </a:pPr>
            <a:r>
              <a:rPr lang="en-US" sz="2200" dirty="0"/>
              <a:t>Covid 19 raised public awareness of adult social care and national and regional recruitment campaigns achieved success in recruiting people into the sector. We now have an opportunity to build upon this, retaining those people who have moved into the sector and recruiting new people who have never considered social care before. But to achieve this we must improve the conditions and opportunities for the workforce to </a:t>
            </a:r>
            <a:r>
              <a:rPr lang="en-GB" sz="2200" dirty="0"/>
              <a:t>create rewarding and valued roles. In addition, we must improve the </a:t>
            </a:r>
            <a:r>
              <a:rPr lang="en-US" sz="2200" dirty="0"/>
              <a:t>support to the wealth of unpaid carers and volunteers who provide invaluable support to the health and care system.</a:t>
            </a:r>
            <a:endParaRPr lang="en-GB" sz="2200" dirty="0"/>
          </a:p>
          <a:p>
            <a:pPr marL="514350" lvl="0" indent="-514350">
              <a:lnSpc>
                <a:spcPct val="100000"/>
              </a:lnSpc>
              <a:spcBef>
                <a:spcPts val="600"/>
              </a:spcBef>
              <a:buFont typeface="+mj-lt"/>
              <a:buAutoNum type="romanLcPeriod"/>
            </a:pPr>
            <a:endParaRPr lang="en-GB" sz="2200" dirty="0"/>
          </a:p>
          <a:p>
            <a:pPr marL="514350" lvl="0" indent="-514350">
              <a:lnSpc>
                <a:spcPct val="100000"/>
              </a:lnSpc>
              <a:spcBef>
                <a:spcPts val="600"/>
              </a:spcBef>
              <a:buFont typeface="+mj-lt"/>
              <a:buAutoNum type="romanLcPeriod"/>
            </a:pPr>
            <a:endParaRPr lang="en-GB" sz="2200" dirty="0"/>
          </a:p>
          <a:p>
            <a:pPr marL="0" lvl="0" indent="0">
              <a:lnSpc>
                <a:spcPct val="100000"/>
              </a:lnSpc>
              <a:spcBef>
                <a:spcPts val="600"/>
              </a:spcBef>
              <a:buNone/>
            </a:pPr>
            <a:endParaRPr lang="en-GB" sz="2200" dirty="0"/>
          </a:p>
        </p:txBody>
      </p:sp>
      <p:sp>
        <p:nvSpPr>
          <p:cNvPr id="4" name="Rounded Rectangle 4">
            <a:extLst>
              <a:ext uri="{FF2B5EF4-FFF2-40B4-BE49-F238E27FC236}">
                <a16:creationId xmlns:a16="http://schemas.microsoft.com/office/drawing/2014/main" id="{F3FB3120-930B-4526-883A-55F005C232AD}"/>
              </a:ext>
            </a:extLst>
          </p:cNvPr>
          <p:cNvSpPr/>
          <p:nvPr/>
        </p:nvSpPr>
        <p:spPr>
          <a:xfrm>
            <a:off x="1798319" y="687308"/>
            <a:ext cx="8763725" cy="613172"/>
          </a:xfrm>
          <a:prstGeom prst="roundRect">
            <a:avLst/>
          </a:prstGeom>
          <a:solidFill>
            <a:srgbClr val="FFC00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Growing and  developing the workforce</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3144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DF0BD-E77C-4E39-AF63-7655D0DB607C}"/>
              </a:ext>
            </a:extLst>
          </p:cNvPr>
          <p:cNvSpPr>
            <a:spLocks noGrp="1"/>
          </p:cNvSpPr>
          <p:nvPr>
            <p:ph idx="1"/>
          </p:nvPr>
        </p:nvSpPr>
        <p:spPr>
          <a:xfrm>
            <a:off x="838200" y="1899919"/>
            <a:ext cx="10551160" cy="4124643"/>
          </a:xfrm>
        </p:spPr>
        <p:txBody>
          <a:bodyPr>
            <a:noAutofit/>
          </a:bodyPr>
          <a:lstStyle/>
          <a:p>
            <a:pPr marL="0" indent="0">
              <a:lnSpc>
                <a:spcPct val="100000"/>
              </a:lnSpc>
              <a:spcBef>
                <a:spcPts val="600"/>
              </a:spcBef>
              <a:buNone/>
            </a:pPr>
            <a:r>
              <a:rPr lang="en-GB" sz="2200" dirty="0">
                <a:solidFill>
                  <a:srgbClr val="0070C0"/>
                </a:solidFill>
              </a:rPr>
              <a:t>Our ambition is to work with councils, providers, government and partners to grow and develop a valued social care workforce that meets the needs of our communities.</a:t>
            </a:r>
            <a:endParaRPr lang="en-GB" sz="2200" dirty="0"/>
          </a:p>
          <a:p>
            <a:pPr marL="0" indent="0">
              <a:lnSpc>
                <a:spcPct val="100000"/>
              </a:lnSpc>
              <a:spcBef>
                <a:spcPts val="600"/>
              </a:spcBef>
              <a:buNone/>
            </a:pPr>
            <a:r>
              <a:rPr lang="en-GB" sz="2200" dirty="0">
                <a:solidFill>
                  <a:schemeClr val="tx1">
                    <a:lumMod val="65000"/>
                    <a:lumOff val="35000"/>
                  </a:schemeClr>
                </a:solidFill>
              </a:rPr>
              <a:t>We will deliver this through:</a:t>
            </a:r>
          </a:p>
          <a:p>
            <a:pPr marL="514350" indent="-514350">
              <a:lnSpc>
                <a:spcPct val="100000"/>
              </a:lnSpc>
              <a:spcBef>
                <a:spcPts val="600"/>
              </a:spcBef>
              <a:buFont typeface="+mj-lt"/>
              <a:buAutoNum type="romanLcPeriod"/>
            </a:pPr>
            <a:r>
              <a:rPr lang="en-GB" sz="2200" dirty="0">
                <a:solidFill>
                  <a:schemeClr val="tx1">
                    <a:lumMod val="65000"/>
                    <a:lumOff val="35000"/>
                  </a:schemeClr>
                </a:solidFill>
              </a:rPr>
              <a:t>Working with government to agree a sustainable approach to </a:t>
            </a:r>
            <a:r>
              <a:rPr lang="en-GB" sz="2200" b="1" dirty="0">
                <a:solidFill>
                  <a:schemeClr val="tx1">
                    <a:lumMod val="65000"/>
                    <a:lumOff val="35000"/>
                  </a:schemeClr>
                </a:solidFill>
              </a:rPr>
              <a:t>pay and rewards</a:t>
            </a:r>
            <a:r>
              <a:rPr lang="en-GB" sz="2200" dirty="0">
                <a:solidFill>
                  <a:schemeClr val="tx1">
                    <a:lumMod val="65000"/>
                    <a:lumOff val="35000"/>
                  </a:schemeClr>
                </a:solidFill>
              </a:rPr>
              <a:t> in social care that brings parity with other public sector roles;</a:t>
            </a:r>
          </a:p>
          <a:p>
            <a:pPr marL="514350" lvl="0" indent="-514350">
              <a:lnSpc>
                <a:spcPct val="100000"/>
              </a:lnSpc>
              <a:spcBef>
                <a:spcPts val="600"/>
              </a:spcBef>
              <a:buFont typeface="+mj-lt"/>
              <a:buAutoNum type="romanLcPeriod"/>
            </a:pPr>
            <a:r>
              <a:rPr lang="en-GB" sz="2200" dirty="0">
                <a:solidFill>
                  <a:schemeClr val="tx1">
                    <a:lumMod val="65000"/>
                    <a:lumOff val="35000"/>
                  </a:schemeClr>
                </a:solidFill>
              </a:rPr>
              <a:t>Supporting </a:t>
            </a:r>
            <a:r>
              <a:rPr lang="en-GB" sz="2200" b="1" dirty="0">
                <a:solidFill>
                  <a:schemeClr val="tx1">
                    <a:lumMod val="65000"/>
                    <a:lumOff val="35000"/>
                  </a:schemeClr>
                </a:solidFill>
              </a:rPr>
              <a:t>safe and rapid values-based recruitment and retention </a:t>
            </a:r>
            <a:r>
              <a:rPr lang="en-GB" sz="2200" dirty="0">
                <a:solidFill>
                  <a:schemeClr val="tx1">
                    <a:lumMod val="65000"/>
                    <a:lumOff val="35000"/>
                  </a:schemeClr>
                </a:solidFill>
              </a:rPr>
              <a:t>practices to attract and retain the right people in a rewarding and valued career;</a:t>
            </a:r>
          </a:p>
          <a:p>
            <a:pPr marL="514350" lvl="0" indent="-514350">
              <a:lnSpc>
                <a:spcPct val="100000"/>
              </a:lnSpc>
              <a:spcBef>
                <a:spcPts val="600"/>
              </a:spcBef>
              <a:buFont typeface="+mj-lt"/>
              <a:buAutoNum type="romanLcPeriod"/>
            </a:pPr>
            <a:r>
              <a:rPr lang="en-GB" sz="2200" b="1" dirty="0">
                <a:solidFill>
                  <a:schemeClr val="tx1">
                    <a:lumMod val="65000"/>
                    <a:lumOff val="35000"/>
                  </a:schemeClr>
                </a:solidFill>
              </a:rPr>
              <a:t>Upskilling</a:t>
            </a:r>
            <a:r>
              <a:rPr lang="en-GB" sz="2200" dirty="0">
                <a:solidFill>
                  <a:schemeClr val="tx1">
                    <a:lumMod val="65000"/>
                    <a:lumOff val="35000"/>
                  </a:schemeClr>
                </a:solidFill>
              </a:rPr>
              <a:t> care staff to undertake rewarding roles and supporting the development of </a:t>
            </a:r>
            <a:r>
              <a:rPr lang="en-GB" sz="2200" b="1" dirty="0">
                <a:solidFill>
                  <a:schemeClr val="tx1">
                    <a:lumMod val="65000"/>
                    <a:lumOff val="35000"/>
                  </a:schemeClr>
                </a:solidFill>
              </a:rPr>
              <a:t>career pathways </a:t>
            </a:r>
            <a:r>
              <a:rPr lang="en-GB" sz="2200" dirty="0">
                <a:solidFill>
                  <a:schemeClr val="tx1">
                    <a:lumMod val="65000"/>
                    <a:lumOff val="35000"/>
                  </a:schemeClr>
                </a:solidFill>
              </a:rPr>
              <a:t>linked to appropriate pay levels that raise the profile and status of the workforce, ensuring that people see social care as a long-term career opportunity.</a:t>
            </a:r>
          </a:p>
          <a:p>
            <a:pPr marL="0" indent="0">
              <a:spcBef>
                <a:spcPts val="600"/>
              </a:spcBef>
              <a:buNone/>
            </a:pPr>
            <a:endParaRPr lang="en-GB" sz="2200" dirty="0">
              <a:solidFill>
                <a:schemeClr val="tx1">
                  <a:lumMod val="65000"/>
                  <a:lumOff val="35000"/>
                </a:schemeClr>
              </a:solidFill>
            </a:endParaRPr>
          </a:p>
          <a:p>
            <a:pPr marL="0" indent="0">
              <a:spcBef>
                <a:spcPts val="600"/>
              </a:spcBef>
              <a:buNone/>
            </a:pPr>
            <a:endParaRPr lang="en-GB" sz="2200" dirty="0">
              <a:solidFill>
                <a:schemeClr val="tx1">
                  <a:lumMod val="65000"/>
                  <a:lumOff val="35000"/>
                </a:schemeClr>
              </a:solidFill>
            </a:endParaRPr>
          </a:p>
          <a:p>
            <a:pPr marL="0" indent="0">
              <a:spcBef>
                <a:spcPts val="600"/>
              </a:spcBef>
              <a:buNone/>
            </a:pPr>
            <a:endParaRPr lang="en-GB" sz="22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8A95894D-47B0-44FE-B45C-C70137D4C2BA}"/>
              </a:ext>
            </a:extLst>
          </p:cNvPr>
          <p:cNvSpPr/>
          <p:nvPr/>
        </p:nvSpPr>
        <p:spPr>
          <a:xfrm>
            <a:off x="1595119" y="687625"/>
            <a:ext cx="9363165" cy="612000"/>
          </a:xfrm>
          <a:prstGeom prst="roundRect">
            <a:avLst/>
          </a:prstGeom>
          <a:solidFill>
            <a:srgbClr val="FFC00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Growing and developing the workforce: our aim</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8120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DF0BD-E77C-4E39-AF63-7655D0DB607C}"/>
              </a:ext>
            </a:extLst>
          </p:cNvPr>
          <p:cNvSpPr>
            <a:spLocks noGrp="1"/>
          </p:cNvSpPr>
          <p:nvPr>
            <p:ph idx="1"/>
          </p:nvPr>
        </p:nvSpPr>
        <p:spPr>
          <a:xfrm>
            <a:off x="640080" y="1787896"/>
            <a:ext cx="10810240" cy="4612904"/>
          </a:xfrm>
        </p:spPr>
        <p:txBody>
          <a:bodyPr vert="horz" lIns="91440" tIns="45720" rIns="91440" bIns="45720" rtlCol="0" anchor="t">
            <a:noAutofit/>
          </a:bodyPr>
          <a:lstStyle/>
          <a:p>
            <a:pPr marL="0" indent="0">
              <a:lnSpc>
                <a:spcPct val="100000"/>
              </a:lnSpc>
              <a:spcBef>
                <a:spcPts val="600"/>
              </a:spcBef>
              <a:buNone/>
            </a:pPr>
            <a:r>
              <a:rPr lang="en-GB" sz="2200" dirty="0">
                <a:solidFill>
                  <a:schemeClr val="tx1">
                    <a:lumMod val="65000"/>
                    <a:lumOff val="35000"/>
                  </a:schemeClr>
                </a:solidFill>
              </a:rPr>
              <a:t>Our support offer will build on the work undertaken by the sector, including:</a:t>
            </a:r>
          </a:p>
          <a:p>
            <a:r>
              <a:rPr lang="en-GB" sz="2200" b="1" dirty="0">
                <a:solidFill>
                  <a:schemeClr val="tx1">
                    <a:lumMod val="65000"/>
                    <a:lumOff val="35000"/>
                  </a:schemeClr>
                </a:solidFill>
              </a:rPr>
              <a:t>National recruitment campaign</a:t>
            </a:r>
            <a:r>
              <a:rPr lang="en-GB" sz="2200" dirty="0">
                <a:solidFill>
                  <a:schemeClr val="tx1">
                    <a:lumMod val="65000"/>
                    <a:lumOff val="35000"/>
                  </a:schemeClr>
                </a:solidFill>
              </a:rPr>
              <a:t> ‘Care for others. Make a difference’ aimed at attracting people to social care. The campaign highlights the vital role of the social care workforce during the pandemic, along with the longer-term opportunity of working in care. </a:t>
            </a:r>
            <a:endParaRPr lang="en-GB" sz="2200" dirty="0">
              <a:solidFill>
                <a:schemeClr val="tx1">
                  <a:lumMod val="65000"/>
                  <a:lumOff val="35000"/>
                </a:schemeClr>
              </a:solidFill>
              <a:cs typeface="Calibri"/>
            </a:endParaRPr>
          </a:p>
          <a:p>
            <a:pPr>
              <a:lnSpc>
                <a:spcPct val="100000"/>
              </a:lnSpc>
              <a:spcBef>
                <a:spcPts val="600"/>
              </a:spcBef>
            </a:pPr>
            <a:r>
              <a:rPr lang="en-GB" sz="2200" dirty="0">
                <a:solidFill>
                  <a:schemeClr val="tx1">
                    <a:lumMod val="65000"/>
                    <a:lumOff val="35000"/>
                  </a:schemeClr>
                </a:solidFill>
              </a:rPr>
              <a:t>Online good practice resource of </a:t>
            </a:r>
            <a:r>
              <a:rPr lang="en-GB" sz="2200" b="1" dirty="0">
                <a:solidFill>
                  <a:schemeClr val="tx1">
                    <a:lumMod val="65000"/>
                    <a:lumOff val="35000"/>
                  </a:schemeClr>
                </a:solidFill>
              </a:rPr>
              <a:t>local recruitment initiatives</a:t>
            </a:r>
            <a:r>
              <a:rPr lang="en-GB" sz="2200" dirty="0">
                <a:solidFill>
                  <a:schemeClr val="tx1">
                    <a:lumMod val="65000"/>
                    <a:lumOff val="35000"/>
                  </a:schemeClr>
                </a:solidFill>
              </a:rPr>
              <a:t> being developed by ADASS, </a:t>
            </a:r>
            <a:r>
              <a:rPr lang="en-GB" sz="2200" dirty="0" err="1">
                <a:solidFill>
                  <a:schemeClr val="tx1">
                    <a:lumMod val="65000"/>
                    <a:lumOff val="35000"/>
                  </a:schemeClr>
                </a:solidFill>
              </a:rPr>
              <a:t>SfC</a:t>
            </a:r>
            <a:r>
              <a:rPr lang="en-GB" sz="2200" dirty="0">
                <a:solidFill>
                  <a:schemeClr val="tx1">
                    <a:lumMod val="65000"/>
                    <a:lumOff val="35000"/>
                  </a:schemeClr>
                </a:solidFill>
              </a:rPr>
              <a:t>, LGA and the National Care Forum;</a:t>
            </a:r>
            <a:endParaRPr lang="en-GB" sz="2200" dirty="0">
              <a:solidFill>
                <a:schemeClr val="tx1">
                  <a:lumMod val="65000"/>
                  <a:lumOff val="35000"/>
                </a:schemeClr>
              </a:solidFill>
              <a:cs typeface="Calibri"/>
            </a:endParaRPr>
          </a:p>
          <a:p>
            <a:pPr>
              <a:lnSpc>
                <a:spcPct val="100000"/>
              </a:lnSpc>
              <a:spcBef>
                <a:spcPts val="600"/>
              </a:spcBef>
            </a:pPr>
            <a:r>
              <a:rPr lang="en-GB" sz="2200" dirty="0">
                <a:solidFill>
                  <a:schemeClr val="tx1">
                    <a:lumMod val="65000"/>
                    <a:lumOff val="35000"/>
                  </a:schemeClr>
                </a:solidFill>
              </a:rPr>
              <a:t>Supporting employers to </a:t>
            </a:r>
            <a:r>
              <a:rPr lang="en-GB" sz="2200" b="1" dirty="0">
                <a:solidFill>
                  <a:schemeClr val="tx1">
                    <a:lumMod val="65000"/>
                    <a:lumOff val="35000"/>
                  </a:schemeClr>
                </a:solidFill>
              </a:rPr>
              <a:t>recruit</a:t>
            </a:r>
            <a:r>
              <a:rPr lang="en-GB" sz="2200" dirty="0">
                <a:solidFill>
                  <a:schemeClr val="tx1">
                    <a:lumMod val="65000"/>
                    <a:lumOff val="35000"/>
                  </a:schemeClr>
                </a:solidFill>
              </a:rPr>
              <a:t> for potential from </a:t>
            </a:r>
            <a:r>
              <a:rPr lang="en-GB" sz="2200" b="1" dirty="0">
                <a:solidFill>
                  <a:schemeClr val="tx1">
                    <a:lumMod val="65000"/>
                    <a:lumOff val="35000"/>
                  </a:schemeClr>
                </a:solidFill>
              </a:rPr>
              <a:t>under-represented groups</a:t>
            </a:r>
            <a:r>
              <a:rPr lang="en-GB" sz="2200" dirty="0">
                <a:solidFill>
                  <a:schemeClr val="tx1">
                    <a:lumMod val="65000"/>
                    <a:lumOff val="35000"/>
                  </a:schemeClr>
                </a:solidFill>
              </a:rPr>
              <a:t> and providing SfC resources to help them to achieve this;</a:t>
            </a:r>
            <a:endParaRPr lang="en-GB" sz="2200" dirty="0">
              <a:solidFill>
                <a:schemeClr val="tx1">
                  <a:lumMod val="65000"/>
                  <a:lumOff val="35000"/>
                </a:schemeClr>
              </a:solidFill>
              <a:cs typeface="Calibri"/>
            </a:endParaRPr>
          </a:p>
          <a:p>
            <a:pPr>
              <a:lnSpc>
                <a:spcPct val="100000"/>
              </a:lnSpc>
              <a:spcBef>
                <a:spcPts val="600"/>
              </a:spcBef>
            </a:pPr>
            <a:r>
              <a:rPr lang="en-GB" sz="2200" b="1" dirty="0">
                <a:solidFill>
                  <a:schemeClr val="tx1">
                    <a:lumMod val="65000"/>
                    <a:lumOff val="35000"/>
                  </a:schemeClr>
                </a:solidFill>
              </a:rPr>
              <a:t>Upskilling of social care staff </a:t>
            </a:r>
            <a:r>
              <a:rPr lang="en-GB" sz="2200" dirty="0">
                <a:solidFill>
                  <a:schemeClr val="tx1">
                    <a:lumMod val="65000"/>
                    <a:lumOff val="35000"/>
                  </a:schemeClr>
                </a:solidFill>
              </a:rPr>
              <a:t>with appropriate pay structures,</a:t>
            </a:r>
            <a:r>
              <a:rPr lang="en-GB" sz="2200" b="1" dirty="0">
                <a:solidFill>
                  <a:schemeClr val="tx1">
                    <a:lumMod val="65000"/>
                    <a:lumOff val="35000"/>
                  </a:schemeClr>
                </a:solidFill>
              </a:rPr>
              <a:t> </a:t>
            </a:r>
            <a:r>
              <a:rPr lang="en-GB" sz="2200" dirty="0">
                <a:solidFill>
                  <a:schemeClr val="tx1">
                    <a:lumMod val="65000"/>
                    <a:lumOff val="35000"/>
                  </a:schemeClr>
                </a:solidFill>
              </a:rPr>
              <a:t>to build system resilience and develop more sustainable health and social care systems to meet local needs. The project is led by NHSEI and SfC;  </a:t>
            </a:r>
            <a:endParaRPr lang="en-GB" sz="2200" dirty="0">
              <a:solidFill>
                <a:schemeClr val="tx1">
                  <a:lumMod val="65000"/>
                  <a:lumOff val="35000"/>
                </a:schemeClr>
              </a:solidFill>
              <a:cs typeface="Calibri"/>
            </a:endParaRPr>
          </a:p>
          <a:p>
            <a:pPr>
              <a:lnSpc>
                <a:spcPct val="100000"/>
              </a:lnSpc>
              <a:spcBef>
                <a:spcPts val="600"/>
              </a:spcBef>
            </a:pPr>
            <a:r>
              <a:rPr lang="en-GB" sz="2200" dirty="0">
                <a:solidFill>
                  <a:schemeClr val="tx1">
                    <a:lumMod val="65000"/>
                    <a:lumOff val="35000"/>
                  </a:schemeClr>
                </a:solidFill>
              </a:rPr>
              <a:t>SfC </a:t>
            </a:r>
            <a:r>
              <a:rPr lang="en-GB" sz="2200" b="1" dirty="0">
                <a:solidFill>
                  <a:schemeClr val="tx1">
                    <a:lumMod val="65000"/>
                    <a:lumOff val="35000"/>
                  </a:schemeClr>
                </a:solidFill>
              </a:rPr>
              <a:t>workforce data modelling </a:t>
            </a:r>
            <a:r>
              <a:rPr lang="en-GB" sz="2200" dirty="0">
                <a:solidFill>
                  <a:schemeClr val="tx1">
                    <a:lumMod val="65000"/>
                    <a:lumOff val="35000"/>
                  </a:schemeClr>
                </a:solidFill>
              </a:rPr>
              <a:t>to understand the needs of the sector in the future.</a:t>
            </a:r>
          </a:p>
          <a:p>
            <a:pPr marL="0" indent="0">
              <a:lnSpc>
                <a:spcPct val="100000"/>
              </a:lnSpc>
              <a:spcBef>
                <a:spcPts val="600"/>
              </a:spcBef>
              <a:buNone/>
            </a:pPr>
            <a:endParaRPr lang="en-GB" sz="2200" dirty="0">
              <a:solidFill>
                <a:schemeClr val="tx1">
                  <a:lumMod val="65000"/>
                  <a:lumOff val="35000"/>
                </a:schemeClr>
              </a:solidFill>
            </a:endParaRPr>
          </a:p>
          <a:p>
            <a:pPr marL="0" indent="0">
              <a:spcBef>
                <a:spcPts val="600"/>
              </a:spcBef>
              <a:buNone/>
            </a:pPr>
            <a:endParaRPr lang="en-GB" sz="22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8A95894D-47B0-44FE-B45C-C70137D4C2BA}"/>
              </a:ext>
            </a:extLst>
          </p:cNvPr>
          <p:cNvSpPr/>
          <p:nvPr/>
        </p:nvSpPr>
        <p:spPr>
          <a:xfrm>
            <a:off x="640080" y="656828"/>
            <a:ext cx="10891520" cy="612000"/>
          </a:xfrm>
          <a:prstGeom prst="roundRect">
            <a:avLst/>
          </a:prstGeom>
          <a:solidFill>
            <a:srgbClr val="FFC00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2800" b="1" dirty="0">
                <a:solidFill>
                  <a:schemeClr val="tx1"/>
                </a:solidFill>
              </a:rPr>
              <a:t>Growing and developing the workforce: practice and learning examples</a:t>
            </a: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chemeClr val="tx1"/>
              </a:solidFill>
            </a:endParaRPr>
          </a:p>
          <a:p>
            <a:pPr algn="ctr"/>
            <a:endParaRPr lang="en-GB" sz="28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42790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1D763-0817-4EDE-8BA7-DDEB34116485}"/>
              </a:ext>
            </a:extLst>
          </p:cNvPr>
          <p:cNvSpPr>
            <a:spLocks noGrp="1"/>
          </p:cNvSpPr>
          <p:nvPr>
            <p:ph idx="1"/>
          </p:nvPr>
        </p:nvSpPr>
        <p:spPr>
          <a:xfrm>
            <a:off x="955040" y="2113280"/>
            <a:ext cx="10220960" cy="4338280"/>
          </a:xfrm>
        </p:spPr>
        <p:txBody>
          <a:bodyPr>
            <a:noAutofit/>
          </a:bodyPr>
          <a:lstStyle/>
          <a:p>
            <a:pPr marL="0" indent="0">
              <a:lnSpc>
                <a:spcPct val="100000"/>
              </a:lnSpc>
              <a:spcBef>
                <a:spcPts val="1200"/>
              </a:spcBef>
              <a:buNone/>
            </a:pPr>
            <a:r>
              <a:rPr lang="en-GB" sz="2200" dirty="0"/>
              <a:t>Technology cannot replace what we value most about our workforce. However, the development of new digital solutions and the adoption of technology at scale can help to mitigate the risk of reliance on unsustainable long term care and support models which rely upon an increase in unrealistic projected workforce numbers. Technology provides opportunities to improve outcomes for individuals and families, enabling greater independence by allowing people to be more connected to those around them. </a:t>
            </a:r>
          </a:p>
          <a:p>
            <a:pPr marL="0" indent="0">
              <a:lnSpc>
                <a:spcPct val="100000"/>
              </a:lnSpc>
              <a:spcBef>
                <a:spcPts val="1200"/>
              </a:spcBef>
              <a:buNone/>
            </a:pPr>
            <a:r>
              <a:rPr lang="en-GB" sz="2200" dirty="0"/>
              <a:t>We must innovate, as we have during Covid 19, to better understand how we use technology, and connectivity with other professions, individuals and families, to provide personalised care and support. We see technology and better working practices as a key enabler to developing a more modern and agile workforce, meeting care and support needs in more efficient and effective way. </a:t>
            </a:r>
          </a:p>
        </p:txBody>
      </p:sp>
      <p:sp>
        <p:nvSpPr>
          <p:cNvPr id="4" name="Rounded Rectangle 4">
            <a:extLst>
              <a:ext uri="{FF2B5EF4-FFF2-40B4-BE49-F238E27FC236}">
                <a16:creationId xmlns:a16="http://schemas.microsoft.com/office/drawing/2014/main" id="{F3FB3120-930B-4526-883A-55F005C232AD}"/>
              </a:ext>
            </a:extLst>
          </p:cNvPr>
          <p:cNvSpPr/>
          <p:nvPr/>
        </p:nvSpPr>
        <p:spPr>
          <a:xfrm>
            <a:off x="1721393" y="849868"/>
            <a:ext cx="9196251" cy="612000"/>
          </a:xfrm>
          <a:prstGeom prst="roundRect">
            <a:avLst/>
          </a:prstGeom>
          <a:solidFill>
            <a:srgbClr val="63C33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Enhancing the use of technology</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6458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B647E3-A987-4E01-AAA6-B17705C1012D}"/>
              </a:ext>
            </a:extLst>
          </p:cNvPr>
          <p:cNvSpPr>
            <a:spLocks noGrp="1"/>
          </p:cNvSpPr>
          <p:nvPr>
            <p:ph idx="1"/>
          </p:nvPr>
        </p:nvSpPr>
        <p:spPr>
          <a:xfrm>
            <a:off x="838200" y="1950720"/>
            <a:ext cx="11032958" cy="4722795"/>
          </a:xfrm>
        </p:spPr>
        <p:txBody>
          <a:bodyPr vert="horz" lIns="91440" tIns="45720" rIns="91440" bIns="45720" rtlCol="0" anchor="t">
            <a:noAutofit/>
          </a:bodyPr>
          <a:lstStyle/>
          <a:p>
            <a:pPr marL="0" indent="0">
              <a:lnSpc>
                <a:spcPct val="100000"/>
              </a:lnSpc>
              <a:spcBef>
                <a:spcPts val="600"/>
              </a:spcBef>
              <a:buNone/>
            </a:pPr>
            <a:r>
              <a:rPr lang="en-GB" sz="2400" dirty="0">
                <a:solidFill>
                  <a:srgbClr val="0070C0"/>
                </a:solidFill>
              </a:rPr>
              <a:t>Our ambition is to optimise the opportunities offered by digital technology to address workforce challenges and support new, more integrated and flexible ways of working.</a:t>
            </a:r>
            <a:endParaRPr lang="en-GB" sz="2400" dirty="0"/>
          </a:p>
          <a:p>
            <a:pPr marL="0" indent="0">
              <a:lnSpc>
                <a:spcPct val="100000"/>
              </a:lnSpc>
              <a:spcBef>
                <a:spcPts val="600"/>
              </a:spcBef>
              <a:buNone/>
            </a:pPr>
            <a:r>
              <a:rPr lang="en-GB" sz="2400" dirty="0">
                <a:solidFill>
                  <a:schemeClr val="tx1">
                    <a:lumMod val="65000"/>
                    <a:lumOff val="35000"/>
                  </a:schemeClr>
                </a:solidFill>
              </a:rPr>
              <a:t>This will be delivered through:</a:t>
            </a:r>
          </a:p>
          <a:p>
            <a:pPr marL="514350" indent="-514350">
              <a:lnSpc>
                <a:spcPct val="100000"/>
              </a:lnSpc>
              <a:spcBef>
                <a:spcPts val="600"/>
              </a:spcBef>
              <a:buFont typeface="+mj-lt"/>
              <a:buAutoNum type="romanLcPeriod"/>
            </a:pPr>
            <a:r>
              <a:rPr lang="en-GB" sz="2400" dirty="0">
                <a:solidFill>
                  <a:schemeClr val="tx1">
                    <a:lumMod val="65000"/>
                    <a:lumOff val="35000"/>
                  </a:schemeClr>
                </a:solidFill>
              </a:rPr>
              <a:t>Undertaking a </a:t>
            </a:r>
            <a:r>
              <a:rPr lang="en-GB" sz="2400" b="1" dirty="0">
                <a:solidFill>
                  <a:schemeClr val="tx1">
                    <a:lumMod val="65000"/>
                    <a:lumOff val="35000"/>
                  </a:schemeClr>
                </a:solidFill>
              </a:rPr>
              <a:t>digital skills review</a:t>
            </a:r>
            <a:r>
              <a:rPr lang="en-GB" sz="2400" dirty="0">
                <a:solidFill>
                  <a:schemeClr val="tx1">
                    <a:lumMod val="65000"/>
                    <a:lumOff val="35000"/>
                  </a:schemeClr>
                </a:solidFill>
              </a:rPr>
              <a:t> with NHSX and partners to inform strategies to develop a digital ready workforce, including the culture change required;</a:t>
            </a:r>
            <a:endParaRPr lang="en-GB" sz="2400" dirty="0">
              <a:solidFill>
                <a:schemeClr val="tx1">
                  <a:lumMod val="65000"/>
                  <a:lumOff val="35000"/>
                </a:schemeClr>
              </a:solidFill>
              <a:cs typeface="Calibri"/>
            </a:endParaRPr>
          </a:p>
          <a:p>
            <a:pPr marL="514350" indent="-514350">
              <a:lnSpc>
                <a:spcPct val="100000"/>
              </a:lnSpc>
              <a:spcBef>
                <a:spcPts val="600"/>
              </a:spcBef>
              <a:buFont typeface="+mj-lt"/>
              <a:buAutoNum type="romanLcPeriod"/>
            </a:pPr>
            <a:r>
              <a:rPr lang="en-GB" sz="2400" dirty="0">
                <a:solidFill>
                  <a:schemeClr val="tx1">
                    <a:lumMod val="65000"/>
                    <a:lumOff val="35000"/>
                  </a:schemeClr>
                </a:solidFill>
              </a:rPr>
              <a:t>Working with employers as digital innovators to support the development of minimum digital capabilities for everyone working in health and care,  building on Digital Discoveries to strengthen </a:t>
            </a:r>
            <a:r>
              <a:rPr lang="en-GB" sz="2400" b="1" dirty="0">
                <a:solidFill>
                  <a:schemeClr val="tx1">
                    <a:lumMod val="65000"/>
                    <a:lumOff val="35000"/>
                  </a:schemeClr>
                </a:solidFill>
              </a:rPr>
              <a:t>digital leadership</a:t>
            </a:r>
            <a:r>
              <a:rPr lang="en-GB" sz="2400" dirty="0">
                <a:solidFill>
                  <a:schemeClr val="tx1">
                    <a:lumMod val="65000"/>
                    <a:lumOff val="35000"/>
                  </a:schemeClr>
                </a:solidFill>
              </a:rPr>
              <a:t> and skills in the workforce;</a:t>
            </a:r>
            <a:endParaRPr lang="en-GB" sz="2400" dirty="0">
              <a:solidFill>
                <a:schemeClr val="tx1">
                  <a:lumMod val="65000"/>
                  <a:lumOff val="35000"/>
                </a:schemeClr>
              </a:solidFill>
              <a:cs typeface="Calibri"/>
            </a:endParaRPr>
          </a:p>
          <a:p>
            <a:pPr marL="514350" indent="-514350">
              <a:lnSpc>
                <a:spcPct val="100000"/>
              </a:lnSpc>
              <a:spcBef>
                <a:spcPts val="600"/>
              </a:spcBef>
              <a:buFont typeface="+mj-lt"/>
              <a:buAutoNum type="romanLcPeriod"/>
            </a:pPr>
            <a:r>
              <a:rPr lang="en-GB" sz="2400" dirty="0">
                <a:solidFill>
                  <a:schemeClr val="tx1">
                    <a:lumMod val="65000"/>
                    <a:lumOff val="35000"/>
                  </a:schemeClr>
                </a:solidFill>
              </a:rPr>
              <a:t>Bring together councils and the private sector to co-produce </a:t>
            </a:r>
            <a:r>
              <a:rPr lang="en-GB" sz="2400" b="1" dirty="0">
                <a:solidFill>
                  <a:schemeClr val="tx1">
                    <a:lumMod val="65000"/>
                    <a:lumOff val="35000"/>
                  </a:schemeClr>
                </a:solidFill>
              </a:rPr>
              <a:t>innovative digital solutions</a:t>
            </a:r>
            <a:r>
              <a:rPr lang="en-GB" sz="2400" dirty="0">
                <a:solidFill>
                  <a:schemeClr val="tx1">
                    <a:lumMod val="65000"/>
                    <a:lumOff val="35000"/>
                  </a:schemeClr>
                </a:solidFill>
              </a:rPr>
              <a:t> to common adult social care challenges in order to innovate at scale;	</a:t>
            </a:r>
          </a:p>
          <a:p>
            <a:pPr marL="0" indent="0">
              <a:lnSpc>
                <a:spcPct val="100000"/>
              </a:lnSpc>
              <a:spcBef>
                <a:spcPts val="600"/>
              </a:spcBef>
              <a:buNone/>
            </a:pPr>
            <a:endParaRPr lang="en-GB" sz="2400" dirty="0">
              <a:solidFill>
                <a:schemeClr val="tx1">
                  <a:lumMod val="65000"/>
                  <a:lumOff val="35000"/>
                </a:schemeClr>
              </a:solidFill>
            </a:endParaRPr>
          </a:p>
          <a:p>
            <a:pPr>
              <a:lnSpc>
                <a:spcPct val="100000"/>
              </a:lnSpc>
              <a:spcBef>
                <a:spcPts val="600"/>
              </a:spcBef>
            </a:pPr>
            <a:endParaRPr lang="en-GB" sz="24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C65D49B4-56BB-4C50-81BC-ECB691F39E9A}"/>
              </a:ext>
            </a:extLst>
          </p:cNvPr>
          <p:cNvSpPr/>
          <p:nvPr/>
        </p:nvSpPr>
        <p:spPr>
          <a:xfrm>
            <a:off x="2168433" y="849868"/>
            <a:ext cx="8519887" cy="612000"/>
          </a:xfrm>
          <a:prstGeom prst="roundRect">
            <a:avLst/>
          </a:prstGeom>
          <a:solidFill>
            <a:srgbClr val="63C33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Enhancing the use of technology: our aim</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877869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B647E3-A987-4E01-AAA6-B17705C1012D}"/>
              </a:ext>
            </a:extLst>
          </p:cNvPr>
          <p:cNvSpPr>
            <a:spLocks noGrp="1"/>
          </p:cNvSpPr>
          <p:nvPr>
            <p:ph idx="1"/>
          </p:nvPr>
        </p:nvSpPr>
        <p:spPr>
          <a:xfrm>
            <a:off x="838200" y="2072640"/>
            <a:ext cx="10378440" cy="4104322"/>
          </a:xfrm>
        </p:spPr>
        <p:txBody>
          <a:bodyPr vert="horz" lIns="91440" tIns="45720" rIns="91440" bIns="45720" rtlCol="0" anchor="t">
            <a:noAutofit/>
          </a:bodyPr>
          <a:lstStyle/>
          <a:p>
            <a:pPr marL="0" indent="0">
              <a:lnSpc>
                <a:spcPct val="100000"/>
              </a:lnSpc>
              <a:spcBef>
                <a:spcPts val="600"/>
              </a:spcBef>
              <a:buNone/>
            </a:pPr>
            <a:r>
              <a:rPr lang="en-GB" sz="2200" dirty="0">
                <a:solidFill>
                  <a:schemeClr val="tx1">
                    <a:lumMod val="65000"/>
                    <a:lumOff val="35000"/>
                  </a:schemeClr>
                </a:solidFill>
              </a:rPr>
              <a:t>Our support offer will build on the work undertaken in councils, with providers and partners to enhance the use of technology, including learning from the Digital Discoveries undertaken by NHSX, DHSC and </a:t>
            </a:r>
            <a:r>
              <a:rPr lang="en-GB" sz="2200" dirty="0" err="1">
                <a:solidFill>
                  <a:schemeClr val="tx1">
                    <a:lumMod val="65000"/>
                    <a:lumOff val="35000"/>
                  </a:schemeClr>
                </a:solidFill>
              </a:rPr>
              <a:t>SfC</a:t>
            </a:r>
            <a:r>
              <a:rPr lang="en-GB" sz="2200" dirty="0">
                <a:solidFill>
                  <a:schemeClr val="tx1">
                    <a:lumMod val="65000"/>
                    <a:lumOff val="35000"/>
                  </a:schemeClr>
                </a:solidFill>
              </a:rPr>
              <a:t> and solutions developed through the Social Care Digital Innovation Programme, including:</a:t>
            </a:r>
          </a:p>
          <a:p>
            <a:pPr>
              <a:lnSpc>
                <a:spcPct val="100000"/>
              </a:lnSpc>
              <a:spcBef>
                <a:spcPts val="600"/>
              </a:spcBef>
            </a:pPr>
            <a:r>
              <a:rPr lang="en-GB" sz="2200" dirty="0">
                <a:solidFill>
                  <a:schemeClr val="tx1">
                    <a:lumMod val="65000"/>
                    <a:lumOff val="35000"/>
                  </a:schemeClr>
                </a:solidFill>
              </a:rPr>
              <a:t>Cambridgeshire CC are enhancing the independence of those with learning disabilities in the community during their transition to adult social care; </a:t>
            </a:r>
          </a:p>
          <a:p>
            <a:pPr>
              <a:lnSpc>
                <a:spcPct val="100000"/>
              </a:lnSpc>
              <a:spcBef>
                <a:spcPts val="600"/>
              </a:spcBef>
            </a:pPr>
            <a:r>
              <a:rPr lang="en-GB" sz="2200" dirty="0">
                <a:solidFill>
                  <a:schemeClr val="tx1">
                    <a:lumMod val="65000"/>
                    <a:lumOff val="35000"/>
                  </a:schemeClr>
                </a:solidFill>
              </a:rPr>
              <a:t>Essex CC are exploring real-time prediction and/or monitoring of falls testing technology used in other fields; </a:t>
            </a:r>
          </a:p>
          <a:p>
            <a:pPr>
              <a:lnSpc>
                <a:spcPct val="100000"/>
              </a:lnSpc>
              <a:spcBef>
                <a:spcPts val="600"/>
              </a:spcBef>
            </a:pPr>
            <a:r>
              <a:rPr lang="en-GB" sz="2200" dirty="0">
                <a:solidFill>
                  <a:schemeClr val="tx1">
                    <a:lumMod val="65000"/>
                    <a:lumOff val="35000"/>
                  </a:schemeClr>
                </a:solidFill>
              </a:rPr>
              <a:t>North Somerset Council are using technology to identify and proactively manage hydration in care homes;	</a:t>
            </a:r>
            <a:endParaRPr lang="en-GB" sz="2200" dirty="0">
              <a:solidFill>
                <a:srgbClr val="FF0000"/>
              </a:solidFill>
            </a:endParaRPr>
          </a:p>
          <a:p>
            <a:pPr>
              <a:lnSpc>
                <a:spcPct val="100000"/>
              </a:lnSpc>
              <a:spcBef>
                <a:spcPts val="600"/>
              </a:spcBef>
            </a:pPr>
            <a:endParaRPr lang="en-GB" sz="2200" dirty="0">
              <a:solidFill>
                <a:schemeClr val="tx1">
                  <a:lumMod val="65000"/>
                  <a:lumOff val="35000"/>
                </a:schemeClr>
              </a:solidFill>
            </a:endParaRPr>
          </a:p>
          <a:p>
            <a:pPr>
              <a:lnSpc>
                <a:spcPct val="100000"/>
              </a:lnSpc>
              <a:spcBef>
                <a:spcPts val="600"/>
              </a:spcBef>
            </a:pPr>
            <a:endParaRPr lang="en-GB" sz="2200" dirty="0">
              <a:solidFill>
                <a:schemeClr val="tx1">
                  <a:lumMod val="65000"/>
                  <a:lumOff val="35000"/>
                </a:schemeClr>
              </a:solidFill>
            </a:endParaRPr>
          </a:p>
          <a:p>
            <a:pPr marL="0" indent="0">
              <a:lnSpc>
                <a:spcPct val="100000"/>
              </a:lnSpc>
              <a:spcBef>
                <a:spcPts val="600"/>
              </a:spcBef>
              <a:buNone/>
            </a:pPr>
            <a:r>
              <a:rPr lang="en-GB" sz="2200" dirty="0">
                <a:solidFill>
                  <a:schemeClr val="tx1">
                    <a:lumMod val="65000"/>
                    <a:lumOff val="35000"/>
                  </a:schemeClr>
                </a:solidFill>
              </a:rPr>
              <a:t> 	</a:t>
            </a:r>
          </a:p>
          <a:p>
            <a:pPr marL="0" indent="0">
              <a:lnSpc>
                <a:spcPct val="100000"/>
              </a:lnSpc>
              <a:spcBef>
                <a:spcPts val="600"/>
              </a:spcBef>
              <a:buNone/>
            </a:pPr>
            <a:endParaRPr lang="en-GB" sz="2200" dirty="0">
              <a:solidFill>
                <a:schemeClr val="tx1">
                  <a:lumMod val="65000"/>
                  <a:lumOff val="35000"/>
                </a:schemeClr>
              </a:solidFill>
            </a:endParaRPr>
          </a:p>
          <a:p>
            <a:pPr>
              <a:lnSpc>
                <a:spcPct val="100000"/>
              </a:lnSpc>
              <a:spcBef>
                <a:spcPts val="600"/>
              </a:spcBef>
            </a:pPr>
            <a:endParaRPr lang="en-GB" sz="22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C65D49B4-56BB-4C50-81BC-ECB691F39E9A}"/>
              </a:ext>
            </a:extLst>
          </p:cNvPr>
          <p:cNvSpPr/>
          <p:nvPr/>
        </p:nvSpPr>
        <p:spPr>
          <a:xfrm>
            <a:off x="838200" y="849868"/>
            <a:ext cx="10632440" cy="612000"/>
          </a:xfrm>
          <a:prstGeom prst="roundRect">
            <a:avLst/>
          </a:prstGeom>
          <a:solidFill>
            <a:srgbClr val="63C33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000" b="1" dirty="0">
                <a:solidFill>
                  <a:schemeClr val="tx1"/>
                </a:solidFill>
              </a:rPr>
              <a:t>Enhancing the use of technology: practice and learning examples</a:t>
            </a: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03424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1D763-0817-4EDE-8BA7-DDEB34116485}"/>
              </a:ext>
            </a:extLst>
          </p:cNvPr>
          <p:cNvSpPr>
            <a:spLocks noGrp="1"/>
          </p:cNvSpPr>
          <p:nvPr>
            <p:ph idx="1"/>
          </p:nvPr>
        </p:nvSpPr>
        <p:spPr>
          <a:xfrm>
            <a:off x="1127760" y="2113280"/>
            <a:ext cx="9895840" cy="4196040"/>
          </a:xfrm>
        </p:spPr>
        <p:txBody>
          <a:bodyPr>
            <a:noAutofit/>
          </a:bodyPr>
          <a:lstStyle/>
          <a:p>
            <a:pPr marL="0" indent="0">
              <a:lnSpc>
                <a:spcPct val="100000"/>
              </a:lnSpc>
              <a:spcBef>
                <a:spcPts val="600"/>
              </a:spcBef>
              <a:buNone/>
            </a:pPr>
            <a:r>
              <a:rPr lang="en-GB" sz="2200" dirty="0">
                <a:solidFill>
                  <a:schemeClr val="tx1">
                    <a:lumMod val="65000"/>
                    <a:lumOff val="35000"/>
                  </a:schemeClr>
                </a:solidFill>
                <a:cs typeface="Arial" panose="020B0604020202020204" pitchFamily="34" charset="0"/>
              </a:rPr>
              <a:t>During Covid-19, we recognise the significant cost that has been borne by many across the workforce, protecting those in society with care and support needs. </a:t>
            </a:r>
            <a:r>
              <a:rPr lang="en-GB" sz="2200" dirty="0">
                <a:solidFill>
                  <a:schemeClr val="tx1">
                    <a:lumMod val="65000"/>
                    <a:lumOff val="35000"/>
                  </a:schemeClr>
                </a:solidFill>
              </a:rPr>
              <a:t>The impact of the pandemic on staff wellbeing should not be underestimated. However, efforts to support wellbeing should not just be seen as a short-term response to Covid-19, but a sustained commitment to tackle long-term drivers of poor staff experience, health and wellbeing.</a:t>
            </a:r>
          </a:p>
          <a:p>
            <a:pPr marL="0" indent="0">
              <a:lnSpc>
                <a:spcPct val="100000"/>
              </a:lnSpc>
              <a:spcBef>
                <a:spcPts val="1200"/>
              </a:spcBef>
              <a:buNone/>
            </a:pPr>
            <a:r>
              <a:rPr lang="en-GB" sz="2200" dirty="0">
                <a:solidFill>
                  <a:schemeClr val="tx1">
                    <a:lumMod val="65000"/>
                    <a:lumOff val="35000"/>
                  </a:schemeClr>
                </a:solidFill>
                <a:cs typeface="Arial" panose="020B0604020202020204" pitchFamily="34" charset="0"/>
              </a:rPr>
              <a:t>The delivery of this vision relies on the development of a productive workforce </a:t>
            </a:r>
            <a:r>
              <a:rPr lang="en-GB" sz="2200" dirty="0">
                <a:solidFill>
                  <a:schemeClr val="tx1">
                    <a:lumMod val="65000"/>
                    <a:lumOff val="35000"/>
                  </a:schemeClr>
                </a:solidFill>
              </a:rPr>
              <a:t>which has a readiness for change - from unpaid carers to system leaders. People managers are central to making this a reality.</a:t>
            </a:r>
            <a:endParaRPr lang="en-GB" sz="2200" dirty="0">
              <a:solidFill>
                <a:schemeClr val="tx1">
                  <a:lumMod val="65000"/>
                  <a:lumOff val="35000"/>
                </a:schemeClr>
              </a:solidFill>
              <a:cs typeface="Arial" panose="020B0604020202020204" pitchFamily="34" charset="0"/>
            </a:endParaRPr>
          </a:p>
          <a:p>
            <a:pPr marL="0" indent="0">
              <a:lnSpc>
                <a:spcPct val="100000"/>
              </a:lnSpc>
              <a:spcBef>
                <a:spcPts val="600"/>
              </a:spcBef>
              <a:buNone/>
            </a:pPr>
            <a:endParaRPr lang="en-GB" sz="2200" dirty="0">
              <a:solidFill>
                <a:schemeClr val="tx1">
                  <a:lumMod val="65000"/>
                  <a:lumOff val="35000"/>
                </a:schemeClr>
              </a:solidFill>
              <a:cs typeface="Arial" panose="020B0604020202020204" pitchFamily="34" charset="0"/>
            </a:endParaRPr>
          </a:p>
          <a:p>
            <a:pPr marL="514350" lvl="0" indent="-514350">
              <a:lnSpc>
                <a:spcPct val="100000"/>
              </a:lnSpc>
              <a:spcBef>
                <a:spcPts val="600"/>
              </a:spcBef>
              <a:buFont typeface="+mj-lt"/>
              <a:buAutoNum type="romanLcPeriod"/>
            </a:pPr>
            <a:endParaRPr lang="en-GB" sz="2200" dirty="0">
              <a:solidFill>
                <a:schemeClr val="tx1">
                  <a:lumMod val="65000"/>
                  <a:lumOff val="35000"/>
                </a:schemeClr>
              </a:solidFill>
              <a:cs typeface="Arial" panose="020B0604020202020204" pitchFamily="34" charset="0"/>
            </a:endParaRPr>
          </a:p>
          <a:p>
            <a:pPr marL="0" lvl="0" indent="0">
              <a:lnSpc>
                <a:spcPct val="100000"/>
              </a:lnSpc>
              <a:spcBef>
                <a:spcPts val="600"/>
              </a:spcBef>
              <a:buNone/>
            </a:pPr>
            <a:endParaRPr lang="en-GB" sz="2200" dirty="0">
              <a:solidFill>
                <a:schemeClr val="tx1">
                  <a:lumMod val="65000"/>
                  <a:lumOff val="35000"/>
                </a:schemeClr>
              </a:solidFill>
              <a:cs typeface="Arial" panose="020B0604020202020204" pitchFamily="34" charset="0"/>
            </a:endParaRPr>
          </a:p>
        </p:txBody>
      </p:sp>
      <p:sp>
        <p:nvSpPr>
          <p:cNvPr id="4" name="Rounded Rectangle 4">
            <a:extLst>
              <a:ext uri="{FF2B5EF4-FFF2-40B4-BE49-F238E27FC236}">
                <a16:creationId xmlns:a16="http://schemas.microsoft.com/office/drawing/2014/main" id="{F3FB3120-930B-4526-883A-55F005C232AD}"/>
              </a:ext>
            </a:extLst>
          </p:cNvPr>
          <p:cNvSpPr/>
          <p:nvPr/>
        </p:nvSpPr>
        <p:spPr>
          <a:xfrm>
            <a:off x="1645920" y="849868"/>
            <a:ext cx="8646160" cy="612000"/>
          </a:xfrm>
          <a:prstGeom prst="roundRect">
            <a:avLst/>
          </a:prstGeom>
          <a:solidFill>
            <a:srgbClr val="FF822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Wellbeing of the workforce</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10631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EBB391-B418-4B21-8F02-62494706770E}"/>
              </a:ext>
            </a:extLst>
          </p:cNvPr>
          <p:cNvSpPr>
            <a:spLocks noGrp="1"/>
          </p:cNvSpPr>
          <p:nvPr>
            <p:ph idx="1"/>
          </p:nvPr>
        </p:nvSpPr>
        <p:spPr>
          <a:xfrm>
            <a:off x="894080" y="1825625"/>
            <a:ext cx="10515600" cy="4351338"/>
          </a:xfrm>
        </p:spPr>
        <p:txBody>
          <a:bodyPr>
            <a:noAutofit/>
          </a:bodyPr>
          <a:lstStyle/>
          <a:p>
            <a:pPr marL="0" indent="0">
              <a:lnSpc>
                <a:spcPct val="100000"/>
              </a:lnSpc>
              <a:spcBef>
                <a:spcPts val="600"/>
              </a:spcBef>
              <a:buNone/>
            </a:pPr>
            <a:r>
              <a:rPr lang="en-GB" sz="2400" dirty="0">
                <a:solidFill>
                  <a:srgbClr val="0070C0"/>
                </a:solidFill>
                <a:cs typeface="Arial" panose="020B0604020202020204" pitchFamily="34" charset="0"/>
              </a:rPr>
              <a:t>Our ambition is to ensure social care employers and managers have the tools to support and enhance the mental health and wellbeing of their staff both now and in the future.</a:t>
            </a:r>
          </a:p>
          <a:p>
            <a:pPr marL="0" lvl="0" indent="0">
              <a:lnSpc>
                <a:spcPct val="100000"/>
              </a:lnSpc>
              <a:spcBef>
                <a:spcPts val="600"/>
              </a:spcBef>
              <a:buNone/>
            </a:pPr>
            <a:r>
              <a:rPr lang="en-GB" sz="2400" dirty="0">
                <a:solidFill>
                  <a:schemeClr val="tx1">
                    <a:lumMod val="65000"/>
                    <a:lumOff val="35000"/>
                  </a:schemeClr>
                </a:solidFill>
              </a:rPr>
              <a:t>Our priority will be delivered through:</a:t>
            </a:r>
          </a:p>
          <a:p>
            <a:pPr marL="514350" lvl="0" indent="-514350">
              <a:lnSpc>
                <a:spcPct val="100000"/>
              </a:lnSpc>
              <a:spcBef>
                <a:spcPts val="600"/>
              </a:spcBef>
              <a:buFont typeface="+mj-lt"/>
              <a:buAutoNum type="romanLcPeriod"/>
            </a:pPr>
            <a:r>
              <a:rPr lang="en-GB" sz="2400" dirty="0">
                <a:solidFill>
                  <a:schemeClr val="tx1">
                    <a:lumMod val="65000"/>
                    <a:lumOff val="35000"/>
                  </a:schemeClr>
                </a:solidFill>
              </a:rPr>
              <a:t>Ensuring that there is </a:t>
            </a:r>
            <a:r>
              <a:rPr lang="en-GB" sz="2400" b="1" dirty="0">
                <a:solidFill>
                  <a:schemeClr val="tx1">
                    <a:lumMod val="65000"/>
                    <a:lumOff val="35000"/>
                  </a:schemeClr>
                </a:solidFill>
              </a:rPr>
              <a:t>appropriate advice, support, resources and tools</a:t>
            </a:r>
            <a:r>
              <a:rPr lang="en-GB" sz="2400" dirty="0">
                <a:solidFill>
                  <a:schemeClr val="tx1">
                    <a:lumMod val="65000"/>
                    <a:lumOff val="35000"/>
                  </a:schemeClr>
                </a:solidFill>
              </a:rPr>
              <a:t> to support all parts of the workforce, filling any gaps in the current support  and helping people to </a:t>
            </a:r>
            <a:r>
              <a:rPr lang="en-GB" sz="2400" b="1" dirty="0">
                <a:solidFill>
                  <a:schemeClr val="tx1">
                    <a:lumMod val="65000"/>
                    <a:lumOff val="35000"/>
                  </a:schemeClr>
                </a:solidFill>
              </a:rPr>
              <a:t>navigate</a:t>
            </a:r>
            <a:r>
              <a:rPr lang="en-GB" sz="2400" dirty="0">
                <a:solidFill>
                  <a:schemeClr val="tx1">
                    <a:lumMod val="65000"/>
                    <a:lumOff val="35000"/>
                  </a:schemeClr>
                </a:solidFill>
              </a:rPr>
              <a:t> the range of resources available to them;</a:t>
            </a:r>
          </a:p>
          <a:p>
            <a:pPr marL="514350" lvl="0" indent="-514350">
              <a:lnSpc>
                <a:spcPct val="100000"/>
              </a:lnSpc>
              <a:spcBef>
                <a:spcPts val="600"/>
              </a:spcBef>
              <a:buFont typeface="+mj-lt"/>
              <a:buAutoNum type="romanLcPeriod"/>
            </a:pPr>
            <a:r>
              <a:rPr lang="en-GB" sz="2400" b="1" dirty="0">
                <a:solidFill>
                  <a:schemeClr val="tx1">
                    <a:lumMod val="65000"/>
                    <a:lumOff val="35000"/>
                  </a:schemeClr>
                </a:solidFill>
              </a:rPr>
              <a:t>Evaluating the impact of resources </a:t>
            </a:r>
            <a:r>
              <a:rPr lang="en-GB" sz="2400" dirty="0">
                <a:solidFill>
                  <a:schemeClr val="tx1">
                    <a:lumMod val="65000"/>
                    <a:lumOff val="35000"/>
                  </a:schemeClr>
                </a:solidFill>
              </a:rPr>
              <a:t>available to support wellbeing in order to inform strategies to evolve the offer as needs change over time;</a:t>
            </a:r>
          </a:p>
          <a:p>
            <a:pPr marL="514350" lvl="0" indent="-514350">
              <a:lnSpc>
                <a:spcPct val="100000"/>
              </a:lnSpc>
              <a:spcBef>
                <a:spcPts val="600"/>
              </a:spcBef>
              <a:buFont typeface="+mj-lt"/>
              <a:buAutoNum type="romanLcPeriod"/>
            </a:pPr>
            <a:r>
              <a:rPr lang="en-GB" sz="2400" b="1" dirty="0">
                <a:solidFill>
                  <a:schemeClr val="tx1">
                    <a:lumMod val="65000"/>
                    <a:lumOff val="35000"/>
                  </a:schemeClr>
                </a:solidFill>
              </a:rPr>
              <a:t>Sharing examples </a:t>
            </a:r>
            <a:r>
              <a:rPr lang="en-GB" sz="2400" dirty="0">
                <a:solidFill>
                  <a:schemeClr val="tx1">
                    <a:lumMod val="65000"/>
                    <a:lumOff val="35000"/>
                  </a:schemeClr>
                </a:solidFill>
              </a:rPr>
              <a:t>of where employers drive culture change to develop a resilient workforce that achieves recognition and status. </a:t>
            </a:r>
          </a:p>
        </p:txBody>
      </p:sp>
      <p:sp>
        <p:nvSpPr>
          <p:cNvPr id="4" name="Rounded Rectangle 4">
            <a:extLst>
              <a:ext uri="{FF2B5EF4-FFF2-40B4-BE49-F238E27FC236}">
                <a16:creationId xmlns:a16="http://schemas.microsoft.com/office/drawing/2014/main" id="{2EA25E77-CD6B-4199-9495-93DFAF594F70}"/>
              </a:ext>
            </a:extLst>
          </p:cNvPr>
          <p:cNvSpPr/>
          <p:nvPr/>
        </p:nvSpPr>
        <p:spPr>
          <a:xfrm>
            <a:off x="1778000" y="849868"/>
            <a:ext cx="8849360" cy="612000"/>
          </a:xfrm>
          <a:prstGeom prst="roundRect">
            <a:avLst/>
          </a:prstGeom>
          <a:solidFill>
            <a:srgbClr val="FF822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Wellbeing of the workforce: our aim</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59660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EBB391-B418-4B21-8F02-62494706770E}"/>
              </a:ext>
            </a:extLst>
          </p:cNvPr>
          <p:cNvSpPr>
            <a:spLocks noGrp="1"/>
          </p:cNvSpPr>
          <p:nvPr>
            <p:ph idx="1"/>
          </p:nvPr>
        </p:nvSpPr>
        <p:spPr>
          <a:xfrm>
            <a:off x="838200" y="1940559"/>
            <a:ext cx="10515600" cy="4236403"/>
          </a:xfrm>
        </p:spPr>
        <p:txBody>
          <a:bodyPr>
            <a:noAutofit/>
          </a:bodyPr>
          <a:lstStyle/>
          <a:p>
            <a:pPr marL="0" indent="0">
              <a:lnSpc>
                <a:spcPct val="100000"/>
              </a:lnSpc>
              <a:spcBef>
                <a:spcPts val="600"/>
              </a:spcBef>
              <a:buNone/>
            </a:pPr>
            <a:r>
              <a:rPr lang="en-GB" sz="2200" dirty="0">
                <a:solidFill>
                  <a:schemeClr val="tx1">
                    <a:lumMod val="65000"/>
                    <a:lumOff val="35000"/>
                  </a:schemeClr>
                </a:solidFill>
              </a:rPr>
              <a:t>Our support offer will build on the work undertaken in councils, including:</a:t>
            </a:r>
          </a:p>
          <a:p>
            <a:pPr>
              <a:lnSpc>
                <a:spcPct val="100000"/>
              </a:lnSpc>
              <a:spcBef>
                <a:spcPts val="600"/>
              </a:spcBef>
            </a:pPr>
            <a:r>
              <a:rPr lang="en-GB" sz="2200" dirty="0">
                <a:solidFill>
                  <a:schemeClr val="tx1">
                    <a:lumMod val="65000"/>
                    <a:lumOff val="35000"/>
                  </a:schemeClr>
                </a:solidFill>
              </a:rPr>
              <a:t>NW ADASS worked with carers, health, the third sector, academics and councils to help people to provide tailored support for different groups of the workforce, helping them to navigate the resources available: </a:t>
            </a:r>
            <a:r>
              <a:rPr lang="en-GB" sz="2200" dirty="0">
                <a:hlinkClick r:id="rId2"/>
              </a:rPr>
              <a:t>www.nwadass.org.uk/workforce-mental-health-wellbeing</a:t>
            </a:r>
            <a:r>
              <a:rPr lang="en-GB" sz="2200" dirty="0"/>
              <a:t>. </a:t>
            </a:r>
            <a:r>
              <a:rPr lang="en-GB" sz="2200" dirty="0">
                <a:solidFill>
                  <a:schemeClr val="tx1">
                    <a:lumMod val="65000"/>
                    <a:lumOff val="35000"/>
                  </a:schemeClr>
                </a:solidFill>
              </a:rPr>
              <a:t> </a:t>
            </a:r>
          </a:p>
          <a:p>
            <a:pPr>
              <a:lnSpc>
                <a:spcPct val="100000"/>
              </a:lnSpc>
              <a:spcBef>
                <a:spcPts val="600"/>
              </a:spcBef>
            </a:pPr>
            <a:r>
              <a:rPr lang="en-GB" sz="2200" dirty="0">
                <a:solidFill>
                  <a:schemeClr val="tx1">
                    <a:lumMod val="65000"/>
                    <a:lumOff val="35000"/>
                  </a:schemeClr>
                </a:solidFill>
              </a:rPr>
              <a:t>The SE regional resources were developed with the LGA, NHSE &amp; NHSI, to provide advice, tools and on-line support for dealing with stress and anxiety arising during COVID 19: </a:t>
            </a:r>
            <a:r>
              <a:rPr lang="en-GB" sz="2200" dirty="0">
                <a:solidFill>
                  <a:schemeClr val="tx1">
                    <a:lumMod val="65000"/>
                    <a:lumOff val="35000"/>
                  </a:schemeClr>
                </a:solidFill>
                <a:hlinkClick r:id="rId3"/>
              </a:rPr>
              <a:t>www.local.gov.uk/our-support/workforce-and-hr-support/wellbeing</a:t>
            </a:r>
            <a:r>
              <a:rPr lang="en-GB" sz="2200" dirty="0">
                <a:solidFill>
                  <a:schemeClr val="tx1">
                    <a:lumMod val="65000"/>
                    <a:lumOff val="35000"/>
                  </a:schemeClr>
                </a:solidFill>
              </a:rPr>
              <a:t>. </a:t>
            </a:r>
          </a:p>
          <a:p>
            <a:pPr>
              <a:lnSpc>
                <a:spcPct val="100000"/>
              </a:lnSpc>
              <a:spcBef>
                <a:spcPts val="600"/>
              </a:spcBef>
            </a:pPr>
            <a:r>
              <a:rPr lang="en-GB" sz="2200" dirty="0">
                <a:solidFill>
                  <a:schemeClr val="tx1">
                    <a:lumMod val="65000"/>
                    <a:lumOff val="35000"/>
                  </a:schemeClr>
                </a:solidFill>
              </a:rPr>
              <a:t>LGA support to protect the mental health of front line staff and key workers during COVID-19  </a:t>
            </a:r>
            <a:r>
              <a:rPr lang="en-GB" sz="2200" dirty="0">
                <a:solidFill>
                  <a:schemeClr val="tx1">
                    <a:lumMod val="65000"/>
                    <a:lumOff val="35000"/>
                  </a:schemeClr>
                </a:solidFill>
                <a:hlinkClick r:id="rId4"/>
              </a:rPr>
              <a:t>www.local.gov.uk/our-support/workforce-and-hr-support/wellbeing/wellbeing-front-line-staff</a:t>
            </a:r>
            <a:r>
              <a:rPr lang="en-GB" sz="2200" dirty="0">
                <a:solidFill>
                  <a:schemeClr val="tx1">
                    <a:lumMod val="65000"/>
                    <a:lumOff val="35000"/>
                  </a:schemeClr>
                </a:solidFill>
              </a:rPr>
              <a:t> </a:t>
            </a:r>
          </a:p>
          <a:p>
            <a:pPr marL="0" indent="0">
              <a:lnSpc>
                <a:spcPct val="100000"/>
              </a:lnSpc>
              <a:spcBef>
                <a:spcPts val="600"/>
              </a:spcBef>
              <a:buNone/>
            </a:pPr>
            <a:endParaRPr lang="en-GB" sz="2200" dirty="0"/>
          </a:p>
        </p:txBody>
      </p:sp>
      <p:sp>
        <p:nvSpPr>
          <p:cNvPr id="4" name="Rounded Rectangle 4">
            <a:extLst>
              <a:ext uri="{FF2B5EF4-FFF2-40B4-BE49-F238E27FC236}">
                <a16:creationId xmlns:a16="http://schemas.microsoft.com/office/drawing/2014/main" id="{2EA25E77-CD6B-4199-9495-93DFAF594F70}"/>
              </a:ext>
            </a:extLst>
          </p:cNvPr>
          <p:cNvSpPr/>
          <p:nvPr/>
        </p:nvSpPr>
        <p:spPr>
          <a:xfrm>
            <a:off x="838201" y="849868"/>
            <a:ext cx="10515600" cy="612000"/>
          </a:xfrm>
          <a:prstGeom prst="roundRect">
            <a:avLst/>
          </a:prstGeom>
          <a:solidFill>
            <a:srgbClr val="FF8221"/>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Wellbeing of the workforce: practice and learning examples</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061608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1D763-0817-4EDE-8BA7-DDEB34116485}"/>
              </a:ext>
            </a:extLst>
          </p:cNvPr>
          <p:cNvSpPr>
            <a:spLocks noGrp="1"/>
          </p:cNvSpPr>
          <p:nvPr>
            <p:ph idx="1"/>
          </p:nvPr>
        </p:nvSpPr>
        <p:spPr>
          <a:xfrm>
            <a:off x="1076960" y="2590800"/>
            <a:ext cx="9834880" cy="3718520"/>
          </a:xfrm>
        </p:spPr>
        <p:txBody>
          <a:bodyPr>
            <a:normAutofit/>
          </a:bodyPr>
          <a:lstStyle/>
          <a:p>
            <a:pPr marL="0" lvl="0" indent="0">
              <a:lnSpc>
                <a:spcPct val="100000"/>
              </a:lnSpc>
              <a:spcBef>
                <a:spcPts val="600"/>
              </a:spcBef>
              <a:buNone/>
            </a:pPr>
            <a:r>
              <a:rPr lang="en-GB" sz="2200" dirty="0">
                <a:cs typeface="Arial" panose="020B0604020202020204" pitchFamily="34" charset="0"/>
              </a:rPr>
              <a:t>Social justice, equality, diversity and inclusion is at the heart of social care and any future workforce strategy, addressing inequalities in the system that adversely impact upon specific groups in the workforce, including people with disabilities, women and people from BAME communities and shaping the future of social care.  </a:t>
            </a:r>
            <a:endParaRPr lang="en-GB" sz="2200" dirty="0"/>
          </a:p>
          <a:p>
            <a:pPr marL="0" indent="0">
              <a:lnSpc>
                <a:spcPct val="100000"/>
              </a:lnSpc>
              <a:spcBef>
                <a:spcPts val="600"/>
              </a:spcBef>
              <a:buNone/>
            </a:pPr>
            <a:r>
              <a:rPr lang="en-GB" sz="2200" dirty="0"/>
              <a:t>The entire social care workforce must strive for equality of outcomes, focusing on freedom, independence, safeguarding, prevention and on good advice, so that we support good lives, and give dignity and respect.</a:t>
            </a:r>
          </a:p>
          <a:p>
            <a:pPr marL="514350" lvl="0" indent="-514350">
              <a:lnSpc>
                <a:spcPct val="100000"/>
              </a:lnSpc>
              <a:spcBef>
                <a:spcPts val="600"/>
              </a:spcBef>
              <a:buFont typeface="+mj-lt"/>
              <a:buAutoNum type="romanLcPeriod"/>
            </a:pPr>
            <a:endParaRPr lang="en-GB" sz="2200" dirty="0"/>
          </a:p>
          <a:p>
            <a:pPr marL="0" lvl="0" indent="0">
              <a:lnSpc>
                <a:spcPct val="100000"/>
              </a:lnSpc>
              <a:spcBef>
                <a:spcPts val="600"/>
              </a:spcBef>
              <a:buNone/>
            </a:pPr>
            <a:endParaRPr lang="en-GB" sz="2200" dirty="0"/>
          </a:p>
        </p:txBody>
      </p:sp>
      <p:sp>
        <p:nvSpPr>
          <p:cNvPr id="4" name="Rounded Rectangle 4">
            <a:extLst>
              <a:ext uri="{FF2B5EF4-FFF2-40B4-BE49-F238E27FC236}">
                <a16:creationId xmlns:a16="http://schemas.microsoft.com/office/drawing/2014/main" id="{F3FB3120-930B-4526-883A-55F005C232AD}"/>
              </a:ext>
            </a:extLst>
          </p:cNvPr>
          <p:cNvSpPr/>
          <p:nvPr/>
        </p:nvSpPr>
        <p:spPr>
          <a:xfrm>
            <a:off x="1396274" y="855096"/>
            <a:ext cx="9196251" cy="1166744"/>
          </a:xfrm>
          <a:prstGeom prst="roundRect">
            <a:avLst/>
          </a:prstGeom>
          <a:solidFill>
            <a:srgbClr val="00B0F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000" b="1" dirty="0">
                <a:solidFill>
                  <a:schemeClr val="tx1"/>
                </a:solidFill>
              </a:rPr>
              <a:t>Build and enhance social justice, equality, diversity and inclusion in the workforce</a:t>
            </a: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24291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7E3B5D-8488-4A00-B74D-7341D0525A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3703" y="105410"/>
            <a:ext cx="8727757" cy="2485390"/>
          </a:xfrm>
          <a:prstGeom prst="rect">
            <a:avLst/>
          </a:prstGeom>
        </p:spPr>
      </p:pic>
      <p:sp>
        <p:nvSpPr>
          <p:cNvPr id="4" name="TextBox 3">
            <a:extLst>
              <a:ext uri="{FF2B5EF4-FFF2-40B4-BE49-F238E27FC236}">
                <a16:creationId xmlns:a16="http://schemas.microsoft.com/office/drawing/2014/main" id="{43771848-63BC-4791-A10F-2DD94F47437E}"/>
              </a:ext>
            </a:extLst>
          </p:cNvPr>
          <p:cNvSpPr txBox="1"/>
          <p:nvPr/>
        </p:nvSpPr>
        <p:spPr>
          <a:xfrm>
            <a:off x="1016000" y="2672080"/>
            <a:ext cx="10617200" cy="3734356"/>
          </a:xfrm>
          <a:prstGeom prst="rect">
            <a:avLst/>
          </a:prstGeom>
          <a:noFill/>
        </p:spPr>
        <p:txBody>
          <a:bodyPr wrap="square" lIns="91440" tIns="45720" rIns="91440" bIns="45720" rtlCol="0" anchor="t">
            <a:spAutoFit/>
          </a:bodyPr>
          <a:lstStyle/>
          <a:p>
            <a:pPr>
              <a:spcBef>
                <a:spcPts val="400"/>
              </a:spcBef>
            </a:pPr>
            <a:r>
              <a:rPr lang="en-GB" sz="2000" dirty="0">
                <a:solidFill>
                  <a:schemeClr val="tx1">
                    <a:lumMod val="65000"/>
                    <a:lumOff val="35000"/>
                  </a:schemeClr>
                </a:solidFill>
                <a:cs typeface="Arial" panose="020B0604020202020204" pitchFamily="34" charset="0"/>
              </a:rPr>
              <a:t>The adult social care workforce, comprising over 1.5 million people, undertakes vitally important work that supports individuals and families in our society and promotes strong and inclusive communities. Throughout these slides the term workforce includes:</a:t>
            </a:r>
          </a:p>
          <a:p>
            <a:pPr marL="468000" indent="-342900">
              <a:spcBef>
                <a:spcPts val="400"/>
              </a:spcBef>
              <a:buFont typeface="Arial" panose="020B0604020202020204" pitchFamily="34" charset="0"/>
              <a:buChar char="•"/>
            </a:pPr>
            <a:r>
              <a:rPr lang="en-GB" sz="2000" dirty="0">
                <a:solidFill>
                  <a:schemeClr val="tx1">
                    <a:lumMod val="65000"/>
                    <a:lumOff val="35000"/>
                  </a:schemeClr>
                </a:solidFill>
                <a:cs typeface="Arial" panose="020B0604020202020204" pitchFamily="34" charset="0"/>
              </a:rPr>
              <a:t>Employees working in statutory organisations with responsibility for ASC functions; </a:t>
            </a:r>
          </a:p>
          <a:p>
            <a:pPr marL="468000" indent="-342900">
              <a:spcBef>
                <a:spcPts val="400"/>
              </a:spcBef>
              <a:buFont typeface="Arial" panose="020B0604020202020204" pitchFamily="34" charset="0"/>
              <a:buChar char="•"/>
            </a:pPr>
            <a:r>
              <a:rPr lang="en-GB" sz="2000" dirty="0">
                <a:solidFill>
                  <a:schemeClr val="tx1">
                    <a:lumMod val="65000"/>
                    <a:lumOff val="35000"/>
                  </a:schemeClr>
                </a:solidFill>
                <a:cs typeface="Arial" panose="020B0604020202020204" pitchFamily="34" charset="0"/>
              </a:rPr>
              <a:t>Those commissioned by councils and employed by care providers or through agencies to deliver care and support;</a:t>
            </a:r>
          </a:p>
          <a:p>
            <a:pPr marL="468000" indent="-342900">
              <a:spcBef>
                <a:spcPts val="400"/>
              </a:spcBef>
              <a:buFont typeface="Arial" panose="020B0604020202020204" pitchFamily="34" charset="0"/>
              <a:buChar char="•"/>
            </a:pPr>
            <a:r>
              <a:rPr lang="en-GB" sz="2000" dirty="0">
                <a:solidFill>
                  <a:schemeClr val="tx1">
                    <a:lumMod val="65000"/>
                    <a:lumOff val="35000"/>
                  </a:schemeClr>
                </a:solidFill>
                <a:cs typeface="Arial" panose="020B0604020202020204" pitchFamily="34" charset="0"/>
              </a:rPr>
              <a:t>Those people employed via a direct payment i.e. personal assistants;</a:t>
            </a:r>
          </a:p>
          <a:p>
            <a:pPr marL="468000" indent="-342900">
              <a:spcBef>
                <a:spcPts val="400"/>
              </a:spcBef>
              <a:buFont typeface="Arial" panose="020B0604020202020204" pitchFamily="34" charset="0"/>
              <a:buChar char="•"/>
            </a:pPr>
            <a:r>
              <a:rPr lang="en-GB" sz="2000" dirty="0">
                <a:solidFill>
                  <a:schemeClr val="tx1">
                    <a:lumMod val="65000"/>
                    <a:lumOff val="35000"/>
                  </a:schemeClr>
                </a:solidFill>
                <a:cs typeface="Arial" panose="020B0604020202020204" pitchFamily="34" charset="0"/>
              </a:rPr>
              <a:t>Care staff employed as part of any integrated arrangements with Health;</a:t>
            </a:r>
          </a:p>
          <a:p>
            <a:pPr marL="125095">
              <a:spcBef>
                <a:spcPts val="400"/>
              </a:spcBef>
            </a:pPr>
            <a:r>
              <a:rPr lang="en-GB" sz="2000" dirty="0">
                <a:solidFill>
                  <a:schemeClr val="tx1">
                    <a:lumMod val="65000"/>
                    <a:lumOff val="35000"/>
                  </a:schemeClr>
                </a:solidFill>
                <a:cs typeface="Arial"/>
              </a:rPr>
              <a:t>While not part of the paid workforce, we also recognise the invaluable role that informal and unpaid carers and volunteers play in supporting people to live the lives that they want to live in their own homes. </a:t>
            </a:r>
            <a:endParaRPr lang="en-GB" sz="2000" dirty="0">
              <a:solidFill>
                <a:schemeClr val="tx1">
                  <a:lumMod val="65000"/>
                  <a:lumOff val="35000"/>
                </a:schemeClr>
              </a:solidFill>
              <a:cs typeface="Arial" panose="020B0604020202020204" pitchFamily="34" charset="0"/>
            </a:endParaRPr>
          </a:p>
        </p:txBody>
      </p:sp>
    </p:spTree>
    <p:extLst>
      <p:ext uri="{BB962C8B-B14F-4D97-AF65-F5344CB8AC3E}">
        <p14:creationId xmlns:p14="http://schemas.microsoft.com/office/powerpoint/2010/main" val="173017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26609-0A20-4E5C-9E13-6A25736A8E4D}"/>
              </a:ext>
            </a:extLst>
          </p:cNvPr>
          <p:cNvSpPr>
            <a:spLocks noGrp="1"/>
          </p:cNvSpPr>
          <p:nvPr>
            <p:ph idx="1"/>
          </p:nvPr>
        </p:nvSpPr>
        <p:spPr>
          <a:xfrm>
            <a:off x="883920" y="2021839"/>
            <a:ext cx="10480765" cy="4246563"/>
          </a:xfrm>
        </p:spPr>
        <p:txBody>
          <a:bodyPr>
            <a:noAutofit/>
          </a:bodyPr>
          <a:lstStyle/>
          <a:p>
            <a:pPr marL="0" indent="0">
              <a:lnSpc>
                <a:spcPct val="100000"/>
              </a:lnSpc>
              <a:spcBef>
                <a:spcPts val="600"/>
              </a:spcBef>
              <a:buNone/>
            </a:pPr>
            <a:r>
              <a:rPr lang="en-GB" sz="2200" dirty="0">
                <a:solidFill>
                  <a:srgbClr val="0070C0"/>
                </a:solidFill>
              </a:rPr>
              <a:t>Our ambition is to create a diverse and inclusive workforce which better reflects our communities and where all those working in care have equality of opportunity, dignity and respect.  </a:t>
            </a:r>
          </a:p>
          <a:p>
            <a:pPr marL="0" indent="0">
              <a:lnSpc>
                <a:spcPct val="100000"/>
              </a:lnSpc>
              <a:spcBef>
                <a:spcPts val="600"/>
              </a:spcBef>
              <a:buNone/>
            </a:pPr>
            <a:r>
              <a:rPr lang="en-GB" sz="2200" dirty="0">
                <a:solidFill>
                  <a:schemeClr val="tx1">
                    <a:lumMod val="65000"/>
                    <a:lumOff val="35000"/>
                  </a:schemeClr>
                </a:solidFill>
              </a:rPr>
              <a:t>This will be delivered through:</a:t>
            </a:r>
          </a:p>
          <a:p>
            <a:pPr marL="514350" lvl="0" indent="-514350">
              <a:lnSpc>
                <a:spcPct val="100000"/>
              </a:lnSpc>
              <a:spcBef>
                <a:spcPts val="600"/>
              </a:spcBef>
              <a:buFont typeface="+mj-lt"/>
              <a:buAutoNum type="romanLcPeriod"/>
            </a:pPr>
            <a:r>
              <a:rPr lang="en-GB" sz="2200" dirty="0">
                <a:solidFill>
                  <a:schemeClr val="tx1">
                    <a:lumMod val="65000"/>
                    <a:lumOff val="35000"/>
                  </a:schemeClr>
                </a:solidFill>
              </a:rPr>
              <a:t>Working with other national organisations to better </a:t>
            </a:r>
            <a:r>
              <a:rPr lang="en-GB" sz="2200" b="1" dirty="0">
                <a:solidFill>
                  <a:schemeClr val="tx1">
                    <a:lumMod val="65000"/>
                    <a:lumOff val="35000"/>
                  </a:schemeClr>
                </a:solidFill>
              </a:rPr>
              <a:t>understand the impact of COVID 19 on BAME people </a:t>
            </a:r>
            <a:r>
              <a:rPr lang="en-GB" sz="2200" dirty="0">
                <a:solidFill>
                  <a:schemeClr val="tx1">
                    <a:lumMod val="65000"/>
                    <a:lumOff val="35000"/>
                  </a:schemeClr>
                </a:solidFill>
              </a:rPr>
              <a:t>and others groups in the workforce, in order to support those people to be safe; </a:t>
            </a:r>
          </a:p>
          <a:p>
            <a:pPr marL="514350" lvl="0" indent="-514350">
              <a:lnSpc>
                <a:spcPct val="100000"/>
              </a:lnSpc>
              <a:spcBef>
                <a:spcPts val="600"/>
              </a:spcBef>
              <a:buFont typeface="+mj-lt"/>
              <a:buAutoNum type="romanLcPeriod"/>
            </a:pPr>
            <a:r>
              <a:rPr lang="en-GB" sz="2200" b="1" dirty="0">
                <a:solidFill>
                  <a:schemeClr val="tx1">
                    <a:lumMod val="65000"/>
                    <a:lumOff val="35000"/>
                  </a:schemeClr>
                </a:solidFill>
              </a:rPr>
              <a:t>Addressing inequalities and safeguarding</a:t>
            </a:r>
            <a:r>
              <a:rPr lang="en-GB" sz="2200" dirty="0">
                <a:solidFill>
                  <a:schemeClr val="tx1">
                    <a:lumMod val="65000"/>
                    <a:lumOff val="35000"/>
                  </a:schemeClr>
                </a:solidFill>
              </a:rPr>
              <a:t> those in the workforce who are vulnerable by raising awareness and developing skills and practices that mitigate risk;</a:t>
            </a:r>
          </a:p>
          <a:p>
            <a:pPr marL="514350" lvl="0" indent="-514350">
              <a:lnSpc>
                <a:spcPct val="100000"/>
              </a:lnSpc>
              <a:spcBef>
                <a:spcPts val="600"/>
              </a:spcBef>
              <a:buFont typeface="+mj-lt"/>
              <a:buAutoNum type="romanLcPeriod"/>
            </a:pPr>
            <a:r>
              <a:rPr lang="en-GB" sz="2200" dirty="0">
                <a:solidFill>
                  <a:schemeClr val="tx1">
                    <a:lumMod val="65000"/>
                    <a:lumOff val="35000"/>
                  </a:schemeClr>
                </a:solidFill>
              </a:rPr>
              <a:t>Continuing to increase the </a:t>
            </a:r>
            <a:r>
              <a:rPr lang="en-GB" sz="2200" b="1" dirty="0">
                <a:solidFill>
                  <a:schemeClr val="tx1">
                    <a:lumMod val="65000"/>
                    <a:lumOff val="35000"/>
                  </a:schemeClr>
                </a:solidFill>
              </a:rPr>
              <a:t>diversity and inclusiveness of the workforce</a:t>
            </a:r>
            <a:r>
              <a:rPr lang="en-GB" sz="2200" dirty="0">
                <a:solidFill>
                  <a:schemeClr val="tx1">
                    <a:lumMod val="65000"/>
                    <a:lumOff val="35000"/>
                  </a:schemeClr>
                </a:solidFill>
              </a:rPr>
              <a:t>, creating career opportunities that appeal to all parts of the community.</a:t>
            </a:r>
          </a:p>
          <a:p>
            <a:pPr marL="514350" lvl="0" indent="-514350">
              <a:lnSpc>
                <a:spcPct val="100000"/>
              </a:lnSpc>
              <a:spcBef>
                <a:spcPts val="600"/>
              </a:spcBef>
              <a:buFont typeface="+mj-lt"/>
              <a:buAutoNum type="romanLcPeriod"/>
            </a:pPr>
            <a:endParaRPr lang="en-GB" sz="2200" dirty="0">
              <a:solidFill>
                <a:schemeClr val="tx1">
                  <a:lumMod val="65000"/>
                  <a:lumOff val="35000"/>
                </a:schemeClr>
              </a:solidFill>
            </a:endParaRPr>
          </a:p>
          <a:p>
            <a:pPr marL="0" indent="0">
              <a:lnSpc>
                <a:spcPct val="100000"/>
              </a:lnSpc>
              <a:spcBef>
                <a:spcPts val="600"/>
              </a:spcBef>
              <a:buNone/>
            </a:pPr>
            <a:endParaRPr lang="en-GB" sz="2200" dirty="0">
              <a:solidFill>
                <a:schemeClr val="tx1">
                  <a:lumMod val="65000"/>
                  <a:lumOff val="35000"/>
                </a:schemeClr>
              </a:solidFill>
            </a:endParaRPr>
          </a:p>
          <a:p>
            <a:pPr marL="0" indent="0">
              <a:lnSpc>
                <a:spcPct val="100000"/>
              </a:lnSpc>
              <a:spcBef>
                <a:spcPts val="600"/>
              </a:spcBef>
              <a:buNone/>
            </a:pPr>
            <a:endParaRPr lang="en-GB" sz="2200" dirty="0">
              <a:solidFill>
                <a:schemeClr val="tx1">
                  <a:lumMod val="65000"/>
                  <a:lumOff val="35000"/>
                </a:schemeClr>
              </a:solidFill>
            </a:endParaRPr>
          </a:p>
          <a:p>
            <a:pPr marL="0" indent="0">
              <a:lnSpc>
                <a:spcPct val="100000"/>
              </a:lnSpc>
              <a:spcBef>
                <a:spcPts val="600"/>
              </a:spcBef>
              <a:buNone/>
            </a:pPr>
            <a:endParaRPr lang="en-GB" sz="2200" dirty="0">
              <a:solidFill>
                <a:schemeClr val="tx1">
                  <a:lumMod val="65000"/>
                  <a:lumOff val="35000"/>
                </a:schemeClr>
              </a:solidFill>
            </a:endParaRPr>
          </a:p>
          <a:p>
            <a:pPr>
              <a:lnSpc>
                <a:spcPct val="100000"/>
              </a:lnSpc>
              <a:spcBef>
                <a:spcPts val="600"/>
              </a:spcBef>
            </a:pPr>
            <a:endParaRPr lang="en-GB" sz="2200" dirty="0">
              <a:solidFill>
                <a:schemeClr val="tx1">
                  <a:lumMod val="65000"/>
                  <a:lumOff val="35000"/>
                </a:schemeClr>
              </a:solidFill>
            </a:endParaRPr>
          </a:p>
          <a:p>
            <a:pPr marL="0" indent="0">
              <a:lnSpc>
                <a:spcPct val="100000"/>
              </a:lnSpc>
              <a:spcBef>
                <a:spcPts val="600"/>
              </a:spcBef>
              <a:buNone/>
            </a:pPr>
            <a:endParaRPr lang="en-GB" sz="22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38471241-B5BC-44C9-860A-A915C5B23DEB}"/>
              </a:ext>
            </a:extLst>
          </p:cNvPr>
          <p:cNvSpPr/>
          <p:nvPr/>
        </p:nvSpPr>
        <p:spPr>
          <a:xfrm>
            <a:off x="1280161" y="447040"/>
            <a:ext cx="10084524" cy="1152000"/>
          </a:xfrm>
          <a:prstGeom prst="roundRect">
            <a:avLst/>
          </a:prstGeom>
          <a:solidFill>
            <a:srgbClr val="00B0F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000" b="1" dirty="0">
                <a:solidFill>
                  <a:schemeClr val="tx1"/>
                </a:solidFill>
              </a:rPr>
              <a:t>Build and enhance social justice, equality, diversity and inclusion in the workforce: Our aim</a:t>
            </a: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99730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26609-0A20-4E5C-9E13-6A25736A8E4D}"/>
              </a:ext>
            </a:extLst>
          </p:cNvPr>
          <p:cNvSpPr>
            <a:spLocks noGrp="1"/>
          </p:cNvSpPr>
          <p:nvPr>
            <p:ph idx="1"/>
          </p:nvPr>
        </p:nvSpPr>
        <p:spPr>
          <a:xfrm>
            <a:off x="838200" y="2054167"/>
            <a:ext cx="10515600" cy="4053522"/>
          </a:xfrm>
        </p:spPr>
        <p:txBody>
          <a:bodyPr vert="horz" lIns="91440" tIns="45720" rIns="91440" bIns="45720" rtlCol="0" anchor="t">
            <a:noAutofit/>
          </a:bodyPr>
          <a:lstStyle/>
          <a:p>
            <a:pPr marL="0" indent="0">
              <a:lnSpc>
                <a:spcPct val="100000"/>
              </a:lnSpc>
              <a:buNone/>
            </a:pPr>
            <a:r>
              <a:rPr lang="en-GB" sz="2000" dirty="0">
                <a:solidFill>
                  <a:schemeClr val="tx1">
                    <a:lumMod val="65000"/>
                    <a:lumOff val="35000"/>
                  </a:schemeClr>
                </a:solidFill>
              </a:rPr>
              <a:t>Our support offer will build on the work undertaken in councils, including:</a:t>
            </a:r>
            <a:endParaRPr lang="en-US" sz="2000">
              <a:solidFill>
                <a:schemeClr val="tx1">
                  <a:lumMod val="65000"/>
                  <a:lumOff val="35000"/>
                </a:schemeClr>
              </a:solidFill>
              <a:cs typeface="Calibri" panose="020F0502020204030204"/>
            </a:endParaRPr>
          </a:p>
          <a:p>
            <a:pPr>
              <a:lnSpc>
                <a:spcPct val="100000"/>
              </a:lnSpc>
            </a:pPr>
            <a:r>
              <a:rPr lang="en-GB" sz="2000" b="1" dirty="0">
                <a:solidFill>
                  <a:schemeClr val="tx1">
                    <a:lumMod val="65000"/>
                    <a:lumOff val="35000"/>
                  </a:schemeClr>
                </a:solidFill>
              </a:rPr>
              <a:t>BAME and workforce good practice: </a:t>
            </a:r>
            <a:r>
              <a:rPr lang="en-GB" sz="2000" dirty="0">
                <a:solidFill>
                  <a:schemeClr val="tx1">
                    <a:lumMod val="65000"/>
                    <a:lumOff val="35000"/>
                  </a:schemeClr>
                </a:solidFill>
              </a:rPr>
              <a:t>Many councils have been carrying out risk assessments and working with their BAME employees to find out what how best to manage the safety of these staff at work. Examples are on the LGA's </a:t>
            </a:r>
            <a:r>
              <a:rPr lang="en-GB" sz="2000" u="sng" dirty="0">
                <a:hlinkClick r:id="rId2"/>
              </a:rPr>
              <a:t>COVID-19: good council practice webpage.</a:t>
            </a:r>
            <a:endParaRPr lang="en-GB" sz="2000">
              <a:solidFill>
                <a:schemeClr val="tx1">
                  <a:lumMod val="65000"/>
                  <a:lumOff val="35000"/>
                </a:schemeClr>
              </a:solidFill>
              <a:cs typeface="Calibri" panose="020F0502020204030204"/>
            </a:endParaRPr>
          </a:p>
          <a:p>
            <a:pPr>
              <a:lnSpc>
                <a:spcPct val="100000"/>
              </a:lnSpc>
            </a:pPr>
            <a:r>
              <a:rPr lang="en-GB" sz="2000" b="1" dirty="0">
                <a:solidFill>
                  <a:schemeClr val="tx1">
                    <a:lumMod val="65000"/>
                    <a:lumOff val="35000"/>
                  </a:schemeClr>
                </a:solidFill>
              </a:rPr>
              <a:t>Workforce Race Equality Standard</a:t>
            </a:r>
            <a:r>
              <a:rPr lang="en-GB" sz="2000" dirty="0">
                <a:solidFill>
                  <a:schemeClr val="tx1">
                    <a:lumMod val="65000"/>
                    <a:lumOff val="35000"/>
                  </a:schemeClr>
                </a:solidFill>
              </a:rPr>
              <a:t>: ADASS, LGA and SfC are working with the Chief Social Worker to support the health and care system to improve workforce race equality and to address any inequality in the system.</a:t>
            </a:r>
            <a:endParaRPr lang="en-GB" sz="2000">
              <a:solidFill>
                <a:schemeClr val="tx1">
                  <a:lumMod val="65000"/>
                  <a:lumOff val="35000"/>
                </a:schemeClr>
              </a:solidFill>
              <a:cs typeface="Calibri" panose="020F0502020204030204"/>
            </a:endParaRPr>
          </a:p>
          <a:p>
            <a:pPr>
              <a:lnSpc>
                <a:spcPct val="100000"/>
              </a:lnSpc>
            </a:pPr>
            <a:r>
              <a:rPr lang="en-GB" sz="2000" b="1" dirty="0">
                <a:solidFill>
                  <a:schemeClr val="tx1">
                    <a:lumMod val="65000"/>
                    <a:lumOff val="35000"/>
                  </a:schemeClr>
                </a:solidFill>
              </a:rPr>
              <a:t>ADASS Equality, Diversity and Inclusion Action Group</a:t>
            </a:r>
            <a:r>
              <a:rPr lang="en-GB" sz="2000" dirty="0">
                <a:solidFill>
                  <a:schemeClr val="tx1">
                    <a:lumMod val="65000"/>
                    <a:lumOff val="35000"/>
                  </a:schemeClr>
                </a:solidFill>
              </a:rPr>
              <a:t>: with membership across the ADASS organisation with a remit to address equality, diversity and inclusion from the perspective of ADASS as an employer, ADASS as a membership organisation and  ADASS members as leaders back in their own organisation.</a:t>
            </a:r>
            <a:endParaRPr lang="en-GB" sz="2000">
              <a:solidFill>
                <a:schemeClr val="tx1">
                  <a:lumMod val="65000"/>
                  <a:lumOff val="35000"/>
                </a:schemeClr>
              </a:solidFill>
              <a:cs typeface="Calibri" panose="020F0502020204030204"/>
            </a:endParaRPr>
          </a:p>
          <a:p>
            <a:pPr>
              <a:lnSpc>
                <a:spcPct val="100000"/>
              </a:lnSpc>
            </a:pPr>
            <a:endParaRPr lang="en-GB" sz="2200" dirty="0">
              <a:cs typeface="Calibri" panose="020F0502020204030204"/>
            </a:endParaRPr>
          </a:p>
          <a:p>
            <a:pPr marL="0" indent="0">
              <a:lnSpc>
                <a:spcPct val="100000"/>
              </a:lnSpc>
              <a:buNone/>
            </a:pPr>
            <a:endParaRPr lang="en-GB" sz="2200" dirty="0">
              <a:solidFill>
                <a:schemeClr val="tx1">
                  <a:lumMod val="65000"/>
                  <a:lumOff val="35000"/>
                </a:schemeClr>
              </a:solidFill>
              <a:cs typeface="Calibri" panose="020F0502020204030204"/>
            </a:endParaRPr>
          </a:p>
          <a:p>
            <a:pPr marL="0" indent="0">
              <a:lnSpc>
                <a:spcPct val="100000"/>
              </a:lnSpc>
              <a:buNone/>
            </a:pPr>
            <a:endParaRPr lang="en-GB" sz="2200" dirty="0">
              <a:solidFill>
                <a:schemeClr val="tx1">
                  <a:lumMod val="65000"/>
                  <a:lumOff val="35000"/>
                </a:schemeClr>
              </a:solidFill>
              <a:cs typeface="Calibri" panose="020F0502020204030204"/>
            </a:endParaRPr>
          </a:p>
          <a:p>
            <a:pPr marL="0" indent="0">
              <a:lnSpc>
                <a:spcPct val="100000"/>
              </a:lnSpc>
              <a:buNone/>
            </a:pPr>
            <a:endParaRPr lang="en-GB" sz="2200" dirty="0">
              <a:solidFill>
                <a:schemeClr val="tx1">
                  <a:lumMod val="65000"/>
                  <a:lumOff val="35000"/>
                </a:schemeClr>
              </a:solidFill>
              <a:cs typeface="Calibri" panose="020F0502020204030204"/>
            </a:endParaRPr>
          </a:p>
          <a:p>
            <a:pPr>
              <a:lnSpc>
                <a:spcPct val="100000"/>
              </a:lnSpc>
            </a:pPr>
            <a:endParaRPr lang="en-GB" sz="2200" dirty="0">
              <a:solidFill>
                <a:schemeClr val="tx1">
                  <a:lumMod val="65000"/>
                  <a:lumOff val="35000"/>
                </a:schemeClr>
              </a:solidFill>
              <a:cs typeface="Calibri" panose="020F0502020204030204"/>
            </a:endParaRPr>
          </a:p>
          <a:p>
            <a:pPr marL="0" indent="0">
              <a:lnSpc>
                <a:spcPct val="100000"/>
              </a:lnSpc>
              <a:buNone/>
            </a:pPr>
            <a:endParaRPr lang="en-GB" sz="2200" dirty="0">
              <a:solidFill>
                <a:schemeClr val="tx1">
                  <a:lumMod val="65000"/>
                  <a:lumOff val="35000"/>
                </a:schemeClr>
              </a:solidFill>
              <a:cs typeface="Calibri" panose="020F0502020204030204"/>
            </a:endParaRPr>
          </a:p>
        </p:txBody>
      </p:sp>
      <p:sp>
        <p:nvSpPr>
          <p:cNvPr id="4" name="Rounded Rectangle 4">
            <a:extLst>
              <a:ext uri="{FF2B5EF4-FFF2-40B4-BE49-F238E27FC236}">
                <a16:creationId xmlns:a16="http://schemas.microsoft.com/office/drawing/2014/main" id="{38471241-B5BC-44C9-860A-A915C5B23DEB}"/>
              </a:ext>
            </a:extLst>
          </p:cNvPr>
          <p:cNvSpPr/>
          <p:nvPr/>
        </p:nvSpPr>
        <p:spPr>
          <a:xfrm>
            <a:off x="838200" y="545068"/>
            <a:ext cx="10515600" cy="1152000"/>
          </a:xfrm>
          <a:prstGeom prst="roundRect">
            <a:avLst/>
          </a:prstGeom>
          <a:solidFill>
            <a:srgbClr val="00B0F0"/>
          </a:solidFill>
          <a:ln w="12700">
            <a:solidFill>
              <a:srgbClr val="FF822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000" b="1" dirty="0">
                <a:solidFill>
                  <a:schemeClr val="tx1"/>
                </a:solidFill>
              </a:rPr>
              <a:t>Build and enhance social justice, equality, diversity and inclusion in the workforce: practice and learning examples</a:t>
            </a: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9755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13E0-D6BE-4A9B-A806-206F8CC91A09}"/>
              </a:ext>
            </a:extLst>
          </p:cNvPr>
          <p:cNvSpPr>
            <a:spLocks noGrp="1"/>
          </p:cNvSpPr>
          <p:nvPr>
            <p:ph type="title"/>
          </p:nvPr>
        </p:nvSpPr>
        <p:spPr>
          <a:xfrm>
            <a:off x="838200" y="832485"/>
            <a:ext cx="10515600" cy="904875"/>
          </a:xfrm>
        </p:spPr>
        <p:txBody>
          <a:bodyPr>
            <a:normAutofit/>
          </a:bodyPr>
          <a:lstStyle/>
          <a:p>
            <a:r>
              <a:rPr lang="en-GB" sz="4000" b="1" dirty="0">
                <a:solidFill>
                  <a:srgbClr val="0070C0"/>
                </a:solidFill>
                <a:latin typeface="+mn-lt"/>
                <a:cs typeface="Arial" panose="020B0604020202020204" pitchFamily="34" charset="0"/>
              </a:rPr>
              <a:t>Our vision …	</a:t>
            </a:r>
          </a:p>
        </p:txBody>
      </p:sp>
      <p:sp>
        <p:nvSpPr>
          <p:cNvPr id="3" name="Content Placeholder 2">
            <a:extLst>
              <a:ext uri="{FF2B5EF4-FFF2-40B4-BE49-F238E27FC236}">
                <a16:creationId xmlns:a16="http://schemas.microsoft.com/office/drawing/2014/main" id="{BE9B69E5-C8F3-45F1-98F9-1CF351C4D58B}"/>
              </a:ext>
            </a:extLst>
          </p:cNvPr>
          <p:cNvSpPr>
            <a:spLocks noGrp="1"/>
          </p:cNvSpPr>
          <p:nvPr>
            <p:ph idx="1"/>
          </p:nvPr>
        </p:nvSpPr>
        <p:spPr>
          <a:xfrm>
            <a:off x="838200" y="1737360"/>
            <a:ext cx="10515600" cy="4439603"/>
          </a:xfrm>
        </p:spPr>
        <p:txBody>
          <a:bodyPr>
            <a:noAutofit/>
          </a:bodyPr>
          <a:lstStyle/>
          <a:p>
            <a:pPr marL="0" indent="0">
              <a:lnSpc>
                <a:spcPct val="100000"/>
              </a:lnSpc>
              <a:spcBef>
                <a:spcPts val="0"/>
              </a:spcBef>
              <a:spcAft>
                <a:spcPts val="1000"/>
              </a:spcAft>
              <a:buNone/>
            </a:pPr>
            <a:r>
              <a:rPr lang="en-GB" sz="2200" dirty="0">
                <a:solidFill>
                  <a:srgbClr val="0070C0"/>
                </a:solidFill>
              </a:rPr>
              <a:t>…is of a compassionate and respectful society that enables independence, wellbeing and participation in community life for all. </a:t>
            </a:r>
          </a:p>
          <a:p>
            <a:pPr marL="0" indent="0">
              <a:lnSpc>
                <a:spcPct val="100000"/>
              </a:lnSpc>
              <a:spcBef>
                <a:spcPts val="1200"/>
              </a:spcBef>
              <a:spcAft>
                <a:spcPts val="1000"/>
              </a:spcAft>
              <a:buNone/>
            </a:pPr>
            <a:r>
              <a:rPr lang="en-GB" sz="2200" dirty="0">
                <a:solidFill>
                  <a:schemeClr val="tx1">
                    <a:lumMod val="65000"/>
                    <a:lumOff val="35000"/>
                  </a:schemeClr>
                </a:solidFill>
              </a:rPr>
              <a:t>Our shared belief is that people with care and support needs should receive consistent, high quality help, support and safeguards that take account of their individual needs to ensure that they can live fulfilled lives in their own homes and communities. </a:t>
            </a:r>
          </a:p>
          <a:p>
            <a:pPr marL="0" indent="0">
              <a:lnSpc>
                <a:spcPct val="100000"/>
              </a:lnSpc>
              <a:spcBef>
                <a:spcPts val="0"/>
              </a:spcBef>
              <a:spcAft>
                <a:spcPts val="1000"/>
              </a:spcAft>
              <a:buNone/>
            </a:pPr>
            <a:r>
              <a:rPr lang="en-GB" sz="2200" dirty="0">
                <a:solidFill>
                  <a:schemeClr val="tx1">
                    <a:lumMod val="65000"/>
                    <a:lumOff val="35000"/>
                  </a:schemeClr>
                </a:solidFill>
              </a:rPr>
              <a:t>The social care workforce is the foundation in achieving this vision. The thousands of paid and unpaid carers, volunteers, social workers, occupational therapists, nurses and many others working in different organisations make it possible for people to live happy and healthy lives and help to create strong and inclusive communities. In addition, Social Care is a major employer, contributing £40.5 billion annually to the national economy, making it a key driving force for reform and transformation.</a:t>
            </a:r>
          </a:p>
        </p:txBody>
      </p:sp>
    </p:spTree>
    <p:extLst>
      <p:ext uri="{BB962C8B-B14F-4D97-AF65-F5344CB8AC3E}">
        <p14:creationId xmlns:p14="http://schemas.microsoft.com/office/powerpoint/2010/main" val="315298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D178-82DC-422A-987B-66529C69BC9E}"/>
              </a:ext>
            </a:extLst>
          </p:cNvPr>
          <p:cNvSpPr>
            <a:spLocks noGrp="1"/>
          </p:cNvSpPr>
          <p:nvPr>
            <p:ph type="title"/>
          </p:nvPr>
        </p:nvSpPr>
        <p:spPr>
          <a:xfrm>
            <a:off x="873760" y="681037"/>
            <a:ext cx="10480040" cy="877888"/>
          </a:xfrm>
        </p:spPr>
        <p:txBody>
          <a:bodyPr>
            <a:noAutofit/>
          </a:bodyPr>
          <a:lstStyle/>
          <a:p>
            <a:r>
              <a:rPr lang="en-GB" sz="3600" b="1" dirty="0">
                <a:solidFill>
                  <a:srgbClr val="0070C0"/>
                </a:solidFill>
                <a:latin typeface="+mn-lt"/>
                <a:cs typeface="Arial" panose="020B0604020202020204" pitchFamily="34" charset="0"/>
              </a:rPr>
              <a:t>People who need care and support deserve a workforce that…</a:t>
            </a:r>
          </a:p>
        </p:txBody>
      </p:sp>
      <p:sp>
        <p:nvSpPr>
          <p:cNvPr id="3" name="Content Placeholder 2">
            <a:extLst>
              <a:ext uri="{FF2B5EF4-FFF2-40B4-BE49-F238E27FC236}">
                <a16:creationId xmlns:a16="http://schemas.microsoft.com/office/drawing/2014/main" id="{7ADAFE8F-D10D-4EDB-8989-794D1DDD8FB3}"/>
              </a:ext>
            </a:extLst>
          </p:cNvPr>
          <p:cNvSpPr>
            <a:spLocks noGrp="1"/>
          </p:cNvSpPr>
          <p:nvPr>
            <p:ph idx="1"/>
          </p:nvPr>
        </p:nvSpPr>
        <p:spPr>
          <a:xfrm>
            <a:off x="777240" y="1747520"/>
            <a:ext cx="10866120" cy="4765039"/>
          </a:xfrm>
        </p:spPr>
        <p:txBody>
          <a:bodyPr>
            <a:noAutofit/>
          </a:bodyPr>
          <a:lstStyle/>
          <a:p>
            <a:pPr>
              <a:lnSpc>
                <a:spcPct val="100000"/>
              </a:lnSpc>
              <a:spcBef>
                <a:spcPts val="600"/>
              </a:spcBef>
            </a:pPr>
            <a:r>
              <a:rPr lang="en-GB" sz="2200" dirty="0">
                <a:solidFill>
                  <a:schemeClr val="tx1">
                    <a:lumMod val="65000"/>
                    <a:lumOff val="35000"/>
                  </a:schemeClr>
                </a:solidFill>
              </a:rPr>
              <a:t>Puts individuals and families at front and centre, co-producing services that are </a:t>
            </a:r>
            <a:r>
              <a:rPr lang="en-GB" sz="2200" b="1" dirty="0">
                <a:solidFill>
                  <a:schemeClr val="tx1">
                    <a:lumMod val="65000"/>
                    <a:lumOff val="35000"/>
                  </a:schemeClr>
                </a:solidFill>
              </a:rPr>
              <a:t>personalised</a:t>
            </a:r>
            <a:r>
              <a:rPr lang="en-GB" sz="2200" dirty="0">
                <a:solidFill>
                  <a:schemeClr val="tx1">
                    <a:lumMod val="65000"/>
                    <a:lumOff val="35000"/>
                  </a:schemeClr>
                </a:solidFill>
              </a:rPr>
              <a:t> for them </a:t>
            </a:r>
          </a:p>
          <a:p>
            <a:pPr>
              <a:lnSpc>
                <a:spcPct val="100000"/>
              </a:lnSpc>
              <a:spcBef>
                <a:spcPts val="600"/>
              </a:spcBef>
            </a:pPr>
            <a:r>
              <a:rPr lang="en-GB" sz="2200" dirty="0">
                <a:solidFill>
                  <a:schemeClr val="tx1">
                    <a:lumMod val="65000"/>
                    <a:lumOff val="35000"/>
                  </a:schemeClr>
                </a:solidFill>
              </a:rPr>
              <a:t>Has enough people with the right </a:t>
            </a:r>
            <a:r>
              <a:rPr lang="en-GB" sz="2200" b="1" dirty="0">
                <a:solidFill>
                  <a:schemeClr val="tx1">
                    <a:lumMod val="65000"/>
                    <a:lumOff val="35000"/>
                  </a:schemeClr>
                </a:solidFill>
              </a:rPr>
              <a:t>skills and values </a:t>
            </a:r>
            <a:r>
              <a:rPr lang="en-GB" sz="2200" dirty="0">
                <a:solidFill>
                  <a:schemeClr val="tx1">
                    <a:lumMod val="65000"/>
                    <a:lumOff val="35000"/>
                  </a:schemeClr>
                </a:solidFill>
              </a:rPr>
              <a:t>to provide high quality care and support. </a:t>
            </a:r>
          </a:p>
          <a:p>
            <a:pPr>
              <a:lnSpc>
                <a:spcPct val="100000"/>
              </a:lnSpc>
              <a:spcBef>
                <a:spcPts val="600"/>
              </a:spcBef>
            </a:pPr>
            <a:r>
              <a:rPr lang="en-GB" sz="2200" dirty="0">
                <a:solidFill>
                  <a:schemeClr val="tx1">
                    <a:lumMod val="65000"/>
                    <a:lumOff val="35000"/>
                  </a:schemeClr>
                </a:solidFill>
              </a:rPr>
              <a:t>Is able to meet the </a:t>
            </a:r>
            <a:r>
              <a:rPr lang="en-GB" sz="2200" b="1" dirty="0">
                <a:solidFill>
                  <a:schemeClr val="tx1">
                    <a:lumMod val="65000"/>
                    <a:lumOff val="35000"/>
                  </a:schemeClr>
                </a:solidFill>
              </a:rPr>
              <a:t>demands of the future</a:t>
            </a:r>
            <a:r>
              <a:rPr lang="en-GB" sz="2200" dirty="0">
                <a:solidFill>
                  <a:schemeClr val="tx1">
                    <a:lumMod val="65000"/>
                    <a:lumOff val="35000"/>
                  </a:schemeClr>
                </a:solidFill>
              </a:rPr>
              <a:t>, when needs may be more complex.</a:t>
            </a:r>
          </a:p>
          <a:p>
            <a:pPr>
              <a:lnSpc>
                <a:spcPct val="100000"/>
              </a:lnSpc>
              <a:spcBef>
                <a:spcPts val="600"/>
              </a:spcBef>
            </a:pPr>
            <a:r>
              <a:rPr lang="en-GB" sz="2200" dirty="0">
                <a:solidFill>
                  <a:schemeClr val="tx1">
                    <a:lumMod val="65000"/>
                    <a:lumOff val="35000"/>
                  </a:schemeClr>
                </a:solidFill>
              </a:rPr>
              <a:t>Offers good and </a:t>
            </a:r>
            <a:r>
              <a:rPr lang="en-GB" sz="2200" b="1" dirty="0">
                <a:solidFill>
                  <a:schemeClr val="tx1">
                    <a:lumMod val="65000"/>
                    <a:lumOff val="35000"/>
                  </a:schemeClr>
                </a:solidFill>
              </a:rPr>
              <a:t>fulfilling jobs</a:t>
            </a:r>
            <a:r>
              <a:rPr lang="en-GB" sz="2200" dirty="0">
                <a:solidFill>
                  <a:schemeClr val="tx1">
                    <a:lumMod val="65000"/>
                    <a:lumOff val="35000"/>
                  </a:schemeClr>
                </a:solidFill>
              </a:rPr>
              <a:t>, with clear </a:t>
            </a:r>
            <a:r>
              <a:rPr lang="en-GB" sz="2200" b="1" dirty="0">
                <a:solidFill>
                  <a:schemeClr val="tx1">
                    <a:lumMod val="65000"/>
                    <a:lumOff val="35000"/>
                  </a:schemeClr>
                </a:solidFill>
              </a:rPr>
              <a:t>career pathways </a:t>
            </a:r>
            <a:r>
              <a:rPr lang="en-GB" sz="2200" dirty="0">
                <a:solidFill>
                  <a:schemeClr val="tx1">
                    <a:lumMod val="65000"/>
                    <a:lumOff val="35000"/>
                  </a:schemeClr>
                </a:solidFill>
              </a:rPr>
              <a:t>and </a:t>
            </a:r>
            <a:r>
              <a:rPr lang="en-GB" sz="2200" b="1" dirty="0">
                <a:solidFill>
                  <a:schemeClr val="tx1">
                    <a:lumMod val="65000"/>
                    <a:lumOff val="35000"/>
                  </a:schemeClr>
                </a:solidFill>
              </a:rPr>
              <a:t>opportunities</a:t>
            </a:r>
            <a:r>
              <a:rPr lang="en-GB" sz="2200" dirty="0">
                <a:solidFill>
                  <a:schemeClr val="tx1">
                    <a:lumMod val="65000"/>
                    <a:lumOff val="35000"/>
                  </a:schemeClr>
                </a:solidFill>
              </a:rPr>
              <a:t> for personal and professional development.</a:t>
            </a:r>
          </a:p>
          <a:p>
            <a:pPr>
              <a:lnSpc>
                <a:spcPct val="100000"/>
              </a:lnSpc>
              <a:spcBef>
                <a:spcPts val="600"/>
              </a:spcBef>
            </a:pPr>
            <a:r>
              <a:rPr lang="en-GB" sz="2200" dirty="0">
                <a:solidFill>
                  <a:schemeClr val="tx1">
                    <a:lumMod val="65000"/>
                    <a:lumOff val="35000"/>
                  </a:schemeClr>
                </a:solidFill>
              </a:rPr>
              <a:t>Is </a:t>
            </a:r>
            <a:r>
              <a:rPr lang="en-GB" sz="2200" b="1" dirty="0">
                <a:solidFill>
                  <a:schemeClr val="tx1">
                    <a:lumMod val="65000"/>
                    <a:lumOff val="35000"/>
                  </a:schemeClr>
                </a:solidFill>
              </a:rPr>
              <a:t>diverse</a:t>
            </a:r>
            <a:r>
              <a:rPr lang="en-GB" sz="2200" dirty="0">
                <a:solidFill>
                  <a:schemeClr val="tx1">
                    <a:lumMod val="65000"/>
                    <a:lumOff val="35000"/>
                  </a:schemeClr>
                </a:solidFill>
              </a:rPr>
              <a:t>, reflecting the communities in which we work and the people who we support.</a:t>
            </a:r>
          </a:p>
          <a:p>
            <a:pPr>
              <a:lnSpc>
                <a:spcPct val="100000"/>
              </a:lnSpc>
              <a:spcBef>
                <a:spcPts val="600"/>
              </a:spcBef>
            </a:pPr>
            <a:r>
              <a:rPr lang="en-GB" sz="2200" dirty="0">
                <a:solidFill>
                  <a:schemeClr val="tx1">
                    <a:lumMod val="65000"/>
                    <a:lumOff val="35000"/>
                  </a:schemeClr>
                </a:solidFill>
              </a:rPr>
              <a:t>Is more </a:t>
            </a:r>
            <a:r>
              <a:rPr lang="en-GB" sz="2200" b="1" dirty="0">
                <a:solidFill>
                  <a:schemeClr val="tx1">
                    <a:lumMod val="65000"/>
                    <a:lumOff val="35000"/>
                  </a:schemeClr>
                </a:solidFill>
              </a:rPr>
              <a:t>integrated</a:t>
            </a:r>
            <a:r>
              <a:rPr lang="en-GB" sz="2200" dirty="0">
                <a:solidFill>
                  <a:schemeClr val="tx1">
                    <a:lumMod val="65000"/>
                    <a:lumOff val="35000"/>
                  </a:schemeClr>
                </a:solidFill>
              </a:rPr>
              <a:t>, with fewer obstacles for people to address.</a:t>
            </a:r>
          </a:p>
          <a:p>
            <a:pPr>
              <a:lnSpc>
                <a:spcPct val="100000"/>
              </a:lnSpc>
              <a:spcBef>
                <a:spcPts val="600"/>
              </a:spcBef>
            </a:pPr>
            <a:r>
              <a:rPr lang="en-GB" sz="2200" dirty="0">
                <a:solidFill>
                  <a:schemeClr val="tx1">
                    <a:lumMod val="65000"/>
                    <a:lumOff val="35000"/>
                  </a:schemeClr>
                </a:solidFill>
              </a:rPr>
              <a:t>Adopts </a:t>
            </a:r>
            <a:r>
              <a:rPr lang="en-GB" sz="2200" b="1" dirty="0">
                <a:solidFill>
                  <a:schemeClr val="tx1">
                    <a:lumMod val="65000"/>
                    <a:lumOff val="35000"/>
                  </a:schemeClr>
                </a:solidFill>
              </a:rPr>
              <a:t>innovative</a:t>
            </a:r>
            <a:r>
              <a:rPr lang="en-GB" sz="2200" dirty="0">
                <a:solidFill>
                  <a:schemeClr val="tx1">
                    <a:lumMod val="65000"/>
                    <a:lumOff val="35000"/>
                  </a:schemeClr>
                </a:solidFill>
              </a:rPr>
              <a:t> approaches to person-centred care, including the use of technology. </a:t>
            </a:r>
          </a:p>
          <a:p>
            <a:pPr>
              <a:lnSpc>
                <a:spcPct val="100000"/>
              </a:lnSpc>
              <a:spcBef>
                <a:spcPts val="600"/>
              </a:spcBef>
            </a:pPr>
            <a:r>
              <a:rPr lang="en-GB" sz="2200" dirty="0">
                <a:solidFill>
                  <a:schemeClr val="tx1">
                    <a:lumMod val="65000"/>
                    <a:lumOff val="35000"/>
                  </a:schemeClr>
                </a:solidFill>
              </a:rPr>
              <a:t>Is </a:t>
            </a:r>
            <a:r>
              <a:rPr lang="en-GB" sz="2200" b="1" dirty="0">
                <a:solidFill>
                  <a:schemeClr val="tx1">
                    <a:lumMod val="65000"/>
                    <a:lumOff val="35000"/>
                  </a:schemeClr>
                </a:solidFill>
              </a:rPr>
              <a:t>understood and valued</a:t>
            </a:r>
            <a:r>
              <a:rPr lang="en-GB" sz="2200" dirty="0">
                <a:solidFill>
                  <a:schemeClr val="tx1">
                    <a:lumMod val="65000"/>
                    <a:lumOff val="35000"/>
                  </a:schemeClr>
                </a:solidFill>
              </a:rPr>
              <a:t> by government and communities and that is reflected in national policy, communications, rewards and opportunities. </a:t>
            </a:r>
          </a:p>
        </p:txBody>
      </p:sp>
    </p:spTree>
    <p:extLst>
      <p:ext uri="{BB962C8B-B14F-4D97-AF65-F5344CB8AC3E}">
        <p14:creationId xmlns:p14="http://schemas.microsoft.com/office/powerpoint/2010/main" val="377788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22"/>
          <p:cNvSpPr/>
          <p:nvPr/>
        </p:nvSpPr>
        <p:spPr>
          <a:xfrm>
            <a:off x="1676400" y="609600"/>
            <a:ext cx="9144000" cy="0"/>
          </a:xfrm>
          <a:prstGeom prst="rect">
            <a:avLst/>
          </a:prstGeom>
          <a:noFill/>
          <a:ln>
            <a:noFill/>
          </a:ln>
        </p:spPr>
        <p:txBody>
          <a:bodyPr spcFirstLastPara="1" wrap="square" lIns="91425" tIns="45700" rIns="91425" bIns="45700" anchor="ctr" anchorCtr="0">
            <a:noAutofit/>
          </a:bodyPr>
          <a:lstStyle/>
          <a:p>
            <a:pPr>
              <a:buSzPts val="1100"/>
            </a:pPr>
            <a:r>
              <a:rPr lang="en-GB" sz="1100" dirty="0"/>
              <a:t> </a:t>
            </a:r>
            <a:endParaRPr dirty="0"/>
          </a:p>
        </p:txBody>
      </p:sp>
      <p:sp>
        <p:nvSpPr>
          <p:cNvPr id="2" name="Rectangle 1"/>
          <p:cNvSpPr/>
          <p:nvPr/>
        </p:nvSpPr>
        <p:spPr>
          <a:xfrm>
            <a:off x="4112996" y="-2303187"/>
            <a:ext cx="2324456" cy="11052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pic>
        <p:nvPicPr>
          <p:cNvPr id="1026" name="Picture 2" descr="skills-for-care-logo - Care Management Matters">
            <a:extLst>
              <a:ext uri="{FF2B5EF4-FFF2-40B4-BE49-F238E27FC236}">
                <a16:creationId xmlns:a16="http://schemas.microsoft.com/office/drawing/2014/main" id="{7DCF9F6D-062C-4208-9443-7A84B4B8F8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6468" y="358586"/>
            <a:ext cx="2787331" cy="14793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73BCB69-6A5D-440B-B943-2C0AB78264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6173" y="190107"/>
            <a:ext cx="3511588" cy="1755794"/>
          </a:xfrm>
          <a:prstGeom prst="rect">
            <a:avLst/>
          </a:prstGeom>
        </p:spPr>
      </p:pic>
      <p:pic>
        <p:nvPicPr>
          <p:cNvPr id="9" name="Picture 8">
            <a:extLst>
              <a:ext uri="{FF2B5EF4-FFF2-40B4-BE49-F238E27FC236}">
                <a16:creationId xmlns:a16="http://schemas.microsoft.com/office/drawing/2014/main" id="{6F8667BF-E850-4695-945A-75659702F2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7779" y="461836"/>
            <a:ext cx="2305581" cy="1227164"/>
          </a:xfrm>
          <a:prstGeom prst="rect">
            <a:avLst/>
          </a:prstGeom>
        </p:spPr>
      </p:pic>
      <p:sp>
        <p:nvSpPr>
          <p:cNvPr id="4" name="Title 3">
            <a:extLst>
              <a:ext uri="{FF2B5EF4-FFF2-40B4-BE49-F238E27FC236}">
                <a16:creationId xmlns:a16="http://schemas.microsoft.com/office/drawing/2014/main" id="{D8D9F8B3-9600-48DA-B8E3-AF51BC16505A}"/>
              </a:ext>
            </a:extLst>
          </p:cNvPr>
          <p:cNvSpPr>
            <a:spLocks noGrp="1"/>
          </p:cNvSpPr>
          <p:nvPr>
            <p:ph type="title"/>
          </p:nvPr>
        </p:nvSpPr>
        <p:spPr>
          <a:xfrm>
            <a:off x="838199" y="1753819"/>
            <a:ext cx="10515600" cy="843281"/>
          </a:xfrm>
        </p:spPr>
        <p:txBody>
          <a:bodyPr>
            <a:normAutofit/>
          </a:bodyPr>
          <a:lstStyle/>
          <a:p>
            <a:r>
              <a:rPr lang="en-GB" sz="3200" b="1" dirty="0">
                <a:solidFill>
                  <a:srgbClr val="0070C0"/>
                </a:solidFill>
                <a:latin typeface="+mn-lt"/>
                <a:cs typeface="Arial" panose="020B0604020202020204" pitchFamily="34" charset="0"/>
              </a:rPr>
              <a:t>Shared workforce priorities	</a:t>
            </a:r>
          </a:p>
        </p:txBody>
      </p:sp>
      <p:sp>
        <p:nvSpPr>
          <p:cNvPr id="6" name="Content Placeholder 5">
            <a:extLst>
              <a:ext uri="{FF2B5EF4-FFF2-40B4-BE49-F238E27FC236}">
                <a16:creationId xmlns:a16="http://schemas.microsoft.com/office/drawing/2014/main" id="{CA3199C2-1D2C-4C0F-BE63-B53B6D012745}"/>
              </a:ext>
            </a:extLst>
          </p:cNvPr>
          <p:cNvSpPr>
            <a:spLocks noGrp="1"/>
          </p:cNvSpPr>
          <p:nvPr>
            <p:ph idx="1"/>
          </p:nvPr>
        </p:nvSpPr>
        <p:spPr>
          <a:xfrm>
            <a:off x="838199" y="2570480"/>
            <a:ext cx="10977881" cy="3937445"/>
          </a:xfrm>
        </p:spPr>
        <p:txBody>
          <a:bodyPr>
            <a:noAutofit/>
          </a:bodyPr>
          <a:lstStyle/>
          <a:p>
            <a:pPr marL="0" indent="0">
              <a:lnSpc>
                <a:spcPct val="100000"/>
              </a:lnSpc>
              <a:spcBef>
                <a:spcPts val="400"/>
              </a:spcBef>
              <a:buNone/>
            </a:pPr>
            <a:r>
              <a:rPr lang="en-GB" sz="2200" dirty="0">
                <a:solidFill>
                  <a:schemeClr val="tx1">
                    <a:lumMod val="65000"/>
                    <a:lumOff val="35000"/>
                  </a:schemeClr>
                </a:solidFill>
                <a:cs typeface="Arial" panose="020B0604020202020204" pitchFamily="34" charset="0"/>
              </a:rPr>
              <a:t>In June 2020 ADASS, Skills for Care and the LGA agreed to work collaboratively on five shared workforce priorities areas. These are:</a:t>
            </a:r>
          </a:p>
          <a:p>
            <a:pPr marL="971550" lvl="1" indent="-514350">
              <a:lnSpc>
                <a:spcPct val="100000"/>
              </a:lnSpc>
              <a:spcBef>
                <a:spcPts val="400"/>
              </a:spcBef>
              <a:buFont typeface="+mj-lt"/>
              <a:buAutoNum type="arabicPeriod"/>
            </a:pPr>
            <a:r>
              <a:rPr lang="en-GB" sz="2200" dirty="0">
                <a:solidFill>
                  <a:schemeClr val="tx1">
                    <a:lumMod val="65000"/>
                    <a:lumOff val="35000"/>
                  </a:schemeClr>
                </a:solidFill>
                <a:cs typeface="Arial" panose="020B0604020202020204" pitchFamily="34" charset="0"/>
              </a:rPr>
              <a:t>Strategic workforce planning</a:t>
            </a:r>
          </a:p>
          <a:p>
            <a:pPr marL="971550" lvl="1" indent="-514350">
              <a:lnSpc>
                <a:spcPct val="100000"/>
              </a:lnSpc>
              <a:spcBef>
                <a:spcPts val="400"/>
              </a:spcBef>
              <a:buFont typeface="+mj-lt"/>
              <a:buAutoNum type="arabicPeriod"/>
            </a:pPr>
            <a:r>
              <a:rPr lang="en-GB" sz="2200" dirty="0">
                <a:solidFill>
                  <a:schemeClr val="tx1">
                    <a:lumMod val="65000"/>
                    <a:lumOff val="35000"/>
                  </a:schemeClr>
                </a:solidFill>
                <a:cs typeface="Arial" panose="020B0604020202020204" pitchFamily="34" charset="0"/>
              </a:rPr>
              <a:t>Growing and developing the workforce to meet future demand</a:t>
            </a:r>
          </a:p>
          <a:p>
            <a:pPr marL="971550" lvl="1" indent="-514350">
              <a:lnSpc>
                <a:spcPct val="100000"/>
              </a:lnSpc>
              <a:spcBef>
                <a:spcPts val="400"/>
              </a:spcBef>
              <a:buFont typeface="+mj-lt"/>
              <a:buAutoNum type="arabicPeriod"/>
            </a:pPr>
            <a:r>
              <a:rPr lang="en-GB" sz="2200" dirty="0">
                <a:solidFill>
                  <a:schemeClr val="tx1">
                    <a:lumMod val="65000"/>
                    <a:lumOff val="35000"/>
                  </a:schemeClr>
                </a:solidFill>
                <a:cs typeface="Arial" panose="020B0604020202020204" pitchFamily="34" charset="0"/>
              </a:rPr>
              <a:t>Enhancing the use of technology</a:t>
            </a:r>
          </a:p>
          <a:p>
            <a:pPr marL="971550" lvl="1" indent="-514350">
              <a:lnSpc>
                <a:spcPct val="100000"/>
              </a:lnSpc>
              <a:spcBef>
                <a:spcPts val="400"/>
              </a:spcBef>
              <a:buFont typeface="+mj-lt"/>
              <a:buAutoNum type="arabicPeriod"/>
            </a:pPr>
            <a:r>
              <a:rPr lang="en-GB" sz="2200" dirty="0">
                <a:solidFill>
                  <a:schemeClr val="tx1">
                    <a:lumMod val="65000"/>
                    <a:lumOff val="35000"/>
                  </a:schemeClr>
                </a:solidFill>
                <a:cs typeface="Arial" panose="020B0604020202020204" pitchFamily="34" charset="0"/>
              </a:rPr>
              <a:t>Supporting wellbeing and positive mental health</a:t>
            </a:r>
          </a:p>
          <a:p>
            <a:pPr marL="971550" lvl="1" indent="-514350">
              <a:lnSpc>
                <a:spcPct val="100000"/>
              </a:lnSpc>
              <a:spcBef>
                <a:spcPts val="400"/>
              </a:spcBef>
              <a:buFont typeface="+mj-lt"/>
              <a:buAutoNum type="arabicPeriod"/>
            </a:pPr>
            <a:r>
              <a:rPr lang="en-GB" sz="2200" dirty="0">
                <a:solidFill>
                  <a:schemeClr val="tx1">
                    <a:lumMod val="65000"/>
                    <a:lumOff val="35000"/>
                  </a:schemeClr>
                </a:solidFill>
                <a:cs typeface="Arial" panose="020B0604020202020204" pitchFamily="34" charset="0"/>
              </a:rPr>
              <a:t>Building and enhancing social justice, equality, diversity and inclusion in the workforce.</a:t>
            </a:r>
          </a:p>
          <a:p>
            <a:pPr marL="0" indent="0">
              <a:lnSpc>
                <a:spcPct val="100000"/>
              </a:lnSpc>
              <a:spcBef>
                <a:spcPts val="400"/>
              </a:spcBef>
              <a:buNone/>
            </a:pPr>
            <a:r>
              <a:rPr lang="en-GB" sz="2200" dirty="0">
                <a:solidFill>
                  <a:schemeClr val="tx1">
                    <a:lumMod val="65000"/>
                    <a:lumOff val="35000"/>
                  </a:schemeClr>
                </a:solidFill>
                <a:cs typeface="Arial" panose="020B0604020202020204" pitchFamily="34" charset="0"/>
              </a:rPr>
              <a:t>These priorities do not stand alone from each other but are inter-related. Each will be informed by market intelligence and any outputs will be co-produced with those people who use care and support services. </a:t>
            </a:r>
          </a:p>
          <a:p>
            <a:pPr marL="0" indent="0">
              <a:lnSpc>
                <a:spcPct val="100000"/>
              </a:lnSpc>
              <a:spcBef>
                <a:spcPts val="400"/>
              </a:spcBef>
              <a:buNone/>
            </a:pPr>
            <a:endParaRPr lang="en-GB" sz="2200" dirty="0">
              <a:solidFill>
                <a:schemeClr val="tx1">
                  <a:lumMod val="65000"/>
                  <a:lumOff val="35000"/>
                </a:schemeClr>
              </a:solidFill>
              <a:cs typeface="Arial" panose="020B0604020202020204" pitchFamily="34" charset="0"/>
            </a:endParaRPr>
          </a:p>
          <a:p>
            <a:pPr marL="0" indent="0">
              <a:lnSpc>
                <a:spcPct val="100000"/>
              </a:lnSpc>
              <a:spcBef>
                <a:spcPts val="400"/>
              </a:spcBef>
              <a:buNone/>
            </a:pPr>
            <a:endParaRPr lang="en-GB" sz="2200" dirty="0">
              <a:solidFill>
                <a:schemeClr val="tx1">
                  <a:lumMod val="65000"/>
                  <a:lumOff val="35000"/>
                </a:schemeClr>
              </a:solidFill>
              <a:cs typeface="Arial" panose="020B0604020202020204" pitchFamily="34" charset="0"/>
            </a:endParaRPr>
          </a:p>
        </p:txBody>
      </p:sp>
    </p:spTree>
    <p:extLst>
      <p:ext uri="{BB962C8B-B14F-4D97-AF65-F5344CB8AC3E}">
        <p14:creationId xmlns:p14="http://schemas.microsoft.com/office/powerpoint/2010/main" val="352607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99377" y="638950"/>
            <a:ext cx="10809347" cy="1022192"/>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latin typeface="+mj-lt"/>
              </a:rPr>
              <a:t>Shared Workforce Priorities</a:t>
            </a:r>
            <a:endParaRPr lang="en-GB" sz="2400" dirty="0"/>
          </a:p>
        </p:txBody>
      </p:sp>
      <p:sp>
        <p:nvSpPr>
          <p:cNvPr id="4" name="Rounded Rectangle 3"/>
          <p:cNvSpPr/>
          <p:nvPr/>
        </p:nvSpPr>
        <p:spPr>
          <a:xfrm>
            <a:off x="999377" y="1798320"/>
            <a:ext cx="455265" cy="468174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600" b="1" dirty="0">
                <a:solidFill>
                  <a:schemeClr val="bg1"/>
                </a:solidFill>
              </a:rPr>
              <a:t>Workforce priorities</a:t>
            </a:r>
          </a:p>
        </p:txBody>
      </p:sp>
      <p:sp>
        <p:nvSpPr>
          <p:cNvPr id="18" name="Rounded Rectangle 17"/>
          <p:cNvSpPr/>
          <p:nvPr/>
        </p:nvSpPr>
        <p:spPr>
          <a:xfrm>
            <a:off x="1978140" y="6010163"/>
            <a:ext cx="9380265" cy="674850"/>
          </a:xfrm>
          <a:prstGeom prst="rightArrow">
            <a:avLst/>
          </a:prstGeom>
          <a:pattFill prst="pct50">
            <a:fgClr>
              <a:schemeClr val="accent1"/>
            </a:fgClr>
            <a:bgClr>
              <a:schemeClr val="bg1"/>
            </a:bgClr>
          </a:pattFill>
          <a:ln w="12700">
            <a:solidFill>
              <a:schemeClr val="tx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600" b="1" dirty="0"/>
              <a:t>Support offer</a:t>
            </a:r>
          </a:p>
        </p:txBody>
      </p:sp>
      <p:sp>
        <p:nvSpPr>
          <p:cNvPr id="31" name="Rounded Rectangle 4">
            <a:extLst>
              <a:ext uri="{FF2B5EF4-FFF2-40B4-BE49-F238E27FC236}">
                <a16:creationId xmlns:a16="http://schemas.microsoft.com/office/drawing/2014/main" id="{ED5D3A3C-9330-48E0-B3ED-C1DF3E8431FA}"/>
              </a:ext>
            </a:extLst>
          </p:cNvPr>
          <p:cNvSpPr/>
          <p:nvPr/>
        </p:nvSpPr>
        <p:spPr>
          <a:xfrm>
            <a:off x="1922001" y="1798318"/>
            <a:ext cx="1512000" cy="4068000"/>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b="1" dirty="0">
                <a:solidFill>
                  <a:schemeClr val="tx1"/>
                </a:solidFill>
              </a:rPr>
              <a:t>Strategic workforce planning</a:t>
            </a: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600" b="1" dirty="0">
              <a:solidFill>
                <a:schemeClr val="tx1"/>
              </a:solidFill>
            </a:endParaRPr>
          </a:p>
          <a:p>
            <a:pPr algn="ctr"/>
            <a:endParaRPr lang="en-GB" sz="1200" b="1" dirty="0">
              <a:solidFill>
                <a:srgbClr val="FF0000"/>
              </a:solidFill>
              <a:latin typeface="Aharoni" panose="02010803020104030203" pitchFamily="2" charset="-79"/>
              <a:cs typeface="Aharoni" panose="02010803020104030203" pitchFamily="2" charset="-79"/>
            </a:endParaRPr>
          </a:p>
        </p:txBody>
      </p:sp>
      <p:grpSp>
        <p:nvGrpSpPr>
          <p:cNvPr id="6" name="Group 5">
            <a:extLst>
              <a:ext uri="{FF2B5EF4-FFF2-40B4-BE49-F238E27FC236}">
                <a16:creationId xmlns:a16="http://schemas.microsoft.com/office/drawing/2014/main" id="{31147290-9DD1-4776-B289-A01A224C1A67}"/>
              </a:ext>
            </a:extLst>
          </p:cNvPr>
          <p:cNvGrpSpPr/>
          <p:nvPr/>
        </p:nvGrpSpPr>
        <p:grpSpPr>
          <a:xfrm>
            <a:off x="3733729" y="1826458"/>
            <a:ext cx="1954686" cy="4068000"/>
            <a:chOff x="5750561" y="1848714"/>
            <a:chExt cx="1954686" cy="4068000"/>
          </a:xfrm>
        </p:grpSpPr>
        <p:sp>
          <p:nvSpPr>
            <p:cNvPr id="7" name="Rounded Rectangle 6"/>
            <p:cNvSpPr/>
            <p:nvPr/>
          </p:nvSpPr>
          <p:spPr>
            <a:xfrm>
              <a:off x="5855907" y="1848714"/>
              <a:ext cx="1741389" cy="4068000"/>
            </a:xfrm>
            <a:prstGeom prst="roundRect">
              <a:avLst/>
            </a:prstGeom>
            <a:solidFill>
              <a:schemeClr val="accent4"/>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t" anchorCtr="0"/>
            <a:lstStyle/>
            <a:p>
              <a:pPr algn="ctr"/>
              <a:r>
                <a:rPr lang="en-GB" b="1" dirty="0">
                  <a:solidFill>
                    <a:schemeClr val="tx1"/>
                  </a:solidFill>
                </a:rPr>
                <a:t>Growing and developing the workforce to meet future demand</a:t>
              </a:r>
            </a:p>
          </p:txBody>
        </p:sp>
        <p:sp>
          <p:nvSpPr>
            <p:cNvPr id="11" name="Rounded Rectangle 10"/>
            <p:cNvSpPr/>
            <p:nvPr/>
          </p:nvSpPr>
          <p:spPr>
            <a:xfrm>
              <a:off x="5750561" y="3392544"/>
              <a:ext cx="1954686" cy="672616"/>
            </a:xfrm>
            <a:prstGeom prst="roundRect">
              <a:avLst/>
            </a:prstGeom>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Sustainable pay and rewards</a:t>
              </a:r>
            </a:p>
          </p:txBody>
        </p:sp>
        <p:sp>
          <p:nvSpPr>
            <p:cNvPr id="12" name="Rounded Rectangle 11"/>
            <p:cNvSpPr/>
            <p:nvPr/>
          </p:nvSpPr>
          <p:spPr>
            <a:xfrm>
              <a:off x="5750561" y="4232624"/>
              <a:ext cx="1929115" cy="643505"/>
            </a:xfrm>
            <a:prstGeom prst="roundRect">
              <a:avLst/>
            </a:prstGeom>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Safe and rapid recruitment</a:t>
              </a:r>
            </a:p>
          </p:txBody>
        </p:sp>
        <p:sp>
          <p:nvSpPr>
            <p:cNvPr id="33" name="Rounded Rectangle 11">
              <a:extLst>
                <a:ext uri="{FF2B5EF4-FFF2-40B4-BE49-F238E27FC236}">
                  <a16:creationId xmlns:a16="http://schemas.microsoft.com/office/drawing/2014/main" id="{4D5803B4-DEBB-48D4-9403-91B59A1DF734}"/>
                </a:ext>
              </a:extLst>
            </p:cNvPr>
            <p:cNvSpPr/>
            <p:nvPr/>
          </p:nvSpPr>
          <p:spPr>
            <a:xfrm>
              <a:off x="5760719" y="5081500"/>
              <a:ext cx="1929115" cy="537873"/>
            </a:xfrm>
            <a:prstGeom prst="roundRect">
              <a:avLst/>
            </a:prstGeom>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Rewarding career pathways</a:t>
              </a:r>
            </a:p>
          </p:txBody>
        </p:sp>
      </p:grpSp>
      <p:sp>
        <p:nvSpPr>
          <p:cNvPr id="37" name="Rounded Rectangle 8">
            <a:extLst>
              <a:ext uri="{FF2B5EF4-FFF2-40B4-BE49-F238E27FC236}">
                <a16:creationId xmlns:a16="http://schemas.microsoft.com/office/drawing/2014/main" id="{6481DB89-1A1E-4F09-866A-3F4DCCB20715}"/>
              </a:ext>
            </a:extLst>
          </p:cNvPr>
          <p:cNvSpPr/>
          <p:nvPr/>
        </p:nvSpPr>
        <p:spPr>
          <a:xfrm>
            <a:off x="1788944" y="3354686"/>
            <a:ext cx="1800000" cy="688218"/>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dirty="0"/>
              <a:t>Understanding workforce motivations</a:t>
            </a:r>
          </a:p>
        </p:txBody>
      </p:sp>
      <p:sp>
        <p:nvSpPr>
          <p:cNvPr id="38" name="Rounded Rectangle 8">
            <a:extLst>
              <a:ext uri="{FF2B5EF4-FFF2-40B4-BE49-F238E27FC236}">
                <a16:creationId xmlns:a16="http://schemas.microsoft.com/office/drawing/2014/main" id="{A69D94A0-4A70-4862-A10B-8E779A0CBF0C}"/>
              </a:ext>
            </a:extLst>
          </p:cNvPr>
          <p:cNvSpPr/>
          <p:nvPr/>
        </p:nvSpPr>
        <p:spPr>
          <a:xfrm>
            <a:off x="1788944" y="4202525"/>
            <a:ext cx="1800000" cy="662392"/>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dirty="0"/>
              <a:t>Principles underpinning a workforce strategy</a:t>
            </a:r>
          </a:p>
        </p:txBody>
      </p:sp>
      <p:sp>
        <p:nvSpPr>
          <p:cNvPr id="39" name="Rounded Rectangle 8">
            <a:extLst>
              <a:ext uri="{FF2B5EF4-FFF2-40B4-BE49-F238E27FC236}">
                <a16:creationId xmlns:a16="http://schemas.microsoft.com/office/drawing/2014/main" id="{758F78D4-9F1D-4347-B7F6-B82F77A99D32}"/>
              </a:ext>
            </a:extLst>
          </p:cNvPr>
          <p:cNvSpPr/>
          <p:nvPr/>
        </p:nvSpPr>
        <p:spPr>
          <a:xfrm>
            <a:off x="1788944" y="5032393"/>
            <a:ext cx="1800000" cy="564724"/>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lIns="36000" tIns="36000" rIns="36000" bIns="36000" rtlCol="0" anchor="ctr"/>
          <a:lstStyle/>
          <a:p>
            <a:pPr algn="ctr"/>
            <a:r>
              <a:rPr lang="en-GB" sz="1400" dirty="0"/>
              <a:t>Market intelligence and data</a:t>
            </a:r>
          </a:p>
        </p:txBody>
      </p:sp>
      <p:grpSp>
        <p:nvGrpSpPr>
          <p:cNvPr id="8" name="Group 7">
            <a:extLst>
              <a:ext uri="{FF2B5EF4-FFF2-40B4-BE49-F238E27FC236}">
                <a16:creationId xmlns:a16="http://schemas.microsoft.com/office/drawing/2014/main" id="{86F5EAA8-4758-42CD-A645-CE83B246CBE2}"/>
              </a:ext>
            </a:extLst>
          </p:cNvPr>
          <p:cNvGrpSpPr/>
          <p:nvPr/>
        </p:nvGrpSpPr>
        <p:grpSpPr>
          <a:xfrm>
            <a:off x="5885347" y="1826458"/>
            <a:ext cx="1851142" cy="4068000"/>
            <a:chOff x="7865027" y="1970949"/>
            <a:chExt cx="1851142" cy="4068000"/>
          </a:xfrm>
        </p:grpSpPr>
        <p:sp>
          <p:nvSpPr>
            <p:cNvPr id="32" name="Rounded Rectangle 5">
              <a:extLst>
                <a:ext uri="{FF2B5EF4-FFF2-40B4-BE49-F238E27FC236}">
                  <a16:creationId xmlns:a16="http://schemas.microsoft.com/office/drawing/2014/main" id="{91B2DBB5-7C34-42CD-B6CE-B3826ED5427D}"/>
                </a:ext>
              </a:extLst>
            </p:cNvPr>
            <p:cNvSpPr/>
            <p:nvPr/>
          </p:nvSpPr>
          <p:spPr>
            <a:xfrm>
              <a:off x="8030563" y="1970949"/>
              <a:ext cx="1512000" cy="4068000"/>
            </a:xfrm>
            <a:prstGeom prst="roundRect">
              <a:avLst/>
            </a:prstGeom>
            <a:solidFill>
              <a:srgbClr val="63C331"/>
            </a:solidFill>
            <a:ln w="12700">
              <a:solidFill>
                <a:schemeClr val="tx1"/>
              </a:solidFill>
            </a:ln>
          </p:spPr>
          <p:style>
            <a:lnRef idx="0">
              <a:schemeClr val="accent5"/>
            </a:lnRef>
            <a:fillRef idx="3">
              <a:schemeClr val="accent5"/>
            </a:fillRef>
            <a:effectRef idx="3">
              <a:schemeClr val="accent5"/>
            </a:effectRef>
            <a:fontRef idx="minor">
              <a:schemeClr val="lt1"/>
            </a:fontRef>
          </p:style>
          <p:txBody>
            <a:bodyPr rtlCol="0" anchor="t" anchorCtr="0"/>
            <a:lstStyle/>
            <a:p>
              <a:pPr algn="ctr"/>
              <a:r>
                <a:rPr lang="en-GB" b="1" dirty="0">
                  <a:solidFill>
                    <a:schemeClr val="tx1"/>
                  </a:solidFill>
                </a:rPr>
                <a:t>Enhancing the use of  technology  </a:t>
              </a:r>
            </a:p>
          </p:txBody>
        </p:sp>
        <p:sp>
          <p:nvSpPr>
            <p:cNvPr id="45" name="Rounded Rectangle 10">
              <a:extLst>
                <a:ext uri="{FF2B5EF4-FFF2-40B4-BE49-F238E27FC236}">
                  <a16:creationId xmlns:a16="http://schemas.microsoft.com/office/drawing/2014/main" id="{C093ABF4-F7AE-4BEB-BBCE-16EBC8A36692}"/>
                </a:ext>
              </a:extLst>
            </p:cNvPr>
            <p:cNvSpPr/>
            <p:nvPr/>
          </p:nvSpPr>
          <p:spPr>
            <a:xfrm>
              <a:off x="7890598" y="3514779"/>
              <a:ext cx="1825571" cy="672616"/>
            </a:xfrm>
            <a:prstGeom prst="roundRect">
              <a:avLst/>
            </a:prstGeom>
            <a:solidFill>
              <a:srgbClr val="63C331"/>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lIns="91440" tIns="45720" rIns="91440" bIns="45720" rtlCol="0" anchor="ctr"/>
            <a:lstStyle/>
            <a:p>
              <a:pPr algn="ctr"/>
              <a:r>
                <a:rPr lang="en-GB" sz="1400" dirty="0"/>
                <a:t>Digital skills review</a:t>
              </a:r>
            </a:p>
          </p:txBody>
        </p:sp>
        <p:sp>
          <p:nvSpPr>
            <p:cNvPr id="46" name="Rounded Rectangle 10">
              <a:extLst>
                <a:ext uri="{FF2B5EF4-FFF2-40B4-BE49-F238E27FC236}">
                  <a16:creationId xmlns:a16="http://schemas.microsoft.com/office/drawing/2014/main" id="{A7B0443F-1877-4C38-89F3-45F05DDFEA88}"/>
                </a:ext>
              </a:extLst>
            </p:cNvPr>
            <p:cNvSpPr/>
            <p:nvPr/>
          </p:nvSpPr>
          <p:spPr>
            <a:xfrm>
              <a:off x="7911980" y="5217009"/>
              <a:ext cx="1800000" cy="540000"/>
            </a:xfrm>
            <a:prstGeom prst="roundRect">
              <a:avLst/>
            </a:prstGeom>
            <a:solidFill>
              <a:srgbClr val="63C331"/>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Promoting innovative digital solutions</a:t>
              </a:r>
            </a:p>
          </p:txBody>
        </p:sp>
        <p:sp>
          <p:nvSpPr>
            <p:cNvPr id="47" name="Rounded Rectangle 10">
              <a:extLst>
                <a:ext uri="{FF2B5EF4-FFF2-40B4-BE49-F238E27FC236}">
                  <a16:creationId xmlns:a16="http://schemas.microsoft.com/office/drawing/2014/main" id="{740F1821-662C-4E73-885F-121190C2F694}"/>
                </a:ext>
              </a:extLst>
            </p:cNvPr>
            <p:cNvSpPr/>
            <p:nvPr/>
          </p:nvSpPr>
          <p:spPr>
            <a:xfrm>
              <a:off x="7865027" y="4354859"/>
              <a:ext cx="1825571" cy="643504"/>
            </a:xfrm>
            <a:prstGeom prst="roundRect">
              <a:avLst/>
            </a:prstGeom>
            <a:solidFill>
              <a:srgbClr val="63C331"/>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Developing digital leaders</a:t>
              </a:r>
            </a:p>
          </p:txBody>
        </p:sp>
      </p:grpSp>
      <p:sp>
        <p:nvSpPr>
          <p:cNvPr id="25" name="Rounded Rectangle 5">
            <a:extLst>
              <a:ext uri="{FF2B5EF4-FFF2-40B4-BE49-F238E27FC236}">
                <a16:creationId xmlns:a16="http://schemas.microsoft.com/office/drawing/2014/main" id="{457D4EB4-AFD3-4169-9183-871DC6DABCE1}"/>
              </a:ext>
            </a:extLst>
          </p:cNvPr>
          <p:cNvSpPr/>
          <p:nvPr/>
        </p:nvSpPr>
        <p:spPr>
          <a:xfrm>
            <a:off x="9976669" y="1848714"/>
            <a:ext cx="1751278" cy="4068000"/>
          </a:xfrm>
          <a:prstGeom prst="roundRect">
            <a:avLst/>
          </a:prstGeom>
          <a:solidFill>
            <a:srgbClr val="00B0F0"/>
          </a:solidFill>
          <a:ln w="12700">
            <a:solidFill>
              <a:schemeClr val="tx1"/>
            </a:solidFill>
          </a:ln>
        </p:spPr>
        <p:style>
          <a:lnRef idx="0">
            <a:schemeClr val="accent5"/>
          </a:lnRef>
          <a:fillRef idx="3">
            <a:schemeClr val="accent5"/>
          </a:fillRef>
          <a:effectRef idx="3">
            <a:schemeClr val="accent5"/>
          </a:effectRef>
          <a:fontRef idx="minor">
            <a:schemeClr val="lt1"/>
          </a:fontRef>
        </p:style>
        <p:txBody>
          <a:bodyPr rtlCol="0" anchor="t" anchorCtr="0"/>
          <a:lstStyle/>
          <a:p>
            <a:pPr algn="ctr"/>
            <a:r>
              <a:rPr lang="en-GB" b="1" dirty="0">
                <a:solidFill>
                  <a:schemeClr val="tx1"/>
                </a:solidFill>
              </a:rPr>
              <a:t>Building and enhancing social justice in the workforce</a:t>
            </a:r>
          </a:p>
        </p:txBody>
      </p:sp>
      <p:grpSp>
        <p:nvGrpSpPr>
          <p:cNvPr id="3" name="Group 2">
            <a:extLst>
              <a:ext uri="{FF2B5EF4-FFF2-40B4-BE49-F238E27FC236}">
                <a16:creationId xmlns:a16="http://schemas.microsoft.com/office/drawing/2014/main" id="{5C0ACC4F-B91C-4BBD-BCB6-676796E8AE32}"/>
              </a:ext>
            </a:extLst>
          </p:cNvPr>
          <p:cNvGrpSpPr/>
          <p:nvPr/>
        </p:nvGrpSpPr>
        <p:grpSpPr>
          <a:xfrm>
            <a:off x="7899702" y="1887346"/>
            <a:ext cx="1839460" cy="4023701"/>
            <a:chOff x="3708401" y="1848714"/>
            <a:chExt cx="1839460" cy="4023701"/>
          </a:xfrm>
        </p:grpSpPr>
        <p:sp>
          <p:nvSpPr>
            <p:cNvPr id="5" name="Rounded Rectangle 4"/>
            <p:cNvSpPr/>
            <p:nvPr/>
          </p:nvSpPr>
          <p:spPr>
            <a:xfrm>
              <a:off x="3804486" y="1848714"/>
              <a:ext cx="1678344" cy="4023701"/>
            </a:xfrm>
            <a:prstGeom prst="roundRect">
              <a:avLst/>
            </a:prstGeom>
            <a:gradFill>
              <a:gsLst>
                <a:gs pos="97000">
                  <a:schemeClr val="accent2">
                    <a:satMod val="103000"/>
                    <a:lumMod val="102000"/>
                    <a:tint val="94000"/>
                    <a:alpha val="50000"/>
                  </a:schemeClr>
                </a:gs>
                <a:gs pos="49000">
                  <a:schemeClr val="accent2">
                    <a:satMod val="110000"/>
                    <a:lumMod val="100000"/>
                    <a:shade val="100000"/>
                  </a:schemeClr>
                </a:gs>
                <a:gs pos="5000">
                  <a:schemeClr val="accent2">
                    <a:lumMod val="99000"/>
                    <a:satMod val="120000"/>
                    <a:shade val="78000"/>
                  </a:schemeClr>
                </a:gs>
              </a:gsLst>
            </a:gra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b="1" dirty="0">
                  <a:solidFill>
                    <a:schemeClr val="tx1"/>
                  </a:solidFill>
                </a:rPr>
                <a:t>Enhancing the wellbeing of the workforce</a:t>
              </a:r>
            </a:p>
            <a:p>
              <a:pPr algn="ctr"/>
              <a:endParaRPr lang="en-GB"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600" b="1" dirty="0">
                <a:solidFill>
                  <a:schemeClr val="tx1"/>
                </a:solidFill>
              </a:endParaRPr>
            </a:p>
            <a:p>
              <a:pPr algn="ctr"/>
              <a:endParaRPr lang="en-GB" sz="1200" b="1" dirty="0">
                <a:solidFill>
                  <a:srgbClr val="FF0000"/>
                </a:solidFill>
                <a:latin typeface="Aharoni" panose="02010803020104030203" pitchFamily="2" charset="-79"/>
                <a:cs typeface="Aharoni" panose="02010803020104030203" pitchFamily="2" charset="-79"/>
              </a:endParaRPr>
            </a:p>
          </p:txBody>
        </p:sp>
        <p:sp>
          <p:nvSpPr>
            <p:cNvPr id="9" name="Rounded Rectangle 8"/>
            <p:cNvSpPr/>
            <p:nvPr/>
          </p:nvSpPr>
          <p:spPr>
            <a:xfrm>
              <a:off x="3741202" y="3331657"/>
              <a:ext cx="1806659" cy="672616"/>
            </a:xfrm>
            <a:prstGeom prst="roundRect">
              <a:avLst/>
            </a:prstGeom>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dirty="0"/>
                <a:t>Valued resources</a:t>
              </a:r>
            </a:p>
            <a:p>
              <a:pPr algn="ctr"/>
              <a:r>
                <a:rPr lang="en-GB" sz="1400" dirty="0"/>
                <a:t> and support</a:t>
              </a:r>
            </a:p>
          </p:txBody>
        </p:sp>
        <p:sp>
          <p:nvSpPr>
            <p:cNvPr id="26" name="Rounded Rectangle 8">
              <a:extLst>
                <a:ext uri="{FF2B5EF4-FFF2-40B4-BE49-F238E27FC236}">
                  <a16:creationId xmlns:a16="http://schemas.microsoft.com/office/drawing/2014/main" id="{545D4380-DDC9-44D4-9DE7-309C6C5695AA}"/>
                </a:ext>
              </a:extLst>
            </p:cNvPr>
            <p:cNvSpPr/>
            <p:nvPr/>
          </p:nvSpPr>
          <p:spPr>
            <a:xfrm>
              <a:off x="3708401" y="4163894"/>
              <a:ext cx="1824694" cy="662392"/>
            </a:xfrm>
            <a:prstGeom prst="roundRect">
              <a:avLst/>
            </a:prstGeom>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dirty="0"/>
                <a:t>Evaluating the impact of support</a:t>
              </a:r>
            </a:p>
          </p:txBody>
        </p:sp>
        <p:sp>
          <p:nvSpPr>
            <p:cNvPr id="27" name="Rounded Rectangle 8">
              <a:extLst>
                <a:ext uri="{FF2B5EF4-FFF2-40B4-BE49-F238E27FC236}">
                  <a16:creationId xmlns:a16="http://schemas.microsoft.com/office/drawing/2014/main" id="{00BC6F74-1F33-4175-8195-67C3BA8DF65F}"/>
                </a:ext>
              </a:extLst>
            </p:cNvPr>
            <p:cNvSpPr/>
            <p:nvPr/>
          </p:nvSpPr>
          <p:spPr>
            <a:xfrm>
              <a:off x="3741202" y="5020611"/>
              <a:ext cx="1806659" cy="537874"/>
            </a:xfrm>
            <a:prstGeom prst="roundRect">
              <a:avLst/>
            </a:prstGeom>
            <a:ln w="12700">
              <a:solidFill>
                <a:schemeClr val="tx1"/>
              </a:solidFill>
            </a:ln>
          </p:spPr>
          <p:style>
            <a:lnRef idx="0">
              <a:schemeClr val="accent2"/>
            </a:lnRef>
            <a:fillRef idx="3">
              <a:schemeClr val="accent2"/>
            </a:fillRef>
            <a:effectRef idx="3">
              <a:schemeClr val="accent2"/>
            </a:effectRef>
            <a:fontRef idx="minor">
              <a:schemeClr val="lt1"/>
            </a:fontRef>
          </p:style>
          <p:txBody>
            <a:bodyPr lIns="91440" tIns="45720" rIns="91440" bIns="45720" rtlCol="0" anchor="ctr"/>
            <a:lstStyle/>
            <a:p>
              <a:pPr algn="ctr"/>
              <a:r>
                <a:rPr lang="en-GB" sz="1400" dirty="0">
                  <a:cs typeface="Calibri"/>
                </a:rPr>
                <a:t>Sharing learning</a:t>
              </a:r>
            </a:p>
          </p:txBody>
        </p:sp>
      </p:grpSp>
      <p:sp>
        <p:nvSpPr>
          <p:cNvPr id="28" name="Rounded Rectangle 10">
            <a:extLst>
              <a:ext uri="{FF2B5EF4-FFF2-40B4-BE49-F238E27FC236}">
                <a16:creationId xmlns:a16="http://schemas.microsoft.com/office/drawing/2014/main" id="{A9CDA48D-2693-42A7-980E-306C9861FD23}"/>
              </a:ext>
            </a:extLst>
          </p:cNvPr>
          <p:cNvSpPr/>
          <p:nvPr/>
        </p:nvSpPr>
        <p:spPr>
          <a:xfrm>
            <a:off x="9899134" y="3428794"/>
            <a:ext cx="1906348" cy="614109"/>
          </a:xfrm>
          <a:prstGeom prst="roundRect">
            <a:avLst/>
          </a:prstGeom>
          <a:solidFill>
            <a:srgbClr val="00B0F0"/>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Impact of COVID 19</a:t>
            </a:r>
          </a:p>
        </p:txBody>
      </p:sp>
      <p:sp>
        <p:nvSpPr>
          <p:cNvPr id="29" name="Rounded Rectangle 10">
            <a:extLst>
              <a:ext uri="{FF2B5EF4-FFF2-40B4-BE49-F238E27FC236}">
                <a16:creationId xmlns:a16="http://schemas.microsoft.com/office/drawing/2014/main" id="{0979B6DC-5902-487C-94B7-F365AA2EBDE9}"/>
              </a:ext>
            </a:extLst>
          </p:cNvPr>
          <p:cNvSpPr/>
          <p:nvPr/>
        </p:nvSpPr>
        <p:spPr>
          <a:xfrm>
            <a:off x="9902376" y="4210368"/>
            <a:ext cx="1906348" cy="643505"/>
          </a:xfrm>
          <a:prstGeom prst="roundRect">
            <a:avLst/>
          </a:prstGeom>
          <a:solidFill>
            <a:srgbClr val="00B0F0"/>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Safeguarding / addressing inequalities</a:t>
            </a:r>
          </a:p>
        </p:txBody>
      </p:sp>
      <p:sp>
        <p:nvSpPr>
          <p:cNvPr id="30" name="Rounded Rectangle 10">
            <a:extLst>
              <a:ext uri="{FF2B5EF4-FFF2-40B4-BE49-F238E27FC236}">
                <a16:creationId xmlns:a16="http://schemas.microsoft.com/office/drawing/2014/main" id="{FE217718-B81C-471C-AD5E-A4C71CD0B59E}"/>
              </a:ext>
            </a:extLst>
          </p:cNvPr>
          <p:cNvSpPr/>
          <p:nvPr/>
        </p:nvSpPr>
        <p:spPr>
          <a:xfrm>
            <a:off x="9902376" y="5038145"/>
            <a:ext cx="1906348" cy="540000"/>
          </a:xfrm>
          <a:prstGeom prst="roundRect">
            <a:avLst/>
          </a:prstGeom>
          <a:solidFill>
            <a:srgbClr val="00B0F0"/>
          </a:solidFill>
          <a:ln w="127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A more diverse workforce</a:t>
            </a:r>
          </a:p>
        </p:txBody>
      </p:sp>
    </p:spTree>
    <p:extLst>
      <p:ext uri="{BB962C8B-B14F-4D97-AF65-F5344CB8AC3E}">
        <p14:creationId xmlns:p14="http://schemas.microsoft.com/office/powerpoint/2010/main" val="105111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7" grpId="0" animBg="1"/>
      <p:bldP spid="38" grpId="0" animBg="1"/>
      <p:bldP spid="39" grpId="0" animBg="1"/>
      <p:bldP spid="28" grpId="0" animBg="1"/>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E35D4D-ADBF-4149-A225-0792F8A6CA92}"/>
              </a:ext>
            </a:extLst>
          </p:cNvPr>
          <p:cNvSpPr>
            <a:spLocks noGrp="1"/>
          </p:cNvSpPr>
          <p:nvPr>
            <p:ph idx="1"/>
          </p:nvPr>
        </p:nvSpPr>
        <p:spPr>
          <a:xfrm>
            <a:off x="995680" y="1819953"/>
            <a:ext cx="10373360" cy="4429720"/>
          </a:xfrm>
        </p:spPr>
        <p:txBody>
          <a:bodyPr vert="horz" lIns="91440" tIns="45720" rIns="91440" bIns="45720" rtlCol="0" anchor="t">
            <a:noAutofit/>
          </a:bodyPr>
          <a:lstStyle/>
          <a:p>
            <a:pPr marL="0" indent="0">
              <a:lnSpc>
                <a:spcPct val="100000"/>
              </a:lnSpc>
              <a:spcBef>
                <a:spcPts val="600"/>
              </a:spcBef>
              <a:buNone/>
            </a:pPr>
            <a:r>
              <a:rPr lang="en-GB" sz="2200" dirty="0">
                <a:solidFill>
                  <a:schemeClr val="tx1">
                    <a:lumMod val="65000"/>
                    <a:lumOff val="35000"/>
                  </a:schemeClr>
                </a:solidFill>
              </a:rPr>
              <a:t>Central to our vision for social care is the need to anticipate and respond effectively to the changing needs of the population over time. For too long, there has been no national strategic workforce plan for adult social care, despite the sector employing over 1.5million people, which is larger than the NHS workforce. </a:t>
            </a:r>
          </a:p>
          <a:p>
            <a:pPr marL="0" indent="0">
              <a:lnSpc>
                <a:spcPct val="100000"/>
              </a:lnSpc>
              <a:spcBef>
                <a:spcPts val="600"/>
              </a:spcBef>
              <a:buNone/>
            </a:pPr>
            <a:r>
              <a:rPr lang="en-GB" sz="2200" dirty="0">
                <a:solidFill>
                  <a:schemeClr val="tx1">
                    <a:lumMod val="65000"/>
                    <a:lumOff val="35000"/>
                  </a:schemeClr>
                </a:solidFill>
              </a:rPr>
              <a:t>We need a strategic workforce plan that local areas can use and adapt to their local circumstances and place. It will reflect social care reform and sets out a direction of travel for the sector, recognising that adult social care can be a key enabler to support the country out of recession by offering quality jobs with good opportunities.  </a:t>
            </a:r>
          </a:p>
          <a:p>
            <a:pPr marL="0" indent="0">
              <a:lnSpc>
                <a:spcPct val="100000"/>
              </a:lnSpc>
              <a:spcBef>
                <a:spcPts val="600"/>
              </a:spcBef>
              <a:buNone/>
            </a:pPr>
            <a:r>
              <a:rPr lang="en-GB" sz="2200" dirty="0">
                <a:solidFill>
                  <a:schemeClr val="tx1">
                    <a:lumMod val="65000"/>
                    <a:lumOff val="35000"/>
                  </a:schemeClr>
                </a:solidFill>
              </a:rPr>
              <a:t>The plan will be system based, covering Health and Care. It will reflect the changing environment in which we live, supporting places to develop new, transformative models of care and support. It will be underpinned by credible data and intelligence that is used to drive strategies nationally and locally and will be informed by those with experience of using services.</a:t>
            </a:r>
            <a:endParaRPr lang="en-GB" sz="2200" dirty="0">
              <a:solidFill>
                <a:schemeClr val="tx1">
                  <a:lumMod val="65000"/>
                  <a:lumOff val="35000"/>
                </a:schemeClr>
              </a:solidFill>
              <a:cs typeface="Calibri"/>
            </a:endParaRPr>
          </a:p>
          <a:p>
            <a:pPr marL="0" lvl="0" indent="0">
              <a:lnSpc>
                <a:spcPct val="100000"/>
              </a:lnSpc>
              <a:spcBef>
                <a:spcPts val="1200"/>
              </a:spcBef>
              <a:buNone/>
            </a:pPr>
            <a:endParaRPr lang="en-GB" sz="2200" dirty="0">
              <a:solidFill>
                <a:schemeClr val="tx1">
                  <a:lumMod val="65000"/>
                  <a:lumOff val="35000"/>
                </a:schemeClr>
              </a:solidFill>
            </a:endParaRPr>
          </a:p>
        </p:txBody>
      </p:sp>
      <p:sp>
        <p:nvSpPr>
          <p:cNvPr id="4" name="Rounded Rectangle 4">
            <a:extLst>
              <a:ext uri="{FF2B5EF4-FFF2-40B4-BE49-F238E27FC236}">
                <a16:creationId xmlns:a16="http://schemas.microsoft.com/office/drawing/2014/main" id="{99E72367-38F7-47FC-817A-74C98BC51D80}"/>
              </a:ext>
            </a:extLst>
          </p:cNvPr>
          <p:cNvSpPr/>
          <p:nvPr/>
        </p:nvSpPr>
        <p:spPr>
          <a:xfrm>
            <a:off x="2456126" y="608327"/>
            <a:ext cx="6949130" cy="641353"/>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Strategic workforce planning</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rgbClr val="FF0000"/>
              </a:solidFill>
              <a:cs typeface="Aharoni" panose="02010803020104030203" pitchFamily="2" charset="-79"/>
            </a:endParaRPr>
          </a:p>
          <a:p>
            <a:pPr algn="ctr"/>
            <a:endParaRPr lang="en-GB" sz="3200" b="1" dirty="0">
              <a:solidFill>
                <a:srgbClr val="FF0000"/>
              </a:solidFill>
              <a:cs typeface="Aharoni" panose="02010803020104030203" pitchFamily="2" charset="-79"/>
            </a:endParaRPr>
          </a:p>
        </p:txBody>
      </p:sp>
    </p:spTree>
    <p:extLst>
      <p:ext uri="{BB962C8B-B14F-4D97-AF65-F5344CB8AC3E}">
        <p14:creationId xmlns:p14="http://schemas.microsoft.com/office/powerpoint/2010/main" val="678843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5C220-105F-4B4E-B0C9-B58D33FEEF23}"/>
              </a:ext>
            </a:extLst>
          </p:cNvPr>
          <p:cNvSpPr>
            <a:spLocks noGrp="1"/>
          </p:cNvSpPr>
          <p:nvPr>
            <p:ph idx="1"/>
          </p:nvPr>
        </p:nvSpPr>
        <p:spPr>
          <a:xfrm>
            <a:off x="838200" y="1991360"/>
            <a:ext cx="10439400" cy="4185603"/>
          </a:xfrm>
        </p:spPr>
        <p:txBody>
          <a:bodyPr>
            <a:noAutofit/>
          </a:bodyPr>
          <a:lstStyle/>
          <a:p>
            <a:pPr marL="0" indent="0">
              <a:lnSpc>
                <a:spcPct val="100000"/>
              </a:lnSpc>
              <a:spcBef>
                <a:spcPts val="600"/>
              </a:spcBef>
              <a:buNone/>
            </a:pPr>
            <a:r>
              <a:rPr lang="en-GB" sz="2200" dirty="0">
                <a:solidFill>
                  <a:srgbClr val="0070C0"/>
                </a:solidFill>
              </a:rPr>
              <a:t>Our ambition is that all councils will have a strategic workforce plan, developed collaboratively with providers and partner organisations, that sets out the local vision, shared priorities and strategies for achieving them. </a:t>
            </a:r>
          </a:p>
          <a:p>
            <a:pPr marL="0" lvl="0" indent="0">
              <a:lnSpc>
                <a:spcPct val="100000"/>
              </a:lnSpc>
              <a:spcBef>
                <a:spcPts val="1200"/>
              </a:spcBef>
              <a:buNone/>
            </a:pPr>
            <a:r>
              <a:rPr lang="en-GB" sz="2200" dirty="0">
                <a:solidFill>
                  <a:schemeClr val="tx1">
                    <a:lumMod val="65000"/>
                    <a:lumOff val="35000"/>
                  </a:schemeClr>
                </a:solidFill>
              </a:rPr>
              <a:t>We will deliver this through:</a:t>
            </a:r>
          </a:p>
          <a:p>
            <a:pPr marL="514350" lvl="0" indent="-514350">
              <a:lnSpc>
                <a:spcPct val="100000"/>
              </a:lnSpc>
              <a:spcBef>
                <a:spcPts val="600"/>
              </a:spcBef>
              <a:buFont typeface="+mj-lt"/>
              <a:buAutoNum type="romanLcPeriod"/>
            </a:pPr>
            <a:r>
              <a:rPr lang="en-GB" sz="2200" dirty="0">
                <a:solidFill>
                  <a:schemeClr val="tx1">
                    <a:lumMod val="65000"/>
                    <a:lumOff val="35000"/>
                  </a:schemeClr>
                </a:solidFill>
              </a:rPr>
              <a:t>Greater understanding of the motivations of the current social care workforce and the potential workforce of the future, through a </a:t>
            </a:r>
            <a:r>
              <a:rPr lang="en-GB" sz="2200" b="1" dirty="0">
                <a:solidFill>
                  <a:schemeClr val="tx1">
                    <a:lumMod val="65000"/>
                    <a:lumOff val="35000"/>
                  </a:schemeClr>
                </a:solidFill>
              </a:rPr>
              <a:t>national workforce survey</a:t>
            </a:r>
            <a:r>
              <a:rPr lang="en-GB" sz="2200" dirty="0">
                <a:solidFill>
                  <a:schemeClr val="tx1">
                    <a:lumMod val="65000"/>
                    <a:lumOff val="35000"/>
                  </a:schemeClr>
                </a:solidFill>
              </a:rPr>
              <a:t>;</a:t>
            </a:r>
          </a:p>
          <a:p>
            <a:pPr marL="514350" lvl="0" indent="-514350">
              <a:lnSpc>
                <a:spcPct val="100000"/>
              </a:lnSpc>
              <a:spcBef>
                <a:spcPts val="600"/>
              </a:spcBef>
              <a:buFont typeface="+mj-lt"/>
              <a:buAutoNum type="romanLcPeriod"/>
            </a:pPr>
            <a:r>
              <a:rPr lang="en-GB" sz="2200" dirty="0">
                <a:solidFill>
                  <a:schemeClr val="tx1">
                    <a:lumMod val="65000"/>
                    <a:lumOff val="35000"/>
                  </a:schemeClr>
                </a:solidFill>
              </a:rPr>
              <a:t>Setting out the </a:t>
            </a:r>
            <a:r>
              <a:rPr lang="en-GB" sz="2200" b="1" dirty="0">
                <a:solidFill>
                  <a:schemeClr val="tx1">
                    <a:lumMod val="65000"/>
                    <a:lumOff val="35000"/>
                  </a:schemeClr>
                </a:solidFill>
              </a:rPr>
              <a:t>principles </a:t>
            </a:r>
            <a:r>
              <a:rPr lang="en-GB" sz="2200" dirty="0">
                <a:solidFill>
                  <a:schemeClr val="tx1">
                    <a:lumMod val="65000"/>
                    <a:lumOff val="35000"/>
                  </a:schemeClr>
                </a:solidFill>
              </a:rPr>
              <a:t>underpinning a </a:t>
            </a:r>
            <a:r>
              <a:rPr lang="en-GB" sz="2200" b="1" dirty="0">
                <a:solidFill>
                  <a:schemeClr val="tx1">
                    <a:lumMod val="65000"/>
                    <a:lumOff val="35000"/>
                  </a:schemeClr>
                </a:solidFill>
              </a:rPr>
              <a:t>national/regional workforce strategy </a:t>
            </a:r>
            <a:r>
              <a:rPr lang="en-GB" sz="2200" dirty="0">
                <a:solidFill>
                  <a:schemeClr val="tx1">
                    <a:lumMod val="65000"/>
                    <a:lumOff val="35000"/>
                  </a:schemeClr>
                </a:solidFill>
              </a:rPr>
              <a:t>that supports places in developing new transformative models of care, maximising the contribution that social care makes to national and local economies;</a:t>
            </a:r>
          </a:p>
          <a:p>
            <a:pPr marL="514350" indent="-514350">
              <a:lnSpc>
                <a:spcPct val="100000"/>
              </a:lnSpc>
              <a:spcBef>
                <a:spcPts val="600"/>
              </a:spcBef>
              <a:buFont typeface="+mj-lt"/>
              <a:buAutoNum type="romanLcPeriod"/>
            </a:pPr>
            <a:r>
              <a:rPr lang="en-GB" sz="2200" dirty="0">
                <a:solidFill>
                  <a:schemeClr val="tx1">
                    <a:lumMod val="65000"/>
                    <a:lumOff val="35000"/>
                  </a:schemeClr>
                </a:solidFill>
              </a:rPr>
              <a:t>Ensuring that councils and partners have access to a </a:t>
            </a:r>
            <a:r>
              <a:rPr lang="en-GB" sz="2200" b="1" dirty="0">
                <a:solidFill>
                  <a:schemeClr val="tx1">
                    <a:lumMod val="65000"/>
                    <a:lumOff val="35000"/>
                  </a:schemeClr>
                </a:solidFill>
              </a:rPr>
              <a:t>national minimum data</a:t>
            </a:r>
            <a:r>
              <a:rPr lang="en-GB" sz="2200" dirty="0">
                <a:solidFill>
                  <a:schemeClr val="tx1">
                    <a:lumMod val="65000"/>
                    <a:lumOff val="35000"/>
                  </a:schemeClr>
                </a:solidFill>
              </a:rPr>
              <a:t> set to inform strategic workforce planning and reform.</a:t>
            </a:r>
          </a:p>
          <a:p>
            <a:pPr marL="0" lvl="0" indent="0">
              <a:lnSpc>
                <a:spcPct val="100000"/>
              </a:lnSpc>
              <a:spcBef>
                <a:spcPts val="600"/>
              </a:spcBef>
              <a:buNone/>
            </a:pPr>
            <a:endParaRPr lang="en-GB" sz="2200" dirty="0">
              <a:solidFill>
                <a:srgbClr val="FF0000"/>
              </a:solidFill>
            </a:endParaRPr>
          </a:p>
        </p:txBody>
      </p:sp>
      <p:sp>
        <p:nvSpPr>
          <p:cNvPr id="5" name="Rounded Rectangle 4">
            <a:extLst>
              <a:ext uri="{FF2B5EF4-FFF2-40B4-BE49-F238E27FC236}">
                <a16:creationId xmlns:a16="http://schemas.microsoft.com/office/drawing/2014/main" id="{E7F1B2CF-4876-4436-9982-3EF37CCAC1B8}"/>
              </a:ext>
            </a:extLst>
          </p:cNvPr>
          <p:cNvSpPr/>
          <p:nvPr/>
        </p:nvSpPr>
        <p:spPr>
          <a:xfrm>
            <a:off x="2354526" y="800284"/>
            <a:ext cx="7195874" cy="612000"/>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200" b="1" dirty="0">
                <a:solidFill>
                  <a:schemeClr val="tx1"/>
                </a:solidFill>
              </a:rPr>
              <a:t>Strategic workforce planning: our aim</a:t>
            </a: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endParaRPr lang="en-GB" sz="3200" b="1" dirty="0">
              <a:solidFill>
                <a:schemeClr val="tx1"/>
              </a:solidFill>
            </a:endParaRPr>
          </a:p>
          <a:p>
            <a:pPr algn="ctr"/>
            <a:r>
              <a:rPr lang="en-GB" sz="3200" b="1" dirty="0">
                <a:solidFill>
                  <a:schemeClr val="tx1"/>
                </a:solidFill>
              </a:rPr>
              <a:t> </a:t>
            </a:r>
            <a:endParaRPr lang="en-GB" sz="32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07263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5C220-105F-4B4E-B0C9-B58D33FEEF23}"/>
              </a:ext>
            </a:extLst>
          </p:cNvPr>
          <p:cNvSpPr>
            <a:spLocks noGrp="1"/>
          </p:cNvSpPr>
          <p:nvPr>
            <p:ph idx="1"/>
          </p:nvPr>
        </p:nvSpPr>
        <p:spPr>
          <a:xfrm>
            <a:off x="838200" y="1666240"/>
            <a:ext cx="10723880" cy="4510723"/>
          </a:xfrm>
        </p:spPr>
        <p:txBody>
          <a:bodyPr>
            <a:noAutofit/>
          </a:bodyPr>
          <a:lstStyle/>
          <a:p>
            <a:pPr marL="0" lvl="0" indent="0">
              <a:lnSpc>
                <a:spcPct val="100000"/>
              </a:lnSpc>
              <a:spcBef>
                <a:spcPts val="500"/>
              </a:spcBef>
              <a:buNone/>
            </a:pPr>
            <a:r>
              <a:rPr lang="en-GB" sz="2000" dirty="0">
                <a:solidFill>
                  <a:schemeClr val="tx1">
                    <a:lumMod val="65000"/>
                    <a:lumOff val="35000"/>
                  </a:schemeClr>
                </a:solidFill>
              </a:rPr>
              <a:t>Our support offer will build on the work undertaken by the sector, including:</a:t>
            </a:r>
          </a:p>
          <a:p>
            <a:pPr>
              <a:lnSpc>
                <a:spcPct val="100000"/>
              </a:lnSpc>
              <a:spcBef>
                <a:spcPts val="500"/>
              </a:spcBef>
            </a:pPr>
            <a:r>
              <a:rPr lang="en-GB" sz="2000" b="1" dirty="0">
                <a:solidFill>
                  <a:schemeClr val="tx1">
                    <a:lumMod val="65000"/>
                    <a:lumOff val="35000"/>
                  </a:schemeClr>
                </a:solidFill>
              </a:rPr>
              <a:t>LGA Workforce Focus and </a:t>
            </a:r>
            <a:r>
              <a:rPr lang="en-GB" sz="2000" b="1" dirty="0" err="1">
                <a:solidFill>
                  <a:schemeClr val="tx1">
                    <a:lumMod val="65000"/>
                    <a:lumOff val="35000"/>
                  </a:schemeClr>
                </a:solidFill>
              </a:rPr>
              <a:t>KHub</a:t>
            </a:r>
            <a:r>
              <a:rPr lang="en-GB" sz="2000" b="1" dirty="0">
                <a:solidFill>
                  <a:schemeClr val="tx1">
                    <a:lumMod val="65000"/>
                    <a:lumOff val="35000"/>
                  </a:schemeClr>
                </a:solidFill>
              </a:rPr>
              <a:t> </a:t>
            </a:r>
            <a:r>
              <a:rPr lang="en-GB" sz="2000" dirty="0">
                <a:solidFill>
                  <a:schemeClr val="tx1">
                    <a:lumMod val="65000"/>
                    <a:lumOff val="35000"/>
                  </a:schemeClr>
                </a:solidFill>
              </a:rPr>
              <a:t>provides support for senior HR professionals and their teams to develop local action plans for workforce improvement; </a:t>
            </a:r>
          </a:p>
          <a:p>
            <a:pPr>
              <a:lnSpc>
                <a:spcPct val="100000"/>
              </a:lnSpc>
              <a:spcBef>
                <a:spcPts val="500"/>
              </a:spcBef>
            </a:pPr>
            <a:r>
              <a:rPr lang="en-GB" sz="2000" b="1" dirty="0">
                <a:solidFill>
                  <a:schemeClr val="tx1">
                    <a:lumMod val="65000"/>
                    <a:lumOff val="35000"/>
                  </a:schemeClr>
                </a:solidFill>
              </a:rPr>
              <a:t>SW Strategic Workforce Survey and plan</a:t>
            </a:r>
            <a:r>
              <a:rPr lang="en-GB" sz="2000" dirty="0">
                <a:solidFill>
                  <a:schemeClr val="tx1">
                    <a:lumMod val="65000"/>
                    <a:lumOff val="35000"/>
                  </a:schemeClr>
                </a:solidFill>
              </a:rPr>
              <a:t> that has strong links to Health and good engagement of providers. The governance structure sits alongside that of the People Plan for Health;</a:t>
            </a:r>
            <a:endParaRPr lang="en-GB" sz="2000" b="1" dirty="0">
              <a:solidFill>
                <a:schemeClr val="tx1">
                  <a:lumMod val="65000"/>
                  <a:lumOff val="35000"/>
                </a:schemeClr>
              </a:solidFill>
            </a:endParaRPr>
          </a:p>
          <a:p>
            <a:pPr>
              <a:lnSpc>
                <a:spcPct val="100000"/>
              </a:lnSpc>
              <a:spcBef>
                <a:spcPts val="500"/>
              </a:spcBef>
            </a:pPr>
            <a:r>
              <a:rPr lang="en-GB" sz="2000" b="1" dirty="0">
                <a:solidFill>
                  <a:schemeClr val="tx1">
                    <a:lumMod val="65000"/>
                    <a:lumOff val="35000"/>
                  </a:schemeClr>
                </a:solidFill>
              </a:rPr>
              <a:t>North West regional strategic workforce planning framework </a:t>
            </a:r>
            <a:r>
              <a:rPr lang="en-GB" sz="2000" dirty="0">
                <a:solidFill>
                  <a:schemeClr val="tx1">
                    <a:lumMod val="65000"/>
                    <a:lumOff val="35000"/>
                  </a:schemeClr>
                </a:solidFill>
              </a:rPr>
              <a:t>developed in conjunction with users by experience, carers, providers, STP’s, ICSs, LEPs and others and setting out how to create an environment in which excellent, high-quality integrated care can flourish;</a:t>
            </a:r>
          </a:p>
          <a:p>
            <a:pPr>
              <a:spcBef>
                <a:spcPts val="500"/>
              </a:spcBef>
            </a:pPr>
            <a:r>
              <a:rPr lang="en-GB" sz="2000" b="1" dirty="0">
                <a:solidFill>
                  <a:schemeClr val="tx1">
                    <a:lumMod val="65000"/>
                    <a:lumOff val="35000"/>
                  </a:schemeClr>
                </a:solidFill>
              </a:rPr>
              <a:t>Wakefield workforce transformation strategy</a:t>
            </a:r>
            <a:r>
              <a:rPr lang="en-GB" sz="2000" dirty="0">
                <a:solidFill>
                  <a:schemeClr val="tx1">
                    <a:lumMod val="65000"/>
                    <a:lumOff val="35000"/>
                  </a:schemeClr>
                </a:solidFill>
              </a:rPr>
              <a:t> provides a road map for transformation to enable  Wakefield partners and commissioners to achieve their vision for person centred co-ordinated care;</a:t>
            </a:r>
          </a:p>
          <a:p>
            <a:pPr>
              <a:spcBef>
                <a:spcPts val="500"/>
              </a:spcBef>
            </a:pPr>
            <a:r>
              <a:rPr lang="en-GB" sz="2000" b="1" dirty="0">
                <a:solidFill>
                  <a:schemeClr val="tx1">
                    <a:lumMod val="65000"/>
                    <a:lumOff val="35000"/>
                  </a:schemeClr>
                </a:solidFill>
              </a:rPr>
              <a:t>Skills for Care ASC Workforce Data Set, </a:t>
            </a:r>
            <a:r>
              <a:rPr lang="en-GB" sz="2000" dirty="0">
                <a:solidFill>
                  <a:schemeClr val="tx1">
                    <a:lumMod val="65000"/>
                    <a:lumOff val="35000"/>
                  </a:schemeClr>
                </a:solidFill>
              </a:rPr>
              <a:t>workforce commissioning and planning resources, workforce outcome measure model, capacity planning tools and workforce productivity model. Support to commissioners and providers with workforce development;</a:t>
            </a:r>
          </a:p>
          <a:p>
            <a:pPr>
              <a:spcBef>
                <a:spcPts val="500"/>
              </a:spcBef>
            </a:pPr>
            <a:r>
              <a:rPr lang="en-GB" sz="2000" b="1" dirty="0">
                <a:solidFill>
                  <a:schemeClr val="tx1">
                    <a:lumMod val="65000"/>
                    <a:lumOff val="35000"/>
                  </a:schemeClr>
                </a:solidFill>
              </a:rPr>
              <a:t>Integrated Care Systems People Plans.</a:t>
            </a:r>
          </a:p>
          <a:p>
            <a:pPr>
              <a:spcBef>
                <a:spcPts val="500"/>
              </a:spcBef>
            </a:pPr>
            <a:endParaRPr lang="en-GB" sz="2000" b="1" dirty="0">
              <a:solidFill>
                <a:schemeClr val="tx1">
                  <a:lumMod val="65000"/>
                  <a:lumOff val="35000"/>
                </a:schemeClr>
              </a:solidFill>
            </a:endParaRPr>
          </a:p>
          <a:p>
            <a:pPr>
              <a:spcBef>
                <a:spcPts val="500"/>
              </a:spcBef>
            </a:pPr>
            <a:endParaRPr lang="en-GB" sz="2000" dirty="0">
              <a:solidFill>
                <a:schemeClr val="tx1">
                  <a:lumMod val="65000"/>
                  <a:lumOff val="35000"/>
                </a:schemeClr>
              </a:solidFill>
            </a:endParaRPr>
          </a:p>
          <a:p>
            <a:pPr>
              <a:spcBef>
                <a:spcPts val="500"/>
              </a:spcBef>
            </a:pPr>
            <a:endParaRPr lang="en-GB" sz="2000" dirty="0">
              <a:solidFill>
                <a:schemeClr val="tx1">
                  <a:lumMod val="65000"/>
                  <a:lumOff val="35000"/>
                </a:schemeClr>
              </a:solidFill>
            </a:endParaRPr>
          </a:p>
        </p:txBody>
      </p:sp>
      <p:sp>
        <p:nvSpPr>
          <p:cNvPr id="5" name="Rounded Rectangle 4">
            <a:extLst>
              <a:ext uri="{FF2B5EF4-FFF2-40B4-BE49-F238E27FC236}">
                <a16:creationId xmlns:a16="http://schemas.microsoft.com/office/drawing/2014/main" id="{E7F1B2CF-4876-4436-9982-3EF37CCAC1B8}"/>
              </a:ext>
            </a:extLst>
          </p:cNvPr>
          <p:cNvSpPr/>
          <p:nvPr/>
        </p:nvSpPr>
        <p:spPr>
          <a:xfrm>
            <a:off x="934721" y="681037"/>
            <a:ext cx="10383519" cy="612000"/>
          </a:xfrm>
          <a:prstGeom prst="roundRect">
            <a:avLst/>
          </a:prstGeom>
          <a:solidFill>
            <a:srgbClr val="C00000"/>
          </a:solidFill>
          <a:ln w="12700">
            <a:solidFill>
              <a:schemeClr val="tx1"/>
            </a:solidFill>
          </a:ln>
        </p:spPr>
        <p:style>
          <a:lnRef idx="0">
            <a:schemeClr val="accent2"/>
          </a:lnRef>
          <a:fillRef idx="3">
            <a:schemeClr val="accent2"/>
          </a:fillRef>
          <a:effectRef idx="3">
            <a:schemeClr val="accent2"/>
          </a:effectRef>
          <a:fontRef idx="minor">
            <a:schemeClr val="lt1"/>
          </a:fontRef>
        </p:style>
        <p:txBody>
          <a:bodyPr rtlCol="0" anchor="t" anchorCtr="0"/>
          <a:lstStyle/>
          <a:p>
            <a:pPr algn="ctr"/>
            <a:r>
              <a:rPr lang="en-GB" sz="3000" b="1" dirty="0">
                <a:solidFill>
                  <a:schemeClr val="tx1"/>
                </a:solidFill>
              </a:rPr>
              <a:t>Strategic workforce planning: practice and learning examples</a:t>
            </a:r>
          </a:p>
          <a:p>
            <a:pPr algn="ctr"/>
            <a:endParaRPr lang="en-GB" sz="3000" b="1" dirty="0">
              <a:solidFill>
                <a:schemeClr val="tx1"/>
              </a:solidFill>
            </a:endParaRPr>
          </a:p>
          <a:p>
            <a:pPr algn="ctr"/>
            <a:endParaRPr lang="en-GB" sz="3000" b="1" dirty="0">
              <a:solidFill>
                <a:schemeClr val="tx1"/>
              </a:solidFill>
            </a:endParaRPr>
          </a:p>
          <a:p>
            <a:pPr algn="ctr"/>
            <a:endParaRPr lang="en-GB" sz="3000" b="1" dirty="0">
              <a:solidFill>
                <a:schemeClr val="tx1"/>
              </a:solidFill>
            </a:endParaRPr>
          </a:p>
          <a:p>
            <a:pPr algn="ctr"/>
            <a:r>
              <a:rPr lang="en-GB" sz="3000" b="1" dirty="0">
                <a:solidFill>
                  <a:schemeClr val="tx1"/>
                </a:solidFill>
              </a:rPr>
              <a:t>  </a:t>
            </a:r>
            <a:endParaRPr lang="en-GB" sz="3000" b="1"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52838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type xmlns="14391e54-13f4-4d01-abe7-7e3d4db0cd69"/>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86E2EDCD368DD4EB8EC3013BDD29B71" ma:contentTypeVersion="11" ma:contentTypeDescription="Create a new document." ma:contentTypeScope="" ma:versionID="5c30d06920d21513c733cef7abe34c6f">
  <xsd:schema xmlns:xsd="http://www.w3.org/2001/XMLSchema" xmlns:xs="http://www.w3.org/2001/XMLSchema" xmlns:p="http://schemas.microsoft.com/office/2006/metadata/properties" xmlns:ns2="14391e54-13f4-4d01-abe7-7e3d4db0cd69" xmlns:ns3="57819274-e967-4a7b-b8d5-8ce744e42349" targetNamespace="http://schemas.microsoft.com/office/2006/metadata/properties" ma:root="true" ma:fieldsID="40ab601dee65f7e281424d80a0b134fc" ns2:_="" ns3:_="">
    <xsd:import namespace="14391e54-13f4-4d01-abe7-7e3d4db0cd69"/>
    <xsd:import namespace="57819274-e967-4a7b-b8d5-8ce744e4234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Document_x0020_type"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391e54-13f4-4d01-abe7-7e3d4db0cd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Document_x0020_type" ma:index="12" nillable="true" ma:displayName="Document type" ma:format="Dropdown" ma:internalName="Document_x0020_type">
      <xsd:complexType>
        <xsd:complexContent>
          <xsd:extension base="dms:MultiChoice">
            <xsd:sequence>
              <xsd:element name="Value" maxOccurs="unbounded" minOccurs="0" nillable="true">
                <xsd:simpleType>
                  <xsd:restriction base="dms:Choice">
                    <xsd:enumeration value="Applications"/>
                    <xsd:enumeration value="Commissioning and Procurement"/>
                    <xsd:enumeration value="Communications"/>
                    <xsd:enumeration value="Contract"/>
                    <xsd:enumeration value="Data"/>
                    <xsd:enumeration value="Finance"/>
                    <xsd:enumeration value="Meeting Papers"/>
                    <xsd:enumeration value="Presentation"/>
                    <xsd:enumeration value="Project Management"/>
                    <xsd:enumeration value="Report"/>
                    <xsd:enumeration value="Research and Guidance"/>
                    <xsd:enumeration value="Template"/>
                  </xsd:restriction>
                </xsd:simpleType>
              </xsd:element>
            </xsd:sequence>
          </xsd:extension>
        </xsd:complexContent>
      </xsd:complex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819274-e967-4a7b-b8d5-8ce744e4234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560B5E-BE05-4958-AFC2-7AF50F297E06}">
  <ds:schemaRefs>
    <ds:schemaRef ds:uri="http://schemas.microsoft.com/sharepoint/v3/contenttype/forms"/>
  </ds:schemaRefs>
</ds:datastoreItem>
</file>

<file path=customXml/itemProps2.xml><?xml version="1.0" encoding="utf-8"?>
<ds:datastoreItem xmlns:ds="http://schemas.openxmlformats.org/officeDocument/2006/customXml" ds:itemID="{928AC313-520B-4894-BD55-86C0A4D7D8EC}">
  <ds:schemaRefs>
    <ds:schemaRef ds:uri="http://purl.org/dc/dcmitype/"/>
    <ds:schemaRef ds:uri="14391e54-13f4-4d01-abe7-7e3d4db0cd69"/>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57819274-e967-4a7b-b8d5-8ce744e42349"/>
    <ds:schemaRef ds:uri="http://schemas.microsoft.com/office/2006/metadata/properties"/>
  </ds:schemaRefs>
</ds:datastoreItem>
</file>

<file path=customXml/itemProps3.xml><?xml version="1.0" encoding="utf-8"?>
<ds:datastoreItem xmlns:ds="http://schemas.openxmlformats.org/officeDocument/2006/customXml" ds:itemID="{97EC1F16-ECF8-44FF-9A4F-8949F31817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391e54-13f4-4d01-abe7-7e3d4db0cd69"/>
    <ds:schemaRef ds:uri="57819274-e967-4a7b-b8d5-8ce744e423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23880</TotalTime>
  <Words>2868</Words>
  <Application>Microsoft Office PowerPoint</Application>
  <PresentationFormat>Widescreen</PresentationFormat>
  <Paragraphs>282</Paragraphs>
  <Slides>21</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Aharoni</vt:lpstr>
      <vt:lpstr>Arial</vt:lpstr>
      <vt:lpstr>Calibri</vt:lpstr>
      <vt:lpstr>Calibri Light</vt:lpstr>
      <vt:lpstr>Office Theme</vt:lpstr>
      <vt:lpstr>PowerPoint Presentation</vt:lpstr>
      <vt:lpstr>PowerPoint Presentation</vt:lpstr>
      <vt:lpstr>Our vision … </vt:lpstr>
      <vt:lpstr>People who need care and support deserve a workforce that…</vt:lpstr>
      <vt:lpstr>Shared workforce priorities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Commissioning and Markets Proposal</dc:title>
  <dc:creator>Andrew Hughes</dc:creator>
  <cp:lastModifiedBy>Jo Steele</cp:lastModifiedBy>
  <cp:revision>451</cp:revision>
  <cp:lastPrinted>2018-12-11T12:59:28Z</cp:lastPrinted>
  <dcterms:created xsi:type="dcterms:W3CDTF">2018-02-11T12:28:33Z</dcterms:created>
  <dcterms:modified xsi:type="dcterms:W3CDTF">2022-01-15T08:37:21Z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0x010100E86E2EDCD368DD4EB8EC3013BDD29B71</vt:lpwstr>
  </property>
</Properties>
</file>