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3666" r:id="rId5"/>
    <p:sldMasterId id="2147483707" r:id="rId6"/>
    <p:sldMasterId id="2147483727" r:id="rId7"/>
    <p:sldMasterId id="2147483735" r:id="rId8"/>
  </p:sldMasterIdLst>
  <p:notesMasterIdLst>
    <p:notesMasterId r:id="rId30"/>
  </p:notesMasterIdLst>
  <p:handoutMasterIdLst>
    <p:handoutMasterId r:id="rId31"/>
  </p:handoutMasterIdLst>
  <p:sldIdLst>
    <p:sldId id="2147468702" r:id="rId9"/>
    <p:sldId id="2147472996" r:id="rId10"/>
    <p:sldId id="2147468704" r:id="rId11"/>
    <p:sldId id="2147468705" r:id="rId12"/>
    <p:sldId id="2147468706" r:id="rId13"/>
    <p:sldId id="2147468707" r:id="rId14"/>
    <p:sldId id="2147468708" r:id="rId15"/>
    <p:sldId id="2147472989" r:id="rId16"/>
    <p:sldId id="2147472963" r:id="rId17"/>
    <p:sldId id="2147472978" r:id="rId18"/>
    <p:sldId id="2147472964" r:id="rId19"/>
    <p:sldId id="2147472990" r:id="rId20"/>
    <p:sldId id="2147472997" r:id="rId21"/>
    <p:sldId id="2147472966" r:id="rId22"/>
    <p:sldId id="2147472998" r:id="rId23"/>
    <p:sldId id="2147472992" r:id="rId24"/>
    <p:sldId id="2147472969" r:id="rId25"/>
    <p:sldId id="2147472993" r:id="rId26"/>
    <p:sldId id="2147472999" r:id="rId27"/>
    <p:sldId id="2147472976" r:id="rId28"/>
    <p:sldId id="2147473000" r:id="rId2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2D6790-87DA-79D7-6983-C45FAC0EF962}" name="Anthony Jackson" initials="AJ" userId="S::anthony.jackson@skillsforcare.org.uk::f10c02ab-86f4-469c-a3e2-3cae59b9f303" providerId="AD"/>
  <p188:author id="{DA27C8E3-ABAD-7309-DB36-BE8AA26292E7}" name="Alex Martyr" initials="AM" userId="S::alex.martyr@skillsforcare.org.uk::1c049252-c514-40a2-b072-670fe4e98c3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5"/>
    <a:srgbClr val="0068B3"/>
    <a:srgbClr val="0F4761"/>
    <a:srgbClr val="008F9C"/>
    <a:srgbClr val="BA0C2F"/>
    <a:srgbClr val="B1B1B1"/>
    <a:srgbClr val="330072"/>
    <a:srgbClr val="00A651"/>
    <a:srgbClr val="A20067"/>
    <a:srgbClr val="CACA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029D1-91BB-4E8F-BB33-4ECB98A4B672}" v="3" dt="2026-09-01T15:56:43.3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404" autoAdjust="0"/>
  </p:normalViewPr>
  <p:slideViewPr>
    <p:cSldViewPr snapToGrid="0">
      <p:cViewPr varScale="1">
        <p:scale>
          <a:sx n="81" d="100"/>
          <a:sy n="81" d="100"/>
        </p:scale>
        <p:origin x="96" y="57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atson" userId="648276e9-91cb-491a-9997-3d77fbacc0e8" providerId="ADAL" clId="{8EA02B9D-DC78-48C4-A59A-D5B7149670A6}"/>
    <pc:docChg chg="addSld modSld">
      <pc:chgData name="Joanna Watson" userId="648276e9-91cb-491a-9997-3d77fbacc0e8" providerId="ADAL" clId="{8EA02B9D-DC78-48C4-A59A-D5B7149670A6}" dt="2026-09-01T15:56:43.391" v="2"/>
      <pc:docMkLst>
        <pc:docMk/>
      </pc:docMkLst>
      <pc:sldChg chg="modSp">
        <pc:chgData name="Joanna Watson" userId="648276e9-91cb-491a-9997-3d77fbacc0e8" providerId="ADAL" clId="{8EA02B9D-DC78-48C4-A59A-D5B7149670A6}" dt="2026-09-01T15:53:33.487" v="0"/>
        <pc:sldMkLst>
          <pc:docMk/>
          <pc:sldMk cId="2887180165" sldId="2147468708"/>
        </pc:sldMkLst>
        <pc:spChg chg="mod">
          <ac:chgData name="Joanna Watson" userId="648276e9-91cb-491a-9997-3d77fbacc0e8" providerId="ADAL" clId="{8EA02B9D-DC78-48C4-A59A-D5B7149670A6}" dt="2026-09-01T15:53:33.487" v="0"/>
          <ac:spMkLst>
            <pc:docMk/>
            <pc:sldMk cId="2887180165" sldId="2147468708"/>
            <ac:spMk id="3" creationId="{1B6153E9-3B12-8472-3B1F-1DB153A21695}"/>
          </ac:spMkLst>
        </pc:spChg>
      </pc:sldChg>
      <pc:sldChg chg="modSp">
        <pc:chgData name="Joanna Watson" userId="648276e9-91cb-491a-9997-3d77fbacc0e8" providerId="ADAL" clId="{8EA02B9D-DC78-48C4-A59A-D5B7149670A6}" dt="2026-09-01T15:54:23.837" v="1"/>
        <pc:sldMkLst>
          <pc:docMk/>
          <pc:sldMk cId="1170521188" sldId="2147472989"/>
        </pc:sldMkLst>
        <pc:spChg chg="mod">
          <ac:chgData name="Joanna Watson" userId="648276e9-91cb-491a-9997-3d77fbacc0e8" providerId="ADAL" clId="{8EA02B9D-DC78-48C4-A59A-D5B7149670A6}" dt="2026-09-01T15:54:23.837" v="1"/>
          <ac:spMkLst>
            <pc:docMk/>
            <pc:sldMk cId="1170521188" sldId="2147472989"/>
            <ac:spMk id="7" creationId="{5D350050-9D6A-61E7-2E25-8AD397AB3DF6}"/>
          </ac:spMkLst>
        </pc:spChg>
      </pc:sldChg>
      <pc:sldChg chg="add">
        <pc:chgData name="Joanna Watson" userId="648276e9-91cb-491a-9997-3d77fbacc0e8" providerId="ADAL" clId="{8EA02B9D-DC78-48C4-A59A-D5B7149670A6}" dt="2026-09-01T15:56:43.391" v="2"/>
        <pc:sldMkLst>
          <pc:docMk/>
          <pc:sldMk cId="393380582" sldId="214747300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8A7A25-D282-2AC0-B0A4-A48D71E93D0C}"/>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84CFAF-A864-B859-8577-03C9D56EE8DB}"/>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2330FD7F-F176-C742-B975-1C93DB2AB02C}" type="datetimeFigureOut">
              <a:rPr lang="en-US" smtClean="0"/>
              <a:t>9/1/2026</a:t>
            </a:fld>
            <a:endParaRPr lang="en-US"/>
          </a:p>
        </p:txBody>
      </p:sp>
      <p:sp>
        <p:nvSpPr>
          <p:cNvPr id="4" name="Footer Placeholder 3">
            <a:extLst>
              <a:ext uri="{FF2B5EF4-FFF2-40B4-BE49-F238E27FC236}">
                <a16:creationId xmlns:a16="http://schemas.microsoft.com/office/drawing/2014/main" id="{DD46D415-9749-965F-B56F-702E085BB3F7}"/>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B1E7BB-11D6-00B1-171F-2966F901A613}"/>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F47C526-786F-5648-B630-A379B16C317C}" type="slidenum">
              <a:rPr lang="en-US" smtClean="0"/>
              <a:t>‹#›</a:t>
            </a:fld>
            <a:endParaRPr lang="en-US"/>
          </a:p>
        </p:txBody>
      </p:sp>
    </p:spTree>
    <p:extLst>
      <p:ext uri="{BB962C8B-B14F-4D97-AF65-F5344CB8AC3E}">
        <p14:creationId xmlns:p14="http://schemas.microsoft.com/office/powerpoint/2010/main" val="37333781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433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9240D4-6F14-3449-8FA2-7400E50A5229}" type="slidenum">
              <a:rPr lang="en-US" smtClean="0"/>
              <a:t>11</a:t>
            </a:fld>
            <a:endParaRPr lang="en-US"/>
          </a:p>
        </p:txBody>
      </p:sp>
    </p:spTree>
    <p:extLst>
      <p:ext uri="{BB962C8B-B14F-4D97-AF65-F5344CB8AC3E}">
        <p14:creationId xmlns:p14="http://schemas.microsoft.com/office/powerpoint/2010/main" val="370870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CDFEF-3FD2-1096-D50C-F6EAD6159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87E58-3E68-9471-8F90-6744EC617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CC35A-5B4C-F277-BA06-0F84C0C7BB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E814F5-0FA2-1B52-E0EC-E3F28950CBE0}"/>
              </a:ext>
            </a:extLst>
          </p:cNvPr>
          <p:cNvSpPr>
            <a:spLocks noGrp="1"/>
          </p:cNvSpPr>
          <p:nvPr>
            <p:ph type="sldNum" sz="quarter" idx="5"/>
          </p:nvPr>
        </p:nvSpPr>
        <p:spPr/>
        <p:txBody>
          <a:bodyPr/>
          <a:lstStyle/>
          <a:p>
            <a:fld id="{2B9240D4-6F14-3449-8FA2-7400E50A5229}" type="slidenum">
              <a:rPr lang="en-US" smtClean="0"/>
              <a:t>12</a:t>
            </a:fld>
            <a:endParaRPr lang="en-US"/>
          </a:p>
        </p:txBody>
      </p:sp>
    </p:spTree>
    <p:extLst>
      <p:ext uri="{BB962C8B-B14F-4D97-AF65-F5344CB8AC3E}">
        <p14:creationId xmlns:p14="http://schemas.microsoft.com/office/powerpoint/2010/main" val="183850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DFC25-E8DE-CD5E-9F11-4B54CD003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9632AC-480B-D456-F876-1F7502012A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4B613-8FCE-2C3E-335A-A21590CE3C1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396B70-50B3-BD74-21BB-493875E925E3}"/>
              </a:ext>
            </a:extLst>
          </p:cNvPr>
          <p:cNvSpPr>
            <a:spLocks noGrp="1"/>
          </p:cNvSpPr>
          <p:nvPr>
            <p:ph type="sldNum" sz="quarter" idx="5"/>
          </p:nvPr>
        </p:nvSpPr>
        <p:spPr/>
        <p:txBody>
          <a:bodyPr/>
          <a:lstStyle/>
          <a:p>
            <a:fld id="{2B9240D4-6F14-3449-8FA2-7400E50A5229}" type="slidenum">
              <a:rPr lang="en-US" smtClean="0"/>
              <a:t>13</a:t>
            </a:fld>
            <a:endParaRPr lang="en-US"/>
          </a:p>
        </p:txBody>
      </p:sp>
    </p:spTree>
    <p:extLst>
      <p:ext uri="{BB962C8B-B14F-4D97-AF65-F5344CB8AC3E}">
        <p14:creationId xmlns:p14="http://schemas.microsoft.com/office/powerpoint/2010/main" val="3607475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626250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2E55-85D7-C947-5472-63A343A7B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51E74-F294-068B-FBF0-5AABA75FC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B3215-62BD-67F3-86E8-73F2AE05FD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11B178F1-B78E-3D25-8E2B-B74C6BAD6639}"/>
              </a:ext>
            </a:extLst>
          </p:cNvPr>
          <p:cNvSpPr>
            <a:spLocks noGrp="1"/>
          </p:cNvSpPr>
          <p:nvPr>
            <p:ph type="sldNum" sz="quarter" idx="5"/>
          </p:nvPr>
        </p:nvSpPr>
        <p:spPr/>
        <p:txBody>
          <a:bodyPr/>
          <a:lstStyle/>
          <a:p>
            <a:fld id="{2B9240D4-6F14-3449-8FA2-7400E50A5229}" type="slidenum">
              <a:rPr lang="en-US" smtClean="0"/>
              <a:t>17</a:t>
            </a:fld>
            <a:endParaRPr lang="en-US"/>
          </a:p>
        </p:txBody>
      </p:sp>
    </p:spTree>
    <p:extLst>
      <p:ext uri="{BB962C8B-B14F-4D97-AF65-F5344CB8AC3E}">
        <p14:creationId xmlns:p14="http://schemas.microsoft.com/office/powerpoint/2010/main" val="877689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8BE2-4E36-D270-30DC-DC18789A1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6DCD4B-C1AE-DD0F-4CF9-9C1DF48E6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65F22-906E-227D-1612-85349A8CB6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287836-8A5E-8E9A-24ED-E8382549FCB4}"/>
              </a:ext>
            </a:extLst>
          </p:cNvPr>
          <p:cNvSpPr>
            <a:spLocks noGrp="1"/>
          </p:cNvSpPr>
          <p:nvPr>
            <p:ph type="sldNum" sz="quarter" idx="5"/>
          </p:nvPr>
        </p:nvSpPr>
        <p:spPr/>
        <p:txBody>
          <a:bodyPr/>
          <a:lstStyle/>
          <a:p>
            <a:fld id="{2B9240D4-6F14-3449-8FA2-7400E50A5229}" type="slidenum">
              <a:rPr lang="en-US" smtClean="0"/>
              <a:t>18</a:t>
            </a:fld>
            <a:endParaRPr lang="en-US"/>
          </a:p>
        </p:txBody>
      </p:sp>
    </p:spTree>
    <p:extLst>
      <p:ext uri="{BB962C8B-B14F-4D97-AF65-F5344CB8AC3E}">
        <p14:creationId xmlns:p14="http://schemas.microsoft.com/office/powerpoint/2010/main" val="243415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06C30-8D36-1081-4E57-078AE5669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CE987-9FBD-455A-BE0C-289846A01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DD3021-8504-DFF8-EC4D-34EC4D6F26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0F7E8-213C-B0F8-A6BD-F1CC8B852F9E}"/>
              </a:ext>
            </a:extLst>
          </p:cNvPr>
          <p:cNvSpPr>
            <a:spLocks noGrp="1"/>
          </p:cNvSpPr>
          <p:nvPr>
            <p:ph type="sldNum" sz="quarter" idx="5"/>
          </p:nvPr>
        </p:nvSpPr>
        <p:spPr/>
        <p:txBody>
          <a:bodyPr/>
          <a:lstStyle/>
          <a:p>
            <a:fld id="{2B9240D4-6F14-3449-8FA2-7400E50A5229}" type="slidenum">
              <a:rPr lang="en-US" smtClean="0"/>
              <a:t>19</a:t>
            </a:fld>
            <a:endParaRPr lang="en-US"/>
          </a:p>
        </p:txBody>
      </p:sp>
    </p:spTree>
    <p:extLst>
      <p:ext uri="{BB962C8B-B14F-4D97-AF65-F5344CB8AC3E}">
        <p14:creationId xmlns:p14="http://schemas.microsoft.com/office/powerpoint/2010/main" val="914627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DF6E-4A79-DC24-C43F-DB3BEAC01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D4B71-2ACF-1620-E73F-16D7849AC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1ADD0-1C5F-E59C-1899-298F3276B0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5B002-4059-4671-C5B9-C1DCA72D9F88}"/>
              </a:ext>
            </a:extLst>
          </p:cNvPr>
          <p:cNvSpPr>
            <a:spLocks noGrp="1"/>
          </p:cNvSpPr>
          <p:nvPr>
            <p:ph type="sldNum" sz="quarter" idx="5"/>
          </p:nvPr>
        </p:nvSpPr>
        <p:spPr/>
        <p:txBody>
          <a:bodyPr/>
          <a:lstStyle/>
          <a:p>
            <a:fld id="{2B9240D4-6F14-3449-8FA2-7400E50A5229}" type="slidenum">
              <a:rPr lang="en-US" smtClean="0"/>
              <a:t>20</a:t>
            </a:fld>
            <a:endParaRPr lang="en-US"/>
          </a:p>
        </p:txBody>
      </p:sp>
    </p:spTree>
    <p:extLst>
      <p:ext uri="{BB962C8B-B14F-4D97-AF65-F5344CB8AC3E}">
        <p14:creationId xmlns:p14="http://schemas.microsoft.com/office/powerpoint/2010/main" val="3035513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E65F6B5C-4D90-9D62-11C7-DCBA4B404F8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A5D0438E-9E01-D84B-B2D9-523E1C6B5E19}"/>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F080B91B-BD11-27EF-85C6-793F2725FCE2}"/>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6D98DD4-B153-46FB-3A3E-A97F72301C6C}"/>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Tree>
    <p:extLst>
      <p:ext uri="{BB962C8B-B14F-4D97-AF65-F5344CB8AC3E}">
        <p14:creationId xmlns:p14="http://schemas.microsoft.com/office/powerpoint/2010/main" val="2104318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2B7FC001-50F4-EFFC-7608-826AA2FD4C07}"/>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5473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020C066B-9059-C63E-7725-147054F541D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83701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B7750E40-A798-2C98-81DE-B22FA853DF6E}"/>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Break</a:t>
            </a:r>
            <a:endParaRPr lang="en-US"/>
          </a:p>
        </p:txBody>
      </p:sp>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descr="A white and black logo&#10;&#10;Description automatically generated">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50677" y="1398100"/>
            <a:ext cx="4353216" cy="4353216"/>
          </a:xfrm>
          <a:prstGeom prst="rect">
            <a:avLst/>
          </a:prstGeom>
        </p:spPr>
      </p:pic>
      <p:pic>
        <p:nvPicPr>
          <p:cNvPr id="11" name="Picture 10" descr="A white and black logo&#10;&#10;Description automatically generated">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r="27553" b="17667"/>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A2FE048E-BBDE-B8BF-46DD-C9E076A290F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763953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50677" y="1398100"/>
            <a:ext cx="4353216" cy="4353216"/>
          </a:xfrm>
          <a:prstGeom prst="rect">
            <a:avLst/>
          </a:prstGeom>
        </p:spPr>
      </p:pic>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322" t="-868" r="30691" b="28149"/>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1BB4EF12-BCB4-9EEC-F7B9-42999C7DC60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8" name="Title 4">
            <a:extLst>
              <a:ext uri="{FF2B5EF4-FFF2-40B4-BE49-F238E27FC236}">
                <a16:creationId xmlns:a16="http://schemas.microsoft.com/office/drawing/2014/main" id="{92E80A7C-B69C-407C-05C8-8401C452E6CF}"/>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Lunch</a:t>
            </a:r>
            <a:endParaRPr lang="en-US"/>
          </a:p>
        </p:txBody>
      </p:sp>
    </p:spTree>
    <p:extLst>
      <p:ext uri="{BB962C8B-B14F-4D97-AF65-F5344CB8AC3E}">
        <p14:creationId xmlns:p14="http://schemas.microsoft.com/office/powerpoint/2010/main" val="1948811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ussion/break ou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l="-5420" t="-6017" r="31885" b="1"/>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chat bubbles&#10;&#10;Description automatically generated">
            <a:extLst>
              <a:ext uri="{FF2B5EF4-FFF2-40B4-BE49-F238E27FC236}">
                <a16:creationId xmlns:a16="http://schemas.microsoft.com/office/drawing/2014/main" id="{8127CCE5-C34C-664A-8038-28865F7B55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3837" y="2192870"/>
            <a:ext cx="3596923" cy="2835412"/>
          </a:xfrm>
          <a:prstGeom prst="rect">
            <a:avLst/>
          </a:prstGeom>
        </p:spPr>
      </p:pic>
      <p:sp>
        <p:nvSpPr>
          <p:cNvPr id="2" name="Text Placeholder 5">
            <a:extLst>
              <a:ext uri="{FF2B5EF4-FFF2-40B4-BE49-F238E27FC236}">
                <a16:creationId xmlns:a16="http://schemas.microsoft.com/office/drawing/2014/main" id="{93ADEA23-6836-1769-A989-CC0B8470352E}"/>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3" name="Title 4">
            <a:extLst>
              <a:ext uri="{FF2B5EF4-FFF2-40B4-BE49-F238E27FC236}">
                <a16:creationId xmlns:a16="http://schemas.microsoft.com/office/drawing/2014/main" id="{5F14F7AD-0434-B94A-96C2-9077E9F5B4E5}"/>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Discussion</a:t>
            </a:r>
            <a:br>
              <a:rPr lang="en-GB"/>
            </a:br>
            <a:endParaRPr lang="en-US"/>
          </a:p>
        </p:txBody>
      </p:sp>
    </p:spTree>
    <p:extLst>
      <p:ext uri="{BB962C8B-B14F-4D97-AF65-F5344CB8AC3E}">
        <p14:creationId xmlns:p14="http://schemas.microsoft.com/office/powerpoint/2010/main" val="3601827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cussion/break out 2">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20000"/>
            <a:extLst>
              <a:ext uri="{28A0092B-C50C-407E-A947-70E740481C1C}">
                <a14:useLocalDpi xmlns:a14="http://schemas.microsoft.com/office/drawing/2010/main" val="0"/>
              </a:ext>
            </a:extLst>
          </a:blip>
          <a:srcRect l="-661" r="21392" b="6988"/>
          <a:stretch/>
        </p:blipFill>
        <p:spPr>
          <a:xfrm>
            <a:off x="8390776" y="2130530"/>
            <a:ext cx="3801224" cy="4319982"/>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outline of a thought bubble&#10;&#10;Description automatically generated">
            <a:extLst>
              <a:ext uri="{FF2B5EF4-FFF2-40B4-BE49-F238E27FC236}">
                <a16:creationId xmlns:a16="http://schemas.microsoft.com/office/drawing/2014/main" id="{77CCDD46-FA2B-82F4-B91F-2085C4640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9033" y="1717243"/>
            <a:ext cx="3691177" cy="3575050"/>
          </a:xfrm>
          <a:prstGeom prst="rect">
            <a:avLst/>
          </a:prstGeom>
        </p:spPr>
      </p:pic>
      <p:sp>
        <p:nvSpPr>
          <p:cNvPr id="2" name="Text Placeholder 5">
            <a:extLst>
              <a:ext uri="{FF2B5EF4-FFF2-40B4-BE49-F238E27FC236}">
                <a16:creationId xmlns:a16="http://schemas.microsoft.com/office/drawing/2014/main" id="{E98B7A30-7518-4361-CB35-CB0C7DB2DA7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9" name="Title 4">
            <a:extLst>
              <a:ext uri="{FF2B5EF4-FFF2-40B4-BE49-F238E27FC236}">
                <a16:creationId xmlns:a16="http://schemas.microsoft.com/office/drawing/2014/main" id="{BD6C6506-7846-3FB4-C834-C246EE810AF4}"/>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Pause for thought</a:t>
            </a:r>
            <a:br>
              <a:rPr lang="en-GB"/>
            </a:br>
            <a:br>
              <a:rPr lang="en-GB"/>
            </a:br>
            <a:endParaRPr lang="en-US"/>
          </a:p>
        </p:txBody>
      </p:sp>
    </p:spTree>
    <p:extLst>
      <p:ext uri="{BB962C8B-B14F-4D97-AF65-F5344CB8AC3E}">
        <p14:creationId xmlns:p14="http://schemas.microsoft.com/office/powerpoint/2010/main" val="123318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speakers blank ">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343751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632460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3" name="Text Placeholder 5">
            <a:extLst>
              <a:ext uri="{FF2B5EF4-FFF2-40B4-BE49-F238E27FC236}">
                <a16:creationId xmlns:a16="http://schemas.microsoft.com/office/drawing/2014/main" id="{831D0A74-E961-4106-DDE6-684E09D48AD0}"/>
              </a:ext>
            </a:extLst>
          </p:cNvPr>
          <p:cNvSpPr>
            <a:spLocks noGrp="1"/>
          </p:cNvSpPr>
          <p:nvPr>
            <p:ph type="body" sz="quarter" idx="14"/>
          </p:nvPr>
        </p:nvSpPr>
        <p:spPr>
          <a:xfrm>
            <a:off x="9134363"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6" name="Parallelogram 7">
            <a:extLst>
              <a:ext uri="{FF2B5EF4-FFF2-40B4-BE49-F238E27FC236}">
                <a16:creationId xmlns:a16="http://schemas.microsoft.com/office/drawing/2014/main" id="{B5F25D19-2444-3F28-64A1-FDD929AC70A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9">
            <a:extLst>
              <a:ext uri="{FF2B5EF4-FFF2-40B4-BE49-F238E27FC236}">
                <a16:creationId xmlns:a16="http://schemas.microsoft.com/office/drawing/2014/main" id="{A3AAB783-CE45-F240-3004-C68C57E2F2A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FCAF4504-3224-BD5B-47BD-D532DB31256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12">
            <a:extLst>
              <a:ext uri="{FF2B5EF4-FFF2-40B4-BE49-F238E27FC236}">
                <a16:creationId xmlns:a16="http://schemas.microsoft.com/office/drawing/2014/main" id="{20B59BE2-C6D0-1D27-B466-98DC8D2C305D}"/>
              </a:ext>
            </a:extLst>
          </p:cNvPr>
          <p:cNvSpPr>
            <a:spLocks noGrp="1"/>
          </p:cNvSpPr>
          <p:nvPr>
            <p:ph type="body" sz="quarter" idx="18" hasCustomPrompt="1"/>
          </p:nvPr>
        </p:nvSpPr>
        <p:spPr>
          <a:xfrm>
            <a:off x="3437511"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3" name="Text Placeholder 12">
            <a:extLst>
              <a:ext uri="{FF2B5EF4-FFF2-40B4-BE49-F238E27FC236}">
                <a16:creationId xmlns:a16="http://schemas.microsoft.com/office/drawing/2014/main" id="{16F9AC72-E003-36A6-3861-97560B727544}"/>
              </a:ext>
            </a:extLst>
          </p:cNvPr>
          <p:cNvSpPr>
            <a:spLocks noGrp="1"/>
          </p:cNvSpPr>
          <p:nvPr>
            <p:ph type="body" sz="quarter" idx="19" hasCustomPrompt="1"/>
          </p:nvPr>
        </p:nvSpPr>
        <p:spPr>
          <a:xfrm>
            <a:off x="6324600"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4" name="Text Placeholder 12">
            <a:extLst>
              <a:ext uri="{FF2B5EF4-FFF2-40B4-BE49-F238E27FC236}">
                <a16:creationId xmlns:a16="http://schemas.microsoft.com/office/drawing/2014/main" id="{705906A6-6376-E75D-210B-A12D5AD05ECD}"/>
              </a:ext>
            </a:extLst>
          </p:cNvPr>
          <p:cNvSpPr>
            <a:spLocks noGrp="1"/>
          </p:cNvSpPr>
          <p:nvPr>
            <p:ph type="body" sz="quarter" idx="20" hasCustomPrompt="1"/>
          </p:nvPr>
        </p:nvSpPr>
        <p:spPr>
          <a:xfrm>
            <a:off x="913307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5" name="Text Placeholder 12">
            <a:extLst>
              <a:ext uri="{FF2B5EF4-FFF2-40B4-BE49-F238E27FC236}">
                <a16:creationId xmlns:a16="http://schemas.microsoft.com/office/drawing/2014/main" id="{83BCCB3C-AD1D-1E5F-624E-00E244E235A6}"/>
              </a:ext>
            </a:extLst>
          </p:cNvPr>
          <p:cNvSpPr>
            <a:spLocks noGrp="1"/>
          </p:cNvSpPr>
          <p:nvPr>
            <p:ph type="body" sz="quarter" idx="21" hasCustomPrompt="1"/>
          </p:nvPr>
        </p:nvSpPr>
        <p:spPr>
          <a:xfrm>
            <a:off x="58908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13AAE4D3-C3A2-F69C-B2DA-2D5B25578354}"/>
              </a:ext>
            </a:extLst>
          </p:cNvPr>
          <p:cNvSpPr>
            <a:spLocks noGrp="1"/>
          </p:cNvSpPr>
          <p:nvPr>
            <p:ph type="body" sz="quarter" idx="22"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3453807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s blank ">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170247AC-12DF-8CF8-7D80-422481C76C31}"/>
              </a:ext>
            </a:extLst>
          </p:cNvPr>
          <p:cNvSpPr>
            <a:spLocks noGrp="1"/>
          </p:cNvSpPr>
          <p:nvPr>
            <p:ph type="title"/>
          </p:nvPr>
        </p:nvSpPr>
        <p:spPr>
          <a:xfrm>
            <a:off x="589084" y="4419600"/>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4645360"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9290388"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4" name="Parallelogram 7">
            <a:extLst>
              <a:ext uri="{FF2B5EF4-FFF2-40B4-BE49-F238E27FC236}">
                <a16:creationId xmlns:a16="http://schemas.microsoft.com/office/drawing/2014/main" id="{199485D3-12F7-DA29-42B7-3A2D37C346AF}"/>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BF8948A4-001C-AF46-31EA-3951161E604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B391870-6AD3-E5A9-88BF-36810CD76FBC}"/>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13" name="Text Placeholder 12">
            <a:extLst>
              <a:ext uri="{FF2B5EF4-FFF2-40B4-BE49-F238E27FC236}">
                <a16:creationId xmlns:a16="http://schemas.microsoft.com/office/drawing/2014/main" id="{D2185683-ECC2-7A3B-1A3D-22EB63F0EFAB}"/>
              </a:ext>
            </a:extLst>
          </p:cNvPr>
          <p:cNvSpPr>
            <a:spLocks noGrp="1"/>
          </p:cNvSpPr>
          <p:nvPr>
            <p:ph type="body" sz="quarter" idx="18" hasCustomPrompt="1"/>
          </p:nvPr>
        </p:nvSpPr>
        <p:spPr>
          <a:xfrm>
            <a:off x="4645359"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4" name="Text Placeholder 12">
            <a:extLst>
              <a:ext uri="{FF2B5EF4-FFF2-40B4-BE49-F238E27FC236}">
                <a16:creationId xmlns:a16="http://schemas.microsoft.com/office/drawing/2014/main" id="{D81844AD-D942-2330-DB16-ECB9E1C0B677}"/>
              </a:ext>
            </a:extLst>
          </p:cNvPr>
          <p:cNvSpPr>
            <a:spLocks noGrp="1"/>
          </p:cNvSpPr>
          <p:nvPr>
            <p:ph type="body" sz="quarter" idx="19" hasCustomPrompt="1"/>
          </p:nvPr>
        </p:nvSpPr>
        <p:spPr>
          <a:xfrm>
            <a:off x="9272061"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8" name="Text Placeholder 11">
            <a:extLst>
              <a:ext uri="{FF2B5EF4-FFF2-40B4-BE49-F238E27FC236}">
                <a16:creationId xmlns:a16="http://schemas.microsoft.com/office/drawing/2014/main" id="{868D843A-72D0-2E0F-70B7-F86F0FFD2652}"/>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91560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1713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7" name="Text Placeholder 5">
            <a:extLst>
              <a:ext uri="{FF2B5EF4-FFF2-40B4-BE49-F238E27FC236}">
                <a16:creationId xmlns:a16="http://schemas.microsoft.com/office/drawing/2014/main" id="{D30C567B-61E8-C20E-CC6F-67C0A4E6ADF4}"/>
              </a:ext>
            </a:extLst>
          </p:cNvPr>
          <p:cNvSpPr>
            <a:spLocks noGrp="1"/>
          </p:cNvSpPr>
          <p:nvPr>
            <p:ph type="body" sz="quarter" idx="13"/>
          </p:nvPr>
        </p:nvSpPr>
        <p:spPr>
          <a:xfrm>
            <a:off x="16849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8" name="Parallelogram 7">
            <a:extLst>
              <a:ext uri="{FF2B5EF4-FFF2-40B4-BE49-F238E27FC236}">
                <a16:creationId xmlns:a16="http://schemas.microsoft.com/office/drawing/2014/main" id="{894DCCE5-9876-1395-5A19-8B5B879B49F8}"/>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EE9D6224-C6E6-E6FA-F7A8-6C3419F80D1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5">
            <a:extLst>
              <a:ext uri="{FF2B5EF4-FFF2-40B4-BE49-F238E27FC236}">
                <a16:creationId xmlns:a16="http://schemas.microsoft.com/office/drawing/2014/main" id="{E925D5FA-7B38-6DBD-FA6C-A4EA8C75DBD3}"/>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5" name="Title 4">
            <a:extLst>
              <a:ext uri="{FF2B5EF4-FFF2-40B4-BE49-F238E27FC236}">
                <a16:creationId xmlns:a16="http://schemas.microsoft.com/office/drawing/2014/main" id="{907E227C-DCC9-D28C-35A0-DD85CA658B66}"/>
              </a:ext>
            </a:extLst>
          </p:cNvPr>
          <p:cNvSpPr>
            <a:spLocks noGrp="1"/>
          </p:cNvSpPr>
          <p:nvPr>
            <p:ph type="title"/>
          </p:nvPr>
        </p:nvSpPr>
        <p:spPr>
          <a:xfrm>
            <a:off x="1684911" y="4699544"/>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1" name="Text Placeholder 12">
            <a:extLst>
              <a:ext uri="{FF2B5EF4-FFF2-40B4-BE49-F238E27FC236}">
                <a16:creationId xmlns:a16="http://schemas.microsoft.com/office/drawing/2014/main" id="{935EA10E-1165-89ED-82B6-DC3E0B4127CD}"/>
              </a:ext>
            </a:extLst>
          </p:cNvPr>
          <p:cNvSpPr>
            <a:spLocks noGrp="1"/>
          </p:cNvSpPr>
          <p:nvPr>
            <p:ph type="body" sz="quarter" idx="18" hasCustomPrompt="1"/>
          </p:nvPr>
        </p:nvSpPr>
        <p:spPr>
          <a:xfrm>
            <a:off x="7171311" y="4699544"/>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E1969D2C-65A5-62AB-5F20-D8B8EF6947B6}"/>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868689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78487"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Parallelogram 7">
            <a:extLst>
              <a:ext uri="{FF2B5EF4-FFF2-40B4-BE49-F238E27FC236}">
                <a16:creationId xmlns:a16="http://schemas.microsoft.com/office/drawing/2014/main" id="{0B3DD48E-1156-B981-E6E3-1756791B2759}"/>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9">
            <a:extLst>
              <a:ext uri="{FF2B5EF4-FFF2-40B4-BE49-F238E27FC236}">
                <a16:creationId xmlns:a16="http://schemas.microsoft.com/office/drawing/2014/main" id="{7BEDC6E9-75FE-1CB6-43A2-5790069676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3A9943B2-872F-C831-6304-0177189EE8F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3" name="Picture 12" descr="A blue and black chat bubble&#10;&#10;Description automatically generated">
            <a:extLst>
              <a:ext uri="{FF2B5EF4-FFF2-40B4-BE49-F238E27FC236}">
                <a16:creationId xmlns:a16="http://schemas.microsoft.com/office/drawing/2014/main" id="{D4662BB4-F07F-0EA2-2872-A7F8399F5D9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flipH="1">
            <a:off x="9672309" y="4180219"/>
            <a:ext cx="2186016" cy="2028851"/>
          </a:xfrm>
          <a:prstGeom prst="rect">
            <a:avLst/>
          </a:prstGeom>
        </p:spPr>
      </p:pic>
      <p:sp>
        <p:nvSpPr>
          <p:cNvPr id="5" name="Title 4">
            <a:extLst>
              <a:ext uri="{FF2B5EF4-FFF2-40B4-BE49-F238E27FC236}">
                <a16:creationId xmlns:a16="http://schemas.microsoft.com/office/drawing/2014/main" id="{F6BD194F-E846-2260-CDA3-0547256DE546}"/>
              </a:ext>
            </a:extLst>
          </p:cNvPr>
          <p:cNvSpPr>
            <a:spLocks noGrp="1"/>
          </p:cNvSpPr>
          <p:nvPr>
            <p:ph type="title"/>
          </p:nvPr>
        </p:nvSpPr>
        <p:spPr>
          <a:xfrm>
            <a:off x="772700" y="4674208"/>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56B0B162-6FB6-4240-4C19-9BCF2B394AEA}"/>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6056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1F12CB50-9381-860F-1281-8DB95DC80891}"/>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5397F4CF-5FD3-7F03-6C6B-9D0051F59BA3}"/>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B4AE6F9-99A1-B864-A725-AEA0924F1F24}"/>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66944E50-7C18-AA0F-98CC-C3D07715CC2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4797876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841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11075665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 name="Parallelogram 5">
            <a:extLst>
              <a:ext uri="{FF2B5EF4-FFF2-40B4-BE49-F238E27FC236}">
                <a16:creationId xmlns:a16="http://schemas.microsoft.com/office/drawing/2014/main" id="{27019EEF-5FEE-CFD5-58B1-1833B338284B}"/>
              </a:ext>
            </a:extLst>
          </p:cNvPr>
          <p:cNvSpPr/>
          <p:nvPr userDrawn="1"/>
        </p:nvSpPr>
        <p:spPr>
          <a:xfrm rot="10800000" flipV="1">
            <a:off x="10151479" y="2667427"/>
            <a:ext cx="2046940" cy="3865507"/>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96245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051078"/>
              <a:gd name="connsiteY0" fmla="*/ 3857232 h 3857232"/>
              <a:gd name="connsiteX1" fmla="*/ 13662 w 2051078"/>
              <a:gd name="connsiteY1" fmla="*/ 0 h 3857232"/>
              <a:gd name="connsiteX2" fmla="*/ 2051078 w 2051078"/>
              <a:gd name="connsiteY2" fmla="*/ 0 h 3857232"/>
              <a:gd name="connsiteX3" fmla="*/ 494106 w 2051078"/>
              <a:gd name="connsiteY3" fmla="*/ 3857232 h 3857232"/>
              <a:gd name="connsiteX4" fmla="*/ 0 w 2051078"/>
              <a:gd name="connsiteY4" fmla="*/ 3857232 h 3857232"/>
              <a:gd name="connsiteX0" fmla="*/ 0 w 2046940"/>
              <a:gd name="connsiteY0" fmla="*/ 3865507 h 3865507"/>
              <a:gd name="connsiteX1" fmla="*/ 9524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 name="connsiteX0" fmla="*/ 0 w 2046940"/>
              <a:gd name="connsiteY0" fmla="*/ 3865507 h 3865507"/>
              <a:gd name="connsiteX1" fmla="*/ 1249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940" h="3865507">
                <a:moveTo>
                  <a:pt x="0" y="3865507"/>
                </a:moveTo>
                <a:cubicBezTo>
                  <a:pt x="3175" y="2577005"/>
                  <a:pt x="-1926" y="1288502"/>
                  <a:pt x="1249" y="0"/>
                </a:cubicBezTo>
                <a:lnTo>
                  <a:pt x="2046940" y="0"/>
                </a:lnTo>
                <a:lnTo>
                  <a:pt x="489968" y="3857232"/>
                </a:lnTo>
                <a:lnTo>
                  <a:pt x="0" y="3865507"/>
                </a:lnTo>
                <a:close/>
              </a:path>
            </a:pathLst>
          </a:custGeom>
          <a:solidFill>
            <a:srgbClr val="008C9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8">
            <a:extLst>
              <a:ext uri="{FF2B5EF4-FFF2-40B4-BE49-F238E27FC236}">
                <a16:creationId xmlns:a16="http://schemas.microsoft.com/office/drawing/2014/main" id="{D377FB50-5216-E4FA-097A-8B1FB0604F56}"/>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3" name="Text Placeholder 13">
            <a:extLst>
              <a:ext uri="{FF2B5EF4-FFF2-40B4-BE49-F238E27FC236}">
                <a16:creationId xmlns:a16="http://schemas.microsoft.com/office/drawing/2014/main" id="{70B4C123-821F-E035-2E02-FB1C932E1D6A}"/>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C50148FA-9831-D87E-3E2D-3EDECA8C9818}"/>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81D2A3F3-2BD4-21A0-C03D-C0AB211BB138}"/>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369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2" name="Parallelogram 11">
            <a:extLst>
              <a:ext uri="{FF2B5EF4-FFF2-40B4-BE49-F238E27FC236}">
                <a16:creationId xmlns:a16="http://schemas.microsoft.com/office/drawing/2014/main" id="{EE51B4B3-130B-6799-9B1C-0822088F2B41}"/>
              </a:ext>
            </a:extLst>
          </p:cNvPr>
          <p:cNvSpPr/>
          <p:nvPr userDrawn="1"/>
        </p:nvSpPr>
        <p:spPr>
          <a:xfrm rot="10800000" flipH="1" flipV="1">
            <a:off x="9364316" y="2667004"/>
            <a:ext cx="2827685" cy="3877079"/>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827685"/>
              <a:gd name="connsiteY0" fmla="*/ 3857232 h 3857232"/>
              <a:gd name="connsiteX1" fmla="*/ 1556972 w 2827685"/>
              <a:gd name="connsiteY1" fmla="*/ 0 h 3857232"/>
              <a:gd name="connsiteX2" fmla="*/ 2827685 w 2827685"/>
              <a:gd name="connsiteY2" fmla="*/ 0 h 3857232"/>
              <a:gd name="connsiteX3" fmla="*/ 2442896 w 2827685"/>
              <a:gd name="connsiteY3" fmla="*/ 3857232 h 3857232"/>
              <a:gd name="connsiteX4" fmla="*/ 0 w 2827685"/>
              <a:gd name="connsiteY4" fmla="*/ 3857232 h 3857232"/>
              <a:gd name="connsiteX0" fmla="*/ 0 w 2827685"/>
              <a:gd name="connsiteY0" fmla="*/ 3857232 h 3871824"/>
              <a:gd name="connsiteX1" fmla="*/ 1556972 w 2827685"/>
              <a:gd name="connsiteY1" fmla="*/ 0 h 3871824"/>
              <a:gd name="connsiteX2" fmla="*/ 2827685 w 2827685"/>
              <a:gd name="connsiteY2" fmla="*/ 0 h 3871824"/>
              <a:gd name="connsiteX3" fmla="*/ 2802820 w 2827685"/>
              <a:gd name="connsiteY3" fmla="*/ 3871824 h 3871824"/>
              <a:gd name="connsiteX4" fmla="*/ 0 w 2827685"/>
              <a:gd name="connsiteY4" fmla="*/ 3857232 h 3871824"/>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7685" h="3877079">
                <a:moveTo>
                  <a:pt x="0" y="3857232"/>
                </a:moveTo>
                <a:lnTo>
                  <a:pt x="1556972" y="0"/>
                </a:lnTo>
                <a:lnTo>
                  <a:pt x="2827685" y="0"/>
                </a:lnTo>
                <a:cubicBezTo>
                  <a:pt x="2826404" y="1292360"/>
                  <a:pt x="2825122" y="2584719"/>
                  <a:pt x="2823841" y="3877079"/>
                </a:cubicBezTo>
                <a:lnTo>
                  <a:pt x="0" y="3857232"/>
                </a:lnTo>
                <a:close/>
              </a:path>
            </a:pathLst>
          </a:custGeom>
          <a:solidFill>
            <a:srgbClr val="008F9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11" name="Parallelogram 10">
            <a:extLst>
              <a:ext uri="{FF2B5EF4-FFF2-40B4-BE49-F238E27FC236}">
                <a16:creationId xmlns:a16="http://schemas.microsoft.com/office/drawing/2014/main" id="{3217AD01-ADFD-6641-19B1-3FE6D8A24A66}"/>
              </a:ext>
            </a:extLst>
          </p:cNvPr>
          <p:cNvSpPr/>
          <p:nvPr userDrawn="1"/>
        </p:nvSpPr>
        <p:spPr>
          <a:xfrm rot="10800000" flipH="1" flipV="1">
            <a:off x="10149059" y="4114589"/>
            <a:ext cx="2042943" cy="274341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42896 w 2482353"/>
              <a:gd name="connsiteY3" fmla="*/ 3857232 h 3857232"/>
              <a:gd name="connsiteX4" fmla="*/ 0 w 2482353"/>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72079 w 2482353"/>
              <a:gd name="connsiteY3" fmla="*/ 2748279 h 3857232"/>
              <a:gd name="connsiteX4" fmla="*/ 0 w 2482353"/>
              <a:gd name="connsiteY4" fmla="*/ 3857232 h 3857232"/>
              <a:gd name="connsiteX0" fmla="*/ 0 w 2039745"/>
              <a:gd name="connsiteY0" fmla="*/ 2723960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23960 h 2748279"/>
              <a:gd name="connsiteX0" fmla="*/ 0 w 2039745"/>
              <a:gd name="connsiteY0" fmla="*/ 2743415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43415 h 2748279"/>
              <a:gd name="connsiteX0" fmla="*/ 0 w 2039745"/>
              <a:gd name="connsiteY0" fmla="*/ 2743415 h 2743415"/>
              <a:gd name="connsiteX1" fmla="*/ 1114364 w 2039745"/>
              <a:gd name="connsiteY1" fmla="*/ 0 h 2743415"/>
              <a:gd name="connsiteX2" fmla="*/ 2039745 w 2039745"/>
              <a:gd name="connsiteY2" fmla="*/ 0 h 2743415"/>
              <a:gd name="connsiteX3" fmla="*/ 2029471 w 2039745"/>
              <a:gd name="connsiteY3" fmla="*/ 2727258 h 2743415"/>
              <a:gd name="connsiteX4" fmla="*/ 0 w 2039745"/>
              <a:gd name="connsiteY4" fmla="*/ 2743415 h 2743415"/>
              <a:gd name="connsiteX0" fmla="*/ 0 w 2042943"/>
              <a:gd name="connsiteY0" fmla="*/ 2743415 h 2743415"/>
              <a:gd name="connsiteX1" fmla="*/ 1114364 w 2042943"/>
              <a:gd name="connsiteY1" fmla="*/ 0 h 2743415"/>
              <a:gd name="connsiteX2" fmla="*/ 2039745 w 2042943"/>
              <a:gd name="connsiteY2" fmla="*/ 0 h 2743415"/>
              <a:gd name="connsiteX3" fmla="*/ 2042171 w 2042943"/>
              <a:gd name="connsiteY3" fmla="*/ 2743133 h 2743415"/>
              <a:gd name="connsiteX4" fmla="*/ 0 w 2042943"/>
              <a:gd name="connsiteY4" fmla="*/ 2743415 h 2743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943" h="2743415">
                <a:moveTo>
                  <a:pt x="0" y="2743415"/>
                </a:moveTo>
                <a:lnTo>
                  <a:pt x="1114364" y="0"/>
                </a:lnTo>
                <a:lnTo>
                  <a:pt x="2039745" y="0"/>
                </a:lnTo>
                <a:cubicBezTo>
                  <a:pt x="2036320" y="916093"/>
                  <a:pt x="2045596" y="1827040"/>
                  <a:pt x="2042171" y="2743133"/>
                </a:cubicBezTo>
                <a:lnTo>
                  <a:pt x="0" y="274341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8" name="Parallelogram 7">
            <a:extLst>
              <a:ext uri="{FF2B5EF4-FFF2-40B4-BE49-F238E27FC236}">
                <a16:creationId xmlns:a16="http://schemas.microsoft.com/office/drawing/2014/main" id="{0A86830B-0C75-6D38-034B-205E9525A85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09B54D76-4F55-1932-1D90-D9ED848912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black text on a black background&#10;&#10;Description automatically generated">
            <a:extLst>
              <a:ext uri="{FF2B5EF4-FFF2-40B4-BE49-F238E27FC236}">
                <a16:creationId xmlns:a16="http://schemas.microsoft.com/office/drawing/2014/main" id="{9AFEC8D4-F544-5C7E-A1D3-7AFDC4D8F7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9" name="Text Placeholder 8">
            <a:extLst>
              <a:ext uri="{FF2B5EF4-FFF2-40B4-BE49-F238E27FC236}">
                <a16:creationId xmlns:a16="http://schemas.microsoft.com/office/drawing/2014/main" id="{8E371248-1C22-541D-A79E-7C7446108C7D}"/>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14" name="Text Placeholder 13">
            <a:extLst>
              <a:ext uri="{FF2B5EF4-FFF2-40B4-BE49-F238E27FC236}">
                <a16:creationId xmlns:a16="http://schemas.microsoft.com/office/drawing/2014/main" id="{837A23F8-4A6D-6E12-149D-99727604F935}"/>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8">
            <a:extLst>
              <a:ext uri="{FF2B5EF4-FFF2-40B4-BE49-F238E27FC236}">
                <a16:creationId xmlns:a16="http://schemas.microsoft.com/office/drawing/2014/main" id="{EEE3EEB1-1AED-C5C0-B09A-B92CD0B9D517}"/>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3" name="Text Placeholder 5">
            <a:extLst>
              <a:ext uri="{FF2B5EF4-FFF2-40B4-BE49-F238E27FC236}">
                <a16:creationId xmlns:a16="http://schemas.microsoft.com/office/drawing/2014/main" id="{E34BC324-A01E-1342-6DBC-C8482014D47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0666220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493073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6" t="64357" r="126" b="53"/>
          <a:stretch/>
        </p:blipFill>
        <p:spPr>
          <a:xfrm>
            <a:off x="0" y="4415939"/>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2000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Title 4">
            <a:extLst>
              <a:ext uri="{FF2B5EF4-FFF2-40B4-BE49-F238E27FC236}">
                <a16:creationId xmlns:a16="http://schemas.microsoft.com/office/drawing/2014/main" id="{A9CD436F-3861-F942-F82B-11D81AE5D705}"/>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5">
            <a:extLst>
              <a:ext uri="{FF2B5EF4-FFF2-40B4-BE49-F238E27FC236}">
                <a16:creationId xmlns:a16="http://schemas.microsoft.com/office/drawing/2014/main" id="{4847457C-82FC-5CD1-1436-BB2D5FEB2D2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507876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357" b="53"/>
          <a:stretch/>
        </p:blipFill>
        <p:spPr>
          <a:xfrm>
            <a:off x="0" y="4415940"/>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0604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Title 4">
            <a:extLst>
              <a:ext uri="{FF2B5EF4-FFF2-40B4-BE49-F238E27FC236}">
                <a16:creationId xmlns:a16="http://schemas.microsoft.com/office/drawing/2014/main" id="{9B947CC1-CD42-14E1-6C87-24AA3C9BEE7F}"/>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0" name="Text Placeholder 5">
            <a:extLst>
              <a:ext uri="{FF2B5EF4-FFF2-40B4-BE49-F238E27FC236}">
                <a16:creationId xmlns:a16="http://schemas.microsoft.com/office/drawing/2014/main" id="{02E18557-C3AA-ADBC-419E-6B0CC400537F}"/>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75300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4" name="Parallelogram 8">
            <a:extLst>
              <a:ext uri="{FF2B5EF4-FFF2-40B4-BE49-F238E27FC236}">
                <a16:creationId xmlns:a16="http://schemas.microsoft.com/office/drawing/2014/main" id="{BC6DD746-FE55-333F-EE62-35C068AB0B47}"/>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F0FFC30D-2A7B-82BD-6015-519C3AB5F7D0}"/>
              </a:ext>
            </a:extLst>
          </p:cNvPr>
          <p:cNvSpPr/>
          <p:nvPr userDrawn="1"/>
        </p:nvSpPr>
        <p:spPr>
          <a:xfrm rot="10800000" flipV="1">
            <a:off x="5943601" y="1870726"/>
            <a:ext cx="6249743" cy="4987274"/>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Parallelogram 11">
            <a:extLst>
              <a:ext uri="{FF2B5EF4-FFF2-40B4-BE49-F238E27FC236}">
                <a16:creationId xmlns:a16="http://schemas.microsoft.com/office/drawing/2014/main" id="{F0DE07F2-322A-79D6-992E-325DF6955470}"/>
              </a:ext>
            </a:extLst>
          </p:cNvPr>
          <p:cNvSpPr/>
          <p:nvPr userDrawn="1"/>
        </p:nvSpPr>
        <p:spPr>
          <a:xfrm rot="10800000" flipV="1">
            <a:off x="5257797" y="4861731"/>
            <a:ext cx="3544187" cy="1996273"/>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Parallelogram 7">
            <a:extLst>
              <a:ext uri="{FF2B5EF4-FFF2-40B4-BE49-F238E27FC236}">
                <a16:creationId xmlns:a16="http://schemas.microsoft.com/office/drawing/2014/main" id="{1A176806-E05C-D7EC-8F31-40155858D42A}"/>
              </a:ext>
            </a:extLst>
          </p:cNvPr>
          <p:cNvSpPr/>
          <p:nvPr userDrawn="1"/>
        </p:nvSpPr>
        <p:spPr>
          <a:xfrm rot="10800000" flipV="1">
            <a:off x="6915151" y="-1"/>
            <a:ext cx="4892292" cy="6872289"/>
          </a:xfrm>
          <a:custGeom>
            <a:avLst/>
            <a:gdLst>
              <a:gd name="connsiteX0" fmla="*/ 0 w 5920992"/>
              <a:gd name="connsiteY0" fmla="*/ 6858000 h 6858000"/>
              <a:gd name="connsiteX1" fmla="*/ 4295147 w 5920992"/>
              <a:gd name="connsiteY1" fmla="*/ 0 h 6858000"/>
              <a:gd name="connsiteX2" fmla="*/ 5920992 w 5920992"/>
              <a:gd name="connsiteY2" fmla="*/ 0 h 6858000"/>
              <a:gd name="connsiteX3" fmla="*/ 1625845 w 5920992"/>
              <a:gd name="connsiteY3" fmla="*/ 6858000 h 6858000"/>
              <a:gd name="connsiteX4" fmla="*/ 0 w 5920992"/>
              <a:gd name="connsiteY4" fmla="*/ 6858000 h 6858000"/>
              <a:gd name="connsiteX0" fmla="*/ 0 w 5920992"/>
              <a:gd name="connsiteY0" fmla="*/ 6858000 h 6858000"/>
              <a:gd name="connsiteX1" fmla="*/ 2594934 w 5920992"/>
              <a:gd name="connsiteY1" fmla="*/ 14287 h 6858000"/>
              <a:gd name="connsiteX2" fmla="*/ 5920992 w 5920992"/>
              <a:gd name="connsiteY2" fmla="*/ 0 h 6858000"/>
              <a:gd name="connsiteX3" fmla="*/ 1625845 w 5920992"/>
              <a:gd name="connsiteY3" fmla="*/ 6858000 h 6858000"/>
              <a:gd name="connsiteX4" fmla="*/ 0 w 5920992"/>
              <a:gd name="connsiteY4" fmla="*/ 6858000 h 6858000"/>
              <a:gd name="connsiteX0" fmla="*/ 0 w 4720842"/>
              <a:gd name="connsiteY0" fmla="*/ 6843713 h 6843713"/>
              <a:gd name="connsiteX1" fmla="*/ 2594934 w 4720842"/>
              <a:gd name="connsiteY1" fmla="*/ 0 h 6843713"/>
              <a:gd name="connsiteX2" fmla="*/ 4720842 w 4720842"/>
              <a:gd name="connsiteY2" fmla="*/ 1 h 6843713"/>
              <a:gd name="connsiteX3" fmla="*/ 1625845 w 4720842"/>
              <a:gd name="connsiteY3" fmla="*/ 6843713 h 6843713"/>
              <a:gd name="connsiteX4" fmla="*/ 0 w 4720842"/>
              <a:gd name="connsiteY4" fmla="*/ 6843713 h 6843713"/>
              <a:gd name="connsiteX0" fmla="*/ 0 w 4720842"/>
              <a:gd name="connsiteY0" fmla="*/ 6843713 h 6858001"/>
              <a:gd name="connsiteX1" fmla="*/ 2594934 w 4720842"/>
              <a:gd name="connsiteY1" fmla="*/ 0 h 6858001"/>
              <a:gd name="connsiteX2" fmla="*/ 4720842 w 4720842"/>
              <a:gd name="connsiteY2" fmla="*/ 1 h 6858001"/>
              <a:gd name="connsiteX3" fmla="*/ 1940170 w 4720842"/>
              <a:gd name="connsiteY3" fmla="*/ 6858001 h 6858001"/>
              <a:gd name="connsiteX4" fmla="*/ 0 w 4720842"/>
              <a:gd name="connsiteY4" fmla="*/ 6843713 h 6858001"/>
              <a:gd name="connsiteX0" fmla="*/ 0 w 4892292"/>
              <a:gd name="connsiteY0" fmla="*/ 6843713 h 6858001"/>
              <a:gd name="connsiteX1" fmla="*/ 2766384 w 4892292"/>
              <a:gd name="connsiteY1" fmla="*/ 0 h 6858001"/>
              <a:gd name="connsiteX2" fmla="*/ 4892292 w 4892292"/>
              <a:gd name="connsiteY2" fmla="*/ 1 h 6858001"/>
              <a:gd name="connsiteX3" fmla="*/ 2111620 w 4892292"/>
              <a:gd name="connsiteY3" fmla="*/ 6858001 h 6858001"/>
              <a:gd name="connsiteX4" fmla="*/ 0 w 4892292"/>
              <a:gd name="connsiteY4" fmla="*/ 6843713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2292" h="6858001">
                <a:moveTo>
                  <a:pt x="0" y="6843713"/>
                </a:moveTo>
                <a:lnTo>
                  <a:pt x="2766384" y="0"/>
                </a:lnTo>
                <a:lnTo>
                  <a:pt x="4892292" y="1"/>
                </a:lnTo>
                <a:lnTo>
                  <a:pt x="2111620" y="6858001"/>
                </a:lnTo>
                <a:lnTo>
                  <a:pt x="0" y="6843713"/>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noFill/>
              </a:rPr>
              <a:t>A</a:t>
            </a:r>
          </a:p>
        </p:txBody>
      </p:sp>
      <p:sp>
        <p:nvSpPr>
          <p:cNvPr id="9" name="Title 4">
            <a:extLst>
              <a:ext uri="{FF2B5EF4-FFF2-40B4-BE49-F238E27FC236}">
                <a16:creationId xmlns:a16="http://schemas.microsoft.com/office/drawing/2014/main" id="{CE2AC7F4-E641-1D16-C6D7-90F4B86742AB}"/>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3" name="Text Placeholder 5">
            <a:extLst>
              <a:ext uri="{FF2B5EF4-FFF2-40B4-BE49-F238E27FC236}">
                <a16:creationId xmlns:a16="http://schemas.microsoft.com/office/drawing/2014/main" id="{06AC6396-24D2-6520-9B08-D9915B13C25F}"/>
              </a:ext>
            </a:extLst>
          </p:cNvPr>
          <p:cNvSpPr>
            <a:spLocks noGrp="1"/>
          </p:cNvSpPr>
          <p:nvPr>
            <p:ph type="body" sz="quarter" idx="10"/>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940754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4">
            <a:extLst>
              <a:ext uri="{FF2B5EF4-FFF2-40B4-BE49-F238E27FC236}">
                <a16:creationId xmlns:a16="http://schemas.microsoft.com/office/drawing/2014/main" id="{D6BB1299-A76D-DF84-211C-80CA0BAD0CC8}"/>
              </a:ext>
            </a:extLst>
          </p:cNvPr>
          <p:cNvSpPr/>
          <p:nvPr userDrawn="1"/>
        </p:nvSpPr>
        <p:spPr>
          <a:xfrm>
            <a:off x="5723513" y="2658764"/>
            <a:ext cx="4925463" cy="3300218"/>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2">
            <a:extLst>
              <a:ext uri="{FF2B5EF4-FFF2-40B4-BE49-F238E27FC236}">
                <a16:creationId xmlns:a16="http://schemas.microsoft.com/office/drawing/2014/main" id="{27653093-D9A8-EDAF-4597-6DAB2BBE5E0D}"/>
              </a:ext>
            </a:extLst>
          </p:cNvPr>
          <p:cNvSpPr/>
          <p:nvPr userDrawn="1"/>
        </p:nvSpPr>
        <p:spPr>
          <a:xfrm>
            <a:off x="5486403" y="2350988"/>
            <a:ext cx="4925463" cy="3300218"/>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8">
            <a:extLst>
              <a:ext uri="{FF2B5EF4-FFF2-40B4-BE49-F238E27FC236}">
                <a16:creationId xmlns:a16="http://schemas.microsoft.com/office/drawing/2014/main" id="{D8BD85F9-1575-3A9A-48C6-B80E724025AC}"/>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descr="A white outline of a person with a speech bubble&#10;&#10;Description automatically generated">
            <a:extLst>
              <a:ext uri="{FF2B5EF4-FFF2-40B4-BE49-F238E27FC236}">
                <a16:creationId xmlns:a16="http://schemas.microsoft.com/office/drawing/2014/main" id="{CB3C13BE-D618-D7F4-ED26-9F2A8CF05E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9613" y="2653272"/>
            <a:ext cx="2599035" cy="2599034"/>
          </a:xfrm>
          <a:prstGeom prst="rect">
            <a:avLst/>
          </a:prstGeom>
        </p:spPr>
      </p:pic>
      <p:sp>
        <p:nvSpPr>
          <p:cNvPr id="8" name="Title 4">
            <a:extLst>
              <a:ext uri="{FF2B5EF4-FFF2-40B4-BE49-F238E27FC236}">
                <a16:creationId xmlns:a16="http://schemas.microsoft.com/office/drawing/2014/main" id="{F342CE37-4555-4BE9-C6C8-3E5B492D9638}"/>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2" name="Text Placeholder 5">
            <a:extLst>
              <a:ext uri="{FF2B5EF4-FFF2-40B4-BE49-F238E27FC236}">
                <a16:creationId xmlns:a16="http://schemas.microsoft.com/office/drawing/2014/main" id="{F24C8A4C-3252-A3C0-40E5-E9BFFE714F21}"/>
              </a:ext>
            </a:extLst>
          </p:cNvPr>
          <p:cNvSpPr>
            <a:spLocks noGrp="1"/>
          </p:cNvSpPr>
          <p:nvPr>
            <p:ph type="body" sz="quarter" idx="11"/>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6" name="Text Placeholder 5">
            <a:extLst>
              <a:ext uri="{FF2B5EF4-FFF2-40B4-BE49-F238E27FC236}">
                <a16:creationId xmlns:a16="http://schemas.microsoft.com/office/drawing/2014/main" id="{BA8887BF-E28D-8C63-C572-847CAC25D74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909319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86DFB244-190C-2E1B-CED8-87B72CE39E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pic>
        <p:nvPicPr>
          <p:cNvPr id="8" name="Picture 7" descr="A green and white logo&#10;&#10;AI-generated content may be incorrect.">
            <a:extLst>
              <a:ext uri="{FF2B5EF4-FFF2-40B4-BE49-F238E27FC236}">
                <a16:creationId xmlns:a16="http://schemas.microsoft.com/office/drawing/2014/main" id="{CAFD072C-4150-1F60-2422-FAEE728A0C9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33677" y="471800"/>
            <a:ext cx="1338683" cy="411555"/>
          </a:xfrm>
          <a:prstGeom prst="rect">
            <a:avLst/>
          </a:prstGeom>
        </p:spPr>
      </p:pic>
    </p:spTree>
    <p:extLst>
      <p:ext uri="{BB962C8B-B14F-4D97-AF65-F5344CB8AC3E}">
        <p14:creationId xmlns:p14="http://schemas.microsoft.com/office/powerpoint/2010/main" val="18873671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4" r:id="rId3"/>
    <p:sldLayoutId id="2147483702"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533400"/>
            <a:ext cx="1921707" cy="914400"/>
          </a:xfrm>
          <a:prstGeom prst="rect">
            <a:avLst/>
          </a:prstGeom>
        </p:spPr>
      </p:pic>
      <p:pic>
        <p:nvPicPr>
          <p:cNvPr id="4" name="Picture 3" descr="A green and white logo&#10;&#10;AI-generated content may be incorrect.">
            <a:extLst>
              <a:ext uri="{FF2B5EF4-FFF2-40B4-BE49-F238E27FC236}">
                <a16:creationId xmlns:a16="http://schemas.microsoft.com/office/drawing/2014/main" id="{1C8399F8-3000-45BD-6F91-FBAE417DED8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812074" y="677965"/>
            <a:ext cx="1769699" cy="544063"/>
          </a:xfrm>
          <a:prstGeom prst="rect">
            <a:avLst/>
          </a:prstGeom>
        </p:spPr>
      </p:pic>
    </p:spTree>
    <p:extLst>
      <p:ext uri="{BB962C8B-B14F-4D97-AF65-F5344CB8AC3E}">
        <p14:creationId xmlns:p14="http://schemas.microsoft.com/office/powerpoint/2010/main" val="4130656272"/>
      </p:ext>
    </p:extLst>
  </p:cSld>
  <p:clrMap bg1="lt1" tx1="dk1" bg2="lt2" tx2="dk2" accent1="accent1" accent2="accent2" accent3="accent3" accent4="accent4" accent5="accent5" accent6="accent6" hlink="hlink" folHlink="folHlink"/>
  <p:sldLayoutIdLst>
    <p:sldLayoutId id="2147483705" r:id="rId1"/>
    <p:sldLayoutId id="2147483703" r:id="rId2"/>
    <p:sldLayoutId id="2147483704" r:id="rId3"/>
    <p:sldLayoutId id="2147483672"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34843" y="533400"/>
            <a:ext cx="1592865" cy="757928"/>
          </a:xfrm>
          <a:prstGeom prst="rect">
            <a:avLst/>
          </a:prstGeom>
        </p:spPr>
      </p:pic>
      <p:pic>
        <p:nvPicPr>
          <p:cNvPr id="4" name="Picture 3" descr="A green and white logo&#10;&#10;AI-generated content may be incorrect.">
            <a:extLst>
              <a:ext uri="{FF2B5EF4-FFF2-40B4-BE49-F238E27FC236}">
                <a16:creationId xmlns:a16="http://schemas.microsoft.com/office/drawing/2014/main" id="{CC7B8029-8777-B7C3-CCE1-D1192E188BD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439005" y="676688"/>
            <a:ext cx="1444892" cy="444206"/>
          </a:xfrm>
          <a:prstGeom prst="rect">
            <a:avLst/>
          </a:prstGeom>
        </p:spPr>
      </p:pic>
    </p:spTree>
    <p:extLst>
      <p:ext uri="{BB962C8B-B14F-4D97-AF65-F5344CB8AC3E}">
        <p14:creationId xmlns:p14="http://schemas.microsoft.com/office/powerpoint/2010/main" val="2554695408"/>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19" r:id="rId4"/>
    <p:sldLayoutId id="2147483726" r:id="rId5"/>
    <p:sldLayoutId id="2147483724" r:id="rId6"/>
    <p:sldLayoutId id="2147483725"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blue and black text on a black background&#10;&#10;Description automatically generated">
            <a:extLst>
              <a:ext uri="{FF2B5EF4-FFF2-40B4-BE49-F238E27FC236}">
                <a16:creationId xmlns:a16="http://schemas.microsoft.com/office/drawing/2014/main" id="{CFEC3AD5-DDC9-543A-AC53-73554D101E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267936"/>
            <a:ext cx="1921707" cy="914400"/>
          </a:xfrm>
          <a:prstGeom prst="rect">
            <a:avLst/>
          </a:prstGeom>
        </p:spPr>
      </p:pic>
      <p:pic>
        <p:nvPicPr>
          <p:cNvPr id="3" name="Picture 2" descr="A green and white logo&#10;&#10;AI-generated content may be incorrect.">
            <a:extLst>
              <a:ext uri="{FF2B5EF4-FFF2-40B4-BE49-F238E27FC236}">
                <a16:creationId xmlns:a16="http://schemas.microsoft.com/office/drawing/2014/main" id="{3508F8EA-36C5-C342-863B-6947848FBE1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48625" y="502741"/>
            <a:ext cx="1497246" cy="460302"/>
          </a:xfrm>
          <a:prstGeom prst="rect">
            <a:avLst/>
          </a:prstGeom>
        </p:spPr>
      </p:pic>
    </p:spTree>
    <p:extLst>
      <p:ext uri="{BB962C8B-B14F-4D97-AF65-F5344CB8AC3E}">
        <p14:creationId xmlns:p14="http://schemas.microsoft.com/office/powerpoint/2010/main" val="24590910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23427F39-4F8F-7889-8D70-164467F8DB7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63202" y="552562"/>
            <a:ext cx="1485777" cy="703373"/>
          </a:xfrm>
          <a:prstGeom prst="rect">
            <a:avLst/>
          </a:prstGeom>
        </p:spPr>
      </p:pic>
      <p:pic>
        <p:nvPicPr>
          <p:cNvPr id="3" name="Picture 2" descr="A green and white logo&#10;&#10;AI-generated content may be incorrect.">
            <a:extLst>
              <a:ext uri="{FF2B5EF4-FFF2-40B4-BE49-F238E27FC236}">
                <a16:creationId xmlns:a16="http://schemas.microsoft.com/office/drawing/2014/main" id="{401311E7-9E80-5DDF-D8BA-52EB7AEA8D2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733677" y="700400"/>
            <a:ext cx="1338683" cy="411555"/>
          </a:xfrm>
          <a:prstGeom prst="rect">
            <a:avLst/>
          </a:prstGeom>
        </p:spPr>
      </p:pic>
    </p:spTree>
    <p:extLst>
      <p:ext uri="{BB962C8B-B14F-4D97-AF65-F5344CB8AC3E}">
        <p14:creationId xmlns:p14="http://schemas.microsoft.com/office/powerpoint/2010/main" val="639390600"/>
      </p:ext>
    </p:extLst>
  </p:cSld>
  <p:clrMap bg1="lt1" tx1="dk1" bg2="lt2" tx2="dk2" accent1="accent1" accent2="accent2" accent3="accent3" accent4="accent4" accent5="accent5" accent6="accent6" hlink="hlink" folHlink="folHlink"/>
  <p:sldLayoutIdLst>
    <p:sldLayoutId id="2147483648" r:id="rId1"/>
    <p:sldLayoutId id="214748373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slide" Target="slide17.xml"/></Relationships>
</file>

<file path=ppt/slides/_rels/slide12.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slide" Target="slide17.xml"/></Relationships>
</file>

<file path=ppt/slides/_rels/slide1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slide" Target="slide17.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hyperlink" Target="https://www.e-lfh.org.uk/programmes/the-oliver-mcgowan-mandatory-training-on-learning-disability-and-autism/"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hyperlink" Target="https://www.digitalcarehub.co.uk/data-protection-and-cyber-security/better-security-better-care/" TargetMode="External"/><Relationship Id="rId5" Type="http://schemas.openxmlformats.org/officeDocument/2006/relationships/hyperlink" Target="https://www.skillsforcare.org.uk/Support-for-leaders-and-managers/Managing-a-service/Digital-technology-and-social-care/Digital-Skills-eLearning.aspx" TargetMode="External"/><Relationship Id="rId4" Type="http://schemas.openxmlformats.org/officeDocument/2006/relationships/hyperlink" Target="https://www.skillsforcare.org.uk/Support-for-leaders-and-managers/Managing-a-service/Digital-technology-and-social-care/Digital-leadership-programme.aspx"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DCFB96-CDE2-3BEC-5F7C-76CAF211ACFB}"/>
              </a:ext>
            </a:extLst>
          </p:cNvPr>
          <p:cNvSpPr>
            <a:spLocks noGrp="1"/>
          </p:cNvSpPr>
          <p:nvPr>
            <p:ph type="body" sz="quarter" idx="10"/>
          </p:nvPr>
        </p:nvSpPr>
        <p:spPr>
          <a:xfrm>
            <a:off x="0" y="2568271"/>
            <a:ext cx="8377237" cy="626647"/>
          </a:xfrm>
          <a:solidFill>
            <a:schemeClr val="bg1"/>
          </a:solidFill>
        </p:spPr>
        <p:txBody>
          <a:bodyPr anchor="ctr"/>
          <a:lstStyle/>
          <a:p>
            <a:pPr lvl="1" algn="l"/>
            <a:r>
              <a:rPr lang="en-GB" sz="2400" dirty="0">
                <a:solidFill>
                  <a:srgbClr val="008C95"/>
                </a:solidFill>
              </a:rPr>
              <a:t>For Care Technologist role</a:t>
            </a:r>
          </a:p>
        </p:txBody>
      </p:sp>
      <p:sp>
        <p:nvSpPr>
          <p:cNvPr id="5" name="Title 4">
            <a:extLst>
              <a:ext uri="{FF2B5EF4-FFF2-40B4-BE49-F238E27FC236}">
                <a16:creationId xmlns:a16="http://schemas.microsoft.com/office/drawing/2014/main" id="{2DB29065-8167-86F9-FC02-A2A042BD6AB4}"/>
              </a:ext>
            </a:extLst>
          </p:cNvPr>
          <p:cNvSpPr>
            <a:spLocks noGrp="1"/>
          </p:cNvSpPr>
          <p:nvPr>
            <p:ph type="title"/>
          </p:nvPr>
        </p:nvSpPr>
        <p:spPr>
          <a:xfrm>
            <a:off x="537402" y="1823902"/>
            <a:ext cx="9349993" cy="744369"/>
          </a:xfrm>
        </p:spPr>
        <p:txBody>
          <a:bodyPr/>
          <a:lstStyle/>
          <a:p>
            <a:r>
              <a:rPr lang="en-GB" sz="4400" dirty="0"/>
              <a:t>Skills assessment</a:t>
            </a:r>
          </a:p>
        </p:txBody>
      </p:sp>
    </p:spTree>
    <p:extLst>
      <p:ext uri="{BB962C8B-B14F-4D97-AF65-F5344CB8AC3E}">
        <p14:creationId xmlns:p14="http://schemas.microsoft.com/office/powerpoint/2010/main" val="168973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9F466-95F9-B595-B35A-AC821A238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30D6C-8F67-4914-3D82-44EED5D3F9D8}"/>
              </a:ext>
            </a:extLst>
          </p:cNvPr>
          <p:cNvSpPr>
            <a:spLocks noGrp="1"/>
          </p:cNvSpPr>
          <p:nvPr>
            <p:ph type="title"/>
          </p:nvPr>
        </p:nvSpPr>
        <p:spPr/>
        <p:txBody>
          <a:bodyPr/>
          <a:lstStyle/>
          <a:p>
            <a:r>
              <a:rPr lang="en-GB" sz="4000" dirty="0">
                <a:solidFill>
                  <a:srgbClr val="008C95"/>
                </a:solidFill>
              </a:rPr>
              <a:t>Section 3:</a:t>
            </a:r>
            <a:br>
              <a:rPr lang="en-GB" sz="4000" dirty="0"/>
            </a:br>
            <a:r>
              <a:rPr lang="en-GB" sz="4000"/>
              <a:t>Care Technologist</a:t>
            </a:r>
            <a:br>
              <a:rPr lang="en-GB" sz="4000" dirty="0"/>
            </a:br>
            <a:r>
              <a:rPr lang="en-GB" sz="4000" dirty="0"/>
              <a:t>role assessment</a:t>
            </a:r>
          </a:p>
        </p:txBody>
      </p:sp>
    </p:spTree>
    <p:extLst>
      <p:ext uri="{BB962C8B-B14F-4D97-AF65-F5344CB8AC3E}">
        <p14:creationId xmlns:p14="http://schemas.microsoft.com/office/powerpoint/2010/main" val="422553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9" name="Table 138">
            <a:extLst>
              <a:ext uri="{FF2B5EF4-FFF2-40B4-BE49-F238E27FC236}">
                <a16:creationId xmlns:a16="http://schemas.microsoft.com/office/drawing/2014/main" id="{DAB6457F-D0D7-B6E3-498D-CE65CFE5A1A6}"/>
              </a:ext>
            </a:extLst>
          </p:cNvPr>
          <p:cNvGraphicFramePr>
            <a:graphicFrameLocks/>
          </p:cNvGraphicFramePr>
          <p:nvPr>
            <p:extLst>
              <p:ext uri="{D42A27DB-BD31-4B8C-83A1-F6EECF244321}">
                <p14:modId xmlns:p14="http://schemas.microsoft.com/office/powerpoint/2010/main" val="325803080"/>
              </p:ext>
            </p:extLst>
          </p:nvPr>
        </p:nvGraphicFramePr>
        <p:xfrm>
          <a:off x="96878" y="1291864"/>
          <a:ext cx="11526755" cy="5237031"/>
        </p:xfrm>
        <a:graphic>
          <a:graphicData uri="http://schemas.openxmlformats.org/drawingml/2006/table">
            <a:tbl>
              <a:tblPr firstRow="1" bandRow="1">
                <a:tableStyleId>{2D5ABB26-0587-4C30-8999-92F81FD0307C}</a:tableStyleId>
              </a:tblPr>
              <a:tblGrid>
                <a:gridCol w="6358939">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81363">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91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Act with compassion, engaging in a culture of care, empathy, openness and inclusivity in your practice</a:t>
                      </a:r>
                    </a:p>
                  </a:txBody>
                  <a:tcPr marL="90000" marR="90000" marT="36000" marB="36000">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89295">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Ensure that technology is accessible, inclusive, and respectful of diverse needs and abilities</a:t>
                      </a:r>
                    </a:p>
                  </a:txBody>
                  <a:tcPr marL="90000" marR="90000" marT="36000" marB="3600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29703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Consider data protection, safety, and ethical implications in all tech-related decisions</a:t>
                      </a:r>
                    </a:p>
                  </a:txBody>
                  <a:tcPr marL="90000" marR="90000" marT="36000" marB="3600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327973">
                <a:tc>
                  <a:txBody>
                    <a:bodyPr/>
                    <a:lstStyle/>
                    <a:p>
                      <a:pPr marL="0"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Practice the ethical use of data and technologies in adult social care</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32009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Take ownership of actions and decisions related to technology</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99911">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Personally promote equality, diversity, inclusion and human rights and ensuring you are sensitive to people’s culture, age, gender, religion, race, sexual orientation and disability</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999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Treat everyone with dignity, sensitivity and respect, acting with integrity whilst interacting with others</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8644336"/>
                  </a:ext>
                </a:extLst>
              </a:tr>
              <a:tr h="482049">
                <a:tc>
                  <a:txBody>
                    <a:bodyPr/>
                    <a:lstStyle/>
                    <a:p>
                      <a:pPr marL="0" lvl="0" indent="0">
                        <a:lnSpc>
                          <a:spcPct val="120000"/>
                        </a:lnSpc>
                        <a:spcAft>
                          <a:spcPts val="1420"/>
                        </a:spcAft>
                        <a:buSzPts val="1000"/>
                        <a:buFont typeface="Wingdings" panose="05000000000000000000" pitchFamily="2" charset="2"/>
                        <a:buNone/>
                        <a:tabLst>
                          <a:tab pos="498475" algn="l"/>
                        </a:tabLst>
                      </a:pPr>
                      <a:r>
                        <a:rPr lang="en-GB" sz="1200" dirty="0">
                          <a:effectLst/>
                          <a:latin typeface="Arial" panose="020B0604020202020204" pitchFamily="34" charset="0"/>
                          <a:ea typeface="Times New Roman" panose="02020603050405020304" pitchFamily="18" charset="0"/>
                          <a:cs typeface="Arial" panose="020B0604020202020204" pitchFamily="34" charset="0"/>
                        </a:rPr>
                        <a:t>Respond appropriately to sensitive information, using sound judgement and emotional awareness</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307382">
                <a:tc>
                  <a:txBody>
                    <a:bodyPr/>
                    <a:lstStyle/>
                    <a:p>
                      <a:pPr marL="0" lvl="0" indent="0">
                        <a:lnSpc>
                          <a:spcPct val="115000"/>
                        </a:lnSpc>
                        <a:spcAft>
                          <a:spcPts val="800"/>
                        </a:spcAft>
                        <a:buSzPts val="1000"/>
                        <a:buFont typeface="Wingdings" panose="05000000000000000000" pitchFamily="2" charset="2"/>
                        <a:buNone/>
                        <a:tabLst>
                          <a:tab pos="498475" algn="l"/>
                        </a:tabLst>
                      </a:pPr>
                      <a:r>
                        <a:rPr lang="en-GB" sz="12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Challenge yourself to try new things, supporting others to do the same</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89295">
                <a:tc>
                  <a: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Promote individuals’ dignity, autonomy and quality of life placing them at the centre of their care</a:t>
                      </a: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r h="64296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Actively listen to individuals, families, and colleagues to understand needs and build trust before recommending technology</a:t>
                      </a:r>
                    </a:p>
                    <a:p>
                      <a:pPr algn="l" fontAlgn="b"/>
                      <a:endParaRPr lang="en-GB" sz="1200" b="0" i="0" u="none" strike="noStrike" dirty="0">
                        <a:solidFill>
                          <a:srgbClr val="000000"/>
                        </a:solidFill>
                        <a:effectLst/>
                        <a:latin typeface="Arial" panose="020B0604020202020204" pitchFamily="34" charset="0"/>
                        <a:cs typeface="Arial" panose="020B0604020202020204" pitchFamily="34" charset="0"/>
                      </a:endParaRPr>
                    </a:p>
                  </a:txBody>
                  <a:tcPr marL="90000" marR="90000" marT="36000" marB="3600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0953308"/>
                  </a:ext>
                </a:extLst>
              </a:tr>
            </a:tbl>
          </a:graphicData>
        </a:graphic>
      </p:graphicFrame>
      <p:sp>
        <p:nvSpPr>
          <p:cNvPr id="143" name="TextBox 142">
            <a:extLst>
              <a:ext uri="{FF2B5EF4-FFF2-40B4-BE49-F238E27FC236}">
                <a16:creationId xmlns:a16="http://schemas.microsoft.com/office/drawing/2014/main" id="{5BDFA179-DEFB-849A-93BA-2CF791F3B08B}"/>
              </a:ext>
            </a:extLst>
          </p:cNvPr>
          <p:cNvSpPr txBox="1">
            <a:spLocks/>
          </p:cNvSpPr>
          <p:nvPr/>
        </p:nvSpPr>
        <p:spPr>
          <a:xfrm>
            <a:off x="10831633" y="1399981"/>
            <a:ext cx="792000" cy="230832"/>
          </a:xfrm>
          <a:prstGeom prst="rect">
            <a:avLst/>
          </a:prstGeom>
          <a:noFill/>
        </p:spPr>
        <p:txBody>
          <a:bodyPr wrap="square" rtlCol="0">
            <a:spAutoFit/>
          </a:bodyPr>
          <a:lstStyle/>
          <a:p>
            <a:pPr algn="ctr"/>
            <a:r>
              <a:rPr lang="en-GB" sz="900">
                <a:solidFill>
                  <a:schemeClr val="bg1"/>
                </a:solidFill>
              </a:rPr>
              <a:t>Expert</a:t>
            </a:r>
          </a:p>
        </p:txBody>
      </p:sp>
      <p:sp>
        <p:nvSpPr>
          <p:cNvPr id="3" name="Oval 2">
            <a:extLst>
              <a:ext uri="{FF2B5EF4-FFF2-40B4-BE49-F238E27FC236}">
                <a16:creationId xmlns:a16="http://schemas.microsoft.com/office/drawing/2014/main" id="{2C5730F0-1448-3864-6C00-9990AA0621D6}"/>
              </a:ext>
            </a:extLst>
          </p:cNvPr>
          <p:cNvSpPr/>
          <p:nvPr/>
        </p:nvSpPr>
        <p:spPr>
          <a:xfrm>
            <a:off x="8364835" y="6609664"/>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FE0B4782-5B79-0E29-E1CD-AF274506709F}"/>
              </a:ext>
            </a:extLst>
          </p:cNvPr>
          <p:cNvSpPr txBox="1"/>
          <p:nvPr/>
        </p:nvSpPr>
        <p:spPr>
          <a:xfrm>
            <a:off x="8493955" y="6570784"/>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75CA00BE-284C-7E25-A876-05F24F60E972}"/>
              </a:ext>
            </a:extLst>
          </p:cNvPr>
          <p:cNvSpPr/>
          <p:nvPr/>
        </p:nvSpPr>
        <p:spPr>
          <a:xfrm>
            <a:off x="9765950" y="660753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8ACDE4E6-7F86-BBED-850E-FED08DBCACF2}"/>
              </a:ext>
            </a:extLst>
          </p:cNvPr>
          <p:cNvSpPr txBox="1"/>
          <p:nvPr/>
        </p:nvSpPr>
        <p:spPr>
          <a:xfrm>
            <a:off x="9925945" y="6574208"/>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C3D9D12F-6155-E170-0932-9F26B5C3E84F}"/>
              </a:ext>
            </a:extLst>
          </p:cNvPr>
          <p:cNvSpPr txBox="1"/>
          <p:nvPr/>
        </p:nvSpPr>
        <p:spPr>
          <a:xfrm>
            <a:off x="7751695" y="6565015"/>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A325E9A8-C550-CD4D-0CFD-145C8485919E}"/>
              </a:ext>
            </a:extLst>
          </p:cNvPr>
          <p:cNvSpPr txBox="1">
            <a:spLocks/>
          </p:cNvSpPr>
          <p:nvPr/>
        </p:nvSpPr>
        <p:spPr>
          <a:xfrm>
            <a:off x="0" y="0"/>
            <a:ext cx="0" cy="0"/>
          </a:xfrm>
        </p:spPr>
        <p:txBody>
          <a:bodyPr/>
          <a:lstStyle>
            <a:defPPr>
              <a:defRPr kern="0"/>
            </a:defPPr>
          </a:lstStyle>
          <a:p>
            <a:fld id="{06A44ADC-FBC0-4698-B0EC-1AD4A4060383}" type="slidenum">
              <a:rPr lang="en-GB" smtClean="0"/>
              <a:pPr/>
              <a:t>11</a:t>
            </a:fld>
            <a:endParaRPr lang="en-GB"/>
          </a:p>
        </p:txBody>
      </p:sp>
      <p:sp>
        <p:nvSpPr>
          <p:cNvPr id="10" name="Rectangle: Rounded Corners 9">
            <a:hlinkClick r:id="" action="ppaction://noaction"/>
            <a:extLst>
              <a:ext uri="{FF2B5EF4-FFF2-40B4-BE49-F238E27FC236}">
                <a16:creationId xmlns:a16="http://schemas.microsoft.com/office/drawing/2014/main" id="{BD2B41A6-4A9A-16A0-F483-576964611372}"/>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27A6B687-D13F-D464-0121-3883A859495C}"/>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7EC644A9-AC60-7414-CEB1-665E319A87FA}"/>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BFCB157D-4E06-0342-F1A7-C3D64302385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4" action="ppaction://hlinksldjump"/>
            <a:extLst>
              <a:ext uri="{FF2B5EF4-FFF2-40B4-BE49-F238E27FC236}">
                <a16:creationId xmlns:a16="http://schemas.microsoft.com/office/drawing/2014/main" id="{70C60E4E-377B-8F77-FB37-1E3E113450C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E51D1CE6-8219-B42A-BD8B-A2301B69935B}"/>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defRPr/>
            </a:pPr>
            <a:r>
              <a:rPr lang="en-GB" sz="3200" dirty="0">
                <a:solidFill>
                  <a:srgbClr val="FFB81C"/>
                </a:solidFill>
              </a:rPr>
              <a:t>Behaviours</a:t>
            </a:r>
          </a:p>
        </p:txBody>
      </p:sp>
      <p:sp>
        <p:nvSpPr>
          <p:cNvPr id="140" name="Oval 139">
            <a:extLst>
              <a:ext uri="{FF2B5EF4-FFF2-40B4-BE49-F238E27FC236}">
                <a16:creationId xmlns:a16="http://schemas.microsoft.com/office/drawing/2014/main" id="{EDF625D9-A3AD-C71F-227F-8DDA68F7E17A}"/>
              </a:ext>
            </a:extLst>
          </p:cNvPr>
          <p:cNvSpPr/>
          <p:nvPr/>
        </p:nvSpPr>
        <p:spPr>
          <a:xfrm>
            <a:off x="7359944" y="185589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1" name="Oval 140">
            <a:extLst>
              <a:ext uri="{FF2B5EF4-FFF2-40B4-BE49-F238E27FC236}">
                <a16:creationId xmlns:a16="http://schemas.microsoft.com/office/drawing/2014/main" id="{990D3C7D-8326-61B3-80D2-2A3C5A8D0848}"/>
              </a:ext>
            </a:extLst>
          </p:cNvPr>
          <p:cNvSpPr/>
          <p:nvPr/>
        </p:nvSpPr>
        <p:spPr>
          <a:xfrm>
            <a:off x="7695683" y="185589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2" name="TextBox 141">
            <a:extLst>
              <a:ext uri="{FF2B5EF4-FFF2-40B4-BE49-F238E27FC236}">
                <a16:creationId xmlns:a16="http://schemas.microsoft.com/office/drawing/2014/main" id="{A3654384-F64F-A6E1-EF70-275484393287}"/>
              </a:ext>
            </a:extLst>
          </p:cNvPr>
          <p:cNvSpPr txBox="1">
            <a:spLocks/>
          </p:cNvSpPr>
          <p:nvPr/>
        </p:nvSpPr>
        <p:spPr>
          <a:xfrm>
            <a:off x="8704565" y="1399981"/>
            <a:ext cx="792000" cy="230832"/>
          </a:xfrm>
          <a:prstGeom prst="rect">
            <a:avLst/>
          </a:prstGeom>
          <a:noFill/>
        </p:spPr>
        <p:txBody>
          <a:bodyPr wrap="square" rtlCol="0">
            <a:spAutoFit/>
          </a:bodyPr>
          <a:lstStyle/>
          <a:p>
            <a:r>
              <a:rPr lang="en-GB" sz="900" dirty="0">
                <a:solidFill>
                  <a:schemeClr val="bg1"/>
                </a:solidFill>
              </a:rPr>
              <a:t>Awareness</a:t>
            </a:r>
          </a:p>
        </p:txBody>
      </p:sp>
      <p:sp>
        <p:nvSpPr>
          <p:cNvPr id="144" name="TextBox 143">
            <a:extLst>
              <a:ext uri="{FF2B5EF4-FFF2-40B4-BE49-F238E27FC236}">
                <a16:creationId xmlns:a16="http://schemas.microsoft.com/office/drawing/2014/main" id="{86F1A7C5-FE73-6D6B-5F1D-15A1A21E1AE9}"/>
              </a:ext>
            </a:extLst>
          </p:cNvPr>
          <p:cNvSpPr txBox="1">
            <a:spLocks/>
          </p:cNvSpPr>
          <p:nvPr/>
        </p:nvSpPr>
        <p:spPr>
          <a:xfrm>
            <a:off x="9413588" y="1399981"/>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145" name="TextBox 144">
            <a:extLst>
              <a:ext uri="{FF2B5EF4-FFF2-40B4-BE49-F238E27FC236}">
                <a16:creationId xmlns:a16="http://schemas.microsoft.com/office/drawing/2014/main" id="{8236034A-1415-59A6-DBDD-8A3955A4FBDD}"/>
              </a:ext>
            </a:extLst>
          </p:cNvPr>
          <p:cNvSpPr txBox="1">
            <a:spLocks/>
          </p:cNvSpPr>
          <p:nvPr/>
        </p:nvSpPr>
        <p:spPr>
          <a:xfrm>
            <a:off x="10122611" y="1399981"/>
            <a:ext cx="792000" cy="230832"/>
          </a:xfrm>
          <a:prstGeom prst="rect">
            <a:avLst/>
          </a:prstGeom>
          <a:noFill/>
        </p:spPr>
        <p:txBody>
          <a:bodyPr wrap="square" rtlCol="0">
            <a:spAutoFit/>
          </a:bodyPr>
          <a:lstStyle/>
          <a:p>
            <a:pPr algn="ctr"/>
            <a:r>
              <a:rPr lang="en-GB" sz="900">
                <a:solidFill>
                  <a:schemeClr val="bg1"/>
                </a:solidFill>
              </a:rPr>
              <a:t>Practitioner</a:t>
            </a:r>
          </a:p>
        </p:txBody>
      </p:sp>
      <p:sp>
        <p:nvSpPr>
          <p:cNvPr id="146" name="TextBox 145">
            <a:extLst>
              <a:ext uri="{FF2B5EF4-FFF2-40B4-BE49-F238E27FC236}">
                <a16:creationId xmlns:a16="http://schemas.microsoft.com/office/drawing/2014/main" id="{4720EC6D-6ED6-C6ED-5A7F-746E2D8B0B1F}"/>
              </a:ext>
            </a:extLst>
          </p:cNvPr>
          <p:cNvSpPr txBox="1">
            <a:spLocks/>
          </p:cNvSpPr>
          <p:nvPr/>
        </p:nvSpPr>
        <p:spPr>
          <a:xfrm>
            <a:off x="8003142" y="1403046"/>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147" name="Group 146">
            <a:extLst>
              <a:ext uri="{FF2B5EF4-FFF2-40B4-BE49-F238E27FC236}">
                <a16:creationId xmlns:a16="http://schemas.microsoft.com/office/drawing/2014/main" id="{D07341D8-E358-C30B-26A1-036DC5A51C11}"/>
              </a:ext>
            </a:extLst>
          </p:cNvPr>
          <p:cNvGrpSpPr/>
          <p:nvPr/>
        </p:nvGrpSpPr>
        <p:grpSpPr>
          <a:xfrm>
            <a:off x="8398621" y="2296863"/>
            <a:ext cx="2817319" cy="253573"/>
            <a:chOff x="7998846" y="1867220"/>
            <a:chExt cx="3448967" cy="253573"/>
          </a:xfrm>
        </p:grpSpPr>
        <p:cxnSp>
          <p:nvCxnSpPr>
            <p:cNvPr id="148" name="Straight Connector 147">
              <a:extLst>
                <a:ext uri="{FF2B5EF4-FFF2-40B4-BE49-F238E27FC236}">
                  <a16:creationId xmlns:a16="http://schemas.microsoft.com/office/drawing/2014/main" id="{F9BC42D7-73E0-8B1E-3036-0E93B57FAAB4}"/>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962A72F-0EFF-92B6-47EA-0C1B1794E89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96DE7BE0-AC0E-FC58-D21A-6B793B4719F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99E91DD-4B81-667F-BCA6-A4E6A7B269F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6C5EDD02-87E5-2A89-9C2D-A3C3F331231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DA3FA274-BEFC-3CD0-DD39-E6822B05C05F}"/>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4" name="Group 153">
            <a:extLst>
              <a:ext uri="{FF2B5EF4-FFF2-40B4-BE49-F238E27FC236}">
                <a16:creationId xmlns:a16="http://schemas.microsoft.com/office/drawing/2014/main" id="{1F604AA0-B176-B8FA-F1A8-43C135D8ADA3}"/>
              </a:ext>
            </a:extLst>
          </p:cNvPr>
          <p:cNvGrpSpPr/>
          <p:nvPr/>
        </p:nvGrpSpPr>
        <p:grpSpPr>
          <a:xfrm>
            <a:off x="8398621" y="2667715"/>
            <a:ext cx="2817319" cy="253573"/>
            <a:chOff x="7998846" y="1867220"/>
            <a:chExt cx="3448967" cy="253573"/>
          </a:xfrm>
        </p:grpSpPr>
        <p:cxnSp>
          <p:nvCxnSpPr>
            <p:cNvPr id="155" name="Straight Connector 154">
              <a:extLst>
                <a:ext uri="{FF2B5EF4-FFF2-40B4-BE49-F238E27FC236}">
                  <a16:creationId xmlns:a16="http://schemas.microsoft.com/office/drawing/2014/main" id="{BC1943DA-A048-7ABD-5866-6F96F1B4943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4E33578-CC33-A7FF-EBD7-1428A957540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4F660EF2-0E3C-6B8B-D6FB-FBF765E085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88F12287-A887-CE68-7EA8-A2BBE35EBB6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E4F8503C-226E-44CD-5E3C-E90394B5DF8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BC180E5A-154F-F0F9-32A3-D63FFE80FA3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70898DD1-17DE-1289-A976-E0E7D4D6AF93}"/>
              </a:ext>
            </a:extLst>
          </p:cNvPr>
          <p:cNvGrpSpPr/>
          <p:nvPr/>
        </p:nvGrpSpPr>
        <p:grpSpPr>
          <a:xfrm>
            <a:off x="8398621" y="3003499"/>
            <a:ext cx="2817319" cy="253573"/>
            <a:chOff x="7998846" y="1867220"/>
            <a:chExt cx="3448967" cy="253573"/>
          </a:xfrm>
        </p:grpSpPr>
        <p:cxnSp>
          <p:nvCxnSpPr>
            <p:cNvPr id="162" name="Straight Connector 161">
              <a:extLst>
                <a:ext uri="{FF2B5EF4-FFF2-40B4-BE49-F238E27FC236}">
                  <a16:creationId xmlns:a16="http://schemas.microsoft.com/office/drawing/2014/main" id="{1D789113-5EBE-B76C-CC34-616E8A4EE4E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BD1F6F42-3936-D42B-C8D8-1BFCC5EAB2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1DED146A-883E-B93F-F93F-29746029320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B98F5B11-67EF-D3E8-3AA0-A1E877944DD9}"/>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8C626291-11A0-2071-BA15-70F763D782B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0CC1825-D3A5-862D-52E6-E6A8AC20E8B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8" name="Group 167">
            <a:extLst>
              <a:ext uri="{FF2B5EF4-FFF2-40B4-BE49-F238E27FC236}">
                <a16:creationId xmlns:a16="http://schemas.microsoft.com/office/drawing/2014/main" id="{3806240E-6CB2-96D1-2DEE-C7DD33DB43F3}"/>
              </a:ext>
            </a:extLst>
          </p:cNvPr>
          <p:cNvGrpSpPr/>
          <p:nvPr/>
        </p:nvGrpSpPr>
        <p:grpSpPr>
          <a:xfrm>
            <a:off x="8400928" y="3325126"/>
            <a:ext cx="2817319" cy="253573"/>
            <a:chOff x="7998846" y="1867220"/>
            <a:chExt cx="3448967" cy="253573"/>
          </a:xfrm>
        </p:grpSpPr>
        <p:cxnSp>
          <p:nvCxnSpPr>
            <p:cNvPr id="169" name="Straight Connector 168">
              <a:extLst>
                <a:ext uri="{FF2B5EF4-FFF2-40B4-BE49-F238E27FC236}">
                  <a16:creationId xmlns:a16="http://schemas.microsoft.com/office/drawing/2014/main" id="{B39465A2-B9F7-5064-FB6C-9C8DFBB427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24A69A4-1EEC-C856-CE8A-9D2A5CE43E7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B803771-C764-D391-D1F6-2CEFCBA5BB3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59C25B06-D812-E714-8F74-7B90411B248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C6DC6920-BE75-F147-3521-9DC11B422B7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998F67E-F0F3-8F64-7390-C166AACCCC1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04201C57-3BD3-8CE3-C416-7B5982C03FE9}"/>
              </a:ext>
            </a:extLst>
          </p:cNvPr>
          <p:cNvGrpSpPr/>
          <p:nvPr/>
        </p:nvGrpSpPr>
        <p:grpSpPr>
          <a:xfrm>
            <a:off x="8400928" y="3718727"/>
            <a:ext cx="2817319" cy="253573"/>
            <a:chOff x="7998846" y="1867220"/>
            <a:chExt cx="3448967" cy="253573"/>
          </a:xfrm>
        </p:grpSpPr>
        <p:cxnSp>
          <p:nvCxnSpPr>
            <p:cNvPr id="234" name="Straight Connector 233">
              <a:extLst>
                <a:ext uri="{FF2B5EF4-FFF2-40B4-BE49-F238E27FC236}">
                  <a16:creationId xmlns:a16="http://schemas.microsoft.com/office/drawing/2014/main" id="{F8497F4E-CBF0-27C2-2CB4-D897956FA50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923DB27-F699-E03D-FABF-96232EEA9B2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12355C6C-78C9-1DA2-6386-CFBCAD54C59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3F2D7967-ACBA-7E58-EA9B-9CF56AABEFAC}"/>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202E48F-A175-420D-E2A4-46AFB0725A9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6752728-3A75-CCC0-D45F-EFF944584D8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0" name="Group 239">
            <a:extLst>
              <a:ext uri="{FF2B5EF4-FFF2-40B4-BE49-F238E27FC236}">
                <a16:creationId xmlns:a16="http://schemas.microsoft.com/office/drawing/2014/main" id="{410C1C36-AA0D-4840-782B-722EDD70D571}"/>
              </a:ext>
            </a:extLst>
          </p:cNvPr>
          <p:cNvGrpSpPr/>
          <p:nvPr/>
        </p:nvGrpSpPr>
        <p:grpSpPr>
          <a:xfrm>
            <a:off x="8398621" y="4769028"/>
            <a:ext cx="2817319" cy="253573"/>
            <a:chOff x="7998846" y="1867220"/>
            <a:chExt cx="3448967" cy="253573"/>
          </a:xfrm>
        </p:grpSpPr>
        <p:cxnSp>
          <p:nvCxnSpPr>
            <p:cNvPr id="241" name="Straight Connector 240">
              <a:extLst>
                <a:ext uri="{FF2B5EF4-FFF2-40B4-BE49-F238E27FC236}">
                  <a16:creationId xmlns:a16="http://schemas.microsoft.com/office/drawing/2014/main" id="{4B0270BF-FFA0-EC85-FD1B-20B9ED5AF24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CD612E53-6514-3E50-E7E4-B9B24AD70070}"/>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E686397-7D7F-71A1-F2A2-A35CF2E9C2D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861A27F3-53B9-551A-2F11-B044C91B57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FF287598-D5E5-A361-62EA-69E669CA57F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5D5D9538-73FE-561A-0FDC-71DF905B626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7" name="Group 246">
            <a:extLst>
              <a:ext uri="{FF2B5EF4-FFF2-40B4-BE49-F238E27FC236}">
                <a16:creationId xmlns:a16="http://schemas.microsoft.com/office/drawing/2014/main" id="{472DA180-1CD3-E31D-4773-7B8BD869567E}"/>
              </a:ext>
            </a:extLst>
          </p:cNvPr>
          <p:cNvGrpSpPr/>
          <p:nvPr/>
        </p:nvGrpSpPr>
        <p:grpSpPr>
          <a:xfrm>
            <a:off x="8398621" y="5112740"/>
            <a:ext cx="2817319" cy="253573"/>
            <a:chOff x="7998846" y="1867220"/>
            <a:chExt cx="3448967" cy="253573"/>
          </a:xfrm>
        </p:grpSpPr>
        <p:cxnSp>
          <p:nvCxnSpPr>
            <p:cNvPr id="248" name="Straight Connector 247">
              <a:extLst>
                <a:ext uri="{FF2B5EF4-FFF2-40B4-BE49-F238E27FC236}">
                  <a16:creationId xmlns:a16="http://schemas.microsoft.com/office/drawing/2014/main" id="{F12F010B-C3B7-9869-28D0-C783F36F6B1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C4CF1B91-AE24-D431-8CE4-E334BA55E0A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BB5252CB-93BA-8D50-ADE5-2F757B5AE22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AE4BC64F-0FDD-CABB-D0E1-26381EA61EF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F9F1D777-05E5-AFEE-F14D-1FB75769D82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1EC39EE3-873A-7F7B-F11D-C217BBC70913}"/>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4" name="Group 253">
            <a:extLst>
              <a:ext uri="{FF2B5EF4-FFF2-40B4-BE49-F238E27FC236}">
                <a16:creationId xmlns:a16="http://schemas.microsoft.com/office/drawing/2014/main" id="{3F37151F-EDE3-9637-EC1E-2F12447ACBF0}"/>
              </a:ext>
            </a:extLst>
          </p:cNvPr>
          <p:cNvGrpSpPr/>
          <p:nvPr/>
        </p:nvGrpSpPr>
        <p:grpSpPr>
          <a:xfrm>
            <a:off x="8398621" y="6112858"/>
            <a:ext cx="2817319" cy="253573"/>
            <a:chOff x="7998846" y="1867220"/>
            <a:chExt cx="3448967" cy="253573"/>
          </a:xfrm>
        </p:grpSpPr>
        <p:cxnSp>
          <p:nvCxnSpPr>
            <p:cNvPr id="255" name="Straight Connector 254">
              <a:extLst>
                <a:ext uri="{FF2B5EF4-FFF2-40B4-BE49-F238E27FC236}">
                  <a16:creationId xmlns:a16="http://schemas.microsoft.com/office/drawing/2014/main" id="{CBCE06B5-FD30-A647-DD0A-7893152227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8DDBAB6C-9A51-BC4B-28F2-D0A5C31EDD7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173B545-9120-2046-0FFC-D4E95217BB17}"/>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65ACB7C1-C368-40D5-CAB6-787C90BAE9B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88C82504-D7D1-4D3E-A4D7-96ECA0055F6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4852F337-5D74-F1DB-E1DA-77F2D2A7EB1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1" name="Oval 260">
            <a:extLst>
              <a:ext uri="{FF2B5EF4-FFF2-40B4-BE49-F238E27FC236}">
                <a16:creationId xmlns:a16="http://schemas.microsoft.com/office/drawing/2014/main" id="{DE5AC83D-8FFA-FBA5-15CB-2916FD7FAF1C}"/>
              </a:ext>
            </a:extLst>
          </p:cNvPr>
          <p:cNvSpPr/>
          <p:nvPr/>
        </p:nvSpPr>
        <p:spPr>
          <a:xfrm>
            <a:off x="7359944" y="238183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2" name="Oval 261">
            <a:extLst>
              <a:ext uri="{FF2B5EF4-FFF2-40B4-BE49-F238E27FC236}">
                <a16:creationId xmlns:a16="http://schemas.microsoft.com/office/drawing/2014/main" id="{1ABB2EC9-634B-6ED0-2135-DC9A5D4B1B56}"/>
              </a:ext>
            </a:extLst>
          </p:cNvPr>
          <p:cNvSpPr/>
          <p:nvPr/>
        </p:nvSpPr>
        <p:spPr>
          <a:xfrm>
            <a:off x="7693976" y="237618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3" name="Oval 262">
            <a:extLst>
              <a:ext uri="{FF2B5EF4-FFF2-40B4-BE49-F238E27FC236}">
                <a16:creationId xmlns:a16="http://schemas.microsoft.com/office/drawing/2014/main" id="{E2EFB101-FACF-AC02-1C16-C8945EB7CD52}"/>
              </a:ext>
            </a:extLst>
          </p:cNvPr>
          <p:cNvSpPr/>
          <p:nvPr/>
        </p:nvSpPr>
        <p:spPr>
          <a:xfrm>
            <a:off x="7359944" y="272830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4" name="Oval 263">
            <a:extLst>
              <a:ext uri="{FF2B5EF4-FFF2-40B4-BE49-F238E27FC236}">
                <a16:creationId xmlns:a16="http://schemas.microsoft.com/office/drawing/2014/main" id="{22090F1B-B200-31E5-0B0B-E3315B268BEC}"/>
              </a:ext>
            </a:extLst>
          </p:cNvPr>
          <p:cNvSpPr/>
          <p:nvPr/>
        </p:nvSpPr>
        <p:spPr>
          <a:xfrm>
            <a:off x="7693976" y="273270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5" name="Oval 264">
            <a:extLst>
              <a:ext uri="{FF2B5EF4-FFF2-40B4-BE49-F238E27FC236}">
                <a16:creationId xmlns:a16="http://schemas.microsoft.com/office/drawing/2014/main" id="{C0764E53-0661-F341-4770-6CD0B3429990}"/>
              </a:ext>
            </a:extLst>
          </p:cNvPr>
          <p:cNvSpPr/>
          <p:nvPr/>
        </p:nvSpPr>
        <p:spPr>
          <a:xfrm>
            <a:off x="7359944" y="3022197"/>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6" name="Oval 265">
            <a:extLst>
              <a:ext uri="{FF2B5EF4-FFF2-40B4-BE49-F238E27FC236}">
                <a16:creationId xmlns:a16="http://schemas.microsoft.com/office/drawing/2014/main" id="{2D150EA0-802C-69D1-8B7E-3C0B93D91D50}"/>
              </a:ext>
            </a:extLst>
          </p:cNvPr>
          <p:cNvSpPr/>
          <p:nvPr/>
        </p:nvSpPr>
        <p:spPr>
          <a:xfrm>
            <a:off x="7693976" y="303844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7" name="Oval 266">
            <a:extLst>
              <a:ext uri="{FF2B5EF4-FFF2-40B4-BE49-F238E27FC236}">
                <a16:creationId xmlns:a16="http://schemas.microsoft.com/office/drawing/2014/main" id="{88B3829D-4DE6-67AB-0BE8-BE7F90A98FDE}"/>
              </a:ext>
            </a:extLst>
          </p:cNvPr>
          <p:cNvSpPr/>
          <p:nvPr/>
        </p:nvSpPr>
        <p:spPr>
          <a:xfrm>
            <a:off x="7359944" y="334908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8" name="Oval 267">
            <a:extLst>
              <a:ext uri="{FF2B5EF4-FFF2-40B4-BE49-F238E27FC236}">
                <a16:creationId xmlns:a16="http://schemas.microsoft.com/office/drawing/2014/main" id="{F4FFC14F-E828-1CBB-4366-A1E70D769D1B}"/>
              </a:ext>
            </a:extLst>
          </p:cNvPr>
          <p:cNvSpPr/>
          <p:nvPr/>
        </p:nvSpPr>
        <p:spPr>
          <a:xfrm>
            <a:off x="7693976" y="33472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9" name="Oval 268">
            <a:extLst>
              <a:ext uri="{FF2B5EF4-FFF2-40B4-BE49-F238E27FC236}">
                <a16:creationId xmlns:a16="http://schemas.microsoft.com/office/drawing/2014/main" id="{92A1E777-0C9D-92E6-F4B8-2A47CA47F0FF}"/>
              </a:ext>
            </a:extLst>
          </p:cNvPr>
          <p:cNvSpPr/>
          <p:nvPr/>
        </p:nvSpPr>
        <p:spPr>
          <a:xfrm>
            <a:off x="7359944" y="376648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0" name="Oval 269">
            <a:extLst>
              <a:ext uri="{FF2B5EF4-FFF2-40B4-BE49-F238E27FC236}">
                <a16:creationId xmlns:a16="http://schemas.microsoft.com/office/drawing/2014/main" id="{668F50AC-E1E5-5715-4A44-8692C3EB0623}"/>
              </a:ext>
            </a:extLst>
          </p:cNvPr>
          <p:cNvSpPr/>
          <p:nvPr/>
        </p:nvSpPr>
        <p:spPr>
          <a:xfrm>
            <a:off x="7693976" y="375756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1" name="Oval 270">
            <a:extLst>
              <a:ext uri="{FF2B5EF4-FFF2-40B4-BE49-F238E27FC236}">
                <a16:creationId xmlns:a16="http://schemas.microsoft.com/office/drawing/2014/main" id="{26E78387-7B0E-74AF-600A-11EEA4DE6641}"/>
              </a:ext>
            </a:extLst>
          </p:cNvPr>
          <p:cNvSpPr/>
          <p:nvPr/>
        </p:nvSpPr>
        <p:spPr>
          <a:xfrm>
            <a:off x="7359944" y="482611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72" name="Oval 271">
            <a:extLst>
              <a:ext uri="{FF2B5EF4-FFF2-40B4-BE49-F238E27FC236}">
                <a16:creationId xmlns:a16="http://schemas.microsoft.com/office/drawing/2014/main" id="{91BEE6EB-4BC1-B0CB-49B4-88A6200759F1}"/>
              </a:ext>
            </a:extLst>
          </p:cNvPr>
          <p:cNvSpPr/>
          <p:nvPr/>
        </p:nvSpPr>
        <p:spPr>
          <a:xfrm>
            <a:off x="7693976" y="481857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3" name="Oval 272">
            <a:extLst>
              <a:ext uri="{FF2B5EF4-FFF2-40B4-BE49-F238E27FC236}">
                <a16:creationId xmlns:a16="http://schemas.microsoft.com/office/drawing/2014/main" id="{6D81EBE8-7465-6E16-3606-E12A6412DFF4}"/>
              </a:ext>
            </a:extLst>
          </p:cNvPr>
          <p:cNvSpPr/>
          <p:nvPr/>
        </p:nvSpPr>
        <p:spPr>
          <a:xfrm>
            <a:off x="7359944" y="514882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4" name="Oval 273">
            <a:extLst>
              <a:ext uri="{FF2B5EF4-FFF2-40B4-BE49-F238E27FC236}">
                <a16:creationId xmlns:a16="http://schemas.microsoft.com/office/drawing/2014/main" id="{FC3E7711-39DF-D773-9408-BE546AB2208F}"/>
              </a:ext>
            </a:extLst>
          </p:cNvPr>
          <p:cNvSpPr/>
          <p:nvPr/>
        </p:nvSpPr>
        <p:spPr>
          <a:xfrm>
            <a:off x="7695683" y="515008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5" name="Oval 274">
            <a:extLst>
              <a:ext uri="{FF2B5EF4-FFF2-40B4-BE49-F238E27FC236}">
                <a16:creationId xmlns:a16="http://schemas.microsoft.com/office/drawing/2014/main" id="{F6C154EB-0FC2-476E-8B04-FBE6DE99FDF0}"/>
              </a:ext>
            </a:extLst>
          </p:cNvPr>
          <p:cNvSpPr/>
          <p:nvPr/>
        </p:nvSpPr>
        <p:spPr>
          <a:xfrm>
            <a:off x="7359944" y="615348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76" name="Oval 275">
            <a:extLst>
              <a:ext uri="{FF2B5EF4-FFF2-40B4-BE49-F238E27FC236}">
                <a16:creationId xmlns:a16="http://schemas.microsoft.com/office/drawing/2014/main" id="{F023FAC2-FCFC-E649-D600-DAC2E6E68075}"/>
              </a:ext>
            </a:extLst>
          </p:cNvPr>
          <p:cNvSpPr/>
          <p:nvPr/>
        </p:nvSpPr>
        <p:spPr>
          <a:xfrm>
            <a:off x="7695683" y="615474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7" name="Group 276">
            <a:extLst>
              <a:ext uri="{FF2B5EF4-FFF2-40B4-BE49-F238E27FC236}">
                <a16:creationId xmlns:a16="http://schemas.microsoft.com/office/drawing/2014/main" id="{2305C3A2-C2D1-AC28-373A-5744360B6FF4}"/>
              </a:ext>
            </a:extLst>
          </p:cNvPr>
          <p:cNvGrpSpPr/>
          <p:nvPr/>
        </p:nvGrpSpPr>
        <p:grpSpPr>
          <a:xfrm>
            <a:off x="8398621" y="5580311"/>
            <a:ext cx="2817319" cy="253573"/>
            <a:chOff x="7998846" y="1867220"/>
            <a:chExt cx="3448967" cy="253573"/>
          </a:xfrm>
        </p:grpSpPr>
        <p:cxnSp>
          <p:nvCxnSpPr>
            <p:cNvPr id="278" name="Straight Connector 277">
              <a:extLst>
                <a:ext uri="{FF2B5EF4-FFF2-40B4-BE49-F238E27FC236}">
                  <a16:creationId xmlns:a16="http://schemas.microsoft.com/office/drawing/2014/main" id="{A3ADCD6E-B30D-B8C6-2298-340D80510120}"/>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F3ECEE71-CCB8-C41A-B03C-E370651D65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C65277BF-6EFD-CB67-0F45-2932D9F33B5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F50D1490-5540-2C80-3E11-80CBFA0CAEA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B9922E42-A511-789F-5A8E-2404DCB4E241}"/>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99B05DF4-DCB8-0706-6928-563CFCEF3566}"/>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4" name="Oval 283">
            <a:extLst>
              <a:ext uri="{FF2B5EF4-FFF2-40B4-BE49-F238E27FC236}">
                <a16:creationId xmlns:a16="http://schemas.microsoft.com/office/drawing/2014/main" id="{1C16E3C8-F04C-7431-8C19-4DB9FBB22236}"/>
              </a:ext>
            </a:extLst>
          </p:cNvPr>
          <p:cNvSpPr/>
          <p:nvPr/>
        </p:nvSpPr>
        <p:spPr>
          <a:xfrm>
            <a:off x="7359944" y="5607223"/>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85" name="Oval 284">
            <a:extLst>
              <a:ext uri="{FF2B5EF4-FFF2-40B4-BE49-F238E27FC236}">
                <a16:creationId xmlns:a16="http://schemas.microsoft.com/office/drawing/2014/main" id="{9AD97F03-5289-E4D9-C370-C10441792921}"/>
              </a:ext>
            </a:extLst>
          </p:cNvPr>
          <p:cNvSpPr/>
          <p:nvPr/>
        </p:nvSpPr>
        <p:spPr>
          <a:xfrm>
            <a:off x="7695683" y="5608483"/>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86" name="Group 285">
            <a:extLst>
              <a:ext uri="{FF2B5EF4-FFF2-40B4-BE49-F238E27FC236}">
                <a16:creationId xmlns:a16="http://schemas.microsoft.com/office/drawing/2014/main" id="{31F1072F-744E-9D51-266E-BECDA916DB52}"/>
              </a:ext>
            </a:extLst>
          </p:cNvPr>
          <p:cNvGrpSpPr/>
          <p:nvPr/>
        </p:nvGrpSpPr>
        <p:grpSpPr>
          <a:xfrm>
            <a:off x="8398621" y="1812870"/>
            <a:ext cx="2817319" cy="253573"/>
            <a:chOff x="7998846" y="1867220"/>
            <a:chExt cx="3448967" cy="253573"/>
          </a:xfrm>
        </p:grpSpPr>
        <p:cxnSp>
          <p:nvCxnSpPr>
            <p:cNvPr id="287" name="Straight Connector 286">
              <a:extLst>
                <a:ext uri="{FF2B5EF4-FFF2-40B4-BE49-F238E27FC236}">
                  <a16:creationId xmlns:a16="http://schemas.microsoft.com/office/drawing/2014/main" id="{40FAB870-C7A9-11D8-ED1C-77F842C1975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7DE47006-1CA7-417D-7582-E52FA5212A8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A1FC2C31-E63E-C575-7F3E-D75D00BA784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DAC28971-4BF7-1E0B-EBD2-05D3BDE689F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089D2E94-0008-31AA-C3C5-61A19342C29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DD0C4D9C-D25C-13E5-0366-52B2C67FE5C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21BBB8BB-59FB-88A0-E0A1-8163AD8833F4}"/>
              </a:ext>
            </a:extLst>
          </p:cNvPr>
          <p:cNvGrpSpPr/>
          <p:nvPr/>
        </p:nvGrpSpPr>
        <p:grpSpPr>
          <a:xfrm>
            <a:off x="8400928" y="4238906"/>
            <a:ext cx="2817319" cy="253573"/>
            <a:chOff x="7998846" y="1867220"/>
            <a:chExt cx="3448967" cy="253573"/>
          </a:xfrm>
        </p:grpSpPr>
        <p:cxnSp>
          <p:nvCxnSpPr>
            <p:cNvPr id="15" name="Straight Connector 14">
              <a:extLst>
                <a:ext uri="{FF2B5EF4-FFF2-40B4-BE49-F238E27FC236}">
                  <a16:creationId xmlns:a16="http://schemas.microsoft.com/office/drawing/2014/main" id="{C06AC02B-C72D-1A66-2B1B-81E5A1BD35FF}"/>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0B210ED-6929-191B-CD33-C6757EE90A4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AB5D4DF-544A-9A11-D568-83790204F11D}"/>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ADC11B8-7261-A108-9C06-5631B5800410}"/>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42A576D-CF40-4DBF-5DDE-57F6625490C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165C12A-5018-9A83-F1B7-3EE01CA8EBA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id="{7D06AA3B-CA51-0AF9-EEBF-4A4A2E316BBA}"/>
              </a:ext>
            </a:extLst>
          </p:cNvPr>
          <p:cNvSpPr/>
          <p:nvPr/>
        </p:nvSpPr>
        <p:spPr>
          <a:xfrm>
            <a:off x="7359944" y="423890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4" name="Oval 23">
            <a:extLst>
              <a:ext uri="{FF2B5EF4-FFF2-40B4-BE49-F238E27FC236}">
                <a16:creationId xmlns:a16="http://schemas.microsoft.com/office/drawing/2014/main" id="{F394A3C2-E6BB-5499-D029-DDC8112CDAC3}"/>
              </a:ext>
            </a:extLst>
          </p:cNvPr>
          <p:cNvSpPr/>
          <p:nvPr/>
        </p:nvSpPr>
        <p:spPr>
          <a:xfrm>
            <a:off x="7693976" y="424633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Rectangle: Rounded Corners 22">
            <a:extLst>
              <a:ext uri="{FF2B5EF4-FFF2-40B4-BE49-F238E27FC236}">
                <a16:creationId xmlns:a16="http://schemas.microsoft.com/office/drawing/2014/main" id="{020B973D-CA4C-69A6-872D-34CC370BC9D5}"/>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Tree>
    <p:extLst>
      <p:ext uri="{BB962C8B-B14F-4D97-AF65-F5344CB8AC3E}">
        <p14:creationId xmlns:p14="http://schemas.microsoft.com/office/powerpoint/2010/main" val="56690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2886-A6E8-47B9-1A91-13F56D59202C}"/>
            </a:ext>
          </a:extLst>
        </p:cNvPr>
        <p:cNvGrpSpPr/>
        <p:nvPr/>
      </p:nvGrpSpPr>
      <p:grpSpPr>
        <a:xfrm>
          <a:off x="0" y="0"/>
          <a:ext cx="0" cy="0"/>
          <a:chOff x="0" y="0"/>
          <a:chExt cx="0" cy="0"/>
        </a:xfrm>
      </p:grpSpPr>
      <p:graphicFrame>
        <p:nvGraphicFramePr>
          <p:cNvPr id="21" name="Table 20">
            <a:extLst>
              <a:ext uri="{FF2B5EF4-FFF2-40B4-BE49-F238E27FC236}">
                <a16:creationId xmlns:a16="http://schemas.microsoft.com/office/drawing/2014/main" id="{B8352EE5-4F55-EB39-FF96-28424AD3190D}"/>
              </a:ext>
            </a:extLst>
          </p:cNvPr>
          <p:cNvGraphicFramePr>
            <a:graphicFrameLocks/>
          </p:cNvGraphicFramePr>
          <p:nvPr>
            <p:extLst>
              <p:ext uri="{D42A27DB-BD31-4B8C-83A1-F6EECF244321}">
                <p14:modId xmlns:p14="http://schemas.microsoft.com/office/powerpoint/2010/main" val="1876839961"/>
              </p:ext>
            </p:extLst>
          </p:nvPr>
        </p:nvGraphicFramePr>
        <p:xfrm>
          <a:off x="619601" y="1417187"/>
          <a:ext cx="11184472" cy="5032424"/>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3176">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74216">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Show patience and adaptability, recognising individuals’ different paces and styles of engagement with technology</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Ensure person-centred care remains the priority, with technology enhancing, not replacing, personalised support</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4216">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Welcome and support usage of new technologies and digital innovations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Stay up to date with emerging health and adult social care technology trends to improve care</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Ensure artificial intelligence (AI) is used safely, ethically, and to enhance care outcomes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Support ethical data use and responsible innovation across your organisation or system</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Proactively engage in continuous training on priority health and care technologies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Be open to feedback, using it to refine your practice and to participate in improving outcomes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r h="40843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Proactively look, listen and question to understand and learn from others including internally in your organisation and from external partners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155022"/>
                  </a:ext>
                </a:extLst>
              </a:tr>
              <a:tr h="32387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Take pride in your role in adult social care, empowering colleagues to also take pride in the work they do, celebrating achievements and success </a:t>
                      </a:r>
                    </a:p>
                  </a:txBody>
                  <a:tcPr marL="90000" marR="90000" marT="36000" marB="3600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0953308"/>
                  </a:ext>
                </a:extLst>
              </a:tr>
            </a:tbl>
          </a:graphicData>
        </a:graphic>
      </p:graphicFrame>
      <p:sp>
        <p:nvSpPr>
          <p:cNvPr id="24" name="TextBox 23">
            <a:extLst>
              <a:ext uri="{FF2B5EF4-FFF2-40B4-BE49-F238E27FC236}">
                <a16:creationId xmlns:a16="http://schemas.microsoft.com/office/drawing/2014/main" id="{35756101-CB4C-8154-DA9A-56F63940EE6A}"/>
              </a:ext>
            </a:extLst>
          </p:cNvPr>
          <p:cNvSpPr txBox="1">
            <a:spLocks/>
          </p:cNvSpPr>
          <p:nvPr/>
        </p:nvSpPr>
        <p:spPr>
          <a:xfrm>
            <a:off x="8704565" y="1462327"/>
            <a:ext cx="792000" cy="230832"/>
          </a:xfrm>
          <a:prstGeom prst="rect">
            <a:avLst/>
          </a:prstGeom>
          <a:noFill/>
        </p:spPr>
        <p:txBody>
          <a:bodyPr wrap="square" rtlCol="0">
            <a:spAutoFit/>
          </a:bodyPr>
          <a:lstStyle/>
          <a:p>
            <a:r>
              <a:rPr lang="en-GB" sz="900" dirty="0">
                <a:solidFill>
                  <a:schemeClr val="bg1"/>
                </a:solidFill>
              </a:rPr>
              <a:t>Awareness</a:t>
            </a:r>
          </a:p>
        </p:txBody>
      </p:sp>
      <p:sp>
        <p:nvSpPr>
          <p:cNvPr id="3" name="Oval 2">
            <a:extLst>
              <a:ext uri="{FF2B5EF4-FFF2-40B4-BE49-F238E27FC236}">
                <a16:creationId xmlns:a16="http://schemas.microsoft.com/office/drawing/2014/main" id="{261C9261-D33E-6F9E-D1EA-7C6E99EFE347}"/>
              </a:ext>
            </a:extLst>
          </p:cNvPr>
          <p:cNvSpPr/>
          <p:nvPr/>
        </p:nvSpPr>
        <p:spPr>
          <a:xfrm>
            <a:off x="8364835" y="6537686"/>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89757404-10DD-D621-A7FC-DAC222A875F7}"/>
              </a:ext>
            </a:extLst>
          </p:cNvPr>
          <p:cNvSpPr txBox="1"/>
          <p:nvPr/>
        </p:nvSpPr>
        <p:spPr>
          <a:xfrm>
            <a:off x="8493955" y="6507273"/>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23D6B8CF-7FE2-8071-A896-EB71C2189744}"/>
              </a:ext>
            </a:extLst>
          </p:cNvPr>
          <p:cNvSpPr/>
          <p:nvPr/>
        </p:nvSpPr>
        <p:spPr>
          <a:xfrm>
            <a:off x="9765950" y="653556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FD2E1BC7-C342-567B-E72E-0DA6D273B1C2}"/>
              </a:ext>
            </a:extLst>
          </p:cNvPr>
          <p:cNvSpPr txBox="1"/>
          <p:nvPr/>
        </p:nvSpPr>
        <p:spPr>
          <a:xfrm>
            <a:off x="9925945" y="6493601"/>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4ED16EFE-5B88-4EB3-6015-4BD6874931CE}"/>
              </a:ext>
            </a:extLst>
          </p:cNvPr>
          <p:cNvSpPr txBox="1"/>
          <p:nvPr/>
        </p:nvSpPr>
        <p:spPr>
          <a:xfrm>
            <a:off x="7751695" y="6493037"/>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0355A915-EB0A-5BCA-381B-BB7A5023FF38}"/>
              </a:ext>
            </a:extLst>
          </p:cNvPr>
          <p:cNvSpPr txBox="1">
            <a:spLocks/>
          </p:cNvSpPr>
          <p:nvPr/>
        </p:nvSpPr>
        <p:spPr>
          <a:xfrm>
            <a:off x="0" y="0"/>
            <a:ext cx="0" cy="0"/>
          </a:xfrm>
        </p:spPr>
        <p:txBody>
          <a:bodyPr/>
          <a:lstStyle>
            <a:defPPr>
              <a:defRPr kern="0"/>
            </a:defPPr>
          </a:lstStyle>
          <a:p>
            <a:fld id="{06A44ADC-FBC0-4698-B0EC-1AD4A4060383}" type="slidenum">
              <a:rPr lang="en-GB" smtClean="0"/>
              <a:pPr/>
              <a:t>12</a:t>
            </a:fld>
            <a:endParaRPr lang="en-GB"/>
          </a:p>
        </p:txBody>
      </p:sp>
      <p:sp>
        <p:nvSpPr>
          <p:cNvPr id="10" name="Rectangle: Rounded Corners 9">
            <a:hlinkClick r:id="" action="ppaction://noaction"/>
            <a:extLst>
              <a:ext uri="{FF2B5EF4-FFF2-40B4-BE49-F238E27FC236}">
                <a16:creationId xmlns:a16="http://schemas.microsoft.com/office/drawing/2014/main" id="{EFFFAD7E-A47B-DEB8-6576-ED5943526B7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8BF97E59-ED39-A671-231A-A3833B30408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66A8C307-B3EE-A6CB-E6C6-04D5925998D8}"/>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6BA8254F-9B5D-609A-C249-1155741DE893}"/>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4" action="ppaction://hlinksldjump"/>
            <a:extLst>
              <a:ext uri="{FF2B5EF4-FFF2-40B4-BE49-F238E27FC236}">
                <a16:creationId xmlns:a16="http://schemas.microsoft.com/office/drawing/2014/main" id="{21640B1F-3C88-88BD-3F37-C27CABF8DA00}"/>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61B47F22-EAC8-CD06-0A72-9897765DCBD1}"/>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defRPr/>
            </a:pPr>
            <a:r>
              <a:rPr lang="en-GB" sz="3200" dirty="0">
                <a:solidFill>
                  <a:srgbClr val="FFB81C"/>
                </a:solidFill>
              </a:rPr>
              <a:t>Behaviours</a:t>
            </a:r>
          </a:p>
        </p:txBody>
      </p:sp>
      <p:sp>
        <p:nvSpPr>
          <p:cNvPr id="22" name="Oval 21">
            <a:extLst>
              <a:ext uri="{FF2B5EF4-FFF2-40B4-BE49-F238E27FC236}">
                <a16:creationId xmlns:a16="http://schemas.microsoft.com/office/drawing/2014/main" id="{BCE46274-DDC9-DA70-A950-9BF97167007B}"/>
              </a:ext>
            </a:extLst>
          </p:cNvPr>
          <p:cNvSpPr/>
          <p:nvPr/>
        </p:nvSpPr>
        <p:spPr>
          <a:xfrm>
            <a:off x="7359944" y="185103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Oval 22">
            <a:extLst>
              <a:ext uri="{FF2B5EF4-FFF2-40B4-BE49-F238E27FC236}">
                <a16:creationId xmlns:a16="http://schemas.microsoft.com/office/drawing/2014/main" id="{F0E236B4-B7C2-AFB2-DB53-EAEA3770E2D6}"/>
              </a:ext>
            </a:extLst>
          </p:cNvPr>
          <p:cNvSpPr/>
          <p:nvPr/>
        </p:nvSpPr>
        <p:spPr>
          <a:xfrm>
            <a:off x="7695683" y="185229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TextBox 24">
            <a:extLst>
              <a:ext uri="{FF2B5EF4-FFF2-40B4-BE49-F238E27FC236}">
                <a16:creationId xmlns:a16="http://schemas.microsoft.com/office/drawing/2014/main" id="{B41F1E1C-B304-8C1F-5279-662A67003CC8}"/>
              </a:ext>
            </a:extLst>
          </p:cNvPr>
          <p:cNvSpPr txBox="1">
            <a:spLocks/>
          </p:cNvSpPr>
          <p:nvPr/>
        </p:nvSpPr>
        <p:spPr>
          <a:xfrm>
            <a:off x="10831633" y="1462327"/>
            <a:ext cx="792000" cy="230832"/>
          </a:xfrm>
          <a:prstGeom prst="rect">
            <a:avLst/>
          </a:prstGeom>
          <a:noFill/>
        </p:spPr>
        <p:txBody>
          <a:bodyPr wrap="square" rtlCol="0">
            <a:spAutoFit/>
          </a:bodyPr>
          <a:lstStyle/>
          <a:p>
            <a:pPr algn="ctr"/>
            <a:r>
              <a:rPr lang="en-GB" sz="900" dirty="0">
                <a:solidFill>
                  <a:schemeClr val="bg1"/>
                </a:solidFill>
                <a:latin typeface="Arial" panose="020B0604020202020204" pitchFamily="34" charset="0"/>
                <a:cs typeface="Arial" panose="020B0604020202020204" pitchFamily="34" charset="0"/>
              </a:rPr>
              <a:t>Expert</a:t>
            </a:r>
          </a:p>
        </p:txBody>
      </p:sp>
      <p:sp>
        <p:nvSpPr>
          <p:cNvPr id="26" name="TextBox 25">
            <a:extLst>
              <a:ext uri="{FF2B5EF4-FFF2-40B4-BE49-F238E27FC236}">
                <a16:creationId xmlns:a16="http://schemas.microsoft.com/office/drawing/2014/main" id="{D6F944D2-DA3C-6B4D-1055-567F90EBE2DE}"/>
              </a:ext>
            </a:extLst>
          </p:cNvPr>
          <p:cNvSpPr txBox="1">
            <a:spLocks/>
          </p:cNvSpPr>
          <p:nvPr/>
        </p:nvSpPr>
        <p:spPr>
          <a:xfrm>
            <a:off x="9413588" y="1462327"/>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27" name="TextBox 26">
            <a:extLst>
              <a:ext uri="{FF2B5EF4-FFF2-40B4-BE49-F238E27FC236}">
                <a16:creationId xmlns:a16="http://schemas.microsoft.com/office/drawing/2014/main" id="{D822942B-B557-A40B-89D0-DDE364E30186}"/>
              </a:ext>
            </a:extLst>
          </p:cNvPr>
          <p:cNvSpPr txBox="1">
            <a:spLocks/>
          </p:cNvSpPr>
          <p:nvPr/>
        </p:nvSpPr>
        <p:spPr>
          <a:xfrm>
            <a:off x="10122611" y="1462327"/>
            <a:ext cx="792000" cy="230832"/>
          </a:xfrm>
          <a:prstGeom prst="rect">
            <a:avLst/>
          </a:prstGeom>
          <a:noFill/>
        </p:spPr>
        <p:txBody>
          <a:bodyPr wrap="square" rtlCol="0">
            <a:spAutoFit/>
          </a:bodyPr>
          <a:lstStyle/>
          <a:p>
            <a:pPr algn="ctr"/>
            <a:r>
              <a:rPr lang="en-GB" sz="900" dirty="0">
                <a:solidFill>
                  <a:schemeClr val="bg1"/>
                </a:solidFill>
              </a:rPr>
              <a:t>Practitioner</a:t>
            </a:r>
          </a:p>
        </p:txBody>
      </p:sp>
      <p:sp>
        <p:nvSpPr>
          <p:cNvPr id="28" name="TextBox 27">
            <a:extLst>
              <a:ext uri="{FF2B5EF4-FFF2-40B4-BE49-F238E27FC236}">
                <a16:creationId xmlns:a16="http://schemas.microsoft.com/office/drawing/2014/main" id="{04D2C655-93F8-DB8E-EFC6-8D56F608E580}"/>
              </a:ext>
            </a:extLst>
          </p:cNvPr>
          <p:cNvSpPr txBox="1">
            <a:spLocks/>
          </p:cNvSpPr>
          <p:nvPr/>
        </p:nvSpPr>
        <p:spPr>
          <a:xfrm>
            <a:off x="8003142" y="1465392"/>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29" name="Group 28">
            <a:extLst>
              <a:ext uri="{FF2B5EF4-FFF2-40B4-BE49-F238E27FC236}">
                <a16:creationId xmlns:a16="http://schemas.microsoft.com/office/drawing/2014/main" id="{07DF2A02-D8EE-5641-B4BD-BE78415EFAFA}"/>
              </a:ext>
            </a:extLst>
          </p:cNvPr>
          <p:cNvGrpSpPr/>
          <p:nvPr/>
        </p:nvGrpSpPr>
        <p:grpSpPr>
          <a:xfrm>
            <a:off x="8399142" y="2271110"/>
            <a:ext cx="2817319" cy="253573"/>
            <a:chOff x="7998846" y="1867220"/>
            <a:chExt cx="3448967" cy="253573"/>
          </a:xfrm>
        </p:grpSpPr>
        <p:cxnSp>
          <p:nvCxnSpPr>
            <p:cNvPr id="30" name="Straight Connector 29">
              <a:extLst>
                <a:ext uri="{FF2B5EF4-FFF2-40B4-BE49-F238E27FC236}">
                  <a16:creationId xmlns:a16="http://schemas.microsoft.com/office/drawing/2014/main" id="{CF1EB2FD-AC09-3C64-6167-F5DE352BF84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3C509A3-E165-8ADB-A29F-33BE3092D8A6}"/>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60A1663-4567-D8E2-E884-77CADA32BC85}"/>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9B487D-FC35-9E68-82E6-2B2D6A7D093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B2CF6D0-8C13-6812-5986-887BA9D7594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21F1FE6-C860-5895-81AC-12DBBB88823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3D361F6F-3EE8-739A-0C62-EC9586287BC4}"/>
              </a:ext>
            </a:extLst>
          </p:cNvPr>
          <p:cNvGrpSpPr/>
          <p:nvPr/>
        </p:nvGrpSpPr>
        <p:grpSpPr>
          <a:xfrm>
            <a:off x="8399142" y="2815427"/>
            <a:ext cx="2817319" cy="253573"/>
            <a:chOff x="7998846" y="1867220"/>
            <a:chExt cx="3448967" cy="253573"/>
          </a:xfrm>
        </p:grpSpPr>
        <p:cxnSp>
          <p:nvCxnSpPr>
            <p:cNvPr id="37" name="Straight Connector 36">
              <a:extLst>
                <a:ext uri="{FF2B5EF4-FFF2-40B4-BE49-F238E27FC236}">
                  <a16:creationId xmlns:a16="http://schemas.microsoft.com/office/drawing/2014/main" id="{86E27B38-CC2B-16E7-5EAE-AB311D8098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AAB48A5-A268-E27D-12D1-466D90EB0D5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96E8AE9-9D0A-21AA-4B89-8F459483D18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A38D5F7-B80D-AD81-063F-58F388DBE20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F225573-E8FB-218E-3B46-AFD5E973492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592AD04-B1D4-A33A-C8E9-315E681EA23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B2C9E607-8915-E406-1FD6-D8BFBD491AB1}"/>
              </a:ext>
            </a:extLst>
          </p:cNvPr>
          <p:cNvGrpSpPr/>
          <p:nvPr/>
        </p:nvGrpSpPr>
        <p:grpSpPr>
          <a:xfrm>
            <a:off x="8399142" y="3276847"/>
            <a:ext cx="2817319" cy="253573"/>
            <a:chOff x="7998846" y="1867220"/>
            <a:chExt cx="3448967" cy="253573"/>
          </a:xfrm>
        </p:grpSpPr>
        <p:cxnSp>
          <p:nvCxnSpPr>
            <p:cNvPr id="44" name="Straight Connector 43">
              <a:extLst>
                <a:ext uri="{FF2B5EF4-FFF2-40B4-BE49-F238E27FC236}">
                  <a16:creationId xmlns:a16="http://schemas.microsoft.com/office/drawing/2014/main" id="{9722ADD7-9172-A45E-B5FE-4CE3DFCC3E2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5919BAE-41D8-9232-5839-9BF26B2442E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5DD2C43-47C2-7A13-E0FE-811A53BE427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F35F5E6-6048-6048-FC91-DC6FEE49D3B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8E3F281-2E8A-959E-076D-02508499EE44}"/>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DADC2D7-5678-6792-0368-DC9397A1744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70FBE8C6-C45B-E69F-F849-1B4A919FDC66}"/>
              </a:ext>
            </a:extLst>
          </p:cNvPr>
          <p:cNvGrpSpPr/>
          <p:nvPr/>
        </p:nvGrpSpPr>
        <p:grpSpPr>
          <a:xfrm>
            <a:off x="8399142" y="3800532"/>
            <a:ext cx="2817319" cy="253573"/>
            <a:chOff x="7998846" y="1867220"/>
            <a:chExt cx="3448967" cy="253573"/>
          </a:xfrm>
        </p:grpSpPr>
        <p:cxnSp>
          <p:nvCxnSpPr>
            <p:cNvPr id="51" name="Straight Connector 50">
              <a:extLst>
                <a:ext uri="{FF2B5EF4-FFF2-40B4-BE49-F238E27FC236}">
                  <a16:creationId xmlns:a16="http://schemas.microsoft.com/office/drawing/2014/main" id="{BC1AB235-C592-B2EA-A686-F3194ECB96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65DC7DC-8E16-39BF-F327-16343A19807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CF9B3FD-A11F-BEDB-28ED-065D518ED64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4F4DC58-C11D-EB0E-630B-CFBD9F0AA69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72FD814-0DAF-BE4D-966C-3E84A1DE5CC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54B37CF-8F44-151D-F544-2C91F2B2140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3163B387-27C9-49C9-D0E9-8D557DB5A589}"/>
              </a:ext>
            </a:extLst>
          </p:cNvPr>
          <p:cNvGrpSpPr/>
          <p:nvPr/>
        </p:nvGrpSpPr>
        <p:grpSpPr>
          <a:xfrm>
            <a:off x="8408145" y="4259615"/>
            <a:ext cx="2817319" cy="253573"/>
            <a:chOff x="7998846" y="1867220"/>
            <a:chExt cx="3448967" cy="253573"/>
          </a:xfrm>
        </p:grpSpPr>
        <p:cxnSp>
          <p:nvCxnSpPr>
            <p:cNvPr id="58" name="Straight Connector 57">
              <a:extLst>
                <a:ext uri="{FF2B5EF4-FFF2-40B4-BE49-F238E27FC236}">
                  <a16:creationId xmlns:a16="http://schemas.microsoft.com/office/drawing/2014/main" id="{39E61356-4F2B-5A38-F0A0-E3F05DD2452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3242055-A102-817A-675F-91FE1D33C77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B509D3A-9C8D-5E87-E532-6C90BC08281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6E646FC-1496-70EA-2B28-915489540C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AC0CF90-866D-7289-B57B-E1304632010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4C0DF9B-BF42-0EF6-D7CF-5A790E4C94F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16942998-E200-6757-25E9-CB6DE2F81F33}"/>
              </a:ext>
            </a:extLst>
          </p:cNvPr>
          <p:cNvGrpSpPr/>
          <p:nvPr/>
        </p:nvGrpSpPr>
        <p:grpSpPr>
          <a:xfrm>
            <a:off x="8400928" y="5187240"/>
            <a:ext cx="2817319" cy="253573"/>
            <a:chOff x="7998846" y="1867220"/>
            <a:chExt cx="3448967" cy="253573"/>
          </a:xfrm>
        </p:grpSpPr>
        <p:cxnSp>
          <p:nvCxnSpPr>
            <p:cNvPr id="65" name="Straight Connector 64">
              <a:extLst>
                <a:ext uri="{FF2B5EF4-FFF2-40B4-BE49-F238E27FC236}">
                  <a16:creationId xmlns:a16="http://schemas.microsoft.com/office/drawing/2014/main" id="{541FBE4E-F196-A91D-3239-96C546A6396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7A4BBAB-E1AB-E488-B648-7302112114F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668B053-8E4F-08E2-30C9-8503F57127FD}"/>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03DBB39-FB5E-BF33-41B1-2F23B77EC6BA}"/>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E45D983-25E0-9F55-1F0A-258963A7AD5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DF0E07E-B948-B46D-4713-0614EE2454E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D5730C38-F689-7600-8941-C6A8E036E717}"/>
              </a:ext>
            </a:extLst>
          </p:cNvPr>
          <p:cNvGrpSpPr/>
          <p:nvPr/>
        </p:nvGrpSpPr>
        <p:grpSpPr>
          <a:xfrm>
            <a:off x="8395554" y="5661975"/>
            <a:ext cx="2817319" cy="253573"/>
            <a:chOff x="7998846" y="1867220"/>
            <a:chExt cx="3448967" cy="253573"/>
          </a:xfrm>
        </p:grpSpPr>
        <p:cxnSp>
          <p:nvCxnSpPr>
            <p:cNvPr id="72" name="Straight Connector 71">
              <a:extLst>
                <a:ext uri="{FF2B5EF4-FFF2-40B4-BE49-F238E27FC236}">
                  <a16:creationId xmlns:a16="http://schemas.microsoft.com/office/drawing/2014/main" id="{366C3EB5-B076-6C22-7756-CF9DBE58D11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C411A047-CBE2-97DD-0583-43E3B7EE281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1294BB7-D054-6E0D-0C9A-58F778D91DA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1C68685-4175-5F73-0788-2AB0C9A5A07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71C6235-6710-9E33-6211-7938E5F6D58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9F76BC3-3931-6AB6-6DDC-DDA8EE4346DB}"/>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B1AD03BC-2F8D-18D8-98D9-7220C15D91B9}"/>
              </a:ext>
            </a:extLst>
          </p:cNvPr>
          <p:cNvGrpSpPr/>
          <p:nvPr/>
        </p:nvGrpSpPr>
        <p:grpSpPr>
          <a:xfrm>
            <a:off x="8395554" y="4698206"/>
            <a:ext cx="2817319" cy="253573"/>
            <a:chOff x="7998846" y="1867220"/>
            <a:chExt cx="3448967" cy="253573"/>
          </a:xfrm>
        </p:grpSpPr>
        <p:cxnSp>
          <p:nvCxnSpPr>
            <p:cNvPr id="79" name="Straight Connector 78">
              <a:extLst>
                <a:ext uri="{FF2B5EF4-FFF2-40B4-BE49-F238E27FC236}">
                  <a16:creationId xmlns:a16="http://schemas.microsoft.com/office/drawing/2014/main" id="{1547228C-2B35-7B89-513A-63976F7C1F3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3CC8B32-95D3-1353-18EE-28471F9E4E4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8FAB812-A91E-23D0-C941-CE5D844D1E4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1EEF1F1-D45B-D947-25DE-8CB0D9E7064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8217A3C-A646-4556-8B8F-18806F8C59A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9F02AF8-8799-315B-EDE4-C48770D3297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4D8FB351-5876-4371-041F-594D30F858EB}"/>
              </a:ext>
            </a:extLst>
          </p:cNvPr>
          <p:cNvSpPr/>
          <p:nvPr/>
        </p:nvSpPr>
        <p:spPr>
          <a:xfrm>
            <a:off x="7359944" y="232665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B6E9D44-504B-E667-112E-7CF9EDEE0D30}"/>
              </a:ext>
            </a:extLst>
          </p:cNvPr>
          <p:cNvSpPr/>
          <p:nvPr/>
        </p:nvSpPr>
        <p:spPr>
          <a:xfrm>
            <a:off x="7695683" y="23279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7" name="Oval 86">
            <a:extLst>
              <a:ext uri="{FF2B5EF4-FFF2-40B4-BE49-F238E27FC236}">
                <a16:creationId xmlns:a16="http://schemas.microsoft.com/office/drawing/2014/main" id="{39B947E5-C01C-3B1B-28C9-41FB31FEE031}"/>
              </a:ext>
            </a:extLst>
          </p:cNvPr>
          <p:cNvSpPr/>
          <p:nvPr/>
        </p:nvSpPr>
        <p:spPr>
          <a:xfrm>
            <a:off x="7359944" y="285724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8" name="Oval 87">
            <a:extLst>
              <a:ext uri="{FF2B5EF4-FFF2-40B4-BE49-F238E27FC236}">
                <a16:creationId xmlns:a16="http://schemas.microsoft.com/office/drawing/2014/main" id="{D38C81F8-B90A-2FB4-27B2-5A05FD5CF203}"/>
              </a:ext>
            </a:extLst>
          </p:cNvPr>
          <p:cNvSpPr/>
          <p:nvPr/>
        </p:nvSpPr>
        <p:spPr>
          <a:xfrm>
            <a:off x="7695683" y="285850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2" name="Oval 101">
            <a:extLst>
              <a:ext uri="{FF2B5EF4-FFF2-40B4-BE49-F238E27FC236}">
                <a16:creationId xmlns:a16="http://schemas.microsoft.com/office/drawing/2014/main" id="{44FF6A60-1F5F-D71A-0923-0A7FB58405E6}"/>
              </a:ext>
            </a:extLst>
          </p:cNvPr>
          <p:cNvSpPr/>
          <p:nvPr/>
        </p:nvSpPr>
        <p:spPr>
          <a:xfrm>
            <a:off x="7359944" y="330555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DB2C7EE4-2ADD-BED0-3ACE-6D04FBDF375C}"/>
              </a:ext>
            </a:extLst>
          </p:cNvPr>
          <p:cNvSpPr/>
          <p:nvPr/>
        </p:nvSpPr>
        <p:spPr>
          <a:xfrm>
            <a:off x="7695683" y="33068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D6ACBE8C-4156-DD3B-4122-92E110DD0A24}"/>
              </a:ext>
            </a:extLst>
          </p:cNvPr>
          <p:cNvSpPr/>
          <p:nvPr/>
        </p:nvSpPr>
        <p:spPr>
          <a:xfrm>
            <a:off x="7359944" y="382138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5B6B9C74-0234-B070-DA40-705F855618E4}"/>
              </a:ext>
            </a:extLst>
          </p:cNvPr>
          <p:cNvSpPr/>
          <p:nvPr/>
        </p:nvSpPr>
        <p:spPr>
          <a:xfrm>
            <a:off x="7695683" y="382264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FE70C1CD-A61E-40B5-27CF-93A3EC539FE1}"/>
              </a:ext>
            </a:extLst>
          </p:cNvPr>
          <p:cNvSpPr/>
          <p:nvPr/>
        </p:nvSpPr>
        <p:spPr>
          <a:xfrm>
            <a:off x="7359944" y="42892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92050D28-4D9C-A301-3047-256D1C2D6CF5}"/>
              </a:ext>
            </a:extLst>
          </p:cNvPr>
          <p:cNvSpPr/>
          <p:nvPr/>
        </p:nvSpPr>
        <p:spPr>
          <a:xfrm>
            <a:off x="7695683" y="429050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AB7BEE35-8E2A-B8F2-77BA-54D228AA8CDF}"/>
              </a:ext>
            </a:extLst>
          </p:cNvPr>
          <p:cNvSpPr/>
          <p:nvPr/>
        </p:nvSpPr>
        <p:spPr>
          <a:xfrm>
            <a:off x="7359944" y="523968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9" name="Oval 108">
            <a:extLst>
              <a:ext uri="{FF2B5EF4-FFF2-40B4-BE49-F238E27FC236}">
                <a16:creationId xmlns:a16="http://schemas.microsoft.com/office/drawing/2014/main" id="{D9BCCC32-94B4-01CD-24EE-09D016FF1396}"/>
              </a:ext>
            </a:extLst>
          </p:cNvPr>
          <p:cNvSpPr/>
          <p:nvPr/>
        </p:nvSpPr>
        <p:spPr>
          <a:xfrm>
            <a:off x="7695683" y="524094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0" name="Oval 109">
            <a:extLst>
              <a:ext uri="{FF2B5EF4-FFF2-40B4-BE49-F238E27FC236}">
                <a16:creationId xmlns:a16="http://schemas.microsoft.com/office/drawing/2014/main" id="{E2CF1936-8AEE-BFCB-428A-AACAD92E0DF5}"/>
              </a:ext>
            </a:extLst>
          </p:cNvPr>
          <p:cNvSpPr/>
          <p:nvPr/>
        </p:nvSpPr>
        <p:spPr>
          <a:xfrm>
            <a:off x="7359944" y="567876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1" name="Oval 110">
            <a:extLst>
              <a:ext uri="{FF2B5EF4-FFF2-40B4-BE49-F238E27FC236}">
                <a16:creationId xmlns:a16="http://schemas.microsoft.com/office/drawing/2014/main" id="{A82B7E65-8343-2F9B-BCFA-F124BC18A30D}"/>
              </a:ext>
            </a:extLst>
          </p:cNvPr>
          <p:cNvSpPr/>
          <p:nvPr/>
        </p:nvSpPr>
        <p:spPr>
          <a:xfrm>
            <a:off x="7695683" y="568002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23" name="Group 122">
            <a:extLst>
              <a:ext uri="{FF2B5EF4-FFF2-40B4-BE49-F238E27FC236}">
                <a16:creationId xmlns:a16="http://schemas.microsoft.com/office/drawing/2014/main" id="{5519280D-B774-1F05-6E13-A78C68A490D1}"/>
              </a:ext>
            </a:extLst>
          </p:cNvPr>
          <p:cNvGrpSpPr/>
          <p:nvPr/>
        </p:nvGrpSpPr>
        <p:grpSpPr>
          <a:xfrm>
            <a:off x="8399142" y="1840874"/>
            <a:ext cx="2817319" cy="253573"/>
            <a:chOff x="7998846" y="1867220"/>
            <a:chExt cx="3448967" cy="253573"/>
          </a:xfrm>
        </p:grpSpPr>
        <p:cxnSp>
          <p:nvCxnSpPr>
            <p:cNvPr id="124" name="Straight Connector 123">
              <a:extLst>
                <a:ext uri="{FF2B5EF4-FFF2-40B4-BE49-F238E27FC236}">
                  <a16:creationId xmlns:a16="http://schemas.microsoft.com/office/drawing/2014/main" id="{332DDC21-4BFF-5C57-E87A-F6B4291C5B3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78215DA-A8A0-6BFB-01C1-BB8CF1CD96F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C4F9718B-B66A-98D7-95B7-8D520D3B582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C6CAA8EB-9329-178B-008C-05B985CA90C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D522E68-9078-A175-FD80-8A6FB49051FA}"/>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5423351-2E07-1896-A9D1-2AC13326188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Oval 129">
            <a:extLst>
              <a:ext uri="{FF2B5EF4-FFF2-40B4-BE49-F238E27FC236}">
                <a16:creationId xmlns:a16="http://schemas.microsoft.com/office/drawing/2014/main" id="{200812AA-FD5A-E2F1-4D85-609840525E62}"/>
              </a:ext>
            </a:extLst>
          </p:cNvPr>
          <p:cNvSpPr/>
          <p:nvPr/>
        </p:nvSpPr>
        <p:spPr>
          <a:xfrm>
            <a:off x="7359944" y="4767894"/>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1" name="Oval 130">
            <a:extLst>
              <a:ext uri="{FF2B5EF4-FFF2-40B4-BE49-F238E27FC236}">
                <a16:creationId xmlns:a16="http://schemas.microsoft.com/office/drawing/2014/main" id="{206EBE36-269C-8E88-A540-2FA3ABFC96DB}"/>
              </a:ext>
            </a:extLst>
          </p:cNvPr>
          <p:cNvSpPr/>
          <p:nvPr/>
        </p:nvSpPr>
        <p:spPr>
          <a:xfrm>
            <a:off x="7695683" y="476915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 name="Group 1">
            <a:extLst>
              <a:ext uri="{FF2B5EF4-FFF2-40B4-BE49-F238E27FC236}">
                <a16:creationId xmlns:a16="http://schemas.microsoft.com/office/drawing/2014/main" id="{2DC34637-0A13-A79B-6058-5F1517114165}"/>
              </a:ext>
            </a:extLst>
          </p:cNvPr>
          <p:cNvGrpSpPr/>
          <p:nvPr/>
        </p:nvGrpSpPr>
        <p:grpSpPr>
          <a:xfrm>
            <a:off x="8428033" y="6098987"/>
            <a:ext cx="2817319" cy="253573"/>
            <a:chOff x="7998846" y="1867220"/>
            <a:chExt cx="3448967" cy="253573"/>
          </a:xfrm>
        </p:grpSpPr>
        <p:cxnSp>
          <p:nvCxnSpPr>
            <p:cNvPr id="15" name="Straight Connector 14">
              <a:extLst>
                <a:ext uri="{FF2B5EF4-FFF2-40B4-BE49-F238E27FC236}">
                  <a16:creationId xmlns:a16="http://schemas.microsoft.com/office/drawing/2014/main" id="{763912AA-ABD2-2058-ACD0-FB7CBA1E039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88F8BC1-EEB6-802F-864F-9849B2876C7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A29E91-66C9-DBBD-760C-811059015A5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29A5B3-4A58-72B9-79C4-59B1BA9675D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CDD5236-AAA6-F090-B76D-5CC625827D6E}"/>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2F8AF56-5729-A7BF-6A8B-1B3EE2F59D7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9" name="Oval 88">
            <a:extLst>
              <a:ext uri="{FF2B5EF4-FFF2-40B4-BE49-F238E27FC236}">
                <a16:creationId xmlns:a16="http://schemas.microsoft.com/office/drawing/2014/main" id="{789D7EE4-970F-C5E4-5475-7059499A3055}"/>
              </a:ext>
            </a:extLst>
          </p:cNvPr>
          <p:cNvSpPr/>
          <p:nvPr/>
        </p:nvSpPr>
        <p:spPr>
          <a:xfrm>
            <a:off x="7366545" y="611577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0" name="Oval 89">
            <a:extLst>
              <a:ext uri="{FF2B5EF4-FFF2-40B4-BE49-F238E27FC236}">
                <a16:creationId xmlns:a16="http://schemas.microsoft.com/office/drawing/2014/main" id="{E92A579E-2255-8AB2-89C7-C0721BCD7C5C}"/>
              </a:ext>
            </a:extLst>
          </p:cNvPr>
          <p:cNvSpPr/>
          <p:nvPr/>
        </p:nvSpPr>
        <p:spPr>
          <a:xfrm>
            <a:off x="7693658" y="611703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2" name="Rectangle: Rounded Corners 91">
            <a:extLst>
              <a:ext uri="{FF2B5EF4-FFF2-40B4-BE49-F238E27FC236}">
                <a16:creationId xmlns:a16="http://schemas.microsoft.com/office/drawing/2014/main" id="{5EB195FD-1A0A-B5ED-A916-1B99D0D9CE87}"/>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Tree>
    <p:extLst>
      <p:ext uri="{BB962C8B-B14F-4D97-AF65-F5344CB8AC3E}">
        <p14:creationId xmlns:p14="http://schemas.microsoft.com/office/powerpoint/2010/main" val="380300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B3F58-3615-437F-66EC-794CB52C39D5}"/>
            </a:ext>
          </a:extLst>
        </p:cNvPr>
        <p:cNvGrpSpPr/>
        <p:nvPr/>
      </p:nvGrpSpPr>
      <p:grpSpPr>
        <a:xfrm>
          <a:off x="0" y="0"/>
          <a:ext cx="0" cy="0"/>
          <a:chOff x="0" y="0"/>
          <a:chExt cx="0" cy="0"/>
        </a:xfrm>
      </p:grpSpPr>
      <p:graphicFrame>
        <p:nvGraphicFramePr>
          <p:cNvPr id="21" name="Table 20">
            <a:extLst>
              <a:ext uri="{FF2B5EF4-FFF2-40B4-BE49-F238E27FC236}">
                <a16:creationId xmlns:a16="http://schemas.microsoft.com/office/drawing/2014/main" id="{8DE192D2-E246-44BC-143B-0DA8B13BEAA6}"/>
              </a:ext>
            </a:extLst>
          </p:cNvPr>
          <p:cNvGraphicFramePr>
            <a:graphicFrameLocks/>
          </p:cNvGraphicFramePr>
          <p:nvPr>
            <p:extLst>
              <p:ext uri="{D42A27DB-BD31-4B8C-83A1-F6EECF244321}">
                <p14:modId xmlns:p14="http://schemas.microsoft.com/office/powerpoint/2010/main" val="457234076"/>
              </p:ext>
            </p:extLst>
          </p:nvPr>
        </p:nvGraphicFramePr>
        <p:xfrm>
          <a:off x="619601" y="1417187"/>
          <a:ext cx="11184472" cy="4156904"/>
        </p:xfrm>
        <a:graphic>
          <a:graphicData uri="http://schemas.openxmlformats.org/drawingml/2006/table">
            <a:tbl>
              <a:tblPr firstRow="1" bandRow="1">
                <a:tableStyleId>{2D5ABB26-0587-4C30-8999-92F81FD0307C}</a:tableStyleId>
              </a:tblPr>
              <a:tblGrid>
                <a:gridCol w="6016656">
                  <a:extLst>
                    <a:ext uri="{9D8B030D-6E8A-4147-A177-3AD203B41FA5}">
                      <a16:colId xmlns:a16="http://schemas.microsoft.com/office/drawing/2014/main" val="2582755497"/>
                    </a:ext>
                  </a:extLst>
                </a:gridCol>
                <a:gridCol w="5167816">
                  <a:extLst>
                    <a:ext uri="{9D8B030D-6E8A-4147-A177-3AD203B41FA5}">
                      <a16:colId xmlns:a16="http://schemas.microsoft.com/office/drawing/2014/main" val="697235041"/>
                    </a:ext>
                  </a:extLst>
                </a:gridCol>
              </a:tblGrid>
              <a:tr h="363176">
                <a:tc>
                  <a:txBody>
                    <a:bodyPr/>
                    <a:lstStyle/>
                    <a:p>
                      <a:pPr algn="l"/>
                      <a:r>
                        <a:rPr lang="en-GB" sz="1200" b="1" dirty="0">
                          <a:solidFill>
                            <a:schemeClr val="bg1"/>
                          </a:solidFill>
                          <a:latin typeface="Arial" panose="020B0604020202020204" pitchFamily="34" charset="0"/>
                          <a:cs typeface="Arial" panose="020B0604020202020204" pitchFamily="34" charset="0"/>
                        </a:rPr>
                        <a:t>Behaviour</a:t>
                      </a:r>
                    </a:p>
                  </a:txBody>
                  <a:tcPr marL="100558" marR="100558" marT="45708" marB="45708">
                    <a:lnB>
                      <a:noFill/>
                    </a:lnB>
                    <a:solidFill>
                      <a:schemeClr val="accent1"/>
                    </a:solidFill>
                  </a:tcPr>
                </a:tc>
                <a:tc>
                  <a:txBody>
                    <a:bodyPr/>
                    <a:lstStyle/>
                    <a:p>
                      <a:pPr algn="ctr"/>
                      <a:endParaRPr lang="en-GB" sz="1600" dirty="0">
                        <a:solidFill>
                          <a:schemeClr val="bg1"/>
                        </a:solidFill>
                      </a:endParaRPr>
                    </a:p>
                  </a:txBody>
                  <a:tcPr marL="100558" marR="100558" marT="45708" marB="45708">
                    <a:lnB>
                      <a:noFill/>
                    </a:lnB>
                    <a:solidFill>
                      <a:schemeClr val="accent1"/>
                    </a:solidFill>
                  </a:tcPr>
                </a:tc>
                <a:extLst>
                  <a:ext uri="{0D108BD9-81ED-4DB2-BD59-A6C34878D82A}">
                    <a16:rowId xmlns:a16="http://schemas.microsoft.com/office/drawing/2014/main" val="71994065"/>
                  </a:ext>
                </a:extLst>
              </a:tr>
              <a:tr h="474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Demonstrate an energy and enthusiasm for your work, ensuring the focus is always on delivering the best outcomes for people who draw on care and support</a:t>
                      </a:r>
                    </a:p>
                  </a:txBody>
                  <a:tcPr marL="90000" marR="90000" marT="36000" marB="3600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dirty="0">
                        <a:solidFill>
                          <a:schemeClr val="tx1"/>
                        </a:solidFill>
                      </a:endParaRPr>
                    </a:p>
                  </a:txBody>
                  <a:tcPr marL="100558" marR="100558" marT="45708" marB="45708">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7806090"/>
                  </a:ext>
                </a:extLst>
              </a:tr>
              <a:tr h="474216">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Build positive and collaborative relationships with colleagues, stakeholders and people who draw on care and support</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035668"/>
                  </a:ext>
                </a:extLst>
              </a:tr>
              <a:tr h="474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Collaborate with colleagues, individuals, families, and external stakeholders to co‑design technology solutions</a:t>
                      </a:r>
                    </a:p>
                  </a:txBody>
                  <a:tcPr marL="90000" marR="90000" marT="36000" marB="3600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000">
                        <a:solidFill>
                          <a:schemeClr val="tx1"/>
                        </a:solidFill>
                      </a:endParaRPr>
                    </a:p>
                  </a:txBody>
                  <a:tcPr marL="100558" marR="100558" marT="45708" marB="45708">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8373433"/>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Help individuals and colleagues to understand and use technology effectively</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178680"/>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Support, educate and reassure families and support networks to build confidence and trust in technology</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091905"/>
                  </a:ext>
                </a:extLst>
              </a:tr>
              <a:tr h="474216">
                <a:tc>
                  <a:txBody>
                    <a:bodyPr/>
                    <a:lstStyle/>
                    <a:p>
                      <a:pPr lvl="0"/>
                      <a:r>
                        <a:rPr lang="en-GB" sz="1200" kern="1200" dirty="0">
                          <a:solidFill>
                            <a:schemeClr val="tx1"/>
                          </a:solidFill>
                          <a:effectLst/>
                          <a:latin typeface="Arial" panose="020B0604020202020204" pitchFamily="34" charset="0"/>
                          <a:ea typeface="+mn-ea"/>
                          <a:cs typeface="Arial" panose="020B0604020202020204" pitchFamily="34" charset="0"/>
                        </a:rPr>
                        <a:t>Promote the importance of safeguarding in all aspects of practice and support early identification and appropriate escalation of any concerns </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5591927"/>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Demonstrate a commitment to maintaining confidentiality and ethical standards</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775213"/>
                  </a:ext>
                </a:extLst>
              </a:tr>
              <a:tr h="47421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Demonstrate and set high standards of personal and professional behaviour</a:t>
                      </a:r>
                    </a:p>
                  </a:txBody>
                  <a:tcPr marL="90000" marR="90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solidFill>
                          <a:schemeClr val="tx1"/>
                        </a:solidFill>
                      </a:endParaRPr>
                    </a:p>
                  </a:txBody>
                  <a:tcPr marL="100558" marR="100558" marT="45708" marB="45708">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21481331"/>
                  </a:ext>
                </a:extLst>
              </a:tr>
            </a:tbl>
          </a:graphicData>
        </a:graphic>
      </p:graphicFrame>
      <p:sp>
        <p:nvSpPr>
          <p:cNvPr id="24" name="TextBox 23">
            <a:extLst>
              <a:ext uri="{FF2B5EF4-FFF2-40B4-BE49-F238E27FC236}">
                <a16:creationId xmlns:a16="http://schemas.microsoft.com/office/drawing/2014/main" id="{7735DFF3-FBF6-4747-3BB7-07B7A8033E8D}"/>
              </a:ext>
            </a:extLst>
          </p:cNvPr>
          <p:cNvSpPr txBox="1">
            <a:spLocks/>
          </p:cNvSpPr>
          <p:nvPr/>
        </p:nvSpPr>
        <p:spPr>
          <a:xfrm>
            <a:off x="8704565" y="1462327"/>
            <a:ext cx="792000" cy="230832"/>
          </a:xfrm>
          <a:prstGeom prst="rect">
            <a:avLst/>
          </a:prstGeom>
          <a:noFill/>
        </p:spPr>
        <p:txBody>
          <a:bodyPr wrap="square" rtlCol="0">
            <a:spAutoFit/>
          </a:bodyPr>
          <a:lstStyle/>
          <a:p>
            <a:r>
              <a:rPr lang="en-GB" sz="900" dirty="0">
                <a:solidFill>
                  <a:schemeClr val="bg1"/>
                </a:solidFill>
              </a:rPr>
              <a:t>Awareness</a:t>
            </a:r>
          </a:p>
        </p:txBody>
      </p:sp>
      <p:sp>
        <p:nvSpPr>
          <p:cNvPr id="3" name="Oval 2">
            <a:extLst>
              <a:ext uri="{FF2B5EF4-FFF2-40B4-BE49-F238E27FC236}">
                <a16:creationId xmlns:a16="http://schemas.microsoft.com/office/drawing/2014/main" id="{38F3E15E-7657-387C-308E-F05B26812696}"/>
              </a:ext>
            </a:extLst>
          </p:cNvPr>
          <p:cNvSpPr/>
          <p:nvPr/>
        </p:nvSpPr>
        <p:spPr>
          <a:xfrm>
            <a:off x="8364835" y="6434170"/>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C8F7D048-1907-4463-BC88-15BBE8F371E9}"/>
              </a:ext>
            </a:extLst>
          </p:cNvPr>
          <p:cNvSpPr txBox="1"/>
          <p:nvPr/>
        </p:nvSpPr>
        <p:spPr>
          <a:xfrm>
            <a:off x="8493955" y="6403757"/>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180D7C6E-3ACF-84E9-2CD0-2D9D762D43AF}"/>
              </a:ext>
            </a:extLst>
          </p:cNvPr>
          <p:cNvSpPr/>
          <p:nvPr/>
        </p:nvSpPr>
        <p:spPr>
          <a:xfrm>
            <a:off x="9765950" y="643204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FDCC1DE6-A6A7-2590-26FD-4E84C23B8FC2}"/>
              </a:ext>
            </a:extLst>
          </p:cNvPr>
          <p:cNvSpPr txBox="1"/>
          <p:nvPr/>
        </p:nvSpPr>
        <p:spPr>
          <a:xfrm>
            <a:off x="9925945" y="6398714"/>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B9E38B8C-4618-6960-0F4C-25B367B75D7B}"/>
              </a:ext>
            </a:extLst>
          </p:cNvPr>
          <p:cNvSpPr txBox="1"/>
          <p:nvPr/>
        </p:nvSpPr>
        <p:spPr>
          <a:xfrm>
            <a:off x="7751695" y="6389521"/>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59949C65-D718-B505-61C2-9B9E9FD5E839}"/>
              </a:ext>
            </a:extLst>
          </p:cNvPr>
          <p:cNvSpPr txBox="1">
            <a:spLocks/>
          </p:cNvSpPr>
          <p:nvPr/>
        </p:nvSpPr>
        <p:spPr>
          <a:xfrm>
            <a:off x="0" y="0"/>
            <a:ext cx="0" cy="0"/>
          </a:xfrm>
        </p:spPr>
        <p:txBody>
          <a:bodyPr/>
          <a:lstStyle>
            <a:defPPr>
              <a:defRPr kern="0"/>
            </a:defPPr>
          </a:lstStyle>
          <a:p>
            <a:fld id="{06A44ADC-FBC0-4698-B0EC-1AD4A4060383}" type="slidenum">
              <a:rPr lang="en-GB" smtClean="0"/>
              <a:pPr/>
              <a:t>13</a:t>
            </a:fld>
            <a:endParaRPr lang="en-GB"/>
          </a:p>
        </p:txBody>
      </p:sp>
      <p:sp>
        <p:nvSpPr>
          <p:cNvPr id="10" name="Rectangle: Rounded Corners 9">
            <a:hlinkClick r:id="" action="ppaction://noaction"/>
            <a:extLst>
              <a:ext uri="{FF2B5EF4-FFF2-40B4-BE49-F238E27FC236}">
                <a16:creationId xmlns:a16="http://schemas.microsoft.com/office/drawing/2014/main" id="{D63A20B6-6B40-A140-748B-C1EF5CF8DD3B}"/>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6C8BDA1F-14BD-A6A5-7B02-83FFACBE188C}"/>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A52A454A-982F-47C5-3B2B-25EF61907AA3}"/>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2CF72F9B-11F5-C124-D2A1-3900BE10775F}"/>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5" action="ppaction://hlinksldjump"/>
            <a:extLst>
              <a:ext uri="{FF2B5EF4-FFF2-40B4-BE49-F238E27FC236}">
                <a16:creationId xmlns:a16="http://schemas.microsoft.com/office/drawing/2014/main" id="{ED36B104-7351-8487-7D60-32DE447817A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08E27A29-0C5D-C3B5-EA2A-71DB7F6C57F4}"/>
              </a:ext>
            </a:extLst>
          </p:cNvPr>
          <p:cNvSpPr txBox="1">
            <a:spLocks/>
          </p:cNvSpPr>
          <p:nvPr/>
        </p:nvSpPr>
        <p:spPr>
          <a:xfrm>
            <a:off x="374159" y="406793"/>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defRPr/>
            </a:pPr>
            <a:r>
              <a:rPr lang="en-GB" sz="3200" dirty="0">
                <a:solidFill>
                  <a:srgbClr val="FFB81C"/>
                </a:solidFill>
              </a:rPr>
              <a:t>Behaviours</a:t>
            </a:r>
          </a:p>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endParaRPr kumimoji="0" lang="en-GB" sz="3200" b="1" i="0" u="none" strike="noStrike" kern="0" cap="none" spc="0" normalizeH="0" baseline="0" noProof="0" dirty="0">
              <a:ln>
                <a:noFill/>
              </a:ln>
              <a:solidFill>
                <a:srgbClr val="330072"/>
              </a:solidFill>
              <a:effectLst/>
              <a:uLnTx/>
              <a:uFillTx/>
              <a:latin typeface="Arial"/>
              <a:cs typeface="Arial"/>
              <a:sym typeface="Arial"/>
            </a:endParaRPr>
          </a:p>
        </p:txBody>
      </p:sp>
      <p:sp>
        <p:nvSpPr>
          <p:cNvPr id="22" name="Oval 21">
            <a:extLst>
              <a:ext uri="{FF2B5EF4-FFF2-40B4-BE49-F238E27FC236}">
                <a16:creationId xmlns:a16="http://schemas.microsoft.com/office/drawing/2014/main" id="{BACA66CA-FC6D-F189-CD21-F5F58F5DD7DC}"/>
              </a:ext>
            </a:extLst>
          </p:cNvPr>
          <p:cNvSpPr/>
          <p:nvPr/>
        </p:nvSpPr>
        <p:spPr>
          <a:xfrm>
            <a:off x="7359944" y="185103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Oval 22">
            <a:extLst>
              <a:ext uri="{FF2B5EF4-FFF2-40B4-BE49-F238E27FC236}">
                <a16:creationId xmlns:a16="http://schemas.microsoft.com/office/drawing/2014/main" id="{952ACD9F-0700-2114-32A9-38DAA7F03695}"/>
              </a:ext>
            </a:extLst>
          </p:cNvPr>
          <p:cNvSpPr/>
          <p:nvPr/>
        </p:nvSpPr>
        <p:spPr>
          <a:xfrm>
            <a:off x="7695683" y="185229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TextBox 24">
            <a:extLst>
              <a:ext uri="{FF2B5EF4-FFF2-40B4-BE49-F238E27FC236}">
                <a16:creationId xmlns:a16="http://schemas.microsoft.com/office/drawing/2014/main" id="{942833C6-BF63-FDF6-6724-B6B268279A63}"/>
              </a:ext>
            </a:extLst>
          </p:cNvPr>
          <p:cNvSpPr txBox="1">
            <a:spLocks/>
          </p:cNvSpPr>
          <p:nvPr/>
        </p:nvSpPr>
        <p:spPr>
          <a:xfrm>
            <a:off x="10831633" y="1462327"/>
            <a:ext cx="792000" cy="230832"/>
          </a:xfrm>
          <a:prstGeom prst="rect">
            <a:avLst/>
          </a:prstGeom>
          <a:noFill/>
        </p:spPr>
        <p:txBody>
          <a:bodyPr wrap="square" rtlCol="0">
            <a:spAutoFit/>
          </a:bodyPr>
          <a:lstStyle/>
          <a:p>
            <a:pPr algn="ctr"/>
            <a:r>
              <a:rPr lang="en-GB" sz="900" dirty="0">
                <a:solidFill>
                  <a:schemeClr val="bg1"/>
                </a:solidFill>
                <a:latin typeface="Arial" panose="020B0604020202020204" pitchFamily="34" charset="0"/>
                <a:cs typeface="Arial" panose="020B0604020202020204" pitchFamily="34" charset="0"/>
              </a:rPr>
              <a:t>Expert</a:t>
            </a:r>
          </a:p>
        </p:txBody>
      </p:sp>
      <p:sp>
        <p:nvSpPr>
          <p:cNvPr id="26" name="TextBox 25">
            <a:extLst>
              <a:ext uri="{FF2B5EF4-FFF2-40B4-BE49-F238E27FC236}">
                <a16:creationId xmlns:a16="http://schemas.microsoft.com/office/drawing/2014/main" id="{75242F14-8E2F-8465-8986-D92AA8700443}"/>
              </a:ext>
            </a:extLst>
          </p:cNvPr>
          <p:cNvSpPr txBox="1">
            <a:spLocks/>
          </p:cNvSpPr>
          <p:nvPr/>
        </p:nvSpPr>
        <p:spPr>
          <a:xfrm>
            <a:off x="9413588" y="1462327"/>
            <a:ext cx="792000" cy="230832"/>
          </a:xfrm>
          <a:prstGeom prst="rect">
            <a:avLst/>
          </a:prstGeom>
          <a:noFill/>
        </p:spPr>
        <p:txBody>
          <a:bodyPr wrap="square" rtlCol="0">
            <a:spAutoFit/>
          </a:bodyPr>
          <a:lstStyle/>
          <a:p>
            <a:pPr algn="ctr"/>
            <a:r>
              <a:rPr lang="en-GB" sz="900" dirty="0">
                <a:solidFill>
                  <a:schemeClr val="bg1"/>
                </a:solidFill>
              </a:rPr>
              <a:t>Working</a:t>
            </a:r>
          </a:p>
        </p:txBody>
      </p:sp>
      <p:sp>
        <p:nvSpPr>
          <p:cNvPr id="27" name="TextBox 26">
            <a:extLst>
              <a:ext uri="{FF2B5EF4-FFF2-40B4-BE49-F238E27FC236}">
                <a16:creationId xmlns:a16="http://schemas.microsoft.com/office/drawing/2014/main" id="{999B89CF-A624-2FEE-E95D-8C7ED3BC516D}"/>
              </a:ext>
            </a:extLst>
          </p:cNvPr>
          <p:cNvSpPr txBox="1">
            <a:spLocks/>
          </p:cNvSpPr>
          <p:nvPr/>
        </p:nvSpPr>
        <p:spPr>
          <a:xfrm>
            <a:off x="10122611" y="1462327"/>
            <a:ext cx="792000" cy="230832"/>
          </a:xfrm>
          <a:prstGeom prst="rect">
            <a:avLst/>
          </a:prstGeom>
          <a:noFill/>
        </p:spPr>
        <p:txBody>
          <a:bodyPr wrap="square" rtlCol="0">
            <a:spAutoFit/>
          </a:bodyPr>
          <a:lstStyle/>
          <a:p>
            <a:pPr algn="ctr"/>
            <a:r>
              <a:rPr lang="en-GB" sz="900" dirty="0">
                <a:solidFill>
                  <a:schemeClr val="bg1"/>
                </a:solidFill>
              </a:rPr>
              <a:t>Practitioner</a:t>
            </a:r>
          </a:p>
        </p:txBody>
      </p:sp>
      <p:sp>
        <p:nvSpPr>
          <p:cNvPr id="28" name="TextBox 27">
            <a:extLst>
              <a:ext uri="{FF2B5EF4-FFF2-40B4-BE49-F238E27FC236}">
                <a16:creationId xmlns:a16="http://schemas.microsoft.com/office/drawing/2014/main" id="{870B5930-AF30-61F1-02BA-9A2C78BA4665}"/>
              </a:ext>
            </a:extLst>
          </p:cNvPr>
          <p:cNvSpPr txBox="1">
            <a:spLocks/>
          </p:cNvSpPr>
          <p:nvPr/>
        </p:nvSpPr>
        <p:spPr>
          <a:xfrm>
            <a:off x="8003142" y="1465392"/>
            <a:ext cx="699694" cy="230832"/>
          </a:xfrm>
          <a:prstGeom prst="rect">
            <a:avLst/>
          </a:prstGeom>
          <a:noFill/>
        </p:spPr>
        <p:txBody>
          <a:bodyPr wrap="square" rtlCol="0">
            <a:spAutoFit/>
          </a:bodyPr>
          <a:lstStyle/>
          <a:p>
            <a:pPr algn="ctr"/>
            <a:r>
              <a:rPr lang="en-GB" sz="900" dirty="0">
                <a:solidFill>
                  <a:schemeClr val="bg1"/>
                </a:solidFill>
              </a:rPr>
              <a:t>N/A</a:t>
            </a:r>
          </a:p>
        </p:txBody>
      </p:sp>
      <p:grpSp>
        <p:nvGrpSpPr>
          <p:cNvPr id="29" name="Group 28">
            <a:extLst>
              <a:ext uri="{FF2B5EF4-FFF2-40B4-BE49-F238E27FC236}">
                <a16:creationId xmlns:a16="http://schemas.microsoft.com/office/drawing/2014/main" id="{AA9585C8-DE83-CDE8-CBE1-66ADCDD180E6}"/>
              </a:ext>
            </a:extLst>
          </p:cNvPr>
          <p:cNvGrpSpPr/>
          <p:nvPr/>
        </p:nvGrpSpPr>
        <p:grpSpPr>
          <a:xfrm>
            <a:off x="8399142" y="2271110"/>
            <a:ext cx="2817319" cy="253573"/>
            <a:chOff x="7998846" y="1867220"/>
            <a:chExt cx="3448967" cy="253573"/>
          </a:xfrm>
        </p:grpSpPr>
        <p:cxnSp>
          <p:nvCxnSpPr>
            <p:cNvPr id="30" name="Straight Connector 29">
              <a:extLst>
                <a:ext uri="{FF2B5EF4-FFF2-40B4-BE49-F238E27FC236}">
                  <a16:creationId xmlns:a16="http://schemas.microsoft.com/office/drawing/2014/main" id="{BDDB7F97-2E64-B678-736C-CF7043DC9F3F}"/>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95CD8AF-C069-D932-A84C-02217736751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6CF2754-C94E-E17B-B678-731384694A2A}"/>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3CED2B5-F8FA-68FA-B52D-73FA7C43C17F}"/>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DDA9BCC-E7F7-0ED8-7D8F-EC82AFA2E57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0F8AFDA-5EEE-E8B9-84BE-8488CC1FD6E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99AAE8D-010D-3752-EC46-7D96607C3AD5}"/>
              </a:ext>
            </a:extLst>
          </p:cNvPr>
          <p:cNvGrpSpPr/>
          <p:nvPr/>
        </p:nvGrpSpPr>
        <p:grpSpPr>
          <a:xfrm>
            <a:off x="8400928" y="2837882"/>
            <a:ext cx="2817319" cy="253573"/>
            <a:chOff x="7998846" y="1867220"/>
            <a:chExt cx="3448967" cy="253573"/>
          </a:xfrm>
        </p:grpSpPr>
        <p:cxnSp>
          <p:nvCxnSpPr>
            <p:cNvPr id="37" name="Straight Connector 36">
              <a:extLst>
                <a:ext uri="{FF2B5EF4-FFF2-40B4-BE49-F238E27FC236}">
                  <a16:creationId xmlns:a16="http://schemas.microsoft.com/office/drawing/2014/main" id="{768A8C8C-02E4-3D0C-4145-3D6768CEF57A}"/>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93F5CF-DE17-1967-038C-F1BCA620C7E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3284A64-2C3B-2F2F-2113-F5E4995EB3D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115D60D-4EEB-487A-35DD-C5F0EE91AFAC}"/>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7F35297-3B23-ECA0-AE4A-68E3AB60E2FC}"/>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6E70977-82B1-DBFC-7D5A-4B92BE879C1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2B95B9D4-03DF-F2C9-47CB-7B06B783544A}"/>
              </a:ext>
            </a:extLst>
          </p:cNvPr>
          <p:cNvGrpSpPr/>
          <p:nvPr/>
        </p:nvGrpSpPr>
        <p:grpSpPr>
          <a:xfrm>
            <a:off x="8400928" y="3317310"/>
            <a:ext cx="2817319" cy="253573"/>
            <a:chOff x="7998846" y="1867220"/>
            <a:chExt cx="3448967" cy="253573"/>
          </a:xfrm>
        </p:grpSpPr>
        <p:cxnSp>
          <p:nvCxnSpPr>
            <p:cNvPr id="44" name="Straight Connector 43">
              <a:extLst>
                <a:ext uri="{FF2B5EF4-FFF2-40B4-BE49-F238E27FC236}">
                  <a16:creationId xmlns:a16="http://schemas.microsoft.com/office/drawing/2014/main" id="{97E3746F-56DE-41E1-4505-1D99D1F43FC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883842-1BDA-FB82-0619-1BA19C6F8A5C}"/>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66985F7-6604-CD44-3DDB-7F98A5D4725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FA88646-093B-04F4-DEF7-61363E31125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A8BA3C8-C7C9-0CDF-4D71-2D7FBFDC2EF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6EBAE8E-284C-F741-8142-DB81BC0C0F28}"/>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E22A7592-6602-E680-A283-EF9E9FA260FD}"/>
              </a:ext>
            </a:extLst>
          </p:cNvPr>
          <p:cNvGrpSpPr/>
          <p:nvPr/>
        </p:nvGrpSpPr>
        <p:grpSpPr>
          <a:xfrm>
            <a:off x="8400928" y="3766976"/>
            <a:ext cx="2817319" cy="253573"/>
            <a:chOff x="7998846" y="1867220"/>
            <a:chExt cx="3448967" cy="253573"/>
          </a:xfrm>
        </p:grpSpPr>
        <p:cxnSp>
          <p:nvCxnSpPr>
            <p:cNvPr id="51" name="Straight Connector 50">
              <a:extLst>
                <a:ext uri="{FF2B5EF4-FFF2-40B4-BE49-F238E27FC236}">
                  <a16:creationId xmlns:a16="http://schemas.microsoft.com/office/drawing/2014/main" id="{07D44D30-D931-9D28-EB85-BA1A3CE9482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9F56195-8A94-9E7D-F735-82E8F7F30B2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293A7FA-10DA-3F71-F5C6-0CAEB9A9396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255C5F7-5DBB-56F6-DD3D-7A9E9FC1DEA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6DD6133-E0E5-EFD8-AB97-F33DE4382CC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635CB58-0A15-4174-0A22-7EE7FCDB6E1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7AFC1D8A-A4BB-E090-AA61-6C4249C991F0}"/>
              </a:ext>
            </a:extLst>
          </p:cNvPr>
          <p:cNvGrpSpPr/>
          <p:nvPr/>
        </p:nvGrpSpPr>
        <p:grpSpPr>
          <a:xfrm>
            <a:off x="8399141" y="4289527"/>
            <a:ext cx="2817319" cy="253573"/>
            <a:chOff x="7998846" y="1867220"/>
            <a:chExt cx="3448967" cy="253573"/>
          </a:xfrm>
        </p:grpSpPr>
        <p:cxnSp>
          <p:nvCxnSpPr>
            <p:cNvPr id="58" name="Straight Connector 57">
              <a:extLst>
                <a:ext uri="{FF2B5EF4-FFF2-40B4-BE49-F238E27FC236}">
                  <a16:creationId xmlns:a16="http://schemas.microsoft.com/office/drawing/2014/main" id="{47BF321A-6F85-777C-97CA-B55DD5E3080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2425F64-44C7-4810-B116-F50702F3E8F1}"/>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8FD9263-9500-2B10-BB79-1F4D1523081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D1E81CD-C58D-803E-32A0-5DB4ECD0868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60C557C-31AB-A6C9-0C96-B8F384C3E0D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57C36E2-58CA-6672-A9D3-ED8F4AAF7B2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A3127CF1-603E-46CB-DD00-3AF179B170C0}"/>
              </a:ext>
            </a:extLst>
          </p:cNvPr>
          <p:cNvGrpSpPr/>
          <p:nvPr/>
        </p:nvGrpSpPr>
        <p:grpSpPr>
          <a:xfrm>
            <a:off x="8404557" y="5221548"/>
            <a:ext cx="2817319" cy="253573"/>
            <a:chOff x="7998846" y="1867220"/>
            <a:chExt cx="3448967" cy="253573"/>
          </a:xfrm>
        </p:grpSpPr>
        <p:cxnSp>
          <p:nvCxnSpPr>
            <p:cNvPr id="65" name="Straight Connector 64">
              <a:extLst>
                <a:ext uri="{FF2B5EF4-FFF2-40B4-BE49-F238E27FC236}">
                  <a16:creationId xmlns:a16="http://schemas.microsoft.com/office/drawing/2014/main" id="{D77C75CC-B29E-572B-5E2B-306209E5F486}"/>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C691D31-B50A-EECF-3205-237488043CDE}"/>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0C8E1AB-4910-A5B0-C4D9-F7993873338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315C2AC-4439-93B8-535B-F3F6CD703E0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F0299D1-B788-ECF4-A6B8-A20D624C227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A1CA2AB-F481-5AA1-ABFB-03BA49A53E4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554B7B60-3BFA-6E48-8D4F-2BEE612EAD4B}"/>
              </a:ext>
            </a:extLst>
          </p:cNvPr>
          <p:cNvGrpSpPr/>
          <p:nvPr/>
        </p:nvGrpSpPr>
        <p:grpSpPr>
          <a:xfrm>
            <a:off x="8408145" y="4743939"/>
            <a:ext cx="2817319" cy="253573"/>
            <a:chOff x="7998846" y="1867220"/>
            <a:chExt cx="3448967" cy="253573"/>
          </a:xfrm>
        </p:grpSpPr>
        <p:cxnSp>
          <p:nvCxnSpPr>
            <p:cNvPr id="79" name="Straight Connector 78">
              <a:extLst>
                <a:ext uri="{FF2B5EF4-FFF2-40B4-BE49-F238E27FC236}">
                  <a16:creationId xmlns:a16="http://schemas.microsoft.com/office/drawing/2014/main" id="{08BBB69E-9A31-1402-D9C8-48D7CB17A53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AA07393-2B2C-F1AC-4BA3-4D4D0FDC99E1}"/>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ECBDC11-982E-0EAC-26B9-B374B5CA8E0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9CCDBB7-0CA8-B225-456F-231203E6B26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F40F719-AE3B-2C45-1F34-C6A6B3EF3AF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9065579-740B-CCEC-8C2B-C7D9804FD53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Oval 84">
            <a:extLst>
              <a:ext uri="{FF2B5EF4-FFF2-40B4-BE49-F238E27FC236}">
                <a16:creationId xmlns:a16="http://schemas.microsoft.com/office/drawing/2014/main" id="{B785EB9E-826A-04D5-888F-D559A2088CF6}"/>
              </a:ext>
            </a:extLst>
          </p:cNvPr>
          <p:cNvSpPr/>
          <p:nvPr/>
        </p:nvSpPr>
        <p:spPr>
          <a:xfrm>
            <a:off x="7359944" y="232665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0A6EF3A0-A26A-40E3-A202-9521D681443B}"/>
              </a:ext>
            </a:extLst>
          </p:cNvPr>
          <p:cNvSpPr/>
          <p:nvPr/>
        </p:nvSpPr>
        <p:spPr>
          <a:xfrm>
            <a:off x="7695683" y="23279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7" name="Oval 86">
            <a:extLst>
              <a:ext uri="{FF2B5EF4-FFF2-40B4-BE49-F238E27FC236}">
                <a16:creationId xmlns:a16="http://schemas.microsoft.com/office/drawing/2014/main" id="{1F882C8D-F115-A32F-4782-8BEFECD964B5}"/>
              </a:ext>
            </a:extLst>
          </p:cNvPr>
          <p:cNvSpPr/>
          <p:nvPr/>
        </p:nvSpPr>
        <p:spPr>
          <a:xfrm>
            <a:off x="7359944" y="287466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8" name="Oval 87">
            <a:extLst>
              <a:ext uri="{FF2B5EF4-FFF2-40B4-BE49-F238E27FC236}">
                <a16:creationId xmlns:a16="http://schemas.microsoft.com/office/drawing/2014/main" id="{F276E83A-4B4D-6816-828A-8B307B7EBC3D}"/>
              </a:ext>
            </a:extLst>
          </p:cNvPr>
          <p:cNvSpPr/>
          <p:nvPr/>
        </p:nvSpPr>
        <p:spPr>
          <a:xfrm>
            <a:off x="7695683" y="2874669"/>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2" name="Oval 101">
            <a:extLst>
              <a:ext uri="{FF2B5EF4-FFF2-40B4-BE49-F238E27FC236}">
                <a16:creationId xmlns:a16="http://schemas.microsoft.com/office/drawing/2014/main" id="{190CCED7-7399-0E53-A59B-B3707DD5E6B7}"/>
              </a:ext>
            </a:extLst>
          </p:cNvPr>
          <p:cNvSpPr/>
          <p:nvPr/>
        </p:nvSpPr>
        <p:spPr>
          <a:xfrm>
            <a:off x="7359944" y="336465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542AF73A-A454-A9F2-FC3A-EDC2E232425C}"/>
              </a:ext>
            </a:extLst>
          </p:cNvPr>
          <p:cNvSpPr/>
          <p:nvPr/>
        </p:nvSpPr>
        <p:spPr>
          <a:xfrm>
            <a:off x="7695683" y="338053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95A8FC8D-0860-C24E-A30D-A2C1E227BA1B}"/>
              </a:ext>
            </a:extLst>
          </p:cNvPr>
          <p:cNvSpPr/>
          <p:nvPr/>
        </p:nvSpPr>
        <p:spPr>
          <a:xfrm>
            <a:off x="7359944" y="383152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C57858AD-EB87-A70B-025F-686D410139F8}"/>
              </a:ext>
            </a:extLst>
          </p:cNvPr>
          <p:cNvSpPr/>
          <p:nvPr/>
        </p:nvSpPr>
        <p:spPr>
          <a:xfrm>
            <a:off x="7695683" y="3836911"/>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E29EC190-F53A-1E2E-2160-D65F14A274D7}"/>
              </a:ext>
            </a:extLst>
          </p:cNvPr>
          <p:cNvSpPr/>
          <p:nvPr/>
        </p:nvSpPr>
        <p:spPr>
          <a:xfrm>
            <a:off x="7359944" y="436053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D6704DEF-D0F5-5758-7772-2661A2E6C95C}"/>
              </a:ext>
            </a:extLst>
          </p:cNvPr>
          <p:cNvSpPr/>
          <p:nvPr/>
        </p:nvSpPr>
        <p:spPr>
          <a:xfrm>
            <a:off x="7695683" y="4360530"/>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4B9E04EC-1BB2-F946-4317-6E953D3C77A3}"/>
              </a:ext>
            </a:extLst>
          </p:cNvPr>
          <p:cNvSpPr/>
          <p:nvPr/>
        </p:nvSpPr>
        <p:spPr>
          <a:xfrm>
            <a:off x="7359944" y="527160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9" name="Oval 108">
            <a:extLst>
              <a:ext uri="{FF2B5EF4-FFF2-40B4-BE49-F238E27FC236}">
                <a16:creationId xmlns:a16="http://schemas.microsoft.com/office/drawing/2014/main" id="{220D37D2-1F27-DF43-382F-77BA62CB7659}"/>
              </a:ext>
            </a:extLst>
          </p:cNvPr>
          <p:cNvSpPr/>
          <p:nvPr/>
        </p:nvSpPr>
        <p:spPr>
          <a:xfrm>
            <a:off x="7695683" y="527160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23" name="Group 122">
            <a:extLst>
              <a:ext uri="{FF2B5EF4-FFF2-40B4-BE49-F238E27FC236}">
                <a16:creationId xmlns:a16="http://schemas.microsoft.com/office/drawing/2014/main" id="{78FD55D4-38F9-D01C-5DD6-332FED6B4D95}"/>
              </a:ext>
            </a:extLst>
          </p:cNvPr>
          <p:cNvGrpSpPr/>
          <p:nvPr/>
        </p:nvGrpSpPr>
        <p:grpSpPr>
          <a:xfrm>
            <a:off x="8399142" y="1840874"/>
            <a:ext cx="2817319" cy="253573"/>
            <a:chOff x="7998846" y="1867220"/>
            <a:chExt cx="3448967" cy="253573"/>
          </a:xfrm>
        </p:grpSpPr>
        <p:cxnSp>
          <p:nvCxnSpPr>
            <p:cNvPr id="124" name="Straight Connector 123">
              <a:extLst>
                <a:ext uri="{FF2B5EF4-FFF2-40B4-BE49-F238E27FC236}">
                  <a16:creationId xmlns:a16="http://schemas.microsoft.com/office/drawing/2014/main" id="{20888AD0-8DB5-9ABC-527D-514D6CFFD26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66F0D8F1-E338-6668-6D99-3C54DAFD9641}"/>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BF09E31-0564-8F73-13E4-C3100DCD4D4B}"/>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E31D6D1-DDF6-561F-DED3-28C225BC327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D06F0D61-C5EC-ACAA-92C1-CF2A1B7C0F7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917DED04-3E65-1765-3C33-F949E79E6F5C}"/>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0" name="Oval 129">
            <a:extLst>
              <a:ext uri="{FF2B5EF4-FFF2-40B4-BE49-F238E27FC236}">
                <a16:creationId xmlns:a16="http://schemas.microsoft.com/office/drawing/2014/main" id="{2F3C12BE-516F-47C5-0053-AAA722597579}"/>
              </a:ext>
            </a:extLst>
          </p:cNvPr>
          <p:cNvSpPr/>
          <p:nvPr/>
        </p:nvSpPr>
        <p:spPr>
          <a:xfrm>
            <a:off x="7359944" y="478998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1" name="Oval 130">
            <a:extLst>
              <a:ext uri="{FF2B5EF4-FFF2-40B4-BE49-F238E27FC236}">
                <a16:creationId xmlns:a16="http://schemas.microsoft.com/office/drawing/2014/main" id="{66C5A48F-921B-0B63-2C7A-6709487211DC}"/>
              </a:ext>
            </a:extLst>
          </p:cNvPr>
          <p:cNvSpPr/>
          <p:nvPr/>
        </p:nvSpPr>
        <p:spPr>
          <a:xfrm>
            <a:off x="7701471" y="4804923"/>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Rectangle: Rounded Corners 14">
            <a:extLst>
              <a:ext uri="{FF2B5EF4-FFF2-40B4-BE49-F238E27FC236}">
                <a16:creationId xmlns:a16="http://schemas.microsoft.com/office/drawing/2014/main" id="{B26D17A5-9262-305D-8FDD-FD226737662C}"/>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Tree>
    <p:extLst>
      <p:ext uri="{BB962C8B-B14F-4D97-AF65-F5344CB8AC3E}">
        <p14:creationId xmlns:p14="http://schemas.microsoft.com/office/powerpoint/2010/main" val="2239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508D-A5F3-D4A7-1F1E-8A3B834456C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06F635D-0CA4-273C-C8AB-8E4EEE910F04}"/>
              </a:ext>
            </a:extLst>
          </p:cNvPr>
          <p:cNvSpPr txBox="1">
            <a:spLocks/>
          </p:cNvSpPr>
          <p:nvPr/>
        </p:nvSpPr>
        <p:spPr>
          <a:xfrm>
            <a:off x="0" y="0"/>
            <a:ext cx="0" cy="0"/>
          </a:xfrm>
        </p:spPr>
        <p:txBody>
          <a:bodyPr/>
          <a:lstStyle>
            <a:defPPr>
              <a:defRPr kern="0"/>
            </a:defPPr>
          </a:lstStyle>
          <a:p>
            <a:fld id="{06A44ADC-FBC0-4698-B0EC-1AD4A4060383}" type="slidenum">
              <a:rPr lang="en-GB" smtClean="0"/>
              <a:pPr/>
              <a:t>14</a:t>
            </a:fld>
            <a:endParaRPr lang="en-GB"/>
          </a:p>
        </p:txBody>
      </p:sp>
      <p:sp>
        <p:nvSpPr>
          <p:cNvPr id="9" name="Rectangle: Rounded Corners 8">
            <a:extLst>
              <a:ext uri="{FF2B5EF4-FFF2-40B4-BE49-F238E27FC236}">
                <a16:creationId xmlns:a16="http://schemas.microsoft.com/office/drawing/2014/main" id="{1B691B78-5C2F-F9AB-E5F9-41BB5CB0219E}"/>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2C8BA537-0DA6-8BE0-7217-6A076F80129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2" action="ppaction://hlinksldjump"/>
            <a:extLst>
              <a:ext uri="{FF2B5EF4-FFF2-40B4-BE49-F238E27FC236}">
                <a16:creationId xmlns:a16="http://schemas.microsoft.com/office/drawing/2014/main" id="{CD07E82B-982E-B7DF-7B49-3B83F47D5C97}"/>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3" name="Rectangle: Rounded Corners 12">
            <a:hlinkClick r:id="" action="ppaction://noaction"/>
            <a:extLst>
              <a:ext uri="{FF2B5EF4-FFF2-40B4-BE49-F238E27FC236}">
                <a16:creationId xmlns:a16="http://schemas.microsoft.com/office/drawing/2014/main" id="{3E4BFD38-4631-7F7C-5625-CB793814857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3EF422CF-2993-13EA-681F-D0408C5146E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163D5FF2-DE5E-F75A-8C6C-E285FBBE9269}"/>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defRPr/>
            </a:pPr>
            <a:r>
              <a:rPr lang="en-GB" sz="3200" dirty="0">
                <a:solidFill>
                  <a:srgbClr val="00A651"/>
                </a:solidFill>
              </a:rPr>
              <a:t>Creating a positive working environment</a:t>
            </a:r>
          </a:p>
        </p:txBody>
      </p:sp>
      <p:sp>
        <p:nvSpPr>
          <p:cNvPr id="80" name="TextBox 79">
            <a:extLst>
              <a:ext uri="{FF2B5EF4-FFF2-40B4-BE49-F238E27FC236}">
                <a16:creationId xmlns:a16="http://schemas.microsoft.com/office/drawing/2014/main" id="{256CD4F3-B856-DE65-8B7F-B88A57E70D72}"/>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9F36B4A-2159-D381-8DD9-5E5550BCE1C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C1345B9-1462-A5A2-8D70-3157AFB9F226}"/>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26353DB1-D316-D7E9-CAF4-F2C3260F5295}"/>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045A930-1124-3B48-2741-FA756665210A}"/>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5D371DE5-02BA-D872-DEA0-3277A47E9A78}"/>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4D8387F9-A295-3271-6753-FB596FA4B700}"/>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D3F4F587-E15D-DCB3-0E29-0C5111298C5C}"/>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745B9477-8B06-1584-5C20-5460B11FE011}"/>
              </a:ext>
            </a:extLst>
          </p:cNvPr>
          <p:cNvGraphicFramePr>
            <a:graphicFrameLocks/>
          </p:cNvGraphicFramePr>
          <p:nvPr>
            <p:extLst>
              <p:ext uri="{D42A27DB-BD31-4B8C-83A1-F6EECF244321}">
                <p14:modId xmlns:p14="http://schemas.microsoft.com/office/powerpoint/2010/main" val="3369458635"/>
              </p:ext>
            </p:extLst>
          </p:nvPr>
        </p:nvGraphicFramePr>
        <p:xfrm>
          <a:off x="277359" y="1127379"/>
          <a:ext cx="11430090" cy="4752227"/>
        </p:xfrm>
        <a:graphic>
          <a:graphicData uri="http://schemas.openxmlformats.org/drawingml/2006/table">
            <a:tbl>
              <a:tblPr firstRow="1" bandRow="1">
                <a:tableStyleId>{2D5ABB26-0587-4C30-8999-92F81FD0307C}</a:tableStyleId>
              </a:tblPr>
              <a:tblGrid>
                <a:gridCol w="1714990">
                  <a:extLst>
                    <a:ext uri="{9D8B030D-6E8A-4147-A177-3AD203B41FA5}">
                      <a16:colId xmlns:a16="http://schemas.microsoft.com/office/drawing/2014/main" val="3254862737"/>
                    </a:ext>
                  </a:extLst>
                </a:gridCol>
                <a:gridCol w="3574474">
                  <a:extLst>
                    <a:ext uri="{9D8B030D-6E8A-4147-A177-3AD203B41FA5}">
                      <a16:colId xmlns:a16="http://schemas.microsoft.com/office/drawing/2014/main" val="3537765484"/>
                    </a:ext>
                  </a:extLst>
                </a:gridCol>
                <a:gridCol w="710456">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53646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5144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100" b="1" kern="1200" dirty="0">
                          <a:solidFill>
                            <a:schemeClr val="tx1"/>
                          </a:solidFill>
                          <a:effectLst/>
                          <a:latin typeface="Arial" panose="020B0604020202020204" pitchFamily="34" charset="0"/>
                          <a:ea typeface="+mn-ea"/>
                          <a:cs typeface="Arial" panose="020B0604020202020204" pitchFamily="34" charset="0"/>
                        </a:rPr>
                        <a:t>Understanding how to communicate effectively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Have clear, empathetic communication with individuals, carers, and professionals</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how to communicate technology clearly </a:t>
                      </a:r>
                      <a:r>
                        <a:rPr lang="en-GB" sz="1200" b="0" i="0" strike="noStrike" kern="1200" dirty="0">
                          <a:solidFill>
                            <a:schemeClr val="tx1"/>
                          </a:solidFill>
                          <a:effectLst/>
                          <a:latin typeface="Arial" panose="020B0604020202020204" pitchFamily="34" charset="0"/>
                          <a:ea typeface="+mn-ea"/>
                          <a:cs typeface="Arial" panose="020B0604020202020204" pitchFamily="34" charset="0"/>
                        </a:rPr>
                        <a:t>and</a:t>
                      </a:r>
                      <a:r>
                        <a:rPr lang="en-GB" sz="1100" b="0" i="0" strike="noStrike" kern="1200" dirty="0">
                          <a:solidFill>
                            <a:schemeClr val="tx1"/>
                          </a:solidFill>
                          <a:effectLst/>
                          <a:latin typeface="Arial" panose="020B0604020202020204" pitchFamily="34" charset="0"/>
                          <a:ea typeface="+mn-ea"/>
                          <a:cs typeface="Arial" panose="020B0604020202020204" pitchFamily="34" charset="0"/>
                        </a:rPr>
                        <a:t> effectively from an outcomes-based perspective to both individuals and professionals</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Be able to adapt your communication style to meet diverse needs and ensure accessibility and understanding for all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1060133">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how to work in collaboration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work in partnership with multi-agency teams including health, social care, and commissioning to deliver technology solutions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contribute to decision making relating to how technology is used to support care in your setting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the importance of safe digital communication that protects individuals’ data and privacy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885582"/>
                  </a:ext>
                </a:extLst>
              </a:tr>
              <a:tr h="90868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Managing your time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manage caseloads, documentation, and service delivery efficiently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when additional support is required and where to escalate concerns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593964"/>
                  </a:ext>
                </a:extLst>
              </a:tr>
            </a:tbl>
          </a:graphicData>
        </a:graphic>
      </p:graphicFrame>
      <p:sp>
        <p:nvSpPr>
          <p:cNvPr id="17" name="TextBox 16">
            <a:extLst>
              <a:ext uri="{FF2B5EF4-FFF2-40B4-BE49-F238E27FC236}">
                <a16:creationId xmlns:a16="http://schemas.microsoft.com/office/drawing/2014/main" id="{C9589766-49A2-76FB-BC23-BD1EF92F0FAB}"/>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20" name="Group 19">
            <a:extLst>
              <a:ext uri="{FF2B5EF4-FFF2-40B4-BE49-F238E27FC236}">
                <a16:creationId xmlns:a16="http://schemas.microsoft.com/office/drawing/2014/main" id="{0E3EFF1D-D044-CF76-C93B-3822E2BB2A7C}"/>
              </a:ext>
            </a:extLst>
          </p:cNvPr>
          <p:cNvGrpSpPr/>
          <p:nvPr/>
        </p:nvGrpSpPr>
        <p:grpSpPr>
          <a:xfrm>
            <a:off x="6036548" y="1958754"/>
            <a:ext cx="3827594" cy="646668"/>
            <a:chOff x="6090704" y="3952941"/>
            <a:chExt cx="3827594" cy="646668"/>
          </a:xfrm>
        </p:grpSpPr>
        <p:sp>
          <p:nvSpPr>
            <p:cNvPr id="21" name="Oval 20">
              <a:extLst>
                <a:ext uri="{FF2B5EF4-FFF2-40B4-BE49-F238E27FC236}">
                  <a16:creationId xmlns:a16="http://schemas.microsoft.com/office/drawing/2014/main" id="{86FBFEE9-E986-7075-9E29-4707681E1E62}"/>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0EF248A5-7BDD-5B05-0ABC-E37B004DFA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E716BD6F-0779-96BD-8252-FF50F4FC014F}"/>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4358D002-E342-8BFF-10D2-94A6254DF057}"/>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978D82A8-2EFA-8C3D-8769-B1C990134D8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D53155-48B2-5FE6-E010-5A67F8DBBF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C70B191-A3F4-9B7F-E219-0519D00ECA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189091B-9339-3168-6EB7-39C2F63E702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BEB7678-DD64-DDBD-F5E7-951F8EE82DD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083E498-ABEB-4159-6515-7E687EFCBF5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2C5B8B5E-FE87-0337-369D-7DFD8F1C102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405924ED-E87E-F821-89D5-EA997A60B90B}"/>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F89C6111-C6D5-041D-7290-4E63971DF96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36FCC1AA-2D41-D1B3-C6EB-EE6C1F8BCA02}"/>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013DA5A0-8F6B-1506-8718-2CF908FCB14F}"/>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82554049-6FE4-18F2-D77D-06F13AEFD380}"/>
              </a:ext>
            </a:extLst>
          </p:cNvPr>
          <p:cNvSpPr txBox="1"/>
          <p:nvPr/>
        </p:nvSpPr>
        <p:spPr>
          <a:xfrm>
            <a:off x="9781165" y="1787900"/>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5" name="Group 4">
            <a:extLst>
              <a:ext uri="{FF2B5EF4-FFF2-40B4-BE49-F238E27FC236}">
                <a16:creationId xmlns:a16="http://schemas.microsoft.com/office/drawing/2014/main" id="{8A5493AD-ADD2-67D3-9C9F-58B1354012A4}"/>
              </a:ext>
            </a:extLst>
          </p:cNvPr>
          <p:cNvGrpSpPr/>
          <p:nvPr/>
        </p:nvGrpSpPr>
        <p:grpSpPr>
          <a:xfrm>
            <a:off x="6036548" y="3604850"/>
            <a:ext cx="3827594" cy="646668"/>
            <a:chOff x="6090704" y="3952941"/>
            <a:chExt cx="3827594" cy="646668"/>
          </a:xfrm>
        </p:grpSpPr>
        <p:sp>
          <p:nvSpPr>
            <p:cNvPr id="7" name="Oval 6">
              <a:extLst>
                <a:ext uri="{FF2B5EF4-FFF2-40B4-BE49-F238E27FC236}">
                  <a16:creationId xmlns:a16="http://schemas.microsoft.com/office/drawing/2014/main" id="{BD5A377C-4E3C-11C7-0361-2EAF650D8AA7}"/>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Oval 14">
              <a:extLst>
                <a:ext uri="{FF2B5EF4-FFF2-40B4-BE49-F238E27FC236}">
                  <a16:creationId xmlns:a16="http://schemas.microsoft.com/office/drawing/2014/main" id="{39AEE967-4ECC-BBE3-D413-63B30AFAA4AB}"/>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6" name="Group 15">
              <a:extLst>
                <a:ext uri="{FF2B5EF4-FFF2-40B4-BE49-F238E27FC236}">
                  <a16:creationId xmlns:a16="http://schemas.microsoft.com/office/drawing/2014/main" id="{59C8BF30-A340-178F-3266-B5301D80156A}"/>
                </a:ext>
              </a:extLst>
            </p:cNvPr>
            <p:cNvGrpSpPr/>
            <p:nvPr/>
          </p:nvGrpSpPr>
          <p:grpSpPr>
            <a:xfrm>
              <a:off x="6290207" y="3952941"/>
              <a:ext cx="3628091" cy="646668"/>
              <a:chOff x="3706661" y="2326116"/>
              <a:chExt cx="4441515" cy="559265"/>
            </a:xfrm>
          </p:grpSpPr>
          <p:grpSp>
            <p:nvGrpSpPr>
              <p:cNvPr id="25" name="Group 24">
                <a:extLst>
                  <a:ext uri="{FF2B5EF4-FFF2-40B4-BE49-F238E27FC236}">
                    <a16:creationId xmlns:a16="http://schemas.microsoft.com/office/drawing/2014/main" id="{0BF991DB-CCBF-F3A5-CF8B-81DAC3C3B610}"/>
                  </a:ext>
                </a:extLst>
              </p:cNvPr>
              <p:cNvGrpSpPr/>
              <p:nvPr/>
            </p:nvGrpSpPr>
            <p:grpSpPr>
              <a:xfrm>
                <a:off x="4200749" y="2631808"/>
                <a:ext cx="3448967" cy="253573"/>
                <a:chOff x="7998846" y="1867220"/>
                <a:chExt cx="3448967" cy="253573"/>
              </a:xfrm>
            </p:grpSpPr>
            <p:cxnSp>
              <p:nvCxnSpPr>
                <p:cNvPr id="39" name="Straight Connector 38">
                  <a:extLst>
                    <a:ext uri="{FF2B5EF4-FFF2-40B4-BE49-F238E27FC236}">
                      <a16:creationId xmlns:a16="http://schemas.microsoft.com/office/drawing/2014/main" id="{F202D9D5-6CC5-5EA9-5ED3-F8F5FB9C690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0CA0269-8421-CEE0-1DD0-D9648EA97ADC}"/>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30D24C6-9E84-200F-CFE2-B1699A1E01B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3D13E81-DD43-671B-C1AF-58CFDB7DE25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A82D327-F38B-3483-527C-E4CD970EDAA6}"/>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955D6DF-BB68-BC84-BA54-A645F63C9A8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A18C2F5-F9E0-BA7A-F91D-BEE2F397357F}"/>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7" name="TextBox 26">
                <a:extLst>
                  <a:ext uri="{FF2B5EF4-FFF2-40B4-BE49-F238E27FC236}">
                    <a16:creationId xmlns:a16="http://schemas.microsoft.com/office/drawing/2014/main" id="{215C589F-F7ED-CAE3-7AB7-57755548E832}"/>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6" name="TextBox 35">
                <a:extLst>
                  <a:ext uri="{FF2B5EF4-FFF2-40B4-BE49-F238E27FC236}">
                    <a16:creationId xmlns:a16="http://schemas.microsoft.com/office/drawing/2014/main" id="{B88FE8D3-4B80-9399-44D7-5AF9A6C87E1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7" name="TextBox 36">
                <a:extLst>
                  <a:ext uri="{FF2B5EF4-FFF2-40B4-BE49-F238E27FC236}">
                    <a16:creationId xmlns:a16="http://schemas.microsoft.com/office/drawing/2014/main" id="{733C30A4-F722-28CD-0DC8-9410C0ED381A}"/>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8" name="TextBox 37">
                <a:extLst>
                  <a:ext uri="{FF2B5EF4-FFF2-40B4-BE49-F238E27FC236}">
                    <a16:creationId xmlns:a16="http://schemas.microsoft.com/office/drawing/2014/main" id="{65354811-6D1B-F007-6F70-B5E6D703846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48" name="TextBox 47">
            <a:extLst>
              <a:ext uri="{FF2B5EF4-FFF2-40B4-BE49-F238E27FC236}">
                <a16:creationId xmlns:a16="http://schemas.microsoft.com/office/drawing/2014/main" id="{F469FE83-F497-FF30-CCD1-9C77824954DE}"/>
              </a:ext>
            </a:extLst>
          </p:cNvPr>
          <p:cNvSpPr txBox="1"/>
          <p:nvPr/>
        </p:nvSpPr>
        <p:spPr>
          <a:xfrm>
            <a:off x="9781165" y="3429000"/>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49" name="Group 48">
            <a:extLst>
              <a:ext uri="{FF2B5EF4-FFF2-40B4-BE49-F238E27FC236}">
                <a16:creationId xmlns:a16="http://schemas.microsoft.com/office/drawing/2014/main" id="{4688A522-CED6-4470-12B3-493F8550F5D0}"/>
              </a:ext>
            </a:extLst>
          </p:cNvPr>
          <p:cNvGrpSpPr/>
          <p:nvPr/>
        </p:nvGrpSpPr>
        <p:grpSpPr>
          <a:xfrm>
            <a:off x="6036548" y="5001639"/>
            <a:ext cx="3827594" cy="646668"/>
            <a:chOff x="6090704" y="3952941"/>
            <a:chExt cx="3827594" cy="646668"/>
          </a:xfrm>
        </p:grpSpPr>
        <p:sp>
          <p:nvSpPr>
            <p:cNvPr id="50" name="Oval 49">
              <a:extLst>
                <a:ext uri="{FF2B5EF4-FFF2-40B4-BE49-F238E27FC236}">
                  <a16:creationId xmlns:a16="http://schemas.microsoft.com/office/drawing/2014/main" id="{6B1AD257-5282-A4FA-5FBD-18F3E054C706}"/>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1" name="Oval 50">
              <a:extLst>
                <a:ext uri="{FF2B5EF4-FFF2-40B4-BE49-F238E27FC236}">
                  <a16:creationId xmlns:a16="http://schemas.microsoft.com/office/drawing/2014/main" id="{06250DF7-179D-A657-4139-F99EDBA37166}"/>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52" name="Group 51">
              <a:extLst>
                <a:ext uri="{FF2B5EF4-FFF2-40B4-BE49-F238E27FC236}">
                  <a16:creationId xmlns:a16="http://schemas.microsoft.com/office/drawing/2014/main" id="{DFD18BF7-B341-F158-47B5-ABC6A49521CC}"/>
                </a:ext>
              </a:extLst>
            </p:cNvPr>
            <p:cNvGrpSpPr/>
            <p:nvPr/>
          </p:nvGrpSpPr>
          <p:grpSpPr>
            <a:xfrm>
              <a:off x="6290207" y="3952941"/>
              <a:ext cx="3628091" cy="646668"/>
              <a:chOff x="3706661" y="2326116"/>
              <a:chExt cx="4441515" cy="559265"/>
            </a:xfrm>
          </p:grpSpPr>
          <p:grpSp>
            <p:nvGrpSpPr>
              <p:cNvPr id="53" name="Group 52">
                <a:extLst>
                  <a:ext uri="{FF2B5EF4-FFF2-40B4-BE49-F238E27FC236}">
                    <a16:creationId xmlns:a16="http://schemas.microsoft.com/office/drawing/2014/main" id="{694DEDFC-6A88-FC47-4480-5C77EE972916}"/>
                  </a:ext>
                </a:extLst>
              </p:cNvPr>
              <p:cNvGrpSpPr/>
              <p:nvPr/>
            </p:nvGrpSpPr>
            <p:grpSpPr>
              <a:xfrm>
                <a:off x="4200749" y="2631808"/>
                <a:ext cx="3448967" cy="253573"/>
                <a:chOff x="7998846" y="1867220"/>
                <a:chExt cx="3448967" cy="253573"/>
              </a:xfrm>
            </p:grpSpPr>
            <p:cxnSp>
              <p:nvCxnSpPr>
                <p:cNvPr id="59" name="Straight Connector 58">
                  <a:extLst>
                    <a:ext uri="{FF2B5EF4-FFF2-40B4-BE49-F238E27FC236}">
                      <a16:creationId xmlns:a16="http://schemas.microsoft.com/office/drawing/2014/main" id="{52F6F744-81AF-75E9-1FCB-C5B999E1966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5C6527D-C768-6AA1-AA12-5F86F48F786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DB8AABA-08ED-01A4-36A8-080296F4D90F}"/>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25A9AD4-E1C7-34CE-49C3-AEC3AA553CA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50F3E42-D490-70D5-62E3-4B12614A2FA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69B3493-C188-221B-C191-81267EB846B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TextBox 53">
                <a:extLst>
                  <a:ext uri="{FF2B5EF4-FFF2-40B4-BE49-F238E27FC236}">
                    <a16:creationId xmlns:a16="http://schemas.microsoft.com/office/drawing/2014/main" id="{FB851EEE-0842-B4E9-DDB6-A391D45642AA}"/>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5" name="TextBox 54">
                <a:extLst>
                  <a:ext uri="{FF2B5EF4-FFF2-40B4-BE49-F238E27FC236}">
                    <a16:creationId xmlns:a16="http://schemas.microsoft.com/office/drawing/2014/main" id="{44C89064-82FC-7ECF-86C5-7C1EDCACC6C7}"/>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6" name="TextBox 55">
                <a:extLst>
                  <a:ext uri="{FF2B5EF4-FFF2-40B4-BE49-F238E27FC236}">
                    <a16:creationId xmlns:a16="http://schemas.microsoft.com/office/drawing/2014/main" id="{6E20461D-A1DC-F6A2-9F40-D88E3FC169D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7" name="TextBox 56">
                <a:extLst>
                  <a:ext uri="{FF2B5EF4-FFF2-40B4-BE49-F238E27FC236}">
                    <a16:creationId xmlns:a16="http://schemas.microsoft.com/office/drawing/2014/main" id="{B57B861D-DCFE-0EC7-A7EB-EEA5434C5AAE}"/>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8" name="TextBox 57">
                <a:extLst>
                  <a:ext uri="{FF2B5EF4-FFF2-40B4-BE49-F238E27FC236}">
                    <a16:creationId xmlns:a16="http://schemas.microsoft.com/office/drawing/2014/main" id="{4786ECE9-6800-5999-4A4B-8A3112E1B147}"/>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5" name="TextBox 64">
            <a:extLst>
              <a:ext uri="{FF2B5EF4-FFF2-40B4-BE49-F238E27FC236}">
                <a16:creationId xmlns:a16="http://schemas.microsoft.com/office/drawing/2014/main" id="{6561566F-4A1D-92C1-239C-824C36EBE345}"/>
              </a:ext>
            </a:extLst>
          </p:cNvPr>
          <p:cNvSpPr txBox="1"/>
          <p:nvPr/>
        </p:nvSpPr>
        <p:spPr>
          <a:xfrm>
            <a:off x="9823822" y="5063455"/>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67" name="Rectangle: Rounded Corners 66">
            <a:extLst>
              <a:ext uri="{FF2B5EF4-FFF2-40B4-BE49-F238E27FC236}">
                <a16:creationId xmlns:a16="http://schemas.microsoft.com/office/drawing/2014/main" id="{DC6E3464-0E5F-7943-668A-C8CFDF1B5E5E}"/>
              </a:ext>
            </a:extLst>
          </p:cNvPr>
          <p:cNvSpPr/>
          <p:nvPr/>
        </p:nvSpPr>
        <p:spPr>
          <a:xfrm rot="10800000" flipV="1">
            <a:off x="1672404" y="-1"/>
            <a:ext cx="2160000" cy="360000"/>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spTree>
    <p:extLst>
      <p:ext uri="{BB962C8B-B14F-4D97-AF65-F5344CB8AC3E}">
        <p14:creationId xmlns:p14="http://schemas.microsoft.com/office/powerpoint/2010/main" val="3933490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6DB83-0911-7334-B071-0BB3D18B4F18}"/>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7CF0FEF7-25B8-02EE-7AAB-7157480A9FDB}"/>
              </a:ext>
            </a:extLst>
          </p:cNvPr>
          <p:cNvSpPr txBox="1">
            <a:spLocks/>
          </p:cNvSpPr>
          <p:nvPr/>
        </p:nvSpPr>
        <p:spPr>
          <a:xfrm>
            <a:off x="0" y="0"/>
            <a:ext cx="0" cy="0"/>
          </a:xfrm>
        </p:spPr>
        <p:txBody>
          <a:bodyPr/>
          <a:lstStyle>
            <a:defPPr>
              <a:defRPr kern="0"/>
            </a:defPPr>
          </a:lstStyle>
          <a:p>
            <a:fld id="{06A44ADC-FBC0-4698-B0EC-1AD4A4060383}" type="slidenum">
              <a:rPr lang="en-GB" smtClean="0"/>
              <a:pPr/>
              <a:t>15</a:t>
            </a:fld>
            <a:endParaRPr lang="en-GB"/>
          </a:p>
        </p:txBody>
      </p:sp>
      <p:sp>
        <p:nvSpPr>
          <p:cNvPr id="9" name="Rectangle: Rounded Corners 8">
            <a:extLst>
              <a:ext uri="{FF2B5EF4-FFF2-40B4-BE49-F238E27FC236}">
                <a16:creationId xmlns:a16="http://schemas.microsoft.com/office/drawing/2014/main" id="{83284BB4-2E27-3530-9199-062B8E45B182}"/>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DAAF82BC-E1C2-6E05-6243-1D807395D826}"/>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2" action="ppaction://hlinksldjump"/>
            <a:extLst>
              <a:ext uri="{FF2B5EF4-FFF2-40B4-BE49-F238E27FC236}">
                <a16:creationId xmlns:a16="http://schemas.microsoft.com/office/drawing/2014/main" id="{DC5ECBB9-1A8E-3267-80D2-76D8EF7CF2E6}"/>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3" name="Rectangle: Rounded Corners 12">
            <a:hlinkClick r:id="" action="ppaction://noaction"/>
            <a:extLst>
              <a:ext uri="{FF2B5EF4-FFF2-40B4-BE49-F238E27FC236}">
                <a16:creationId xmlns:a16="http://schemas.microsoft.com/office/drawing/2014/main" id="{D2B11E0E-E46A-876A-F54C-3CCB6B2A418A}"/>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4202E391-E2FA-5A11-15A2-1662EC7722B3}"/>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18A11D31-21D9-F73B-0B95-B18349BFCC75}"/>
              </a:ext>
            </a:extLst>
          </p:cNvPr>
          <p:cNvSpPr txBox="1">
            <a:spLocks/>
          </p:cNvSpPr>
          <p:nvPr/>
        </p:nvSpPr>
        <p:spPr>
          <a:xfrm>
            <a:off x="374159" y="564536"/>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lvl="0">
              <a:defRPr/>
            </a:pPr>
            <a:r>
              <a:rPr lang="en-GB" sz="3200" dirty="0">
                <a:solidFill>
                  <a:srgbClr val="00A651"/>
                </a:solidFill>
              </a:rPr>
              <a:t>Creating a positive working environment</a:t>
            </a:r>
          </a:p>
        </p:txBody>
      </p:sp>
      <p:sp>
        <p:nvSpPr>
          <p:cNvPr id="80" name="TextBox 79">
            <a:extLst>
              <a:ext uri="{FF2B5EF4-FFF2-40B4-BE49-F238E27FC236}">
                <a16:creationId xmlns:a16="http://schemas.microsoft.com/office/drawing/2014/main" id="{70EDABBF-DA8C-2441-778B-A6B4148C1D6A}"/>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09060D4C-DF5B-F541-23CE-431A9BE19589}"/>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A3E666F3-2120-B81A-6FD6-8181CC0C1DC5}"/>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A5D8ECAC-8016-7B13-7D16-2AEE0F522EE0}"/>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FC8509F6-094A-E957-E295-8D97986DE5D2}"/>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962AF195-2570-8DF2-24EF-CA4669719144}"/>
              </a:ext>
            </a:extLst>
          </p:cNvPr>
          <p:cNvSpPr txBox="1"/>
          <p:nvPr/>
        </p:nvSpPr>
        <p:spPr>
          <a:xfrm>
            <a:off x="8801365" y="1603718"/>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311C77C1-23CC-0014-64C3-A66B92213A2C}"/>
              </a:ext>
            </a:extLst>
          </p:cNvPr>
          <p:cNvSpPr txBox="1"/>
          <p:nvPr/>
        </p:nvSpPr>
        <p:spPr>
          <a:xfrm>
            <a:off x="8801365" y="160371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7BEDE9B9-ACC8-721E-BAFC-30BBBB60D079}"/>
              </a:ext>
            </a:extLst>
          </p:cNvPr>
          <p:cNvSpPr txBox="1"/>
          <p:nvPr/>
        </p:nvSpPr>
        <p:spPr>
          <a:xfrm>
            <a:off x="8801365" y="1603718"/>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9F31E05A-2D54-A1E4-5460-AC897B53F6E4}"/>
              </a:ext>
            </a:extLst>
          </p:cNvPr>
          <p:cNvGraphicFramePr>
            <a:graphicFrameLocks/>
          </p:cNvGraphicFramePr>
          <p:nvPr>
            <p:extLst>
              <p:ext uri="{D42A27DB-BD31-4B8C-83A1-F6EECF244321}">
                <p14:modId xmlns:p14="http://schemas.microsoft.com/office/powerpoint/2010/main" val="405731495"/>
              </p:ext>
            </p:extLst>
          </p:nvPr>
        </p:nvGraphicFramePr>
        <p:xfrm>
          <a:off x="374159" y="1399040"/>
          <a:ext cx="11430090" cy="1445147"/>
        </p:xfrm>
        <a:graphic>
          <a:graphicData uri="http://schemas.openxmlformats.org/drawingml/2006/table">
            <a:tbl>
              <a:tblPr firstRow="1" bandRow="1">
                <a:tableStyleId>{2D5ABB26-0587-4C30-8999-92F81FD0307C}</a:tableStyleId>
              </a:tblPr>
              <a:tblGrid>
                <a:gridCol w="1714990">
                  <a:extLst>
                    <a:ext uri="{9D8B030D-6E8A-4147-A177-3AD203B41FA5}">
                      <a16:colId xmlns:a16="http://schemas.microsoft.com/office/drawing/2014/main" val="3254862737"/>
                    </a:ext>
                  </a:extLst>
                </a:gridCol>
                <a:gridCol w="3574474">
                  <a:extLst>
                    <a:ext uri="{9D8B030D-6E8A-4147-A177-3AD203B41FA5}">
                      <a16:colId xmlns:a16="http://schemas.microsoft.com/office/drawing/2014/main" val="3537765484"/>
                    </a:ext>
                  </a:extLst>
                </a:gridCol>
                <a:gridCol w="710456">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53646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90868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risk management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to participate in risk assessments and outcome-based planning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feed into risk assessments related to technology and its integration into care delivery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593964"/>
                  </a:ext>
                </a:extLst>
              </a:tr>
            </a:tbl>
          </a:graphicData>
        </a:graphic>
      </p:graphicFrame>
      <p:sp>
        <p:nvSpPr>
          <p:cNvPr id="17" name="TextBox 16">
            <a:extLst>
              <a:ext uri="{FF2B5EF4-FFF2-40B4-BE49-F238E27FC236}">
                <a16:creationId xmlns:a16="http://schemas.microsoft.com/office/drawing/2014/main" id="{8E6EF68A-F8A5-5FE7-4670-DB2AEACB0593}"/>
              </a:ext>
            </a:extLst>
          </p:cNvPr>
          <p:cNvSpPr txBox="1"/>
          <p:nvPr/>
        </p:nvSpPr>
        <p:spPr>
          <a:xfrm>
            <a:off x="8801365" y="2123265"/>
            <a:ext cx="792000" cy="230832"/>
          </a:xfrm>
          <a:prstGeom prst="rect">
            <a:avLst/>
          </a:prstGeom>
          <a:noFill/>
        </p:spPr>
        <p:txBody>
          <a:bodyPr wrap="square" rtlCol="0">
            <a:spAutoFit/>
          </a:bodyPr>
          <a:lstStyle/>
          <a:p>
            <a:r>
              <a:rPr lang="en-GB" sz="900" dirty="0">
                <a:solidFill>
                  <a:schemeClr val="bg1"/>
                </a:solidFill>
              </a:rPr>
              <a:t>Awareness</a:t>
            </a:r>
          </a:p>
        </p:txBody>
      </p:sp>
      <p:sp>
        <p:nvSpPr>
          <p:cNvPr id="18" name="TextBox 17">
            <a:extLst>
              <a:ext uri="{FF2B5EF4-FFF2-40B4-BE49-F238E27FC236}">
                <a16:creationId xmlns:a16="http://schemas.microsoft.com/office/drawing/2014/main" id="{FB152F0C-CFE2-D1F4-3C47-FD53BC6FE77B}"/>
              </a:ext>
            </a:extLst>
          </p:cNvPr>
          <p:cNvSpPr txBox="1"/>
          <p:nvPr/>
        </p:nvSpPr>
        <p:spPr>
          <a:xfrm>
            <a:off x="8801365" y="2123265"/>
            <a:ext cx="792000" cy="230832"/>
          </a:xfrm>
          <a:prstGeom prst="rect">
            <a:avLst/>
          </a:prstGeom>
          <a:noFill/>
        </p:spPr>
        <p:txBody>
          <a:bodyPr wrap="square" rtlCol="0">
            <a:spAutoFit/>
          </a:bodyPr>
          <a:lstStyle/>
          <a:p>
            <a:r>
              <a:rPr lang="en-GB" sz="900" dirty="0">
                <a:solidFill>
                  <a:schemeClr val="bg1"/>
                </a:solidFill>
              </a:rPr>
              <a:t>Awareness</a:t>
            </a:r>
          </a:p>
        </p:txBody>
      </p:sp>
      <p:sp>
        <p:nvSpPr>
          <p:cNvPr id="19" name="TextBox 18">
            <a:extLst>
              <a:ext uri="{FF2B5EF4-FFF2-40B4-BE49-F238E27FC236}">
                <a16:creationId xmlns:a16="http://schemas.microsoft.com/office/drawing/2014/main" id="{70331637-BED1-F98F-DA38-A0570679B987}"/>
              </a:ext>
            </a:extLst>
          </p:cNvPr>
          <p:cNvSpPr txBox="1"/>
          <p:nvPr/>
        </p:nvSpPr>
        <p:spPr>
          <a:xfrm>
            <a:off x="8801365" y="1957009"/>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20" name="Group 19">
            <a:extLst>
              <a:ext uri="{FF2B5EF4-FFF2-40B4-BE49-F238E27FC236}">
                <a16:creationId xmlns:a16="http://schemas.microsoft.com/office/drawing/2014/main" id="{991677B6-0B55-0785-9B58-D7B253416EB4}"/>
              </a:ext>
            </a:extLst>
          </p:cNvPr>
          <p:cNvGrpSpPr/>
          <p:nvPr/>
        </p:nvGrpSpPr>
        <p:grpSpPr>
          <a:xfrm>
            <a:off x="6089204" y="2014257"/>
            <a:ext cx="3827594" cy="646668"/>
            <a:chOff x="6090704" y="3952941"/>
            <a:chExt cx="3827594" cy="646668"/>
          </a:xfrm>
        </p:grpSpPr>
        <p:sp>
          <p:nvSpPr>
            <p:cNvPr id="21" name="Oval 20">
              <a:extLst>
                <a:ext uri="{FF2B5EF4-FFF2-40B4-BE49-F238E27FC236}">
                  <a16:creationId xmlns:a16="http://schemas.microsoft.com/office/drawing/2014/main" id="{C5FFBC94-444B-772B-B558-E2438A9CDC86}"/>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C13E8E9B-6E04-F41C-F4A7-A7CDEF21FE7A}"/>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B95A312A-7CD6-B412-BCF7-87ADACB26D24}"/>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22BE1838-AFCA-46F1-06BC-289F631E8719}"/>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269528B0-1731-7F06-944A-6EEE4CEE798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2D8DEA6-D861-745A-513B-1424E6982D10}"/>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F22EB17-4C3A-B81F-A83F-DEEF9B1E0891}"/>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FA95379-110E-6BE9-855D-37044A5F6B1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C0BB1FE-2A6F-943F-17B3-9D91CC34370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2C52599-439E-6133-7C3A-344A97DCF145}"/>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5C7EDE2B-ECB2-A11B-F02C-4971B3ABE7AA}"/>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51D99EDF-685A-5925-FC7B-643A3BAA9E5B}"/>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D0785843-3FE3-26D3-945C-24ABB849EDF6}"/>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F7008E2C-2EEA-F850-F58C-6D24365DCBB4}"/>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45F3CD1D-26D8-8D57-EB80-0ECFC49207B1}"/>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3CEA42BC-DF9C-7DB8-018C-79CCC5798CE1}"/>
              </a:ext>
            </a:extLst>
          </p:cNvPr>
          <p:cNvSpPr txBox="1"/>
          <p:nvPr/>
        </p:nvSpPr>
        <p:spPr>
          <a:xfrm>
            <a:off x="9877965" y="1982200"/>
            <a:ext cx="2090819" cy="26161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7" name="Rectangle: Rounded Corners 6">
            <a:extLst>
              <a:ext uri="{FF2B5EF4-FFF2-40B4-BE49-F238E27FC236}">
                <a16:creationId xmlns:a16="http://schemas.microsoft.com/office/drawing/2014/main" id="{EC49F99F-666D-3EEA-64A6-1538036FF7FD}"/>
              </a:ext>
            </a:extLst>
          </p:cNvPr>
          <p:cNvSpPr/>
          <p:nvPr/>
        </p:nvSpPr>
        <p:spPr>
          <a:xfrm rot="10800000" flipV="1">
            <a:off x="1672404" y="-1"/>
            <a:ext cx="2160000" cy="360000"/>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spTree>
    <p:extLst>
      <p:ext uri="{BB962C8B-B14F-4D97-AF65-F5344CB8AC3E}">
        <p14:creationId xmlns:p14="http://schemas.microsoft.com/office/powerpoint/2010/main" val="201814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6137-4627-7A4E-75EF-A787DF97B17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2C2E8AD6-B86C-5EDB-CB56-F9132FF626E5}"/>
              </a:ext>
            </a:extLst>
          </p:cNvPr>
          <p:cNvSpPr txBox="1">
            <a:spLocks/>
          </p:cNvSpPr>
          <p:nvPr/>
        </p:nvSpPr>
        <p:spPr>
          <a:xfrm>
            <a:off x="0" y="0"/>
            <a:ext cx="0" cy="0"/>
          </a:xfrm>
        </p:spPr>
        <p:txBody>
          <a:bodyPr/>
          <a:lstStyle>
            <a:defPPr>
              <a:defRPr kern="0"/>
            </a:defPPr>
          </a:lstStyle>
          <a:p>
            <a:fld id="{06A44ADC-FBC0-4698-B0EC-1AD4A4060383}" type="slidenum">
              <a:rPr lang="en-GB" smtClean="0"/>
              <a:pPr/>
              <a:t>16</a:t>
            </a:fld>
            <a:endParaRPr lang="en-GB"/>
          </a:p>
        </p:txBody>
      </p:sp>
      <p:sp>
        <p:nvSpPr>
          <p:cNvPr id="9" name="Rectangle: Rounded Corners 8">
            <a:extLst>
              <a:ext uri="{FF2B5EF4-FFF2-40B4-BE49-F238E27FC236}">
                <a16:creationId xmlns:a16="http://schemas.microsoft.com/office/drawing/2014/main" id="{05DE4436-9999-3EC9-B6A8-29FD7E44E87A}"/>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71B254A3-C63A-2D12-8BA9-456AB5B6CAC5}"/>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2" name="Rectangle: Rounded Corners 11">
            <a:hlinkClick r:id="rId3" action="ppaction://hlinksldjump"/>
            <a:extLst>
              <a:ext uri="{FF2B5EF4-FFF2-40B4-BE49-F238E27FC236}">
                <a16:creationId xmlns:a16="http://schemas.microsoft.com/office/drawing/2014/main" id="{5AE505C9-F249-08EF-41CB-8F494893F86D}"/>
              </a:ext>
            </a:extLst>
          </p:cNvPr>
          <p:cNvSpPr/>
          <p:nvPr/>
        </p:nvSpPr>
        <p:spPr>
          <a:xfrm rot="10800000" flipV="1">
            <a:off x="167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B050"/>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23249F9A-4EF4-2FBD-D5BB-8EF219F5D599}"/>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2588AAFA-7154-C18D-8B01-649BF041FA06}"/>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316682ED-A930-FF76-CA77-9DB6B27E07DD}"/>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330072"/>
                </a:solidFill>
                <a:effectLst/>
                <a:uLnTx/>
                <a:uFillTx/>
                <a:latin typeface="Arial"/>
                <a:cs typeface="Arial"/>
                <a:sym typeface="Arial"/>
              </a:rPr>
              <a:t>Doing the right thing</a:t>
            </a:r>
          </a:p>
        </p:txBody>
      </p:sp>
      <p:sp>
        <p:nvSpPr>
          <p:cNvPr id="80" name="TextBox 79">
            <a:extLst>
              <a:ext uri="{FF2B5EF4-FFF2-40B4-BE49-F238E27FC236}">
                <a16:creationId xmlns:a16="http://schemas.microsoft.com/office/drawing/2014/main" id="{02D7BEE1-41DC-50D4-8A63-F3143BD93A4B}"/>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91F11F6E-32B9-72A2-07BF-8FAC1C47965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847BE54-50FD-2556-5192-E5788105E907}"/>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82D03A9-217D-8F32-D8EC-B2FF8F211399}"/>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D319B6AE-FCDB-2F65-BC62-02BF5B09023F}"/>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B5C5784D-5A92-7CFC-4A3E-EC64B1F0338F}"/>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A414D351-46FC-66C9-7457-114CE8AADFEB}"/>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787B24ED-98DC-34EE-5EA4-8B55355A21CA}"/>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5" name="Table 4">
            <a:extLst>
              <a:ext uri="{FF2B5EF4-FFF2-40B4-BE49-F238E27FC236}">
                <a16:creationId xmlns:a16="http://schemas.microsoft.com/office/drawing/2014/main" id="{34104BE9-00FB-0210-49C6-487D6DB7C14F}"/>
              </a:ext>
            </a:extLst>
          </p:cNvPr>
          <p:cNvGraphicFramePr>
            <a:graphicFrameLocks/>
          </p:cNvGraphicFramePr>
          <p:nvPr>
            <p:extLst>
              <p:ext uri="{D42A27DB-BD31-4B8C-83A1-F6EECF244321}">
                <p14:modId xmlns:p14="http://schemas.microsoft.com/office/powerpoint/2010/main" val="2553005473"/>
              </p:ext>
            </p:extLst>
          </p:nvPr>
        </p:nvGraphicFramePr>
        <p:xfrm>
          <a:off x="411971" y="1182237"/>
          <a:ext cx="11430086" cy="4983480"/>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322133">
                  <a:extLst>
                    <a:ext uri="{9D8B030D-6E8A-4147-A177-3AD203B41FA5}">
                      <a16:colId xmlns:a16="http://schemas.microsoft.com/office/drawing/2014/main" val="3537765484"/>
                    </a:ext>
                  </a:extLst>
                </a:gridCol>
                <a:gridCol w="312425">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1182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how to problem solve and support innovation</a:t>
                      </a:r>
                    </a:p>
                    <a:p>
                      <a:endParaRPr lang="en-GB" sz="1200" b="1"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Use technology creatively to meet care needs and improve outcomes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Develop innovative solutions to technology challenges, including engaging individuals’ support networks to offer solutions where necessary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Anticipate potential issues and have ready-to-implement solutions to ensure uninterrupted care for individuals using technology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Manage remote connectivity and troubleshooting issues to maintain consistent access to digital care tools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1536250">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health and social care systems </a:t>
                      </a: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familiar with the relevant adult care frameworks for your setting, safeguarding, and multi-agency working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that technology is a tool to enhance care provision</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Use advocacy skills to help individuals access funding and support</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relevant procurement pathways such as grants and other forms of funding that can be used to support individuals with TEC and other assistive technology </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individuals’ in accessing grants and other funding for TEC and other assistive technology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how wider health and social care systems that can impact your role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individuals’ accessing and navigating health and social care systems</a:t>
                      </a: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4509929"/>
                  </a:ext>
                </a:extLst>
              </a:tr>
            </a:tbl>
          </a:graphicData>
        </a:graphic>
      </p:graphicFrame>
      <p:sp>
        <p:nvSpPr>
          <p:cNvPr id="7" name="TextBox 6">
            <a:extLst>
              <a:ext uri="{FF2B5EF4-FFF2-40B4-BE49-F238E27FC236}">
                <a16:creationId xmlns:a16="http://schemas.microsoft.com/office/drawing/2014/main" id="{A9625171-5F3A-E67B-4366-88D876B21421}"/>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D752A47B-7FE9-B7C4-DAAC-5965D0036D8A}"/>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6" name="TextBox 15">
            <a:extLst>
              <a:ext uri="{FF2B5EF4-FFF2-40B4-BE49-F238E27FC236}">
                <a16:creationId xmlns:a16="http://schemas.microsoft.com/office/drawing/2014/main" id="{BF737314-51F3-745F-A20B-0599A7E2CA70}"/>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25" name="TextBox 24">
            <a:extLst>
              <a:ext uri="{FF2B5EF4-FFF2-40B4-BE49-F238E27FC236}">
                <a16:creationId xmlns:a16="http://schemas.microsoft.com/office/drawing/2014/main" id="{0344B52E-FEE1-6945-5330-616441D825C7}"/>
              </a:ext>
            </a:extLst>
          </p:cNvPr>
          <p:cNvSpPr txBox="1"/>
          <p:nvPr/>
        </p:nvSpPr>
        <p:spPr>
          <a:xfrm>
            <a:off x="9785271" y="1868937"/>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6" name="Group 25">
            <a:extLst>
              <a:ext uri="{FF2B5EF4-FFF2-40B4-BE49-F238E27FC236}">
                <a16:creationId xmlns:a16="http://schemas.microsoft.com/office/drawing/2014/main" id="{A80BCA7C-53E8-006C-801A-75116E09E1E6}"/>
              </a:ext>
            </a:extLst>
          </p:cNvPr>
          <p:cNvGrpSpPr/>
          <p:nvPr/>
        </p:nvGrpSpPr>
        <p:grpSpPr>
          <a:xfrm>
            <a:off x="6096000" y="1949367"/>
            <a:ext cx="3827594" cy="646668"/>
            <a:chOff x="6090704" y="3952941"/>
            <a:chExt cx="3827594" cy="646668"/>
          </a:xfrm>
        </p:grpSpPr>
        <p:sp>
          <p:nvSpPr>
            <p:cNvPr id="27" name="Oval 26">
              <a:extLst>
                <a:ext uri="{FF2B5EF4-FFF2-40B4-BE49-F238E27FC236}">
                  <a16:creationId xmlns:a16="http://schemas.microsoft.com/office/drawing/2014/main" id="{0E80AE89-8BD9-9CE9-7137-4DDF0B8A6F45}"/>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6" name="Oval 35">
              <a:extLst>
                <a:ext uri="{FF2B5EF4-FFF2-40B4-BE49-F238E27FC236}">
                  <a16:creationId xmlns:a16="http://schemas.microsoft.com/office/drawing/2014/main" id="{82016835-0F6B-B6F3-4F6F-B26CDCA4A2FD}"/>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7" name="Group 36">
              <a:extLst>
                <a:ext uri="{FF2B5EF4-FFF2-40B4-BE49-F238E27FC236}">
                  <a16:creationId xmlns:a16="http://schemas.microsoft.com/office/drawing/2014/main" id="{EBBA2F14-9104-FCC1-2EDC-0A3F796ED990}"/>
                </a:ext>
              </a:extLst>
            </p:cNvPr>
            <p:cNvGrpSpPr/>
            <p:nvPr/>
          </p:nvGrpSpPr>
          <p:grpSpPr>
            <a:xfrm>
              <a:off x="6290207" y="3952941"/>
              <a:ext cx="3628091" cy="646668"/>
              <a:chOff x="3706661" y="2326116"/>
              <a:chExt cx="4441515" cy="559265"/>
            </a:xfrm>
          </p:grpSpPr>
          <p:grpSp>
            <p:nvGrpSpPr>
              <p:cNvPr id="38" name="Group 37">
                <a:extLst>
                  <a:ext uri="{FF2B5EF4-FFF2-40B4-BE49-F238E27FC236}">
                    <a16:creationId xmlns:a16="http://schemas.microsoft.com/office/drawing/2014/main" id="{E9CEA723-5F6D-E671-22AB-CF9B985ADE28}"/>
                  </a:ext>
                </a:extLst>
              </p:cNvPr>
              <p:cNvGrpSpPr/>
              <p:nvPr/>
            </p:nvGrpSpPr>
            <p:grpSpPr>
              <a:xfrm>
                <a:off x="4200749" y="2631808"/>
                <a:ext cx="3448967" cy="253573"/>
                <a:chOff x="7998846" y="1867220"/>
                <a:chExt cx="3448967" cy="253573"/>
              </a:xfrm>
            </p:grpSpPr>
            <p:cxnSp>
              <p:nvCxnSpPr>
                <p:cNvPr id="72" name="Straight Connector 71">
                  <a:extLst>
                    <a:ext uri="{FF2B5EF4-FFF2-40B4-BE49-F238E27FC236}">
                      <a16:creationId xmlns:a16="http://schemas.microsoft.com/office/drawing/2014/main" id="{5E8879A6-51C0-55E0-CAAB-88ED13072B1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ADB9478-CC3B-D46B-58FD-8188BE7D3D9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C8FB92F-572C-02FB-4859-9B91BB322DCB}"/>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3AB864B-A540-85E6-5FC4-C73CF297816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3787015-24AB-76BF-9DD6-3ADE665635A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4C920A2-3C52-6832-0BE5-38B52CB0BFB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AD50F310-088A-4C53-04F8-EBEC080BDB7F}"/>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4" name="TextBox 53">
                <a:extLst>
                  <a:ext uri="{FF2B5EF4-FFF2-40B4-BE49-F238E27FC236}">
                    <a16:creationId xmlns:a16="http://schemas.microsoft.com/office/drawing/2014/main" id="{61DAF670-5142-D161-E0AC-8A9BCF0AC0D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5" name="TextBox 54">
                <a:extLst>
                  <a:ext uri="{FF2B5EF4-FFF2-40B4-BE49-F238E27FC236}">
                    <a16:creationId xmlns:a16="http://schemas.microsoft.com/office/drawing/2014/main" id="{223CC4CD-6991-DA40-F88B-536F4E9A9384}"/>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6" name="TextBox 55">
                <a:extLst>
                  <a:ext uri="{FF2B5EF4-FFF2-40B4-BE49-F238E27FC236}">
                    <a16:creationId xmlns:a16="http://schemas.microsoft.com/office/drawing/2014/main" id="{96207643-C1A5-7752-3E46-2649FDB0E1FA}"/>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7" name="TextBox 56">
                <a:extLst>
                  <a:ext uri="{FF2B5EF4-FFF2-40B4-BE49-F238E27FC236}">
                    <a16:creationId xmlns:a16="http://schemas.microsoft.com/office/drawing/2014/main" id="{6BAC0443-F50A-E03D-DFBE-AFB3FBBE2209}"/>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89" name="Group 88">
            <a:extLst>
              <a:ext uri="{FF2B5EF4-FFF2-40B4-BE49-F238E27FC236}">
                <a16:creationId xmlns:a16="http://schemas.microsoft.com/office/drawing/2014/main" id="{52EBEE9F-F458-AED2-7E33-1A67680700C5}"/>
              </a:ext>
            </a:extLst>
          </p:cNvPr>
          <p:cNvGrpSpPr/>
          <p:nvPr/>
        </p:nvGrpSpPr>
        <p:grpSpPr>
          <a:xfrm>
            <a:off x="6124989" y="4281201"/>
            <a:ext cx="3827594" cy="646668"/>
            <a:chOff x="6090704" y="3952941"/>
            <a:chExt cx="3827594" cy="646668"/>
          </a:xfrm>
        </p:grpSpPr>
        <p:sp>
          <p:nvSpPr>
            <p:cNvPr id="90" name="Oval 89">
              <a:extLst>
                <a:ext uri="{FF2B5EF4-FFF2-40B4-BE49-F238E27FC236}">
                  <a16:creationId xmlns:a16="http://schemas.microsoft.com/office/drawing/2014/main" id="{073707C7-3A45-DD64-6DCF-F1208D738CA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1" name="Oval 90">
              <a:extLst>
                <a:ext uri="{FF2B5EF4-FFF2-40B4-BE49-F238E27FC236}">
                  <a16:creationId xmlns:a16="http://schemas.microsoft.com/office/drawing/2014/main" id="{E2172C22-4E37-DAB8-DB68-DB74CFF73075}"/>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92" name="Group 91">
              <a:extLst>
                <a:ext uri="{FF2B5EF4-FFF2-40B4-BE49-F238E27FC236}">
                  <a16:creationId xmlns:a16="http://schemas.microsoft.com/office/drawing/2014/main" id="{78AAD3BD-0234-A3F4-38BA-0AF6F3F02884}"/>
                </a:ext>
              </a:extLst>
            </p:cNvPr>
            <p:cNvGrpSpPr/>
            <p:nvPr/>
          </p:nvGrpSpPr>
          <p:grpSpPr>
            <a:xfrm>
              <a:off x="6290207" y="3952941"/>
              <a:ext cx="3628091" cy="646668"/>
              <a:chOff x="3706661" y="2326116"/>
              <a:chExt cx="4441515" cy="559265"/>
            </a:xfrm>
          </p:grpSpPr>
          <p:grpSp>
            <p:nvGrpSpPr>
              <p:cNvPr id="93" name="Group 92">
                <a:extLst>
                  <a:ext uri="{FF2B5EF4-FFF2-40B4-BE49-F238E27FC236}">
                    <a16:creationId xmlns:a16="http://schemas.microsoft.com/office/drawing/2014/main" id="{F8A6A264-8CB7-69D2-351A-3D4AB3DE76D1}"/>
                  </a:ext>
                </a:extLst>
              </p:cNvPr>
              <p:cNvGrpSpPr/>
              <p:nvPr/>
            </p:nvGrpSpPr>
            <p:grpSpPr>
              <a:xfrm>
                <a:off x="4200749" y="2631808"/>
                <a:ext cx="3448967" cy="253573"/>
                <a:chOff x="7998846" y="1867220"/>
                <a:chExt cx="3448967" cy="253573"/>
              </a:xfrm>
            </p:grpSpPr>
            <p:cxnSp>
              <p:nvCxnSpPr>
                <p:cNvPr id="99" name="Straight Connector 98">
                  <a:extLst>
                    <a:ext uri="{FF2B5EF4-FFF2-40B4-BE49-F238E27FC236}">
                      <a16:creationId xmlns:a16="http://schemas.microsoft.com/office/drawing/2014/main" id="{842A495A-ED57-03C5-727B-1C1E923BA55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C8D92E3-4BD0-68B9-60F2-703FF36321F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57E66F3A-9558-5DB6-8832-B05B06B51CEA}"/>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6455114-08C5-C9A6-9087-CD725DC654F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E2D752-5649-8102-D68F-CC161CFF0E3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5CB0B59-B5B7-A62A-C51C-2CC3E29C185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4" name="TextBox 93">
                <a:extLst>
                  <a:ext uri="{FF2B5EF4-FFF2-40B4-BE49-F238E27FC236}">
                    <a16:creationId xmlns:a16="http://schemas.microsoft.com/office/drawing/2014/main" id="{BFCC73CA-1A4E-AF75-08B8-F9CF667F6BF5}"/>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95" name="TextBox 94">
                <a:extLst>
                  <a:ext uri="{FF2B5EF4-FFF2-40B4-BE49-F238E27FC236}">
                    <a16:creationId xmlns:a16="http://schemas.microsoft.com/office/drawing/2014/main" id="{A078DF91-6409-F941-EED3-49F19E3F326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96" name="TextBox 95">
                <a:extLst>
                  <a:ext uri="{FF2B5EF4-FFF2-40B4-BE49-F238E27FC236}">
                    <a16:creationId xmlns:a16="http://schemas.microsoft.com/office/drawing/2014/main" id="{4DE495B3-8323-0D90-F3FB-7FD293675742}"/>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97" name="TextBox 96">
                <a:extLst>
                  <a:ext uri="{FF2B5EF4-FFF2-40B4-BE49-F238E27FC236}">
                    <a16:creationId xmlns:a16="http://schemas.microsoft.com/office/drawing/2014/main" id="{66C809EA-3043-19B8-B037-B30A02F1D23E}"/>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98" name="TextBox 97">
                <a:extLst>
                  <a:ext uri="{FF2B5EF4-FFF2-40B4-BE49-F238E27FC236}">
                    <a16:creationId xmlns:a16="http://schemas.microsoft.com/office/drawing/2014/main" id="{AC9C3121-99B4-4D5B-D32B-36123C641F28}"/>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10" name="TextBox 109">
            <a:extLst>
              <a:ext uri="{FF2B5EF4-FFF2-40B4-BE49-F238E27FC236}">
                <a16:creationId xmlns:a16="http://schemas.microsoft.com/office/drawing/2014/main" id="{7956CC82-B17E-6280-D939-C3F5D1D0D95A}"/>
              </a:ext>
            </a:extLst>
          </p:cNvPr>
          <p:cNvSpPr txBox="1"/>
          <p:nvPr/>
        </p:nvSpPr>
        <p:spPr>
          <a:xfrm>
            <a:off x="9819998" y="3654090"/>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17" name="Rectangle: Rounded Corners 16">
            <a:extLst>
              <a:ext uri="{FF2B5EF4-FFF2-40B4-BE49-F238E27FC236}">
                <a16:creationId xmlns:a16="http://schemas.microsoft.com/office/drawing/2014/main" id="{137BBB43-5475-0DCC-D8F2-52565A250DFA}"/>
              </a:ext>
            </a:extLst>
          </p:cNvPr>
          <p:cNvSpPr/>
          <p:nvPr/>
        </p:nvSpPr>
        <p:spPr>
          <a:xfrm rot="10800000" flipV="1">
            <a:off x="3832404" y="-1"/>
            <a:ext cx="2160000" cy="360000"/>
          </a:xfrm>
          <a:prstGeom prst="roundRect">
            <a:avLst/>
          </a:prstGeom>
          <a:solidFill>
            <a:srgbClr val="33007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Doing the right thing</a:t>
            </a:r>
          </a:p>
        </p:txBody>
      </p:sp>
    </p:spTree>
    <p:extLst>
      <p:ext uri="{BB962C8B-B14F-4D97-AF65-F5344CB8AC3E}">
        <p14:creationId xmlns:p14="http://schemas.microsoft.com/office/powerpoint/2010/main" val="354125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D7D1B-3233-2D66-F935-AA85D767380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C5421DF-53C1-525C-6AF0-5B61F41D56A9}"/>
              </a:ext>
            </a:extLst>
          </p:cNvPr>
          <p:cNvSpPr txBox="1">
            <a:spLocks/>
          </p:cNvSpPr>
          <p:nvPr/>
        </p:nvSpPr>
        <p:spPr>
          <a:xfrm>
            <a:off x="0" y="0"/>
            <a:ext cx="0" cy="0"/>
          </a:xfrm>
        </p:spPr>
        <p:txBody>
          <a:bodyPr/>
          <a:lstStyle>
            <a:defPPr>
              <a:defRPr kern="0"/>
            </a:defPPr>
          </a:lstStyle>
          <a:p>
            <a:fld id="{06A44ADC-FBC0-4698-B0EC-1AD4A4060383}" type="slidenum">
              <a:rPr lang="en-GB" smtClean="0"/>
              <a:pPr/>
              <a:t>17</a:t>
            </a:fld>
            <a:endParaRPr lang="en-GB"/>
          </a:p>
        </p:txBody>
      </p:sp>
      <p:sp>
        <p:nvSpPr>
          <p:cNvPr id="9" name="Rectangle: Rounded Corners 8">
            <a:extLst>
              <a:ext uri="{FF2B5EF4-FFF2-40B4-BE49-F238E27FC236}">
                <a16:creationId xmlns:a16="http://schemas.microsoft.com/office/drawing/2014/main" id="{DCCB31DA-3365-5DDF-B884-9F8FC22A6EFB}"/>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00E3C7BC-ACC8-1FCC-CA0C-F388D4970480}"/>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13906970-6811-63EC-050E-14BAC6EE24B1}"/>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9D5D601F-21EE-88F8-224F-98694AA7712C}"/>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4" name="Rectangle: Rounded Corners 13">
            <a:hlinkClick r:id="" action="ppaction://noaction"/>
            <a:extLst>
              <a:ext uri="{FF2B5EF4-FFF2-40B4-BE49-F238E27FC236}">
                <a16:creationId xmlns:a16="http://schemas.microsoft.com/office/drawing/2014/main" id="{D5908EA9-047D-A636-D537-C325E6F3604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51789AFA-2FF6-EB0F-287F-96FD4FF6B73B}"/>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68B3"/>
                </a:solidFill>
                <a:latin typeface="Arial" panose="020B0604020202020204" pitchFamily="34" charset="0"/>
                <a:cs typeface="Arial" panose="020B0604020202020204" pitchFamily="34" charset="0"/>
              </a:rPr>
              <a:t>Delivering excellent care</a:t>
            </a:r>
          </a:p>
        </p:txBody>
      </p:sp>
      <p:sp>
        <p:nvSpPr>
          <p:cNvPr id="80" name="TextBox 79">
            <a:extLst>
              <a:ext uri="{FF2B5EF4-FFF2-40B4-BE49-F238E27FC236}">
                <a16:creationId xmlns:a16="http://schemas.microsoft.com/office/drawing/2014/main" id="{2E247E3C-3417-1623-8F75-82CF2E604894}"/>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89FC1F20-0608-35E8-53B0-B4443F8D0F7C}"/>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8F017F13-E97F-552C-5A01-AF2ED8D6C66E}"/>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8CDB5BA5-E7FD-3BED-63CE-1F23349B9E2B}"/>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D3E4E8F-275C-28DE-770F-5C60916622C5}"/>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43045A3A-42F5-D4D5-AB40-C20469AC7AC7}"/>
              </a:ext>
            </a:extLst>
          </p:cNvPr>
          <p:cNvGraphicFramePr>
            <a:graphicFrameLocks/>
          </p:cNvGraphicFramePr>
          <p:nvPr>
            <p:extLst>
              <p:ext uri="{D42A27DB-BD31-4B8C-83A1-F6EECF244321}">
                <p14:modId xmlns:p14="http://schemas.microsoft.com/office/powerpoint/2010/main" val="732066158"/>
              </p:ext>
            </p:extLst>
          </p:nvPr>
        </p:nvGraphicFramePr>
        <p:xfrm>
          <a:off x="457361" y="1301128"/>
          <a:ext cx="11430086" cy="4511040"/>
        </p:xfrm>
        <a:graphic>
          <a:graphicData uri="http://schemas.openxmlformats.org/drawingml/2006/table">
            <a:tbl>
              <a:tblPr firstRow="1" bandRow="1">
                <a:tableStyleId>{2D5ABB26-0587-4C30-8999-92F81FD0307C}</a:tableStyleId>
              </a:tblPr>
              <a:tblGrid>
                <a:gridCol w="1262257">
                  <a:extLst>
                    <a:ext uri="{9D8B030D-6E8A-4147-A177-3AD203B41FA5}">
                      <a16:colId xmlns:a16="http://schemas.microsoft.com/office/drawing/2014/main" val="3254862737"/>
                    </a:ext>
                  </a:extLst>
                </a:gridCol>
                <a:gridCol w="452938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507571">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255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and using Technology Enabled Care (TEC)</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TEC systems, devices, and their role in promoting independence and safety</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Be able to use technology purposefully to enhance outcomes for individuals, supporting their goals, independence, and wellbeing</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Be able to install, maintain, and troubleshoot TEC and assistive technology or work effectively with others to ensure these tasks are completed in a timely manner</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Promote and monitor the secure use of TEC and assistive technology with individuals</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interoperability challenges and be able to flag and articulate issues and solutions</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the legal basis of contracts and maintenance of the equipment, data and technologies supplied / purchased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0825141"/>
                  </a:ext>
                </a:extLst>
              </a:tr>
              <a:tr h="63246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TEC maintenance and usability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how to support individuals to ensure they have reliable and secure internet to use TEC</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how to properly utilise and record information into an assured digital social care record (DSCR)</a:t>
                      </a:r>
                    </a:p>
                    <a:p>
                      <a:pPr marL="7429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Be able to ensure data from care technology is of a high standard and used effectively to inform the ongoing deployment of digital technologies and tools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bl>
          </a:graphicData>
        </a:graphic>
      </p:graphicFrame>
      <p:sp>
        <p:nvSpPr>
          <p:cNvPr id="6" name="TextBox 5">
            <a:extLst>
              <a:ext uri="{FF2B5EF4-FFF2-40B4-BE49-F238E27FC236}">
                <a16:creationId xmlns:a16="http://schemas.microsoft.com/office/drawing/2014/main" id="{D6B45B4D-F66B-0937-26B5-E2DE37B1AD5D}"/>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430CDB38-1318-671E-40CC-1033AC1D582A}"/>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FB125B17-2B46-D841-1C2B-E0941C43C5EA}"/>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16" name="Group 15">
            <a:extLst>
              <a:ext uri="{FF2B5EF4-FFF2-40B4-BE49-F238E27FC236}">
                <a16:creationId xmlns:a16="http://schemas.microsoft.com/office/drawing/2014/main" id="{2C6683BC-C36F-4AC8-F468-6ACEB8BBF049}"/>
              </a:ext>
            </a:extLst>
          </p:cNvPr>
          <p:cNvGrpSpPr/>
          <p:nvPr/>
        </p:nvGrpSpPr>
        <p:grpSpPr>
          <a:xfrm>
            <a:off x="6306888" y="2835432"/>
            <a:ext cx="3827594" cy="646668"/>
            <a:chOff x="6090704" y="3952941"/>
            <a:chExt cx="3827594" cy="646668"/>
          </a:xfrm>
        </p:grpSpPr>
        <p:sp>
          <p:nvSpPr>
            <p:cNvPr id="17" name="Oval 16">
              <a:extLst>
                <a:ext uri="{FF2B5EF4-FFF2-40B4-BE49-F238E27FC236}">
                  <a16:creationId xmlns:a16="http://schemas.microsoft.com/office/drawing/2014/main" id="{ABBF6B38-93B6-68DA-67B9-8A1A1206CED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E71086AB-DDC8-5DEA-697A-773E0042FD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60476718-895A-4164-FD51-CC575208AB2B}"/>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4A45E3A5-8205-4CFB-95D9-1DE77BDE3EA4}"/>
                  </a:ext>
                </a:extLst>
              </p:cNvPr>
              <p:cNvGrpSpPr/>
              <p:nvPr/>
            </p:nvGrpSpPr>
            <p:grpSpPr>
              <a:xfrm>
                <a:off x="4200749" y="2631808"/>
                <a:ext cx="3448967" cy="253573"/>
                <a:chOff x="7998846" y="1867220"/>
                <a:chExt cx="3448967" cy="253573"/>
              </a:xfrm>
            </p:grpSpPr>
            <p:cxnSp>
              <p:nvCxnSpPr>
                <p:cNvPr id="26" name="Straight Connector 25">
                  <a:extLst>
                    <a:ext uri="{FF2B5EF4-FFF2-40B4-BE49-F238E27FC236}">
                      <a16:creationId xmlns:a16="http://schemas.microsoft.com/office/drawing/2014/main" id="{303D8774-43FD-1039-E669-68710CA7ADE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DF2BF70-618D-3B0F-A751-E87B6BA808E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0581A71-D760-B4CB-C9B1-F1EFF12FD73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5E7546-E539-DC43-A145-1ED88A2A785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ED15187-7C9D-A0CE-0336-1671701550B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D0075D-2313-4458-3220-CF0A6549BC7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53E222E3-A9F7-8619-24D3-C429F5F48DE9}"/>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A83386A1-6199-56AF-0109-BC511E70546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6E5357F1-ADCC-B81D-AA19-C73C359EE80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97934FD4-6D5D-F1CF-A783-6BA7602FE13F}"/>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5" name="TextBox 24">
                <a:extLst>
                  <a:ext uri="{FF2B5EF4-FFF2-40B4-BE49-F238E27FC236}">
                    <a16:creationId xmlns:a16="http://schemas.microsoft.com/office/drawing/2014/main" id="{691459B3-FB46-30D9-1B07-2F7DD5D30BFC}"/>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32" name="Group 31">
            <a:extLst>
              <a:ext uri="{FF2B5EF4-FFF2-40B4-BE49-F238E27FC236}">
                <a16:creationId xmlns:a16="http://schemas.microsoft.com/office/drawing/2014/main" id="{67005BEF-7D84-8355-49B3-8FE5C786A29B}"/>
              </a:ext>
            </a:extLst>
          </p:cNvPr>
          <p:cNvGrpSpPr/>
          <p:nvPr/>
        </p:nvGrpSpPr>
        <p:grpSpPr>
          <a:xfrm>
            <a:off x="6306888" y="4710237"/>
            <a:ext cx="3827594" cy="646668"/>
            <a:chOff x="6090704" y="3952941"/>
            <a:chExt cx="3827594" cy="646668"/>
          </a:xfrm>
        </p:grpSpPr>
        <p:sp>
          <p:nvSpPr>
            <p:cNvPr id="33" name="Oval 32">
              <a:extLst>
                <a:ext uri="{FF2B5EF4-FFF2-40B4-BE49-F238E27FC236}">
                  <a16:creationId xmlns:a16="http://schemas.microsoft.com/office/drawing/2014/main" id="{B249D403-426B-633A-6381-E3AEE13145E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4" name="Oval 33">
              <a:extLst>
                <a:ext uri="{FF2B5EF4-FFF2-40B4-BE49-F238E27FC236}">
                  <a16:creationId xmlns:a16="http://schemas.microsoft.com/office/drawing/2014/main" id="{89C139F2-BD84-E75E-CD2A-D51834CF3E16}"/>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5" name="Group 34">
              <a:extLst>
                <a:ext uri="{FF2B5EF4-FFF2-40B4-BE49-F238E27FC236}">
                  <a16:creationId xmlns:a16="http://schemas.microsoft.com/office/drawing/2014/main" id="{AE242EB3-F87E-CC95-FC20-4D75388007E7}"/>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04EB87B0-BA88-6397-6377-571A90616ED1}"/>
                  </a:ext>
                </a:extLst>
              </p:cNvPr>
              <p:cNvGrpSpPr/>
              <p:nvPr/>
            </p:nvGrpSpPr>
            <p:grpSpPr>
              <a:xfrm>
                <a:off x="4200749" y="2631808"/>
                <a:ext cx="3448967" cy="253573"/>
                <a:chOff x="7998846" y="1867220"/>
                <a:chExt cx="3448967" cy="253573"/>
              </a:xfrm>
            </p:grpSpPr>
            <p:cxnSp>
              <p:nvCxnSpPr>
                <p:cNvPr id="42" name="Straight Connector 41">
                  <a:extLst>
                    <a:ext uri="{FF2B5EF4-FFF2-40B4-BE49-F238E27FC236}">
                      <a16:creationId xmlns:a16="http://schemas.microsoft.com/office/drawing/2014/main" id="{411FB852-F790-F64A-7AFB-E96182AE471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988D1F7-BF49-D1F0-72DC-5B8DF97F023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E9E84AF-22D9-E012-B757-B25928E842A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69F5CDD-F9B1-0118-FC77-27C18D6D7A8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7566C8C-40BC-9E6A-43EC-70DB7690973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F9C0D6A-9821-42D5-8FBD-0B4B641873E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F71807C7-A6BA-6520-F188-BD41605EDF3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0E02D4B1-7A46-92F9-43FF-531C459AFC1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E64B2F60-3A0B-B6F9-6562-B18B8B989E70}"/>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0" name="TextBox 39">
                <a:extLst>
                  <a:ext uri="{FF2B5EF4-FFF2-40B4-BE49-F238E27FC236}">
                    <a16:creationId xmlns:a16="http://schemas.microsoft.com/office/drawing/2014/main" id="{19BB721A-8EEE-DAED-CECB-28FF67B08B3B}"/>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1" name="TextBox 40">
                <a:extLst>
                  <a:ext uri="{FF2B5EF4-FFF2-40B4-BE49-F238E27FC236}">
                    <a16:creationId xmlns:a16="http://schemas.microsoft.com/office/drawing/2014/main" id="{D57B203C-6CBB-62F9-2DA6-83E6FA42525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57B7B02A-26E3-E56A-A14B-D552C624893C}"/>
              </a:ext>
            </a:extLst>
          </p:cNvPr>
          <p:cNvSpPr txBox="1"/>
          <p:nvPr/>
        </p:nvSpPr>
        <p:spPr>
          <a:xfrm>
            <a:off x="9995116" y="2074701"/>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90" name="TextBox 89">
            <a:extLst>
              <a:ext uri="{FF2B5EF4-FFF2-40B4-BE49-F238E27FC236}">
                <a16:creationId xmlns:a16="http://schemas.microsoft.com/office/drawing/2014/main" id="{A5D56E21-D1A4-8FCB-9776-87F5EB492597}"/>
              </a:ext>
            </a:extLst>
          </p:cNvPr>
          <p:cNvSpPr txBox="1"/>
          <p:nvPr/>
        </p:nvSpPr>
        <p:spPr>
          <a:xfrm>
            <a:off x="10105488" y="4754038"/>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3" name="Rectangle: Rounded Corners 2">
            <a:extLst>
              <a:ext uri="{FF2B5EF4-FFF2-40B4-BE49-F238E27FC236}">
                <a16:creationId xmlns:a16="http://schemas.microsoft.com/office/drawing/2014/main" id="{5A882FEC-302B-944C-13B7-294FE885C590}"/>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Tree>
    <p:extLst>
      <p:ext uri="{BB962C8B-B14F-4D97-AF65-F5344CB8AC3E}">
        <p14:creationId xmlns:p14="http://schemas.microsoft.com/office/powerpoint/2010/main" val="1656747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EA5C-A566-FB4A-CDE7-74EFB8A8B9BD}"/>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1F05136D-70C6-F9A2-CA9C-8C432051F70D}"/>
              </a:ext>
            </a:extLst>
          </p:cNvPr>
          <p:cNvSpPr txBox="1">
            <a:spLocks/>
          </p:cNvSpPr>
          <p:nvPr/>
        </p:nvSpPr>
        <p:spPr>
          <a:xfrm>
            <a:off x="0" y="0"/>
            <a:ext cx="0" cy="0"/>
          </a:xfrm>
        </p:spPr>
        <p:txBody>
          <a:bodyPr/>
          <a:lstStyle>
            <a:defPPr>
              <a:defRPr kern="0"/>
            </a:defPPr>
          </a:lstStyle>
          <a:p>
            <a:fld id="{06A44ADC-FBC0-4698-B0EC-1AD4A4060383}" type="slidenum">
              <a:rPr lang="en-GB" smtClean="0"/>
              <a:pPr/>
              <a:t>18</a:t>
            </a:fld>
            <a:endParaRPr lang="en-GB"/>
          </a:p>
        </p:txBody>
      </p:sp>
      <p:sp>
        <p:nvSpPr>
          <p:cNvPr id="9" name="Rectangle: Rounded Corners 8">
            <a:extLst>
              <a:ext uri="{FF2B5EF4-FFF2-40B4-BE49-F238E27FC236}">
                <a16:creationId xmlns:a16="http://schemas.microsoft.com/office/drawing/2014/main" id="{0A71B84F-20E5-9010-8904-8001E398050F}"/>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extLst>
              <a:ext uri="{FF2B5EF4-FFF2-40B4-BE49-F238E27FC236}">
                <a16:creationId xmlns:a16="http://schemas.microsoft.com/office/drawing/2014/main" id="{1B56ACAB-2C5F-8FD0-036D-8B3430DBDFC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extLst>
              <a:ext uri="{FF2B5EF4-FFF2-40B4-BE49-F238E27FC236}">
                <a16:creationId xmlns:a16="http://schemas.microsoft.com/office/drawing/2014/main" id="{8792749D-FE88-3A77-17C3-18538AED5A3D}"/>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extLst>
              <a:ext uri="{FF2B5EF4-FFF2-40B4-BE49-F238E27FC236}">
                <a16:creationId xmlns:a16="http://schemas.microsoft.com/office/drawing/2014/main" id="{C74DF585-0546-E902-0BDE-D58726995DFE}"/>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4" name="Rectangle: Rounded Corners 13">
            <a:extLst>
              <a:ext uri="{FF2B5EF4-FFF2-40B4-BE49-F238E27FC236}">
                <a16:creationId xmlns:a16="http://schemas.microsoft.com/office/drawing/2014/main" id="{BC4BDE99-694D-436A-3DC1-26A4B0151F0B}"/>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C128294F-7831-7B24-87F0-D7003E4C25A3}"/>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68B3"/>
                </a:solidFill>
                <a:effectLst/>
                <a:uLnTx/>
                <a:uFillTx/>
                <a:latin typeface="Arial"/>
                <a:cs typeface="Arial"/>
                <a:sym typeface="Arial"/>
              </a:rPr>
              <a:t>Delivering excellent care</a:t>
            </a:r>
            <a:r>
              <a:rPr kumimoji="0" lang="en-GB" sz="3200" b="1" i="0" u="none" strike="noStrike" kern="0" cap="none" spc="0" normalizeH="0" baseline="0" noProof="0" dirty="0">
                <a:ln>
                  <a:noFill/>
                </a:ln>
                <a:solidFill>
                  <a:srgbClr val="330072"/>
                </a:solidFill>
                <a:effectLst/>
                <a:uLnTx/>
                <a:uFillTx/>
                <a:latin typeface="Arial"/>
                <a:cs typeface="Arial"/>
                <a:sym typeface="Arial"/>
              </a:rPr>
              <a:t> </a:t>
            </a:r>
          </a:p>
        </p:txBody>
      </p:sp>
      <p:sp>
        <p:nvSpPr>
          <p:cNvPr id="80" name="TextBox 79">
            <a:extLst>
              <a:ext uri="{FF2B5EF4-FFF2-40B4-BE49-F238E27FC236}">
                <a16:creationId xmlns:a16="http://schemas.microsoft.com/office/drawing/2014/main" id="{1DAC274D-B152-F20F-ED03-8A5E548B1539}"/>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AA62465-EBB5-EC9C-1C78-E1CF56AE186B}"/>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3553FF8E-A047-B378-A8A3-4E73494EF26D}"/>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21E9816-F818-78D5-4181-6200A3C36363}"/>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77EEFFF9-DB7B-53A5-A938-48D705C0FB07}"/>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D5FC2F2E-90A2-3EE0-52F9-567CF5847D7C}"/>
              </a:ext>
            </a:extLst>
          </p:cNvPr>
          <p:cNvGraphicFramePr>
            <a:graphicFrameLocks/>
          </p:cNvGraphicFramePr>
          <p:nvPr>
            <p:extLst>
              <p:ext uri="{D42A27DB-BD31-4B8C-83A1-F6EECF244321}">
                <p14:modId xmlns:p14="http://schemas.microsoft.com/office/powerpoint/2010/main" val="3969570254"/>
              </p:ext>
            </p:extLst>
          </p:nvPr>
        </p:nvGraphicFramePr>
        <p:xfrm>
          <a:off x="86876" y="939895"/>
          <a:ext cx="11430086" cy="3931920"/>
        </p:xfrm>
        <a:graphic>
          <a:graphicData uri="http://schemas.openxmlformats.org/drawingml/2006/table">
            <a:tbl>
              <a:tblPr firstRow="1" bandRow="1">
                <a:tableStyleId>{2D5ABB26-0587-4C30-8999-92F81FD0307C}</a:tableStyleId>
              </a:tblPr>
              <a:tblGrid>
                <a:gridCol w="1385087">
                  <a:extLst>
                    <a:ext uri="{9D8B030D-6E8A-4147-A177-3AD203B41FA5}">
                      <a16:colId xmlns:a16="http://schemas.microsoft.com/office/drawing/2014/main" val="3254862737"/>
                    </a:ext>
                  </a:extLst>
                </a:gridCol>
                <a:gridCol w="440655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471467">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889675">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effective assessment and reporting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conduct holistic, person-centred assessments to identify appropriate and suitable technology to enhance person-centred provision</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Ensure technology is introduced only after understanding the individual’s needs, preferences, and barriers, maintaining a person-centred approach throughout </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create tailored tech-enabled care/support packages that suit individuals’ requirements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capture and record personal “I” statements in digital care plans and support records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provide continued guidance to ensure individuals can use technology confidently and effectively over time</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collect and use data to inform improvements and demonstrate effectiveness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conduct research and evaluation to assess the effectiveness of rapidly developing technologies</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when partnerships with specialist suppliers are needed</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individuals’ access and understanding of how to use specialist technology</a:t>
                      </a:r>
                    </a:p>
                    <a:p>
                      <a:pPr marL="285750" lvl="0" indent="-285750">
                        <a:buFont typeface="Wingdings" panose="05000000000000000000" pitchFamily="2" charset="2"/>
                        <a:buChar char="§"/>
                      </a:pPr>
                      <a:endParaRPr lang="en-GB" sz="1050" b="0" i="0" strike="noStrike"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bl>
          </a:graphicData>
        </a:graphic>
      </p:graphicFrame>
      <p:sp>
        <p:nvSpPr>
          <p:cNvPr id="6" name="TextBox 5">
            <a:extLst>
              <a:ext uri="{FF2B5EF4-FFF2-40B4-BE49-F238E27FC236}">
                <a16:creationId xmlns:a16="http://schemas.microsoft.com/office/drawing/2014/main" id="{9F2AD376-E439-1BC9-85B3-0C19D28FFD4E}"/>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AD1D17BF-13E5-42C4-C89A-3BF840FE3919}"/>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67" name="Group 66">
            <a:extLst>
              <a:ext uri="{FF2B5EF4-FFF2-40B4-BE49-F238E27FC236}">
                <a16:creationId xmlns:a16="http://schemas.microsoft.com/office/drawing/2014/main" id="{48DC1D48-1543-4813-2E65-A45B8B7A5B0B}"/>
              </a:ext>
            </a:extLst>
          </p:cNvPr>
          <p:cNvGrpSpPr/>
          <p:nvPr/>
        </p:nvGrpSpPr>
        <p:grpSpPr>
          <a:xfrm>
            <a:off x="6096000" y="2073784"/>
            <a:ext cx="3827594" cy="646668"/>
            <a:chOff x="6090704" y="3952941"/>
            <a:chExt cx="3827594" cy="646668"/>
          </a:xfrm>
        </p:grpSpPr>
        <p:sp>
          <p:nvSpPr>
            <p:cNvPr id="68" name="Oval 67">
              <a:extLst>
                <a:ext uri="{FF2B5EF4-FFF2-40B4-BE49-F238E27FC236}">
                  <a16:creationId xmlns:a16="http://schemas.microsoft.com/office/drawing/2014/main" id="{5EEAFA72-8E68-F10A-D5F6-4C8265957EEB}"/>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9" name="Oval 68">
              <a:extLst>
                <a:ext uri="{FF2B5EF4-FFF2-40B4-BE49-F238E27FC236}">
                  <a16:creationId xmlns:a16="http://schemas.microsoft.com/office/drawing/2014/main" id="{59A86DB7-81D1-0332-429E-76AB3994EF59}"/>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70" name="Group 69">
              <a:extLst>
                <a:ext uri="{FF2B5EF4-FFF2-40B4-BE49-F238E27FC236}">
                  <a16:creationId xmlns:a16="http://schemas.microsoft.com/office/drawing/2014/main" id="{3D31EB7E-270D-2AA7-BFB8-6F00B3939940}"/>
                </a:ext>
              </a:extLst>
            </p:cNvPr>
            <p:cNvGrpSpPr/>
            <p:nvPr/>
          </p:nvGrpSpPr>
          <p:grpSpPr>
            <a:xfrm>
              <a:off x="6290207" y="3952941"/>
              <a:ext cx="3628091" cy="646668"/>
              <a:chOff x="3706661" y="2326116"/>
              <a:chExt cx="4441515" cy="559265"/>
            </a:xfrm>
          </p:grpSpPr>
          <p:grpSp>
            <p:nvGrpSpPr>
              <p:cNvPr id="71" name="Group 70">
                <a:extLst>
                  <a:ext uri="{FF2B5EF4-FFF2-40B4-BE49-F238E27FC236}">
                    <a16:creationId xmlns:a16="http://schemas.microsoft.com/office/drawing/2014/main" id="{A260B1B7-880F-B7BD-6FBB-3C25A20C3E22}"/>
                  </a:ext>
                </a:extLst>
              </p:cNvPr>
              <p:cNvGrpSpPr/>
              <p:nvPr/>
            </p:nvGrpSpPr>
            <p:grpSpPr>
              <a:xfrm>
                <a:off x="4200749" y="2631808"/>
                <a:ext cx="3448967" cy="253573"/>
                <a:chOff x="7998846" y="1867220"/>
                <a:chExt cx="3448967" cy="253573"/>
              </a:xfrm>
            </p:grpSpPr>
            <p:cxnSp>
              <p:nvCxnSpPr>
                <p:cNvPr id="77" name="Straight Connector 76">
                  <a:extLst>
                    <a:ext uri="{FF2B5EF4-FFF2-40B4-BE49-F238E27FC236}">
                      <a16:creationId xmlns:a16="http://schemas.microsoft.com/office/drawing/2014/main" id="{20D9A9C6-366F-BB47-27D4-ED6B139A0038}"/>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9E40297-BCAA-C640-52EA-14972DCBC56D}"/>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F879703-06DF-E603-F310-9E3D37461A5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B69F363-512E-CBFB-6C06-D9DE80DF664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45C2E1F-5D70-5FCD-C280-1266FB0F016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79D6F30-ED27-9BFB-EE7C-39F6EEEC8FC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B825DC3A-9405-A1CC-793C-F68DDAB09CF1}"/>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3" name="TextBox 72">
                <a:extLst>
                  <a:ext uri="{FF2B5EF4-FFF2-40B4-BE49-F238E27FC236}">
                    <a16:creationId xmlns:a16="http://schemas.microsoft.com/office/drawing/2014/main" id="{D3D5EA08-18FC-DB0C-096B-4F375E306EDD}"/>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4" name="TextBox 73">
                <a:extLst>
                  <a:ext uri="{FF2B5EF4-FFF2-40B4-BE49-F238E27FC236}">
                    <a16:creationId xmlns:a16="http://schemas.microsoft.com/office/drawing/2014/main" id="{BBBB1DC1-4B5E-D727-9031-C718D6194B31}"/>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5" name="TextBox 74">
                <a:extLst>
                  <a:ext uri="{FF2B5EF4-FFF2-40B4-BE49-F238E27FC236}">
                    <a16:creationId xmlns:a16="http://schemas.microsoft.com/office/drawing/2014/main" id="{BE822293-8FC5-DBAB-FD04-C434E1AACDE8}"/>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76" name="TextBox 75">
                <a:extLst>
                  <a:ext uri="{FF2B5EF4-FFF2-40B4-BE49-F238E27FC236}">
                    <a16:creationId xmlns:a16="http://schemas.microsoft.com/office/drawing/2014/main" id="{90086B8A-1076-D0A8-AE23-EFB064866BB7}"/>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9" name="TextBox 88">
            <a:extLst>
              <a:ext uri="{FF2B5EF4-FFF2-40B4-BE49-F238E27FC236}">
                <a16:creationId xmlns:a16="http://schemas.microsoft.com/office/drawing/2014/main" id="{82DAB0CF-E08E-5D62-0086-5A3ACC56F3E2}"/>
              </a:ext>
            </a:extLst>
          </p:cNvPr>
          <p:cNvSpPr txBox="1"/>
          <p:nvPr/>
        </p:nvSpPr>
        <p:spPr>
          <a:xfrm>
            <a:off x="9745779" y="1754841"/>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32" name="Rectangle: Rounded Corners 31">
            <a:extLst>
              <a:ext uri="{FF2B5EF4-FFF2-40B4-BE49-F238E27FC236}">
                <a16:creationId xmlns:a16="http://schemas.microsoft.com/office/drawing/2014/main" id="{E3741C07-CB9A-8E72-632E-50E4A20AB201}"/>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Tree>
    <p:extLst>
      <p:ext uri="{BB962C8B-B14F-4D97-AF65-F5344CB8AC3E}">
        <p14:creationId xmlns:p14="http://schemas.microsoft.com/office/powerpoint/2010/main" val="315506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A20C1-DFBD-8ABF-6312-0095A77E8C44}"/>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E3581774-A6D2-FBE8-41E4-038C80CB774F}"/>
              </a:ext>
            </a:extLst>
          </p:cNvPr>
          <p:cNvSpPr txBox="1">
            <a:spLocks/>
          </p:cNvSpPr>
          <p:nvPr/>
        </p:nvSpPr>
        <p:spPr>
          <a:xfrm>
            <a:off x="0" y="0"/>
            <a:ext cx="0" cy="0"/>
          </a:xfrm>
        </p:spPr>
        <p:txBody>
          <a:bodyPr/>
          <a:lstStyle>
            <a:defPPr>
              <a:defRPr kern="0"/>
            </a:defPPr>
          </a:lstStyle>
          <a:p>
            <a:fld id="{06A44ADC-FBC0-4698-B0EC-1AD4A4060383}" type="slidenum">
              <a:rPr lang="en-GB" smtClean="0"/>
              <a:pPr/>
              <a:t>19</a:t>
            </a:fld>
            <a:endParaRPr lang="en-GB"/>
          </a:p>
        </p:txBody>
      </p:sp>
      <p:sp>
        <p:nvSpPr>
          <p:cNvPr id="9" name="Rectangle: Rounded Corners 8">
            <a:extLst>
              <a:ext uri="{FF2B5EF4-FFF2-40B4-BE49-F238E27FC236}">
                <a16:creationId xmlns:a16="http://schemas.microsoft.com/office/drawing/2014/main" id="{AD359763-1792-C944-2224-ACEC21A3B0CB}"/>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 action="ppaction://noaction"/>
            <a:extLst>
              <a:ext uri="{FF2B5EF4-FFF2-40B4-BE49-F238E27FC236}">
                <a16:creationId xmlns:a16="http://schemas.microsoft.com/office/drawing/2014/main" id="{E8AF9E86-A90D-88ED-D295-8DBA5211F08F}"/>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2A0AEDAF-09F8-558D-0C54-E90B3E8C5100}"/>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extLst>
              <a:ext uri="{FF2B5EF4-FFF2-40B4-BE49-F238E27FC236}">
                <a16:creationId xmlns:a16="http://schemas.microsoft.com/office/drawing/2014/main" id="{46118161-7B39-4F0D-0A7A-294152350BF7}"/>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921CDD65-B50E-7144-DEA4-26B2E882656C}"/>
              </a:ext>
            </a:extLst>
          </p:cNvPr>
          <p:cNvSpPr/>
          <p:nvPr/>
        </p:nvSpPr>
        <p:spPr>
          <a:xfrm rot="10800000" flipV="1">
            <a:off x="599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01" name="Google Shape;64;p14">
            <a:extLst>
              <a:ext uri="{FF2B5EF4-FFF2-40B4-BE49-F238E27FC236}">
                <a16:creationId xmlns:a16="http://schemas.microsoft.com/office/drawing/2014/main" id="{189FEF3F-88A6-B3B8-3366-94EC27403D49}"/>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8F9C"/>
                </a:solidFill>
                <a:effectLst/>
                <a:uLnTx/>
                <a:uFillTx/>
                <a:latin typeface="Arial"/>
                <a:cs typeface="Arial"/>
                <a:sym typeface="Arial"/>
              </a:rPr>
              <a:t>Developing myself and others </a:t>
            </a:r>
          </a:p>
        </p:txBody>
      </p:sp>
      <p:sp>
        <p:nvSpPr>
          <p:cNvPr id="80" name="TextBox 79">
            <a:extLst>
              <a:ext uri="{FF2B5EF4-FFF2-40B4-BE49-F238E27FC236}">
                <a16:creationId xmlns:a16="http://schemas.microsoft.com/office/drawing/2014/main" id="{DC7F6814-2D96-6AD9-4170-E31B0CCD47F5}"/>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62D21633-E43B-BEA9-C608-D784CDF227C7}"/>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55159A23-9EB8-2A3A-A274-2C65759DBE5A}"/>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0B1E7D8F-7C5C-475D-27C2-B7294FE6FA25}"/>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4B567868-3D59-3805-DF5C-23B7404F7078}"/>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B8326342-A560-3424-7FC0-441EAE27BEA0}"/>
              </a:ext>
            </a:extLst>
          </p:cNvPr>
          <p:cNvGraphicFramePr>
            <a:graphicFrameLocks/>
          </p:cNvGraphicFramePr>
          <p:nvPr>
            <p:extLst>
              <p:ext uri="{D42A27DB-BD31-4B8C-83A1-F6EECF244321}">
                <p14:modId xmlns:p14="http://schemas.microsoft.com/office/powerpoint/2010/main" val="751916652"/>
              </p:ext>
            </p:extLst>
          </p:nvPr>
        </p:nvGraphicFramePr>
        <p:xfrm>
          <a:off x="86876" y="939895"/>
          <a:ext cx="11430086" cy="2202180"/>
        </p:xfrm>
        <a:graphic>
          <a:graphicData uri="http://schemas.openxmlformats.org/drawingml/2006/table">
            <a:tbl>
              <a:tblPr firstRow="1" bandRow="1">
                <a:tableStyleId>{2D5ABB26-0587-4C30-8999-92F81FD0307C}</a:tableStyleId>
              </a:tblPr>
              <a:tblGrid>
                <a:gridCol w="1385087">
                  <a:extLst>
                    <a:ext uri="{9D8B030D-6E8A-4147-A177-3AD203B41FA5}">
                      <a16:colId xmlns:a16="http://schemas.microsoft.com/office/drawing/2014/main" val="3254862737"/>
                    </a:ext>
                  </a:extLst>
                </a:gridCol>
                <a:gridCol w="440655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471467">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904671">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100" b="1" kern="1200" dirty="0">
                          <a:solidFill>
                            <a:schemeClr val="tx1"/>
                          </a:solidFill>
                          <a:effectLst/>
                          <a:latin typeface="Arial" panose="020B0604020202020204" pitchFamily="34" charset="0"/>
                          <a:ea typeface="+mn-ea"/>
                          <a:cs typeface="Arial" panose="020B0604020202020204" pitchFamily="34" charset="0"/>
                        </a:rPr>
                        <a:t>Develop digital literacy</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Understand how to effectively use digital tools, platforms and care systems to support high-quality care</a:t>
                      </a:r>
                    </a:p>
                    <a:p>
                      <a:pPr marL="285750" lvl="1" indent="-285750">
                        <a:buFont typeface="Wingdings" panose="05000000000000000000" pitchFamily="2" charset="2"/>
                        <a:buChar char="§"/>
                      </a:pPr>
                      <a:r>
                        <a:rPr lang="en-GB" sz="1100" b="0" i="0" strike="noStrike" kern="1200" dirty="0">
                          <a:solidFill>
                            <a:schemeClr val="tx1"/>
                          </a:solidFill>
                          <a:effectLst/>
                          <a:latin typeface="Arial" panose="020B0604020202020204" pitchFamily="34" charset="0"/>
                          <a:ea typeface="+mn-ea"/>
                          <a:cs typeface="Arial" panose="020B0604020202020204" pitchFamily="34" charset="0"/>
                        </a:rPr>
                        <a:t>Apply digital skills to support effective and person-centred care planning</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support individuals to build confidence and capability in using and understanding the function of digital technologies in enablement</a:t>
                      </a:r>
                    </a:p>
                    <a:p>
                      <a:pPr marL="285750" lvl="0"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and use assistive technologies to enhance individuals’ independence and well-being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100" b="1"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0825141"/>
                  </a:ext>
                </a:extLst>
              </a:tr>
            </a:tbl>
          </a:graphicData>
        </a:graphic>
      </p:graphicFrame>
      <p:sp>
        <p:nvSpPr>
          <p:cNvPr id="6" name="TextBox 5">
            <a:extLst>
              <a:ext uri="{FF2B5EF4-FFF2-40B4-BE49-F238E27FC236}">
                <a16:creationId xmlns:a16="http://schemas.microsoft.com/office/drawing/2014/main" id="{F0073FE4-9706-71E5-7ED4-36834C7C23C1}"/>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16" name="Group 15">
            <a:extLst>
              <a:ext uri="{FF2B5EF4-FFF2-40B4-BE49-F238E27FC236}">
                <a16:creationId xmlns:a16="http://schemas.microsoft.com/office/drawing/2014/main" id="{1E7E0648-5E54-C154-0ECF-2DF46917C114}"/>
              </a:ext>
            </a:extLst>
          </p:cNvPr>
          <p:cNvGrpSpPr/>
          <p:nvPr/>
        </p:nvGrpSpPr>
        <p:grpSpPr>
          <a:xfrm>
            <a:off x="6051107" y="1690883"/>
            <a:ext cx="3827594" cy="646668"/>
            <a:chOff x="6090704" y="3952941"/>
            <a:chExt cx="3827594" cy="646668"/>
          </a:xfrm>
        </p:grpSpPr>
        <p:sp>
          <p:nvSpPr>
            <p:cNvPr id="17" name="Oval 16">
              <a:extLst>
                <a:ext uri="{FF2B5EF4-FFF2-40B4-BE49-F238E27FC236}">
                  <a16:creationId xmlns:a16="http://schemas.microsoft.com/office/drawing/2014/main" id="{B2374AD5-AA95-0BFB-3916-566D60FC3186}"/>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40385D95-9AA8-9B91-C1EB-FF1630859F07}"/>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74DA6D35-0A23-B17F-3448-0E4F81D6088E}"/>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B2AFAF33-3AC9-D279-963B-5717EBF1EF23}"/>
                  </a:ext>
                </a:extLst>
              </p:cNvPr>
              <p:cNvGrpSpPr/>
              <p:nvPr/>
            </p:nvGrpSpPr>
            <p:grpSpPr>
              <a:xfrm>
                <a:off x="4200749" y="2631808"/>
                <a:ext cx="3448967" cy="253573"/>
                <a:chOff x="7998846" y="1867220"/>
                <a:chExt cx="3448967" cy="253573"/>
              </a:xfrm>
            </p:grpSpPr>
            <p:cxnSp>
              <p:nvCxnSpPr>
                <p:cNvPr id="26" name="Straight Connector 25">
                  <a:extLst>
                    <a:ext uri="{FF2B5EF4-FFF2-40B4-BE49-F238E27FC236}">
                      <a16:creationId xmlns:a16="http://schemas.microsoft.com/office/drawing/2014/main" id="{E938F752-D517-1B20-3A5A-30485D72F16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1B1DF54-D7A8-E23D-B61D-757BC438B3F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A1618F-611B-D0DE-D598-2A04FB5643D8}"/>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DEA63E0-87B8-565E-82C0-3DCB382B2E95}"/>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CDE5B23-743F-920A-40C6-A54EE1D4EFB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0F68B17-EDF2-8911-9F8C-3DAB84D89143}"/>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1F0EA7B1-32B1-7E79-ACD4-B943EABBFF7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98144CD3-A919-4F71-0BF3-CA65F99F871E}"/>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CBEBF7EC-96F8-F3B4-6E92-7FC5693A08F8}"/>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47271E51-FD79-D4FC-2E27-CD99DF113802}"/>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5" name="TextBox 24">
                <a:extLst>
                  <a:ext uri="{FF2B5EF4-FFF2-40B4-BE49-F238E27FC236}">
                    <a16:creationId xmlns:a16="http://schemas.microsoft.com/office/drawing/2014/main" id="{D8569733-7DD3-597E-FA03-92635CF807E6}"/>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88" name="TextBox 87">
            <a:extLst>
              <a:ext uri="{FF2B5EF4-FFF2-40B4-BE49-F238E27FC236}">
                <a16:creationId xmlns:a16="http://schemas.microsoft.com/office/drawing/2014/main" id="{1E9204FF-76D8-4DD2-9E54-5B7C88230796}"/>
              </a:ext>
            </a:extLst>
          </p:cNvPr>
          <p:cNvSpPr txBox="1"/>
          <p:nvPr/>
        </p:nvSpPr>
        <p:spPr>
          <a:xfrm>
            <a:off x="9828953" y="1682181"/>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3" name="Rectangle: Rounded Corners 2">
            <a:extLst>
              <a:ext uri="{FF2B5EF4-FFF2-40B4-BE49-F238E27FC236}">
                <a16:creationId xmlns:a16="http://schemas.microsoft.com/office/drawing/2014/main" id="{81B6F711-892B-84F6-89B4-CDCD424D951C}"/>
              </a:ext>
            </a:extLst>
          </p:cNvPr>
          <p:cNvSpPr/>
          <p:nvPr/>
        </p:nvSpPr>
        <p:spPr>
          <a:xfrm rot="10800000" flipV="1">
            <a:off x="8152404" y="-1"/>
            <a:ext cx="2160000" cy="360000"/>
          </a:xfrm>
          <a:prstGeom prst="roundRect">
            <a:avLst/>
          </a:prstGeom>
          <a:solidFill>
            <a:srgbClr val="008F9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Developing myself and others</a:t>
            </a:r>
          </a:p>
        </p:txBody>
      </p:sp>
    </p:spTree>
    <p:extLst>
      <p:ext uri="{BB962C8B-B14F-4D97-AF65-F5344CB8AC3E}">
        <p14:creationId xmlns:p14="http://schemas.microsoft.com/office/powerpoint/2010/main" val="229280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86C90-8ABE-7588-93E1-D6FE272276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333A5BA-916C-8167-01DD-7E1E66AE0285}"/>
              </a:ext>
            </a:extLst>
          </p:cNvPr>
          <p:cNvSpPr>
            <a:spLocks noGrp="1"/>
          </p:cNvSpPr>
          <p:nvPr>
            <p:ph type="body" sz="quarter" idx="12"/>
          </p:nvPr>
        </p:nvSpPr>
        <p:spPr/>
        <p:txBody>
          <a:bodyPr wrap="square"/>
          <a:lstStyle/>
          <a:p>
            <a:pPr algn="l"/>
            <a:r>
              <a:rPr lang="en-GB" sz="3200" b="1" dirty="0">
                <a:solidFill>
                  <a:srgbClr val="5C5C5C"/>
                </a:solidFill>
                <a:latin typeface="Arial"/>
              </a:rPr>
              <a:t>Content</a:t>
            </a:r>
          </a:p>
        </p:txBody>
      </p:sp>
      <p:graphicFrame>
        <p:nvGraphicFramePr>
          <p:cNvPr id="10" name="Table 9">
            <a:extLst>
              <a:ext uri="{FF2B5EF4-FFF2-40B4-BE49-F238E27FC236}">
                <a16:creationId xmlns:a16="http://schemas.microsoft.com/office/drawing/2014/main" id="{6ADADCAA-B981-6FAE-7D4C-9B4A81D30CFA}"/>
              </a:ext>
            </a:extLst>
          </p:cNvPr>
          <p:cNvGraphicFramePr>
            <a:graphicFrameLocks noGrp="1"/>
          </p:cNvGraphicFramePr>
          <p:nvPr>
            <p:extLst>
              <p:ext uri="{D42A27DB-BD31-4B8C-83A1-F6EECF244321}">
                <p14:modId xmlns:p14="http://schemas.microsoft.com/office/powerpoint/2010/main" val="3196508483"/>
              </p:ext>
            </p:extLst>
          </p:nvPr>
        </p:nvGraphicFramePr>
        <p:xfrm>
          <a:off x="838200" y="1825625"/>
          <a:ext cx="10775373" cy="3257937"/>
        </p:xfrm>
        <a:graphic>
          <a:graphicData uri="http://schemas.openxmlformats.org/drawingml/2006/table">
            <a:tbl>
              <a:tblPr firstRow="1" bandRow="1">
                <a:tableStyleId>{5C22544A-7EE6-4342-B048-85BDC9FD1C3A}</a:tableStyleId>
              </a:tblPr>
              <a:tblGrid>
                <a:gridCol w="1770508">
                  <a:extLst>
                    <a:ext uri="{9D8B030D-6E8A-4147-A177-3AD203B41FA5}">
                      <a16:colId xmlns:a16="http://schemas.microsoft.com/office/drawing/2014/main" val="1306102923"/>
                    </a:ext>
                  </a:extLst>
                </a:gridCol>
                <a:gridCol w="7631843">
                  <a:extLst>
                    <a:ext uri="{9D8B030D-6E8A-4147-A177-3AD203B41FA5}">
                      <a16:colId xmlns:a16="http://schemas.microsoft.com/office/drawing/2014/main" val="655225864"/>
                    </a:ext>
                  </a:extLst>
                </a:gridCol>
                <a:gridCol w="1373022">
                  <a:extLst>
                    <a:ext uri="{9D8B030D-6E8A-4147-A177-3AD203B41FA5}">
                      <a16:colId xmlns:a16="http://schemas.microsoft.com/office/drawing/2014/main" val="315623431"/>
                    </a:ext>
                  </a:extLst>
                </a:gridCol>
              </a:tblGrid>
              <a:tr h="514794">
                <a:tc>
                  <a:txBody>
                    <a:bodyPr/>
                    <a:lstStyle/>
                    <a:p>
                      <a:pPr marL="0" algn="l" defTabSz="914492" rtl="0" eaLnBrk="1" latinLnBrk="0" hangingPunct="1"/>
                      <a:r>
                        <a:rPr lang="en-GB" sz="1600" b="1" kern="1200" dirty="0">
                          <a:solidFill>
                            <a:schemeClr val="bg1"/>
                          </a:solidFill>
                          <a:latin typeface="Arial" panose="020B0604020202020204" pitchFamily="34" charset="0"/>
                          <a:ea typeface="+mn-ea"/>
                          <a:cs typeface="Arial" panose="020B0604020202020204" pitchFamily="34" charset="0"/>
                        </a:rPr>
                        <a:t>Section </a:t>
                      </a: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Contents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Page(s)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extLst>
                  <a:ext uri="{0D108BD9-81ED-4DB2-BD59-A6C34878D82A}">
                    <a16:rowId xmlns:a16="http://schemas.microsoft.com/office/drawing/2014/main" val="1345798633"/>
                  </a:ext>
                </a:extLst>
              </a:tr>
              <a:tr h="514794">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Section 1</a:t>
                      </a: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How to use the skills 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3 - 5</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extLst>
                  <a:ext uri="{0D108BD9-81ED-4DB2-BD59-A6C34878D82A}">
                    <a16:rowId xmlns:a16="http://schemas.microsoft.com/office/drawing/2014/main" val="1954326069"/>
                  </a:ext>
                </a:extLst>
              </a:tr>
              <a:tr h="514794">
                <a:tc rowSpan="4">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Section 2</a:t>
                      </a:r>
                    </a:p>
                  </a:txBody>
                  <a:tcPr marL="91416" marR="91416" marT="45708" marB="45708">
                    <a:solidFill>
                      <a:srgbClr val="CACACA">
                        <a:alpha val="30000"/>
                      </a:srgbClr>
                    </a:solidFill>
                  </a:tcPr>
                </a:tc>
                <a:tc>
                  <a:txBody>
                    <a:bodyPr/>
                    <a:lstStyle/>
                    <a:p>
                      <a:pPr marL="0" algn="l" rtl="0" eaLnBrk="1" latinLnBrk="0" hangingPunct="1"/>
                      <a:r>
                        <a:rPr lang="en-GB" sz="1600" b="1" kern="1200">
                          <a:solidFill>
                            <a:schemeClr val="tx1"/>
                          </a:solidFill>
                          <a:latin typeface="Arial"/>
                          <a:cs typeface="Arial"/>
                        </a:rPr>
                        <a:t>Introduction to Care Technologist role</a:t>
                      </a:r>
                    </a:p>
                  </a:txBody>
                  <a:tcPr marL="91416" marR="91416" marT="45708" marB="45708">
                    <a:solidFill>
                      <a:srgbClr val="CACACA">
                        <a:alpha val="30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6</a:t>
                      </a:r>
                    </a:p>
                  </a:txBody>
                  <a:tcPr marL="91416" marR="91416" marT="45708" marB="45708">
                    <a:solidFill>
                      <a:srgbClr val="CACACA">
                        <a:alpha val="30000"/>
                      </a:srgbClr>
                    </a:solidFill>
                  </a:tcPr>
                </a:tc>
                <a:extLst>
                  <a:ext uri="{0D108BD9-81ED-4DB2-BD59-A6C34878D82A}">
                    <a16:rowId xmlns:a16="http://schemas.microsoft.com/office/drawing/2014/main" val="1954548444"/>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a:cs typeface="Arial"/>
                        </a:rPr>
                        <a:t>Daniel’s story – Care </a:t>
                      </a:r>
                      <a:r>
                        <a:rPr lang="en-GB" sz="1600">
                          <a:solidFill>
                            <a:schemeClr val="tx1"/>
                          </a:solidFill>
                          <a:latin typeface="Arial"/>
                          <a:cs typeface="Arial"/>
                        </a:rPr>
                        <a:t>Technologist</a:t>
                      </a:r>
                      <a:endParaRPr lang="en-GB" sz="1600" b="0">
                        <a:solidFill>
                          <a:schemeClr val="tx1"/>
                        </a:solidFill>
                        <a:latin typeface="Arial"/>
                        <a:cs typeface="Arial"/>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7</a:t>
                      </a:r>
                    </a:p>
                  </a:txBody>
                  <a:tcPr marL="91416" marR="91416" marT="45708" marB="45708">
                    <a:solidFill>
                      <a:srgbClr val="CACACA">
                        <a:alpha val="30000"/>
                      </a:srgbClr>
                    </a:solidFill>
                  </a:tcPr>
                </a:tc>
                <a:extLst>
                  <a:ext uri="{0D108BD9-81ED-4DB2-BD59-A6C34878D82A}">
                    <a16:rowId xmlns:a16="http://schemas.microsoft.com/office/drawing/2014/main" val="365277973"/>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a:cs typeface="Arial"/>
                        </a:rPr>
                        <a:t>Natalie’s story – </a:t>
                      </a:r>
                      <a:r>
                        <a:rPr lang="en-GB" sz="1600" b="0" kern="1200" dirty="0">
                          <a:solidFill>
                            <a:schemeClr val="tx1"/>
                          </a:solidFill>
                          <a:latin typeface="Arial"/>
                          <a:cs typeface="Arial"/>
                        </a:rPr>
                        <a:t>Care Technologist</a:t>
                      </a:r>
                      <a:endParaRPr lang="en-GB" sz="1600" dirty="0">
                        <a:solidFill>
                          <a:schemeClr val="tx1"/>
                        </a:solidFill>
                        <a:latin typeface="Arial"/>
                        <a:cs typeface="Arial"/>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8</a:t>
                      </a:r>
                    </a:p>
                  </a:txBody>
                  <a:tcPr marL="91416" marR="91416" marT="45708" marB="45708">
                    <a:solidFill>
                      <a:srgbClr val="CACACA">
                        <a:alpha val="30000"/>
                      </a:srgbClr>
                    </a:solidFill>
                  </a:tcPr>
                </a:tc>
                <a:extLst>
                  <a:ext uri="{0D108BD9-81ED-4DB2-BD59-A6C34878D82A}">
                    <a16:rowId xmlns:a16="http://schemas.microsoft.com/office/drawing/2014/main" val="1397202389"/>
                  </a:ext>
                </a:extLst>
              </a:tr>
              <a:tr h="348711">
                <a:tc vMerge="1">
                  <a:txBody>
                    <a:bodyPr/>
                    <a:lstStyle/>
                    <a:p>
                      <a:pPr marL="0" algn="l" defTabSz="914492" rtl="0" eaLnBrk="1" latinLnBrk="0" hangingPunct="1"/>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marR="0" lvl="0" indent="0" algn="l" eaLnBrk="1" fontAlgn="auto" latinLnBrk="0" hangingPunct="1">
                        <a:lnSpc>
                          <a:spcPct val="100000"/>
                        </a:lnSpc>
                        <a:spcBef>
                          <a:spcPts val="0"/>
                        </a:spcBef>
                        <a:spcAft>
                          <a:spcPts val="0"/>
                        </a:spcAft>
                        <a:buClrTx/>
                        <a:buSzTx/>
                        <a:buFontTx/>
                        <a:buNone/>
                      </a:pPr>
                      <a:r>
                        <a:rPr lang="en-GB" sz="1600" dirty="0">
                          <a:solidFill>
                            <a:schemeClr val="tx1"/>
                          </a:solidFill>
                          <a:latin typeface="Arial"/>
                          <a:cs typeface="Arial"/>
                        </a:rPr>
                        <a:t>Care Workforce Pathway Care </a:t>
                      </a:r>
                      <a:r>
                        <a:rPr lang="en-GB" sz="1600">
                          <a:solidFill>
                            <a:schemeClr val="tx1"/>
                          </a:solidFill>
                          <a:latin typeface="Arial"/>
                          <a:cs typeface="Arial"/>
                        </a:rPr>
                        <a:t>Technologist framework</a:t>
                      </a:r>
                      <a:endParaRPr lang="en-GB" sz="1600" dirty="0">
                        <a:solidFill>
                          <a:schemeClr val="tx1"/>
                        </a:solidFill>
                        <a:latin typeface="Arial" panose="020B0604020202020204" pitchFamily="34" charset="0"/>
                        <a:cs typeface="Arial" panose="020B0604020202020204" pitchFamily="34" charset="0"/>
                      </a:endParaRPr>
                    </a:p>
                  </a:txBody>
                  <a:tcPr marL="91416" marR="91416" marT="45708" marB="45708">
                    <a:solidFill>
                      <a:schemeClr val="bg1">
                        <a:lumMod val="65000"/>
                        <a:alpha val="15000"/>
                      </a:schemeClr>
                    </a:solidFill>
                  </a:tcPr>
                </a:tc>
                <a:tc>
                  <a:txBody>
                    <a:bodyPr/>
                    <a:lstStyle/>
                    <a:p>
                      <a:pPr marL="0" algn="l" defTabSz="914492" rtl="0" eaLnBrk="1" latinLnBrk="0" hangingPunct="1"/>
                      <a:r>
                        <a:rPr lang="en-GB" sz="1600" b="0" kern="1200" dirty="0">
                          <a:solidFill>
                            <a:schemeClr val="tx1"/>
                          </a:solidFill>
                          <a:latin typeface="Arial" panose="020B0604020202020204" pitchFamily="34" charset="0"/>
                          <a:ea typeface="+mn-ea"/>
                          <a:cs typeface="Arial" panose="020B0604020202020204" pitchFamily="34" charset="0"/>
                        </a:rPr>
                        <a:t>9</a:t>
                      </a:r>
                    </a:p>
                  </a:txBody>
                  <a:tcPr marL="91416" marR="91416" marT="45708" marB="45708">
                    <a:solidFill>
                      <a:schemeClr val="bg1">
                        <a:lumMod val="65000"/>
                        <a:alpha val="15000"/>
                      </a:schemeClr>
                    </a:solidFill>
                  </a:tcPr>
                </a:tc>
                <a:extLst>
                  <a:ext uri="{0D108BD9-81ED-4DB2-BD59-A6C34878D82A}">
                    <a16:rowId xmlns:a16="http://schemas.microsoft.com/office/drawing/2014/main" val="2746191422"/>
                  </a:ext>
                </a:extLst>
              </a:tr>
              <a:tr h="257397">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Section 3:</a:t>
                      </a:r>
                    </a:p>
                  </a:txBody>
                  <a:tcPr marL="91416" marR="91416" marT="45708" marB="45708">
                    <a:solidFill>
                      <a:srgbClr val="0068B3">
                        <a:alpha val="15000"/>
                      </a:srgbClr>
                    </a:solidFill>
                  </a:tcPr>
                </a:tc>
                <a:tc>
                  <a:txBody>
                    <a:bodyPr/>
                    <a:lstStyle/>
                    <a:p>
                      <a:pPr marL="0" marR="0" lvl="0" indent="0" algn="l">
                        <a:lnSpc>
                          <a:spcPct val="100000"/>
                        </a:lnSpc>
                        <a:spcBef>
                          <a:spcPts val="0"/>
                        </a:spcBef>
                        <a:spcAft>
                          <a:spcPts val="0"/>
                        </a:spcAft>
                        <a:buNone/>
                      </a:pPr>
                      <a:r>
                        <a:rPr lang="en-GB" sz="1600" b="1" i="0" u="none" strike="noStrike" kern="1200" baseline="0" noProof="0">
                          <a:solidFill>
                            <a:schemeClr val="tx1"/>
                          </a:solidFill>
                          <a:latin typeface="Arial"/>
                          <a:cs typeface="Arial"/>
                        </a:rPr>
                        <a:t>Care Technologist</a:t>
                      </a:r>
                      <a:r>
                        <a:rPr lang="en-GB" sz="1600" b="1" i="0" u="none" strike="noStrike" kern="1200" baseline="0" noProof="0" dirty="0">
                          <a:solidFill>
                            <a:srgbClr val="000000"/>
                          </a:solidFill>
                          <a:latin typeface="Arial"/>
                          <a:cs typeface="Arial"/>
                        </a:rPr>
                        <a:t> </a:t>
                      </a:r>
                      <a:r>
                        <a:rPr lang="en-GB" sz="1600" b="1" kern="1200">
                          <a:solidFill>
                            <a:schemeClr val="tx1"/>
                          </a:solidFill>
                          <a:latin typeface="Arial"/>
                          <a:cs typeface="Arial"/>
                        </a:rPr>
                        <a:t>self-assessment</a:t>
                      </a:r>
                      <a:endParaRPr lang="en-GB" sz="1600" b="1" kern="1200">
                        <a:solidFill>
                          <a:schemeClr val="tx1"/>
                        </a:solidFill>
                        <a:latin typeface="Arial"/>
                        <a:ea typeface="+mn-ea"/>
                        <a:cs typeface="Arial"/>
                      </a:endParaRPr>
                    </a:p>
                  </a:txBody>
                  <a:tcPr marL="91416" marR="91416" marT="45708" marB="45708">
                    <a:solidFill>
                      <a:srgbClr val="0068B3">
                        <a:alpha val="15000"/>
                      </a:srgbClr>
                    </a:solidFill>
                  </a:tcPr>
                </a:tc>
                <a:tc>
                  <a:txBody>
                    <a:body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latin typeface="Arial" panose="020B0604020202020204" pitchFamily="34" charset="0"/>
                          <a:ea typeface="+mn-ea"/>
                          <a:cs typeface="Arial" panose="020B0604020202020204" pitchFamily="34" charset="0"/>
                        </a:rPr>
                        <a:t>10 - 21</a:t>
                      </a:r>
                    </a:p>
                  </a:txBody>
                  <a:tcPr marL="91416" marR="91416" marT="45708" marB="45708">
                    <a:solidFill>
                      <a:srgbClr val="0068B3">
                        <a:alpha val="15000"/>
                      </a:srgbClr>
                    </a:solidFill>
                  </a:tcPr>
                </a:tc>
                <a:extLst>
                  <a:ext uri="{0D108BD9-81ED-4DB2-BD59-A6C34878D82A}">
                    <a16:rowId xmlns:a16="http://schemas.microsoft.com/office/drawing/2014/main" val="3184553224"/>
                  </a:ext>
                </a:extLst>
              </a:tr>
            </a:tbl>
          </a:graphicData>
        </a:graphic>
      </p:graphicFrame>
    </p:spTree>
    <p:extLst>
      <p:ext uri="{BB962C8B-B14F-4D97-AF65-F5344CB8AC3E}">
        <p14:creationId xmlns:p14="http://schemas.microsoft.com/office/powerpoint/2010/main" val="1767980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659E-F7A4-08FE-9458-3399ED443114}"/>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C05C7E56-FB06-BC7C-5E4C-9DC3DC3B0CA7}"/>
              </a:ext>
            </a:extLst>
          </p:cNvPr>
          <p:cNvSpPr txBox="1">
            <a:spLocks/>
          </p:cNvSpPr>
          <p:nvPr/>
        </p:nvSpPr>
        <p:spPr>
          <a:xfrm>
            <a:off x="0" y="0"/>
            <a:ext cx="0" cy="0"/>
          </a:xfrm>
        </p:spPr>
        <p:txBody>
          <a:bodyPr/>
          <a:lstStyle>
            <a:defPPr>
              <a:defRPr kern="0"/>
            </a:defPPr>
          </a:lstStyle>
          <a:p>
            <a:fld id="{06A44ADC-FBC0-4698-B0EC-1AD4A4060383}" type="slidenum">
              <a:rPr lang="en-GB" smtClean="0"/>
              <a:pPr/>
              <a:t>20</a:t>
            </a:fld>
            <a:endParaRPr lang="en-GB"/>
          </a:p>
        </p:txBody>
      </p:sp>
      <p:sp>
        <p:nvSpPr>
          <p:cNvPr id="9" name="Rectangle: Rounded Corners 8">
            <a:extLst>
              <a:ext uri="{FF2B5EF4-FFF2-40B4-BE49-F238E27FC236}">
                <a16:creationId xmlns:a16="http://schemas.microsoft.com/office/drawing/2014/main" id="{C3EE5A1D-30A5-0DB0-B5D2-2A278AE91828}"/>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extLst>
              <a:ext uri="{FF2B5EF4-FFF2-40B4-BE49-F238E27FC236}">
                <a16:creationId xmlns:a16="http://schemas.microsoft.com/office/drawing/2014/main" id="{86BCD14F-882A-03AD-23CA-B766BC563EAA}"/>
              </a:ext>
            </a:extLst>
          </p:cNvPr>
          <p:cNvSpPr/>
          <p:nvPr/>
        </p:nvSpPr>
        <p:spPr>
          <a:xfrm rot="10800000" flipV="1">
            <a:off x="10312404" y="-2"/>
            <a:ext cx="1879596" cy="360001"/>
          </a:xfrm>
          <a:prstGeom prst="roundRect">
            <a:avLst/>
          </a:prstGeom>
          <a:solidFill>
            <a:srgbClr val="BA0C2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Training</a:t>
            </a:r>
          </a:p>
        </p:txBody>
      </p:sp>
      <p:sp>
        <p:nvSpPr>
          <p:cNvPr id="11" name="Rectangle: Rounded Corners 10">
            <a:extLst>
              <a:ext uri="{FF2B5EF4-FFF2-40B4-BE49-F238E27FC236}">
                <a16:creationId xmlns:a16="http://schemas.microsoft.com/office/drawing/2014/main" id="{5DD76586-23DA-0DDE-893B-30389326ABC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3" action="ppaction://hlinksldjump"/>
            <a:extLst>
              <a:ext uri="{FF2B5EF4-FFF2-40B4-BE49-F238E27FC236}">
                <a16:creationId xmlns:a16="http://schemas.microsoft.com/office/drawing/2014/main" id="{E6792DDB-464C-2C38-E9B2-7BA812632BB5}"/>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 action="ppaction://noaction"/>
            <a:extLst>
              <a:ext uri="{FF2B5EF4-FFF2-40B4-BE49-F238E27FC236}">
                <a16:creationId xmlns:a16="http://schemas.microsoft.com/office/drawing/2014/main" id="{DB7AE988-5524-8189-F16C-012C78862FDE}"/>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 action="ppaction://noaction"/>
            <a:extLst>
              <a:ext uri="{FF2B5EF4-FFF2-40B4-BE49-F238E27FC236}">
                <a16:creationId xmlns:a16="http://schemas.microsoft.com/office/drawing/2014/main" id="{B4902641-EDB5-24B1-72A0-54650ECBC2F5}"/>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43365085-76CB-AF77-0696-C2409C84D074}"/>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lang="en-GB" sz="3200" dirty="0">
                <a:solidFill>
                  <a:srgbClr val="BA0C2F"/>
                </a:solidFill>
              </a:rPr>
              <a:t>Care Technologist</a:t>
            </a:r>
            <a:r>
              <a:rPr kumimoji="0" lang="en-GB" sz="3200" b="1" i="0" u="none" strike="noStrike" kern="0" cap="none" spc="0" normalizeH="0" baseline="0" noProof="0" dirty="0">
                <a:ln>
                  <a:noFill/>
                </a:ln>
                <a:solidFill>
                  <a:srgbClr val="BA0C2F"/>
                </a:solidFill>
                <a:effectLst/>
                <a:uLnTx/>
                <a:uFillTx/>
                <a:latin typeface="Arial"/>
                <a:cs typeface="Arial"/>
                <a:sym typeface="Arial"/>
              </a:rPr>
              <a:t> role</a:t>
            </a:r>
          </a:p>
        </p:txBody>
      </p:sp>
      <p:graphicFrame>
        <p:nvGraphicFramePr>
          <p:cNvPr id="2" name="Table 1">
            <a:extLst>
              <a:ext uri="{FF2B5EF4-FFF2-40B4-BE49-F238E27FC236}">
                <a16:creationId xmlns:a16="http://schemas.microsoft.com/office/drawing/2014/main" id="{9E7BE414-9D8D-B07F-F5B1-39AA461FDD77}"/>
              </a:ext>
            </a:extLst>
          </p:cNvPr>
          <p:cNvGraphicFramePr/>
          <p:nvPr>
            <p:extLst>
              <p:ext uri="{D42A27DB-BD31-4B8C-83A1-F6EECF244321}">
                <p14:modId xmlns:p14="http://schemas.microsoft.com/office/powerpoint/2010/main" val="3770801306"/>
              </p:ext>
            </p:extLst>
          </p:nvPr>
        </p:nvGraphicFramePr>
        <p:xfrm>
          <a:off x="387926" y="1247592"/>
          <a:ext cx="11334038" cy="3890607"/>
        </p:xfrm>
        <a:graphic>
          <a:graphicData uri="http://schemas.openxmlformats.org/drawingml/2006/table">
            <a:tbl>
              <a:tblPr firstRow="1" bandRow="1">
                <a:tableStyleId>{69012ECD-51FC-41F1-AA8D-1B2483CD663E}</a:tableStyleId>
              </a:tblPr>
              <a:tblGrid>
                <a:gridCol w="4656434">
                  <a:extLst>
                    <a:ext uri="{9D8B030D-6E8A-4147-A177-3AD203B41FA5}">
                      <a16:colId xmlns:a16="http://schemas.microsoft.com/office/drawing/2014/main" val="2582755497"/>
                    </a:ext>
                  </a:extLst>
                </a:gridCol>
                <a:gridCol w="1669401">
                  <a:extLst>
                    <a:ext uri="{9D8B030D-6E8A-4147-A177-3AD203B41FA5}">
                      <a16:colId xmlns:a16="http://schemas.microsoft.com/office/drawing/2014/main" val="982803903"/>
                    </a:ext>
                  </a:extLst>
                </a:gridCol>
                <a:gridCol w="1669401">
                  <a:extLst>
                    <a:ext uri="{9D8B030D-6E8A-4147-A177-3AD203B41FA5}">
                      <a16:colId xmlns:a16="http://schemas.microsoft.com/office/drawing/2014/main" val="486503153"/>
                    </a:ext>
                  </a:extLst>
                </a:gridCol>
                <a:gridCol w="1669401">
                  <a:extLst>
                    <a:ext uri="{9D8B030D-6E8A-4147-A177-3AD203B41FA5}">
                      <a16:colId xmlns:a16="http://schemas.microsoft.com/office/drawing/2014/main" val="4142100848"/>
                    </a:ext>
                  </a:extLst>
                </a:gridCol>
                <a:gridCol w="1669401">
                  <a:extLst>
                    <a:ext uri="{9D8B030D-6E8A-4147-A177-3AD203B41FA5}">
                      <a16:colId xmlns:a16="http://schemas.microsoft.com/office/drawing/2014/main" val="2794606764"/>
                    </a:ext>
                  </a:extLst>
                </a:gridCol>
              </a:tblGrid>
              <a:tr h="387323">
                <a:tc>
                  <a:txBody>
                    <a:bodyPr/>
                    <a:lstStyle/>
                    <a:p>
                      <a:pPr algn="ctr"/>
                      <a:endParaRPr lang="en-GB" sz="1050" dirty="0">
                        <a:solidFill>
                          <a:schemeClr val="accent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completed this</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not completed this, but have plans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 plans to complete this, but would like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dirty="0">
                          <a:solidFill>
                            <a:srgbClr val="0068B3"/>
                          </a:solidFill>
                          <a:latin typeface="Arial" panose="020B0604020202020204" pitchFamily="34" charset="0"/>
                          <a:cs typeface="Arial" panose="020B0604020202020204" pitchFamily="34" charset="0"/>
                        </a:rPr>
                        <a:t>I have no plans to complete this, and would not like to</a:t>
                      </a:r>
                    </a:p>
                  </a:txBody>
                  <a:tcPr marL="100558" marR="100558" marT="45708" marB="45708" anchor="b">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994065"/>
                  </a:ext>
                </a:extLst>
              </a:tr>
              <a:tr h="231542">
                <a:tc>
                  <a:txBody>
                    <a:bodyPr/>
                    <a:lstStyle/>
                    <a:p>
                      <a:pPr marL="228600" lvl="0">
                        <a:lnSpc>
                          <a:spcPct val="116000"/>
                        </a:lnSpc>
                        <a:spcAft>
                          <a:spcPts val="800"/>
                        </a:spcAft>
                        <a:buNone/>
                      </a:pPr>
                      <a:r>
                        <a:rPr lang="en-GB"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Level 2 Introduction to Assistive Technology in Health and Care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75213"/>
                  </a:ext>
                </a:extLst>
              </a:tr>
              <a:tr h="231542">
                <a:tc>
                  <a:txBody>
                    <a:bodyPr/>
                    <a:lstStyle/>
                    <a:p>
                      <a:pPr marL="228600" lvl="0">
                        <a:lnSpc>
                          <a:spcPct val="115000"/>
                        </a:lnSpc>
                        <a:spcAft>
                          <a:spcPts val="800"/>
                        </a:spcAft>
                        <a:buNone/>
                      </a:pPr>
                      <a:r>
                        <a:rPr lang="en-GB"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Level 3 Using Assistive Technology in Health and Care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6410431"/>
                  </a:ext>
                </a:extLst>
              </a:tr>
              <a:tr h="165249">
                <a:tc>
                  <a:txBody>
                    <a:bodyPr/>
                    <a:lstStyle/>
                    <a:p>
                      <a:pPr marL="228600" lvl="0">
                        <a:lnSpc>
                          <a:spcPct val="115000"/>
                        </a:lnSpc>
                        <a:spcAft>
                          <a:spcPts val="800"/>
                        </a:spcAft>
                        <a:buNone/>
                      </a:pPr>
                      <a:r>
                        <a:rPr lang="en-GB"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Level 5 Award in Understanding Digital Leadership in Adult Social Care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0652651"/>
                  </a:ext>
                </a:extLst>
              </a:tr>
              <a:tr h="165249">
                <a:tc>
                  <a:txBody>
                    <a:bodyPr/>
                    <a:lstStyle/>
                    <a:p>
                      <a:pPr marL="228600" lvl="0">
                        <a:lnSpc>
                          <a:spcPct val="115000"/>
                        </a:lnSpc>
                        <a:spcAft>
                          <a:spcPts val="800"/>
                        </a:spcAft>
                        <a:buNone/>
                      </a:pPr>
                      <a:r>
                        <a:rPr lang="en-GB"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Level 5 Award in Managing Assistive Technology in Health and Care Environments</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422107"/>
                  </a:ext>
                </a:extLst>
              </a:tr>
              <a:tr h="165249">
                <a:tc>
                  <a:txBody>
                    <a:bodyPr/>
                    <a:lstStyle/>
                    <a:p>
                      <a:pPr marL="228600" lvl="0">
                        <a:lnSpc>
                          <a:spcPct val="116000"/>
                        </a:lnSpc>
                        <a:spcAft>
                          <a:spcPts val="800"/>
                        </a:spcAft>
                        <a:buNone/>
                      </a:pPr>
                      <a:r>
                        <a:rPr lang="en-GB" sz="1100" b="0" u="sng" kern="100" dirty="0">
                          <a:solidFill>
                            <a:srgbClr val="0F4761"/>
                          </a:solidFill>
                          <a:effectLst/>
                          <a:latin typeface="Arial" panose="020B0604020202020204" pitchFamily="34" charset="0"/>
                          <a:ea typeface="Aptos" panose="020B0004020202020204" pitchFamily="34" charset="0"/>
                          <a:cs typeface="Arial" panose="020B0604020202020204" pitchFamily="34" charset="0"/>
                          <a:hlinkClick r:id="rId4"/>
                        </a:rPr>
                        <a:t>Digital Leadership</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547622"/>
                  </a:ext>
                </a:extLst>
              </a:tr>
              <a:tr h="379811">
                <a:tc>
                  <a:txBody>
                    <a:bodyPr/>
                    <a:lstStyle/>
                    <a:p>
                      <a:pPr marL="228600" lvl="0">
                        <a:lnSpc>
                          <a:spcPct val="116000"/>
                        </a:lnSpc>
                        <a:spcAft>
                          <a:spcPts val="800"/>
                        </a:spcAft>
                        <a:buNone/>
                      </a:pPr>
                      <a:r>
                        <a:rPr lang="en-GB" sz="1100" b="0" u="sng" kern="100">
                          <a:solidFill>
                            <a:srgbClr val="0F4761"/>
                          </a:solidFill>
                          <a:effectLst/>
                          <a:latin typeface="Arial" panose="020B0604020202020204" pitchFamily="34" charset="0"/>
                          <a:ea typeface="Aptos" panose="020B0004020202020204" pitchFamily="34" charset="0"/>
                          <a:cs typeface="Arial" panose="020B0604020202020204" pitchFamily="34" charset="0"/>
                          <a:hlinkClick r:id="rId5"/>
                        </a:rPr>
                        <a:t>Digital skills e-learning modules (hosted on the Skills for Care website)</a:t>
                      </a:r>
                      <a:r>
                        <a:rPr lang="en-GB" sz="1100" kern="100">
                          <a:solidFill>
                            <a:srgbClr val="000000"/>
                          </a:solidFill>
                          <a:effectLst/>
                          <a:latin typeface="Arial" panose="020B0604020202020204" pitchFamily="34" charset="0"/>
                          <a:ea typeface="Aptos" panose="020B0004020202020204" pitchFamily="34" charset="0"/>
                          <a:cs typeface="Arial" panose="020B0604020202020204" pitchFamily="34" charset="0"/>
                        </a:rPr>
                        <a:t> </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560713"/>
                  </a:ext>
                </a:extLst>
              </a:tr>
              <a:tr h="165249">
                <a:tc>
                  <a:txBody>
                    <a:bodyPr/>
                    <a:lstStyle/>
                    <a:p>
                      <a:pPr marL="228600" lvl="0">
                        <a:lnSpc>
                          <a:spcPct val="116000"/>
                        </a:lnSpc>
                        <a:spcAft>
                          <a:spcPts val="800"/>
                        </a:spcAft>
                        <a:buNone/>
                      </a:pPr>
                      <a:r>
                        <a:rPr lang="en-GB" sz="1100" b="0" u="sng" kern="100" dirty="0">
                          <a:solidFill>
                            <a:srgbClr val="0F4761"/>
                          </a:solidFill>
                          <a:effectLst/>
                          <a:latin typeface="Arial" panose="020B0604020202020204" pitchFamily="34" charset="0"/>
                          <a:ea typeface="Aptos" panose="020B0004020202020204" pitchFamily="34" charset="0"/>
                          <a:cs typeface="Arial" panose="020B0604020202020204" pitchFamily="34" charset="0"/>
                          <a:hlinkClick r:id="rId6"/>
                        </a:rPr>
                        <a:t>BSBC cyber e-learning</a:t>
                      </a:r>
                      <a:r>
                        <a:rPr lang="en-GB" sz="1100" b="0" u="sng" kern="100" dirty="0">
                          <a:solidFill>
                            <a:srgbClr val="0F4761"/>
                          </a:solidFill>
                          <a:effectLst/>
                          <a:latin typeface="Arial" panose="020B0604020202020204" pitchFamily="34" charset="0"/>
                          <a:ea typeface="Aptos" panose="020B0004020202020204" pitchFamily="34" charset="0"/>
                          <a:cs typeface="Arial" panose="020B0604020202020204" pitchFamily="34" charset="0"/>
                        </a:rPr>
                        <a:t>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3006267"/>
                  </a:ext>
                </a:extLst>
              </a:tr>
              <a:tr h="165249">
                <a:tc>
                  <a:txBody>
                    <a:bodyPr/>
                    <a:lstStyle/>
                    <a:p>
                      <a:pPr marL="228600" marR="0" lvl="0" indent="0" algn="l" defTabSz="914400" rtl="0" eaLnBrk="1" fontAlgn="auto" latinLnBrk="0" hangingPunct="1">
                        <a:lnSpc>
                          <a:spcPct val="116000"/>
                        </a:lnSpc>
                        <a:spcBef>
                          <a:spcPts val="0"/>
                        </a:spcBef>
                        <a:spcAft>
                          <a:spcPts val="80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1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(depends on setting / need and not required if completing tier 2)</a:t>
                      </a:r>
                      <a:endParaRPr lang="en-GB" sz="1100" b="0" i="0" u="none" strike="noStrike" dirty="0">
                        <a:solidFill>
                          <a:srgbClr val="0068B3"/>
                        </a:solidFill>
                        <a:effectLst/>
                        <a:latin typeface="Arial" panose="020B06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41638488"/>
                  </a:ext>
                </a:extLst>
              </a:tr>
              <a:tr h="165249">
                <a:tc>
                  <a:txBody>
                    <a:bodyPr/>
                    <a:lstStyle/>
                    <a:p>
                      <a:pPr marL="228600" marR="0" lvl="0" indent="0" algn="l" defTabSz="914400" rtl="0" eaLnBrk="1" fontAlgn="auto" latinLnBrk="0" hangingPunct="1">
                        <a:lnSpc>
                          <a:spcPct val="116000"/>
                        </a:lnSpc>
                        <a:spcBef>
                          <a:spcPts val="0"/>
                        </a:spcBef>
                        <a:spcAft>
                          <a:spcPts val="80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2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lang="en-GB" sz="1100" b="0" u="none" strike="noStrike" dirty="0">
                          <a:solidFill>
                            <a:srgbClr val="000000"/>
                          </a:solidFill>
                          <a:effectLst/>
                          <a:latin typeface="Arial" panose="020B0604020202020204" pitchFamily="34" charset="0"/>
                          <a:cs typeface="Arial" panose="020B0604020202020204" pitchFamily="34" charset="0"/>
                          <a:hlinkClick r:id="rId7"/>
                        </a:rPr>
                        <a:t>​</a:t>
                      </a:r>
                      <a:r>
                        <a:rPr lang="en-GB" sz="1100" dirty="0">
                          <a:effectLst/>
                          <a:latin typeface="Arial" panose="020B0604020202020204" pitchFamily="34" charset="0"/>
                          <a:ea typeface="Aptos" panose="020B0004020202020204" pitchFamily="34" charset="0"/>
                          <a:cs typeface="Arial" panose="020B0604020202020204" pitchFamily="34" charset="0"/>
                        </a:rPr>
                        <a:t>(depends on setting / need – majority involved in frontline delivery will require)</a:t>
                      </a:r>
                      <a:endParaRPr lang="en-GB" sz="1100" b="0" i="0" u="none" strike="noStrike" kern="1200" dirty="0">
                        <a:solidFill>
                          <a:srgbClr val="0068B3"/>
                        </a:solidFill>
                        <a:effectLst/>
                        <a:latin typeface="Arial" panose="020B0604020202020204" pitchFamily="34" charset="0"/>
                        <a:ea typeface="+mn-ea"/>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370133"/>
                  </a:ext>
                </a:extLst>
              </a:tr>
            </a:tbl>
          </a:graphicData>
        </a:graphic>
      </p:graphicFrame>
      <p:sp>
        <p:nvSpPr>
          <p:cNvPr id="52" name="TextBox 51">
            <a:extLst>
              <a:ext uri="{FF2B5EF4-FFF2-40B4-BE49-F238E27FC236}">
                <a16:creationId xmlns:a16="http://schemas.microsoft.com/office/drawing/2014/main" id="{A96F2F09-C539-A131-22B6-050DDA29182F}"/>
              </a:ext>
            </a:extLst>
          </p:cNvPr>
          <p:cNvSpPr txBox="1"/>
          <p:nvPr/>
        </p:nvSpPr>
        <p:spPr>
          <a:xfrm>
            <a:off x="6858000" y="1828279"/>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3" name="TextBox 52">
            <a:extLst>
              <a:ext uri="{FF2B5EF4-FFF2-40B4-BE49-F238E27FC236}">
                <a16:creationId xmlns:a16="http://schemas.microsoft.com/office/drawing/2014/main" id="{7EDBED8A-89C6-742D-ED47-505F2A93669C}"/>
              </a:ext>
            </a:extLst>
          </p:cNvPr>
          <p:cNvSpPr txBox="1"/>
          <p:nvPr/>
        </p:nvSpPr>
        <p:spPr>
          <a:xfrm>
            <a:off x="8610600" y="182827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4" name="TextBox 53">
            <a:extLst>
              <a:ext uri="{FF2B5EF4-FFF2-40B4-BE49-F238E27FC236}">
                <a16:creationId xmlns:a16="http://schemas.microsoft.com/office/drawing/2014/main" id="{DE5F5B4A-F76A-77F7-D1E1-25493DBCC99D}"/>
              </a:ext>
            </a:extLst>
          </p:cNvPr>
          <p:cNvSpPr txBox="1"/>
          <p:nvPr/>
        </p:nvSpPr>
        <p:spPr>
          <a:xfrm>
            <a:off x="10261960" y="1796886"/>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6" name="TextBox 55">
            <a:extLst>
              <a:ext uri="{FF2B5EF4-FFF2-40B4-BE49-F238E27FC236}">
                <a16:creationId xmlns:a16="http://schemas.microsoft.com/office/drawing/2014/main" id="{53E5767F-99F3-603B-E411-E76BF3C45C5D}"/>
              </a:ext>
            </a:extLst>
          </p:cNvPr>
          <p:cNvSpPr txBox="1"/>
          <p:nvPr/>
        </p:nvSpPr>
        <p:spPr>
          <a:xfrm>
            <a:off x="6851643" y="3464878"/>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7" name="TextBox 56">
            <a:extLst>
              <a:ext uri="{FF2B5EF4-FFF2-40B4-BE49-F238E27FC236}">
                <a16:creationId xmlns:a16="http://schemas.microsoft.com/office/drawing/2014/main" id="{EF53511C-3583-0C39-B3C1-2C6082F57942}"/>
              </a:ext>
            </a:extLst>
          </p:cNvPr>
          <p:cNvSpPr txBox="1"/>
          <p:nvPr/>
        </p:nvSpPr>
        <p:spPr>
          <a:xfrm>
            <a:off x="8610600" y="373134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8" name="TextBox 57">
            <a:extLst>
              <a:ext uri="{FF2B5EF4-FFF2-40B4-BE49-F238E27FC236}">
                <a16:creationId xmlns:a16="http://schemas.microsoft.com/office/drawing/2014/main" id="{7CF8F9FF-D94C-C4B8-DC14-9701B2CCF1C4}"/>
              </a:ext>
            </a:extLst>
          </p:cNvPr>
          <p:cNvSpPr txBox="1"/>
          <p:nvPr/>
        </p:nvSpPr>
        <p:spPr>
          <a:xfrm>
            <a:off x="10261960" y="3731346"/>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0" name="TextBox 59">
            <a:extLst>
              <a:ext uri="{FF2B5EF4-FFF2-40B4-BE49-F238E27FC236}">
                <a16:creationId xmlns:a16="http://schemas.microsoft.com/office/drawing/2014/main" id="{BE7F3043-1AEC-14EC-4CF8-FFCB0F0E6004}"/>
              </a:ext>
            </a:extLst>
          </p:cNvPr>
          <p:cNvSpPr txBox="1"/>
          <p:nvPr/>
        </p:nvSpPr>
        <p:spPr>
          <a:xfrm>
            <a:off x="6858000" y="2076144"/>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1" name="TextBox 60">
            <a:extLst>
              <a:ext uri="{FF2B5EF4-FFF2-40B4-BE49-F238E27FC236}">
                <a16:creationId xmlns:a16="http://schemas.microsoft.com/office/drawing/2014/main" id="{B3361117-8046-86CE-3F3F-4CA721346292}"/>
              </a:ext>
            </a:extLst>
          </p:cNvPr>
          <p:cNvSpPr txBox="1"/>
          <p:nvPr/>
        </p:nvSpPr>
        <p:spPr>
          <a:xfrm>
            <a:off x="8610600" y="207784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2" name="TextBox 61">
            <a:extLst>
              <a:ext uri="{FF2B5EF4-FFF2-40B4-BE49-F238E27FC236}">
                <a16:creationId xmlns:a16="http://schemas.microsoft.com/office/drawing/2014/main" id="{C3241A46-44CB-7626-80A3-33FF571A6FA2}"/>
              </a:ext>
            </a:extLst>
          </p:cNvPr>
          <p:cNvSpPr txBox="1"/>
          <p:nvPr/>
        </p:nvSpPr>
        <p:spPr>
          <a:xfrm>
            <a:off x="10261960" y="233287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4" name="TextBox 63">
            <a:extLst>
              <a:ext uri="{FF2B5EF4-FFF2-40B4-BE49-F238E27FC236}">
                <a16:creationId xmlns:a16="http://schemas.microsoft.com/office/drawing/2014/main" id="{E9B8161F-4BEF-F599-2A8F-642BF9710318}"/>
              </a:ext>
            </a:extLst>
          </p:cNvPr>
          <p:cNvSpPr txBox="1"/>
          <p:nvPr/>
        </p:nvSpPr>
        <p:spPr>
          <a:xfrm>
            <a:off x="6858000" y="2351065"/>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5" name="TextBox 64">
            <a:extLst>
              <a:ext uri="{FF2B5EF4-FFF2-40B4-BE49-F238E27FC236}">
                <a16:creationId xmlns:a16="http://schemas.microsoft.com/office/drawing/2014/main" id="{AD079B50-86A2-0EE9-15E1-DCC1A312577B}"/>
              </a:ext>
            </a:extLst>
          </p:cNvPr>
          <p:cNvSpPr txBox="1"/>
          <p:nvPr/>
        </p:nvSpPr>
        <p:spPr>
          <a:xfrm>
            <a:off x="8610600" y="232213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0" name="TextBox 69">
            <a:extLst>
              <a:ext uri="{FF2B5EF4-FFF2-40B4-BE49-F238E27FC236}">
                <a16:creationId xmlns:a16="http://schemas.microsoft.com/office/drawing/2014/main" id="{A6326C73-6569-8FDB-FE05-D2032271B403}"/>
              </a:ext>
            </a:extLst>
          </p:cNvPr>
          <p:cNvSpPr txBox="1"/>
          <p:nvPr/>
        </p:nvSpPr>
        <p:spPr>
          <a:xfrm>
            <a:off x="10261960" y="282840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2" name="TextBox 71">
            <a:extLst>
              <a:ext uri="{FF2B5EF4-FFF2-40B4-BE49-F238E27FC236}">
                <a16:creationId xmlns:a16="http://schemas.microsoft.com/office/drawing/2014/main" id="{1BB96645-218F-D83C-01C6-F8E202CBFB68}"/>
              </a:ext>
            </a:extLst>
          </p:cNvPr>
          <p:cNvSpPr txBox="1"/>
          <p:nvPr/>
        </p:nvSpPr>
        <p:spPr>
          <a:xfrm>
            <a:off x="6858000" y="2792112"/>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3" name="TextBox 72">
            <a:extLst>
              <a:ext uri="{FF2B5EF4-FFF2-40B4-BE49-F238E27FC236}">
                <a16:creationId xmlns:a16="http://schemas.microsoft.com/office/drawing/2014/main" id="{C476CF20-DC5B-26F0-070A-52C413DB29D8}"/>
              </a:ext>
            </a:extLst>
          </p:cNvPr>
          <p:cNvSpPr txBox="1"/>
          <p:nvPr/>
        </p:nvSpPr>
        <p:spPr>
          <a:xfrm>
            <a:off x="8610600" y="3107046"/>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4" name="TextBox 73">
            <a:extLst>
              <a:ext uri="{FF2B5EF4-FFF2-40B4-BE49-F238E27FC236}">
                <a16:creationId xmlns:a16="http://schemas.microsoft.com/office/drawing/2014/main" id="{E0A6B856-42C0-57B0-AC4C-260C6EBB0271}"/>
              </a:ext>
            </a:extLst>
          </p:cNvPr>
          <p:cNvSpPr txBox="1"/>
          <p:nvPr/>
        </p:nvSpPr>
        <p:spPr>
          <a:xfrm>
            <a:off x="10261960" y="311190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6" name="TextBox 75">
            <a:extLst>
              <a:ext uri="{FF2B5EF4-FFF2-40B4-BE49-F238E27FC236}">
                <a16:creationId xmlns:a16="http://schemas.microsoft.com/office/drawing/2014/main" id="{B9644B23-B3B1-72A1-0ED4-A29F59971DAD}"/>
              </a:ext>
            </a:extLst>
          </p:cNvPr>
          <p:cNvSpPr txBox="1"/>
          <p:nvPr/>
        </p:nvSpPr>
        <p:spPr>
          <a:xfrm>
            <a:off x="6851643" y="3111904"/>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7" name="TextBox 76">
            <a:extLst>
              <a:ext uri="{FF2B5EF4-FFF2-40B4-BE49-F238E27FC236}">
                <a16:creationId xmlns:a16="http://schemas.microsoft.com/office/drawing/2014/main" id="{47676A51-D787-9FB6-2BFB-AB2F16ABCA48}"/>
              </a:ext>
            </a:extLst>
          </p:cNvPr>
          <p:cNvSpPr txBox="1"/>
          <p:nvPr/>
        </p:nvSpPr>
        <p:spPr>
          <a:xfrm>
            <a:off x="8610600" y="3418278"/>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8" name="TextBox 77">
            <a:extLst>
              <a:ext uri="{FF2B5EF4-FFF2-40B4-BE49-F238E27FC236}">
                <a16:creationId xmlns:a16="http://schemas.microsoft.com/office/drawing/2014/main" id="{A76B4BFE-513F-D76E-DB8F-BA537B66C7A7}"/>
              </a:ext>
            </a:extLst>
          </p:cNvPr>
          <p:cNvSpPr txBox="1"/>
          <p:nvPr/>
        </p:nvSpPr>
        <p:spPr>
          <a:xfrm>
            <a:off x="10261960" y="338404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0" name="TextBox 79">
            <a:extLst>
              <a:ext uri="{FF2B5EF4-FFF2-40B4-BE49-F238E27FC236}">
                <a16:creationId xmlns:a16="http://schemas.microsoft.com/office/drawing/2014/main" id="{7352EEC0-7CD6-146D-C899-63531CC27AE9}"/>
              </a:ext>
            </a:extLst>
          </p:cNvPr>
          <p:cNvSpPr txBox="1"/>
          <p:nvPr/>
        </p:nvSpPr>
        <p:spPr>
          <a:xfrm>
            <a:off x="6858000" y="3754356"/>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4" name="TextBox 113">
            <a:extLst>
              <a:ext uri="{FF2B5EF4-FFF2-40B4-BE49-F238E27FC236}">
                <a16:creationId xmlns:a16="http://schemas.microsoft.com/office/drawing/2014/main" id="{DD8363AB-B1FD-4473-4CFB-3A9AB2AE045F}"/>
              </a:ext>
            </a:extLst>
          </p:cNvPr>
          <p:cNvSpPr txBox="1"/>
          <p:nvPr/>
        </p:nvSpPr>
        <p:spPr>
          <a:xfrm>
            <a:off x="10261960" y="2043002"/>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5" name="TextBox 54">
            <a:extLst>
              <a:ext uri="{FF2B5EF4-FFF2-40B4-BE49-F238E27FC236}">
                <a16:creationId xmlns:a16="http://schemas.microsoft.com/office/drawing/2014/main" id="{C7BD9500-F0D2-1B47-5E19-DEA0A596439B}"/>
              </a:ext>
            </a:extLst>
          </p:cNvPr>
          <p:cNvSpPr txBox="1"/>
          <p:nvPr/>
        </p:nvSpPr>
        <p:spPr>
          <a:xfrm>
            <a:off x="5162122" y="3163650"/>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3" name="TextBox 62">
            <a:extLst>
              <a:ext uri="{FF2B5EF4-FFF2-40B4-BE49-F238E27FC236}">
                <a16:creationId xmlns:a16="http://schemas.microsoft.com/office/drawing/2014/main" id="{1E697F71-C33D-1404-7584-F78E20EA45DF}"/>
              </a:ext>
            </a:extLst>
          </p:cNvPr>
          <p:cNvSpPr txBox="1"/>
          <p:nvPr/>
        </p:nvSpPr>
        <p:spPr>
          <a:xfrm>
            <a:off x="5162122" y="1798854"/>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7" name="TextBox 66">
            <a:extLst>
              <a:ext uri="{FF2B5EF4-FFF2-40B4-BE49-F238E27FC236}">
                <a16:creationId xmlns:a16="http://schemas.microsoft.com/office/drawing/2014/main" id="{560DD42D-6AFE-306A-B3E3-092E6612E284}"/>
              </a:ext>
            </a:extLst>
          </p:cNvPr>
          <p:cNvSpPr txBox="1"/>
          <p:nvPr/>
        </p:nvSpPr>
        <p:spPr>
          <a:xfrm>
            <a:off x="5162122" y="2064585"/>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1" name="TextBox 70">
            <a:extLst>
              <a:ext uri="{FF2B5EF4-FFF2-40B4-BE49-F238E27FC236}">
                <a16:creationId xmlns:a16="http://schemas.microsoft.com/office/drawing/2014/main" id="{36670F69-7C64-F921-6255-D4F6833AA49E}"/>
              </a:ext>
            </a:extLst>
          </p:cNvPr>
          <p:cNvSpPr txBox="1"/>
          <p:nvPr/>
        </p:nvSpPr>
        <p:spPr>
          <a:xfrm>
            <a:off x="5162122" y="2314086"/>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5" name="TextBox 74">
            <a:extLst>
              <a:ext uri="{FF2B5EF4-FFF2-40B4-BE49-F238E27FC236}">
                <a16:creationId xmlns:a16="http://schemas.microsoft.com/office/drawing/2014/main" id="{F5F3E715-314F-F48C-9C41-D8B58AADAB6C}"/>
              </a:ext>
            </a:extLst>
          </p:cNvPr>
          <p:cNvSpPr txBox="1"/>
          <p:nvPr/>
        </p:nvSpPr>
        <p:spPr>
          <a:xfrm>
            <a:off x="5162122" y="277564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9" name="TextBox 78">
            <a:extLst>
              <a:ext uri="{FF2B5EF4-FFF2-40B4-BE49-F238E27FC236}">
                <a16:creationId xmlns:a16="http://schemas.microsoft.com/office/drawing/2014/main" id="{4725EE3F-1E73-B1CF-2FBE-35B5CD112753}"/>
              </a:ext>
            </a:extLst>
          </p:cNvPr>
          <p:cNvSpPr txBox="1"/>
          <p:nvPr/>
        </p:nvSpPr>
        <p:spPr>
          <a:xfrm>
            <a:off x="5162122" y="3411374"/>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3" name="TextBox 82">
            <a:extLst>
              <a:ext uri="{FF2B5EF4-FFF2-40B4-BE49-F238E27FC236}">
                <a16:creationId xmlns:a16="http://schemas.microsoft.com/office/drawing/2014/main" id="{D6370122-7EDE-BEF7-F3F9-98347A00EF2A}"/>
              </a:ext>
            </a:extLst>
          </p:cNvPr>
          <p:cNvSpPr txBox="1"/>
          <p:nvPr/>
        </p:nvSpPr>
        <p:spPr>
          <a:xfrm>
            <a:off x="5190483" y="3743915"/>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8" name="TextBox 117">
            <a:extLst>
              <a:ext uri="{FF2B5EF4-FFF2-40B4-BE49-F238E27FC236}">
                <a16:creationId xmlns:a16="http://schemas.microsoft.com/office/drawing/2014/main" id="{4F330140-C227-C014-00A0-92AA8328D2A6}"/>
              </a:ext>
            </a:extLst>
          </p:cNvPr>
          <p:cNvSpPr txBox="1"/>
          <p:nvPr/>
        </p:nvSpPr>
        <p:spPr>
          <a:xfrm>
            <a:off x="8610600" y="2801113"/>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4" name="TextBox 3">
            <a:extLst>
              <a:ext uri="{FF2B5EF4-FFF2-40B4-BE49-F238E27FC236}">
                <a16:creationId xmlns:a16="http://schemas.microsoft.com/office/drawing/2014/main" id="{6BCE6049-2A54-7415-F701-C5A2975B0DF7}"/>
              </a:ext>
            </a:extLst>
          </p:cNvPr>
          <p:cNvSpPr txBox="1"/>
          <p:nvPr/>
        </p:nvSpPr>
        <p:spPr>
          <a:xfrm>
            <a:off x="8610600" y="417311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 name="TextBox 5">
            <a:extLst>
              <a:ext uri="{FF2B5EF4-FFF2-40B4-BE49-F238E27FC236}">
                <a16:creationId xmlns:a16="http://schemas.microsoft.com/office/drawing/2014/main" id="{2E556C32-863E-D0A6-CA5E-3715FFFC2CFC}"/>
              </a:ext>
            </a:extLst>
          </p:cNvPr>
          <p:cNvSpPr txBox="1"/>
          <p:nvPr/>
        </p:nvSpPr>
        <p:spPr>
          <a:xfrm>
            <a:off x="10261960" y="4163486"/>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5" name="TextBox 14">
            <a:extLst>
              <a:ext uri="{FF2B5EF4-FFF2-40B4-BE49-F238E27FC236}">
                <a16:creationId xmlns:a16="http://schemas.microsoft.com/office/drawing/2014/main" id="{598765A4-F2E3-DA66-E789-E9150C35BB4B}"/>
              </a:ext>
            </a:extLst>
          </p:cNvPr>
          <p:cNvSpPr txBox="1"/>
          <p:nvPr/>
        </p:nvSpPr>
        <p:spPr>
          <a:xfrm>
            <a:off x="6858000" y="4196121"/>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7" name="TextBox 16">
            <a:extLst>
              <a:ext uri="{FF2B5EF4-FFF2-40B4-BE49-F238E27FC236}">
                <a16:creationId xmlns:a16="http://schemas.microsoft.com/office/drawing/2014/main" id="{2598E120-F010-8BD1-1393-00BBEDEE0BA8}"/>
              </a:ext>
            </a:extLst>
          </p:cNvPr>
          <p:cNvSpPr txBox="1"/>
          <p:nvPr/>
        </p:nvSpPr>
        <p:spPr>
          <a:xfrm>
            <a:off x="5190483" y="4185680"/>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9" name="TextBox 18">
            <a:extLst>
              <a:ext uri="{FF2B5EF4-FFF2-40B4-BE49-F238E27FC236}">
                <a16:creationId xmlns:a16="http://schemas.microsoft.com/office/drawing/2014/main" id="{C57C1E6E-C811-CDD3-CCCA-47C45C738497}"/>
              </a:ext>
            </a:extLst>
          </p:cNvPr>
          <p:cNvSpPr txBox="1"/>
          <p:nvPr/>
        </p:nvSpPr>
        <p:spPr>
          <a:xfrm>
            <a:off x="8612421" y="4709333"/>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1" name="TextBox 20">
            <a:extLst>
              <a:ext uri="{FF2B5EF4-FFF2-40B4-BE49-F238E27FC236}">
                <a16:creationId xmlns:a16="http://schemas.microsoft.com/office/drawing/2014/main" id="{A96DE321-E331-6832-A672-81CEFEC06720}"/>
              </a:ext>
            </a:extLst>
          </p:cNvPr>
          <p:cNvSpPr txBox="1"/>
          <p:nvPr/>
        </p:nvSpPr>
        <p:spPr>
          <a:xfrm>
            <a:off x="10263781" y="4699708"/>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3" name="TextBox 22">
            <a:extLst>
              <a:ext uri="{FF2B5EF4-FFF2-40B4-BE49-F238E27FC236}">
                <a16:creationId xmlns:a16="http://schemas.microsoft.com/office/drawing/2014/main" id="{8B5A2641-2197-51A4-5305-A9200A06C7AE}"/>
              </a:ext>
            </a:extLst>
          </p:cNvPr>
          <p:cNvSpPr txBox="1"/>
          <p:nvPr/>
        </p:nvSpPr>
        <p:spPr>
          <a:xfrm>
            <a:off x="6859821" y="4732343"/>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5" name="TextBox 24">
            <a:extLst>
              <a:ext uri="{FF2B5EF4-FFF2-40B4-BE49-F238E27FC236}">
                <a16:creationId xmlns:a16="http://schemas.microsoft.com/office/drawing/2014/main" id="{F97C8A52-22FB-4D5D-AEDC-EF91DE91A92A}"/>
              </a:ext>
            </a:extLst>
          </p:cNvPr>
          <p:cNvSpPr txBox="1"/>
          <p:nvPr/>
        </p:nvSpPr>
        <p:spPr>
          <a:xfrm>
            <a:off x="5192304" y="4721902"/>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Tree>
    <p:extLst>
      <p:ext uri="{BB962C8B-B14F-4D97-AF65-F5344CB8AC3E}">
        <p14:creationId xmlns:p14="http://schemas.microsoft.com/office/powerpoint/2010/main" val="1294597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7BCD06-6DAC-7BD2-13CC-E8443C4FDDFF}"/>
              </a:ext>
            </a:extLst>
          </p:cNvPr>
          <p:cNvSpPr>
            <a:spLocks noGrp="1"/>
          </p:cNvSpPr>
          <p:nvPr>
            <p:ph type="title"/>
          </p:nvPr>
        </p:nvSpPr>
        <p:spPr>
          <a:xfrm>
            <a:off x="527570" y="2325347"/>
            <a:ext cx="9349993" cy="559323"/>
          </a:xfrm>
        </p:spPr>
        <p:txBody>
          <a:bodyPr/>
          <a:lstStyle/>
          <a:p>
            <a:r>
              <a:rPr lang="en-GB" sz="4000" dirty="0"/>
              <a:t>Skills assessment complete!</a:t>
            </a:r>
          </a:p>
        </p:txBody>
      </p:sp>
    </p:spTree>
    <p:extLst>
      <p:ext uri="{BB962C8B-B14F-4D97-AF65-F5344CB8AC3E}">
        <p14:creationId xmlns:p14="http://schemas.microsoft.com/office/powerpoint/2010/main" val="393380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D9EC-38E9-4608-8B57-1DEB397B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FD63-429B-6E71-B3D9-8532C6AE26FC}"/>
              </a:ext>
            </a:extLst>
          </p:cNvPr>
          <p:cNvSpPr>
            <a:spLocks noGrp="1"/>
          </p:cNvSpPr>
          <p:nvPr>
            <p:ph type="title"/>
          </p:nvPr>
        </p:nvSpPr>
        <p:spPr>
          <a:xfrm>
            <a:off x="537402" y="1800048"/>
            <a:ext cx="9349993" cy="559323"/>
          </a:xfrm>
        </p:spPr>
        <p:txBody>
          <a:bodyPr/>
          <a:lstStyle/>
          <a:p>
            <a:r>
              <a:rPr lang="en-GB" sz="4000" dirty="0">
                <a:solidFill>
                  <a:srgbClr val="008C95"/>
                </a:solidFill>
              </a:rPr>
              <a:t>Section 1:</a:t>
            </a:r>
            <a:br>
              <a:rPr lang="en-GB" sz="4000" dirty="0"/>
            </a:br>
            <a:r>
              <a:rPr lang="en-GB" sz="4000" dirty="0"/>
              <a:t>How to use the skills assessment </a:t>
            </a:r>
          </a:p>
        </p:txBody>
      </p:sp>
    </p:spTree>
    <p:extLst>
      <p:ext uri="{BB962C8B-B14F-4D97-AF65-F5344CB8AC3E}">
        <p14:creationId xmlns:p14="http://schemas.microsoft.com/office/powerpoint/2010/main" val="131766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4BE1A5-E764-5FDB-B98C-802E61D17A68}"/>
              </a:ext>
            </a:extLst>
          </p:cNvPr>
          <p:cNvSpPr>
            <a:spLocks noGrp="1"/>
          </p:cNvSpPr>
          <p:nvPr>
            <p:ph type="body" sz="quarter" idx="12"/>
          </p:nvPr>
        </p:nvSpPr>
        <p:spPr>
          <a:xfrm>
            <a:off x="352179" y="196285"/>
            <a:ext cx="8907463" cy="703263"/>
          </a:xfrm>
        </p:spPr>
        <p:txBody>
          <a:bodyPr/>
          <a:lstStyle/>
          <a:p>
            <a:r>
              <a:rPr lang="en-GB" sz="3200" dirty="0"/>
              <a:t>Working with my manager to </a:t>
            </a:r>
          </a:p>
          <a:p>
            <a:r>
              <a:rPr lang="en-GB" sz="3200" dirty="0"/>
              <a:t>complete the skills assessment</a:t>
            </a:r>
          </a:p>
        </p:txBody>
      </p:sp>
      <p:grpSp>
        <p:nvGrpSpPr>
          <p:cNvPr id="6" name="Group 5">
            <a:extLst>
              <a:ext uri="{FF2B5EF4-FFF2-40B4-BE49-F238E27FC236}">
                <a16:creationId xmlns:a16="http://schemas.microsoft.com/office/drawing/2014/main" id="{CEF1393A-4175-2597-81AC-66D43D8176A8}"/>
              </a:ext>
            </a:extLst>
          </p:cNvPr>
          <p:cNvGrpSpPr/>
          <p:nvPr/>
        </p:nvGrpSpPr>
        <p:grpSpPr>
          <a:xfrm>
            <a:off x="535884" y="2638657"/>
            <a:ext cx="1142133" cy="1402397"/>
            <a:chOff x="951003" y="2964411"/>
            <a:chExt cx="1229741" cy="1558719"/>
          </a:xfrm>
          <a:solidFill>
            <a:srgbClr val="008C95">
              <a:alpha val="15000"/>
            </a:srgbClr>
          </a:solidFill>
        </p:grpSpPr>
        <p:sp>
          <p:nvSpPr>
            <p:cNvPr id="7" name="Rectangle: Rounded Corners 6">
              <a:extLst>
                <a:ext uri="{FF2B5EF4-FFF2-40B4-BE49-F238E27FC236}">
                  <a16:creationId xmlns:a16="http://schemas.microsoft.com/office/drawing/2014/main" id="{729A5609-E073-16CB-4A03-3DC60D413195}"/>
                </a:ext>
              </a:extLst>
            </p:cNvPr>
            <p:cNvSpPr/>
            <p:nvPr/>
          </p:nvSpPr>
          <p:spPr>
            <a:xfrm>
              <a:off x="951003" y="2964411"/>
              <a:ext cx="1229741" cy="155871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Me</a:t>
              </a:r>
            </a:p>
            <a:p>
              <a:pPr algn="ctr" defTabSz="1038995"/>
              <a:r>
                <a:rPr lang="en-GB" sz="1400" b="1">
                  <a:solidFill>
                    <a:schemeClr val="tx1"/>
                  </a:solidFill>
                  <a:latin typeface="Arial" panose="020B0604020202020204"/>
                </a:rPr>
                <a:t> </a:t>
              </a:r>
            </a:p>
          </p:txBody>
        </p:sp>
        <p:pic>
          <p:nvPicPr>
            <p:cNvPr id="10" name="Picture 9" descr="A cartoon of a child&#10;&#10;Description automatically generated">
              <a:extLst>
                <a:ext uri="{FF2B5EF4-FFF2-40B4-BE49-F238E27FC236}">
                  <a16:creationId xmlns:a16="http://schemas.microsoft.com/office/drawing/2014/main" id="{92F2D821-D467-3094-8D13-6BF82717C7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22" t="-11177" r="2308" b="14407"/>
            <a:stretch/>
          </p:blipFill>
          <p:spPr>
            <a:xfrm>
              <a:off x="1114266" y="3492288"/>
              <a:ext cx="903211" cy="914521"/>
            </a:xfrm>
            <a:prstGeom prst="ellipse">
              <a:avLst/>
            </a:prstGeom>
            <a:grpFill/>
          </p:spPr>
        </p:pic>
      </p:grpSp>
      <p:grpSp>
        <p:nvGrpSpPr>
          <p:cNvPr id="11" name="Group 10">
            <a:extLst>
              <a:ext uri="{FF2B5EF4-FFF2-40B4-BE49-F238E27FC236}">
                <a16:creationId xmlns:a16="http://schemas.microsoft.com/office/drawing/2014/main" id="{83B6BFEA-CA50-B106-13A8-9278A21BF59A}"/>
              </a:ext>
            </a:extLst>
          </p:cNvPr>
          <p:cNvGrpSpPr/>
          <p:nvPr/>
        </p:nvGrpSpPr>
        <p:grpSpPr>
          <a:xfrm>
            <a:off x="535883" y="4950535"/>
            <a:ext cx="1142133" cy="1402397"/>
            <a:chOff x="2417199" y="5060181"/>
            <a:chExt cx="1229741" cy="1558720"/>
          </a:xfrm>
          <a:solidFill>
            <a:srgbClr val="0068B3">
              <a:alpha val="15000"/>
            </a:srgbClr>
          </a:solidFill>
        </p:grpSpPr>
        <p:sp>
          <p:nvSpPr>
            <p:cNvPr id="12" name="Rectangle: Rounded Corners 11">
              <a:extLst>
                <a:ext uri="{FF2B5EF4-FFF2-40B4-BE49-F238E27FC236}">
                  <a16:creationId xmlns:a16="http://schemas.microsoft.com/office/drawing/2014/main" id="{1ED93CBE-2908-057A-8667-80D092F815B0}"/>
                </a:ext>
              </a:extLst>
            </p:cNvPr>
            <p:cNvSpPr/>
            <p:nvPr/>
          </p:nvSpPr>
          <p:spPr>
            <a:xfrm>
              <a:off x="2417199" y="5060181"/>
              <a:ext cx="1229741" cy="155872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My manager</a:t>
              </a:r>
            </a:p>
          </p:txBody>
        </p:sp>
        <p:pic>
          <p:nvPicPr>
            <p:cNvPr id="15" name="Picture 14" descr="A person wearing glasses and a grey shirt&#10;&#10;Description automatically generated">
              <a:extLst>
                <a:ext uri="{FF2B5EF4-FFF2-40B4-BE49-F238E27FC236}">
                  <a16:creationId xmlns:a16="http://schemas.microsoft.com/office/drawing/2014/main" id="{E9846F1B-BAD3-5B38-4F0C-B67C01E06F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7" r="6894" b="13661"/>
            <a:stretch/>
          </p:blipFill>
          <p:spPr>
            <a:xfrm>
              <a:off x="2632590" y="5735767"/>
              <a:ext cx="798959" cy="778085"/>
            </a:xfrm>
            <a:prstGeom prst="ellipse">
              <a:avLst/>
            </a:prstGeom>
            <a:grpFill/>
          </p:spPr>
        </p:pic>
      </p:grpSp>
      <p:sp>
        <p:nvSpPr>
          <p:cNvPr id="16" name="TextBox 161">
            <a:extLst>
              <a:ext uri="{FF2B5EF4-FFF2-40B4-BE49-F238E27FC236}">
                <a16:creationId xmlns:a16="http://schemas.microsoft.com/office/drawing/2014/main" id="{4D2B7A5C-2D06-4C64-BC15-4B37EA7FFD4D}"/>
              </a:ext>
            </a:extLst>
          </p:cNvPr>
          <p:cNvSpPr txBox="1"/>
          <p:nvPr/>
        </p:nvSpPr>
        <p:spPr>
          <a:xfrm>
            <a:off x="1829649" y="2601524"/>
            <a:ext cx="10050516" cy="2169825"/>
          </a:xfrm>
          <a:prstGeom prst="rect">
            <a:avLst/>
          </a:prstGeom>
          <a:noFill/>
        </p:spPr>
        <p:txBody>
          <a:bodyPr wrap="square" lIns="91440" tIns="45720" rIns="91440" bIns="45720" rtlCol="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7965" indent="-227965" defTabSz="1038995">
              <a:buAutoNum type="arabicPeriod"/>
              <a:defRPr/>
            </a:pPr>
            <a:r>
              <a:rPr lang="en-GB" sz="1150" b="1" dirty="0">
                <a:solidFill>
                  <a:prstClr val="black"/>
                </a:solidFill>
                <a:latin typeface="Arial" panose="020B0604020202020204"/>
              </a:rPr>
              <a:t>Make sure you identify with the day-to-day work described in this role category, by reading the persona or having a chat with your manager and/or human resources (HR) team. </a:t>
            </a:r>
            <a:r>
              <a:rPr lang="en-GB" sz="1150" dirty="0">
                <a:solidFill>
                  <a:prstClr val="black"/>
                </a:solidFill>
                <a:latin typeface="Arial" panose="020B0604020202020204"/>
              </a:rPr>
              <a:t>If you do not think this role category is right for you, read other role category personas and choose the appropriate skills self-assessment. If you want to develop into the next role and eventually be promoted, read the role category one up from your own (For example, if you’re a support worker but want to be a team leader, have a look at role supervisor or leader, and plan how you’ll gain the skills it describes).</a:t>
            </a:r>
            <a:endParaRPr lang="en-US" sz="1150" dirty="0">
              <a:solidFill>
                <a:prstClr val="black"/>
              </a:solidFill>
            </a:endParaRPr>
          </a:p>
          <a:p>
            <a:pPr marL="228600" indent="-228600" defTabSz="1038995">
              <a:spcBef>
                <a:spcPts val="600"/>
              </a:spcBef>
              <a:buFont typeface="+mj-lt"/>
              <a:buAutoNum type="arabicPeriod"/>
            </a:pPr>
            <a:r>
              <a:rPr lang="en-GB" sz="1150" dirty="0">
                <a:solidFill>
                  <a:prstClr val="black"/>
                </a:solidFill>
                <a:latin typeface="Arial" panose="020B0604020202020204"/>
              </a:rPr>
              <a:t>Get a feel of the self-assessment exercise in this document from </a:t>
            </a:r>
            <a:r>
              <a:rPr lang="en-GB" sz="1150" b="1" dirty="0">
                <a:solidFill>
                  <a:prstClr val="black"/>
                </a:solidFill>
                <a:latin typeface="Arial" panose="020B0604020202020204"/>
              </a:rPr>
              <a:t>page 10.</a:t>
            </a:r>
            <a:endParaRPr lang="en-GB" sz="1150" b="1"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Agree with your manager how and when to do the exercise, ideally as a joint exercise. If they’re unavailable, complete this and hand back to your manager for them to review when you’ve completed your own assessment. </a:t>
            </a:r>
            <a:endParaRPr lang="en-GB" sz="1150"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As you complete the assessment think of examples where you demonstrate aspects of the Pathway and what you’d like to develop further. This reflection will also help when having a career conversation with your manager, and to create your career development plan.</a:t>
            </a:r>
            <a:endParaRPr lang="en-GB" sz="1150" dirty="0">
              <a:solidFill>
                <a:prstClr val="black"/>
              </a:solidFill>
              <a:latin typeface="Arial" panose="020B0604020202020204"/>
              <a:cs typeface="Arial"/>
            </a:endParaRPr>
          </a:p>
        </p:txBody>
      </p:sp>
      <p:sp>
        <p:nvSpPr>
          <p:cNvPr id="17" name="TextBox 161">
            <a:extLst>
              <a:ext uri="{FF2B5EF4-FFF2-40B4-BE49-F238E27FC236}">
                <a16:creationId xmlns:a16="http://schemas.microsoft.com/office/drawing/2014/main" id="{98EBF35E-C374-96CA-B960-AA1B0ED00F29}"/>
              </a:ext>
            </a:extLst>
          </p:cNvPr>
          <p:cNvSpPr txBox="1"/>
          <p:nvPr/>
        </p:nvSpPr>
        <p:spPr>
          <a:xfrm>
            <a:off x="1829649" y="4904342"/>
            <a:ext cx="10050516" cy="1308050"/>
          </a:xfrm>
          <a:prstGeom prst="rect">
            <a:avLst/>
          </a:prstGeom>
          <a:noFill/>
        </p:spPr>
        <p:txBody>
          <a:bodyPr wrap="square" rtlCol="0">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defTabSz="1038995">
              <a:spcBef>
                <a:spcPts val="600"/>
              </a:spcBef>
              <a:buFont typeface="+mj-lt"/>
              <a:buAutoNum type="arabicPeriod"/>
            </a:pPr>
            <a:r>
              <a:rPr lang="en-GB" sz="1150" dirty="0">
                <a:solidFill>
                  <a:prstClr val="black"/>
                </a:solidFill>
                <a:latin typeface="Arial" panose="020B0604020202020204"/>
              </a:rPr>
              <a:t>As with steps 1 and 2 above, read the Pathway’s role category description and self-assessment exercise for your line report, in this document. </a:t>
            </a:r>
          </a:p>
          <a:p>
            <a:pPr marL="228600" indent="-228600" defTabSz="1038995">
              <a:spcBef>
                <a:spcPts val="600"/>
              </a:spcBef>
              <a:buFont typeface="+mj-lt"/>
              <a:buAutoNum type="arabicPeriod"/>
            </a:pPr>
            <a:r>
              <a:rPr lang="en-GB" sz="1150" dirty="0">
                <a:solidFill>
                  <a:prstClr val="black"/>
                </a:solidFill>
                <a:latin typeface="Arial" panose="020B0604020202020204"/>
              </a:rPr>
              <a:t>Be available to complete the assessment as a joint exercise if you have time. If not, complete this in your own time, and share your reflections on the individual’s strengths and opportunities to develop in-role during a separate career conversation. Use coaching techniques to facilitate them towards their goals. </a:t>
            </a:r>
          </a:p>
          <a:p>
            <a:pPr marL="228600" indent="-228600" defTabSz="1038995">
              <a:spcBef>
                <a:spcPts val="600"/>
              </a:spcBef>
              <a:buFont typeface="+mj-lt"/>
              <a:buAutoNum type="arabicPeriod"/>
            </a:pPr>
            <a:r>
              <a:rPr lang="en-GB" sz="1150" dirty="0">
                <a:solidFill>
                  <a:prstClr val="black"/>
                </a:solidFill>
                <a:latin typeface="Arial" panose="020B0604020202020204"/>
              </a:rPr>
              <a:t>Use this exercise to spot areas your line report is strong at, the areas for development and create a career development plan with your staff member that empowers them.</a:t>
            </a:r>
          </a:p>
        </p:txBody>
      </p:sp>
      <p:sp>
        <p:nvSpPr>
          <p:cNvPr id="18" name="Rectangle: Rounded Corners 17">
            <a:extLst>
              <a:ext uri="{FF2B5EF4-FFF2-40B4-BE49-F238E27FC236}">
                <a16:creationId xmlns:a16="http://schemas.microsoft.com/office/drawing/2014/main" id="{3E1D259F-1026-D021-EE89-862A92158DDA}"/>
              </a:ext>
            </a:extLst>
          </p:cNvPr>
          <p:cNvSpPr/>
          <p:nvPr/>
        </p:nvSpPr>
        <p:spPr>
          <a:xfrm>
            <a:off x="535884" y="4753349"/>
            <a:ext cx="11262880" cy="36000"/>
          </a:xfrm>
          <a:prstGeom prst="round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FBBCA27-0F5A-106B-798F-7F644C1ACE8D}"/>
              </a:ext>
            </a:extLst>
          </p:cNvPr>
          <p:cNvSpPr/>
          <p:nvPr/>
        </p:nvSpPr>
        <p:spPr>
          <a:xfrm>
            <a:off x="6489237" y="6450513"/>
            <a:ext cx="5702763" cy="407487"/>
          </a:xfrm>
          <a:prstGeom prst="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Arial" panose="020B0604020202020204" pitchFamily="34" charset="0"/>
                <a:cs typeface="Arial" panose="020B0604020202020204" pitchFamily="34" charset="0"/>
              </a:rPr>
              <a:t>See the next page for instructions on how to complete the skills assessment</a:t>
            </a:r>
          </a:p>
        </p:txBody>
      </p:sp>
      <p:sp>
        <p:nvSpPr>
          <p:cNvPr id="9" name="Rectangle: Rounded Corners 8">
            <a:extLst>
              <a:ext uri="{FF2B5EF4-FFF2-40B4-BE49-F238E27FC236}">
                <a16:creationId xmlns:a16="http://schemas.microsoft.com/office/drawing/2014/main" id="{BD61E21E-6EC6-A19A-634B-2217B745BF86}"/>
              </a:ext>
            </a:extLst>
          </p:cNvPr>
          <p:cNvSpPr/>
          <p:nvPr/>
        </p:nvSpPr>
        <p:spPr>
          <a:xfrm>
            <a:off x="535884" y="1555095"/>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038995">
              <a:spcBef>
                <a:spcPts val="400"/>
              </a:spcBef>
              <a:spcAft>
                <a:spcPts val="400"/>
              </a:spcAft>
              <a:defRPr/>
            </a:pPr>
            <a:r>
              <a:rPr lang="en-GB" sz="1200" dirty="0">
                <a:solidFill>
                  <a:prstClr val="black"/>
                </a:solidFill>
                <a:latin typeface="Arial"/>
                <a:ea typeface="Arial" panose="020B0604020202020204" pitchFamily="34" charset="0"/>
                <a:cs typeface="Times New Roman"/>
              </a:rPr>
              <a:t>The Pathway outlines the core knowledge, skills, values and behaviours for several care roles that we are required to demonstrate. In this document you will find the information for the </a:t>
            </a:r>
            <a:r>
              <a:rPr lang="en-GB" sz="1200" b="1" dirty="0">
                <a:solidFill>
                  <a:prstClr val="black"/>
                </a:solidFill>
                <a:latin typeface="Arial"/>
                <a:ea typeface="Arial" panose="020B0604020202020204" pitchFamily="34" charset="0"/>
                <a:cs typeface="Times New Roman"/>
              </a:rPr>
              <a:t>Care Technologist </a:t>
            </a:r>
            <a:r>
              <a:rPr lang="en-GB" sz="1200" dirty="0">
                <a:solidFill>
                  <a:prstClr val="black"/>
                </a:solidFill>
                <a:latin typeface="Arial"/>
                <a:ea typeface="Arial" panose="020B0604020202020204" pitchFamily="34" charset="0"/>
                <a:cs typeface="Times New Roman"/>
              </a:rPr>
              <a:t>role</a:t>
            </a:r>
            <a:r>
              <a:rPr lang="en-GB" sz="1200" b="1" dirty="0">
                <a:solidFill>
                  <a:prstClr val="black"/>
                </a:solidFill>
                <a:latin typeface="Arial"/>
                <a:ea typeface="Arial" panose="020B0604020202020204" pitchFamily="34" charset="0"/>
                <a:cs typeface="Times New Roman"/>
              </a:rPr>
              <a:t>. </a:t>
            </a:r>
            <a:r>
              <a:rPr lang="en-GB" sz="1200" dirty="0">
                <a:solidFill>
                  <a:prstClr val="black"/>
                </a:solidFill>
                <a:latin typeface="Arial"/>
                <a:ea typeface="Arial" panose="020B0604020202020204" pitchFamily="34" charset="0"/>
                <a:cs typeface="Times New Roman"/>
              </a:rPr>
              <a:t>Reflect on those areas you are already strong and the areas you’d like to develop as part of your continued professional development. </a:t>
            </a:r>
            <a:r>
              <a:rPr lang="en-GB" sz="1200" b="1" dirty="0">
                <a:solidFill>
                  <a:prstClr val="black"/>
                </a:solidFill>
                <a:latin typeface="Arial"/>
                <a:ea typeface="Arial" panose="020B0604020202020204" pitchFamily="34" charset="0"/>
                <a:cs typeface="Times New Roman"/>
              </a:rPr>
              <a:t>Remember this is a reflective exercise and there will likely to be some skills and knowledge that you will develop overtime.</a:t>
            </a:r>
            <a:r>
              <a:rPr lang="en-GB" sz="1200" dirty="0">
                <a:solidFill>
                  <a:prstClr val="black"/>
                </a:solidFill>
                <a:latin typeface="Arial"/>
                <a:ea typeface="Arial" panose="020B0604020202020204" pitchFamily="34" charset="0"/>
                <a:cs typeface="Times New Roman"/>
              </a:rPr>
              <a:t> Use the steps below to guide you through this exercise:</a:t>
            </a:r>
          </a:p>
        </p:txBody>
      </p:sp>
    </p:spTree>
    <p:extLst>
      <p:ext uri="{BB962C8B-B14F-4D97-AF65-F5344CB8AC3E}">
        <p14:creationId xmlns:p14="http://schemas.microsoft.com/office/powerpoint/2010/main" val="297149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4FA873-ADB8-5127-1471-FF26F4A7CA29}"/>
              </a:ext>
            </a:extLst>
          </p:cNvPr>
          <p:cNvSpPr>
            <a:spLocks noGrp="1"/>
          </p:cNvSpPr>
          <p:nvPr>
            <p:ph type="body" sz="quarter" idx="12"/>
          </p:nvPr>
        </p:nvSpPr>
        <p:spPr>
          <a:xfrm>
            <a:off x="415789" y="206522"/>
            <a:ext cx="8907463" cy="703263"/>
          </a:xfrm>
        </p:spPr>
        <p:txBody>
          <a:bodyPr/>
          <a:lstStyle/>
          <a:p>
            <a:r>
              <a:rPr lang="en-GB" sz="3200" dirty="0"/>
              <a:t>How to use the skills assessment </a:t>
            </a:r>
          </a:p>
          <a:p>
            <a:r>
              <a:rPr lang="en-GB" sz="3200" dirty="0"/>
              <a:t>in this document</a:t>
            </a:r>
          </a:p>
        </p:txBody>
      </p:sp>
      <p:sp>
        <p:nvSpPr>
          <p:cNvPr id="7" name="TextBox 6">
            <a:extLst>
              <a:ext uri="{FF2B5EF4-FFF2-40B4-BE49-F238E27FC236}">
                <a16:creationId xmlns:a16="http://schemas.microsoft.com/office/drawing/2014/main" id="{0F53182C-E161-B7ED-A98E-1C4B136E98F9}"/>
              </a:ext>
            </a:extLst>
          </p:cNvPr>
          <p:cNvSpPr txBox="1"/>
          <p:nvPr/>
        </p:nvSpPr>
        <p:spPr>
          <a:xfrm>
            <a:off x="474201" y="2610805"/>
            <a:ext cx="3888188" cy="3693319"/>
          </a:xfrm>
          <a:prstGeom prst="rect">
            <a:avLst/>
          </a:prstGeom>
          <a:solidFill>
            <a:schemeClr val="bg1"/>
          </a:solidFill>
        </p:spPr>
        <p:txBody>
          <a:bodyPr wrap="square">
            <a:spAutoFit/>
          </a:bodyPr>
          <a:lstStyle/>
          <a:p>
            <a:pPr defTabSz="1038995">
              <a:defRPr/>
            </a:pPr>
            <a:r>
              <a:rPr lang="en-GB" sz="1300" dirty="0">
                <a:solidFill>
                  <a:prstClr val="black"/>
                </a:solidFill>
                <a:latin typeface="Arial" panose="020B0604020202020204"/>
              </a:rPr>
              <a:t>In </a:t>
            </a:r>
            <a:r>
              <a:rPr lang="en-GB" sz="1300" dirty="0">
                <a:solidFill>
                  <a:prstClr val="black"/>
                </a:solidFill>
                <a:latin typeface="Arial" panose="020B0604020202020204"/>
                <a:hlinkClick r:id="rId2" action="ppaction://hlinksldjump"/>
              </a:rPr>
              <a:t>section two </a:t>
            </a:r>
            <a:r>
              <a:rPr lang="en-GB" sz="1300" dirty="0">
                <a:solidFill>
                  <a:prstClr val="black"/>
                </a:solidFill>
                <a:latin typeface="Arial" panose="020B0604020202020204"/>
              </a:rPr>
              <a:t>of this document, you will find the Pathway role description, along with the stages of skills development, as a scale. </a:t>
            </a:r>
            <a:r>
              <a:rPr lang="en-GB" sz="1300" b="1" dirty="0">
                <a:solidFill>
                  <a:prstClr val="black"/>
                </a:solidFill>
                <a:latin typeface="Arial" panose="020B0604020202020204"/>
              </a:rPr>
              <a:t>Each stage is explained below: </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N/A: </a:t>
            </a:r>
            <a:r>
              <a:rPr lang="en-GB" sz="1300" dirty="0">
                <a:solidFill>
                  <a:prstClr val="black"/>
                </a:solidFill>
                <a:latin typeface="Arial" panose="020B0604020202020204"/>
              </a:rPr>
              <a:t>I do not yet know about the skill, or it does not apply to my work.</a:t>
            </a:r>
            <a:endParaRPr lang="en-GB" sz="1300" b="1" dirty="0">
              <a:solidFill>
                <a:prstClr val="black"/>
              </a:solidFill>
              <a:latin typeface="Arial" panose="020B0604020202020204"/>
            </a:endParaRP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Awareness: </a:t>
            </a:r>
            <a:r>
              <a:rPr lang="en-GB" sz="1300" dirty="0">
                <a:solidFill>
                  <a:prstClr val="black"/>
                </a:solidFill>
                <a:latin typeface="Arial" panose="020B0604020202020204"/>
              </a:rPr>
              <a:t>I can describe the fundamentals of the skill, and demonstrate basic knowledge of the skills tools and techniques</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Working:</a:t>
            </a:r>
            <a:r>
              <a:rPr lang="en-GB" sz="1300" dirty="0">
                <a:solidFill>
                  <a:srgbClr val="0068B3"/>
                </a:solidFill>
                <a:latin typeface="Arial" panose="020B0604020202020204"/>
              </a:rPr>
              <a:t> </a:t>
            </a:r>
            <a:r>
              <a:rPr lang="en-GB" sz="1300" dirty="0">
                <a:solidFill>
                  <a:prstClr val="black"/>
                </a:solidFill>
                <a:latin typeface="Arial" panose="020B0604020202020204"/>
              </a:rPr>
              <a:t>I can apply the skill with some support and adopt the most appropriate tools and techniques</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Practitioner:</a:t>
            </a:r>
            <a:r>
              <a:rPr lang="en-GB" sz="1300" dirty="0">
                <a:solidFill>
                  <a:srgbClr val="0068B3"/>
                </a:solidFill>
                <a:latin typeface="Arial" panose="020B0604020202020204"/>
              </a:rPr>
              <a:t> </a:t>
            </a:r>
            <a:r>
              <a:rPr lang="en-GB" sz="1300" dirty="0">
                <a:solidFill>
                  <a:prstClr val="black"/>
                </a:solidFill>
                <a:latin typeface="Arial" panose="020B0604020202020204"/>
              </a:rPr>
              <a:t>I can apply the skill without support, determine the most appropriate tools and techniques, and share knowledge and experience of the skill</a:t>
            </a:r>
          </a:p>
          <a:p>
            <a:pPr marL="358775" indent="-171450" defTabSz="1038995">
              <a:buFont typeface="Wingdings" panose="05000000000000000000" pitchFamily="2" charset="2"/>
              <a:buChar char="§"/>
              <a:defRPr/>
            </a:pPr>
            <a:r>
              <a:rPr lang="en-GB" sz="1300" b="1" dirty="0">
                <a:solidFill>
                  <a:srgbClr val="0068B3"/>
                </a:solidFill>
                <a:latin typeface="Arial" panose="020B0604020202020204"/>
              </a:rPr>
              <a:t>Expert: </a:t>
            </a:r>
            <a:r>
              <a:rPr lang="en-GB" sz="1300" dirty="0">
                <a:solidFill>
                  <a:prstClr val="black"/>
                </a:solidFill>
                <a:latin typeface="Arial" panose="020B0604020202020204"/>
              </a:rPr>
              <a:t>I can teach the skill, and its most advanced tools and techniques</a:t>
            </a:r>
          </a:p>
        </p:txBody>
      </p:sp>
      <p:sp>
        <p:nvSpPr>
          <p:cNvPr id="12" name="Google Shape;64;p14">
            <a:extLst>
              <a:ext uri="{FF2B5EF4-FFF2-40B4-BE49-F238E27FC236}">
                <a16:creationId xmlns:a16="http://schemas.microsoft.com/office/drawing/2014/main" id="{0F44F4BD-B71E-BF6D-898C-CA5B5701DB75}"/>
              </a:ext>
            </a:extLst>
          </p:cNvPr>
          <p:cNvSpPr txBox="1">
            <a:spLocks/>
          </p:cNvSpPr>
          <p:nvPr/>
        </p:nvSpPr>
        <p:spPr>
          <a:xfrm>
            <a:off x="4527624" y="2596163"/>
            <a:ext cx="7500475" cy="430166"/>
          </a:xfrm>
          <a:prstGeom prst="rect">
            <a:avLst/>
          </a:prstGeom>
          <a:noFill/>
          <a:ln>
            <a:noFill/>
          </a:ln>
        </p:spPr>
        <p:txBody>
          <a:bodyPr spcFirstLastPara="1" wrap="squar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1400" kern="0" dirty="0">
                <a:solidFill>
                  <a:srgbClr val="008C95"/>
                </a:solidFill>
              </a:rPr>
              <a:t>Completing the assessment – an example of what the assessment pages look like</a:t>
            </a:r>
          </a:p>
        </p:txBody>
      </p:sp>
      <p:sp>
        <p:nvSpPr>
          <p:cNvPr id="5" name="Rectangle: Rounded Corners 4">
            <a:extLst>
              <a:ext uri="{FF2B5EF4-FFF2-40B4-BE49-F238E27FC236}">
                <a16:creationId xmlns:a16="http://schemas.microsoft.com/office/drawing/2014/main" id="{D348A8C9-16DA-EA56-F743-9D9635AE6BFD}"/>
              </a:ext>
            </a:extLst>
          </p:cNvPr>
          <p:cNvSpPr/>
          <p:nvPr/>
        </p:nvSpPr>
        <p:spPr>
          <a:xfrm>
            <a:off x="535883" y="1325304"/>
            <a:ext cx="11088924" cy="1075232"/>
          </a:xfrm>
          <a:prstGeom prst="roundRect">
            <a:avLst>
              <a:gd name="adj" fmla="val 14284"/>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l"/>
            <a:r>
              <a:rPr lang="en-GB" sz="1400" dirty="0">
                <a:solidFill>
                  <a:schemeClr val="tx1"/>
                </a:solidFill>
                <a:latin typeface="Arial"/>
                <a:ea typeface="Arial" panose="020B0604020202020204" pitchFamily="34" charset="0"/>
                <a:cs typeface="Times New Roman"/>
              </a:rPr>
              <a:t>Reflecting on the areas of your role you feel strongest at, and the areas might need to develop is a great way to think about your learning needs and career goals to set for yourself. The skills assessment is done by rating yourself along the ‘stages of skills development’ we all go through from </a:t>
            </a:r>
            <a:r>
              <a:rPr lang="en-GB" sz="1400" b="1" dirty="0">
                <a:solidFill>
                  <a:schemeClr val="tx1"/>
                </a:solidFill>
                <a:latin typeface="Arial"/>
                <a:ea typeface="Arial" panose="020B0604020202020204" pitchFamily="34" charset="0"/>
                <a:cs typeface="Times New Roman"/>
              </a:rPr>
              <a:t>awareness, working, practitioner </a:t>
            </a:r>
            <a:r>
              <a:rPr lang="en-GB" sz="1400" dirty="0">
                <a:solidFill>
                  <a:schemeClr val="tx1"/>
                </a:solidFill>
                <a:latin typeface="Arial"/>
                <a:ea typeface="Arial" panose="020B0604020202020204" pitchFamily="34" charset="0"/>
                <a:cs typeface="Times New Roman"/>
              </a:rPr>
              <a:t>and</a:t>
            </a:r>
            <a:r>
              <a:rPr lang="en-GB" sz="1400" b="1" dirty="0">
                <a:solidFill>
                  <a:schemeClr val="tx1"/>
                </a:solidFill>
                <a:latin typeface="Arial"/>
                <a:ea typeface="Arial" panose="020B0604020202020204" pitchFamily="34" charset="0"/>
                <a:cs typeface="Times New Roman"/>
              </a:rPr>
              <a:t> expert</a:t>
            </a:r>
            <a:r>
              <a:rPr lang="en-GB" sz="1400" dirty="0">
                <a:solidFill>
                  <a:schemeClr val="tx1"/>
                </a:solidFill>
                <a:latin typeface="Arial"/>
                <a:ea typeface="Arial" panose="020B0604020202020204" pitchFamily="34" charset="0"/>
                <a:cs typeface="Times New Roman"/>
              </a:rPr>
              <a:t>. Think about how you perform in your role, the areas you find easy to do, and are often complimented for, versus the areas you’d like to improve in the coming year.</a:t>
            </a:r>
          </a:p>
          <a:p>
            <a:pPr algn="l"/>
            <a:endParaRPr lang="en-GB" sz="1400" dirty="0">
              <a:solidFill>
                <a:schemeClr val="bg1"/>
              </a:solidFill>
              <a:latin typeface="Arial"/>
              <a:ea typeface="Arial" panose="020B0604020202020204" pitchFamily="34" charset="0"/>
              <a:cs typeface="Times New Roman"/>
            </a:endParaRPr>
          </a:p>
        </p:txBody>
      </p:sp>
      <p:sp>
        <p:nvSpPr>
          <p:cNvPr id="8" name="Rectangle 7">
            <a:extLst>
              <a:ext uri="{FF2B5EF4-FFF2-40B4-BE49-F238E27FC236}">
                <a16:creationId xmlns:a16="http://schemas.microsoft.com/office/drawing/2014/main" id="{4B69DF25-9619-182C-9E4D-BB45193C5777}"/>
              </a:ext>
            </a:extLst>
          </p:cNvPr>
          <p:cNvSpPr/>
          <p:nvPr/>
        </p:nvSpPr>
        <p:spPr>
          <a:xfrm>
            <a:off x="4565137" y="5221718"/>
            <a:ext cx="3675350"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Read and reflect </a:t>
            </a:r>
            <a:r>
              <a:rPr lang="en-GB" sz="1200" dirty="0">
                <a:solidFill>
                  <a:schemeClr val="tx1"/>
                </a:solidFill>
                <a:latin typeface="Arial" panose="020B0604020202020204" pitchFamily="34" charset="0"/>
                <a:cs typeface="Arial" panose="020B0604020202020204" pitchFamily="34" charset="0"/>
              </a:rPr>
              <a:t>on the category, detail and examples of the Pathway skills, knowledge and behaviours and training, for you to assess against.</a:t>
            </a:r>
          </a:p>
        </p:txBody>
      </p:sp>
      <p:sp>
        <p:nvSpPr>
          <p:cNvPr id="11" name="Rectangle 10">
            <a:extLst>
              <a:ext uri="{FF2B5EF4-FFF2-40B4-BE49-F238E27FC236}">
                <a16:creationId xmlns:a16="http://schemas.microsoft.com/office/drawing/2014/main" id="{A75DB84F-08B7-34E3-3728-4E641804F03E}"/>
              </a:ext>
            </a:extLst>
          </p:cNvPr>
          <p:cNvSpPr/>
          <p:nvPr/>
        </p:nvSpPr>
        <p:spPr>
          <a:xfrm>
            <a:off x="8368209" y="5222900"/>
            <a:ext cx="3435864"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Use the skills stage rating </a:t>
            </a:r>
            <a:r>
              <a:rPr lang="en-GB" sz="1200" dirty="0">
                <a:solidFill>
                  <a:schemeClr val="tx1"/>
                </a:solidFill>
                <a:latin typeface="Arial" panose="020B0604020202020204" pitchFamily="34" charset="0"/>
                <a:cs typeface="Arial" panose="020B0604020202020204" pitchFamily="34" charset="0"/>
              </a:rPr>
              <a:t>to plot your self-assessment (teal), and your manager’s assessment (blue) too. Use the Notes section to record reflections, aspirations, actions etc. </a:t>
            </a:r>
          </a:p>
        </p:txBody>
      </p:sp>
      <p:sp>
        <p:nvSpPr>
          <p:cNvPr id="15" name="Arrow: Down 14">
            <a:extLst>
              <a:ext uri="{FF2B5EF4-FFF2-40B4-BE49-F238E27FC236}">
                <a16:creationId xmlns:a16="http://schemas.microsoft.com/office/drawing/2014/main" id="{8A27B721-A542-8A58-7B8B-1FB1A30AF344}"/>
              </a:ext>
            </a:extLst>
          </p:cNvPr>
          <p:cNvSpPr/>
          <p:nvPr/>
        </p:nvSpPr>
        <p:spPr>
          <a:xfrm>
            <a:off x="9910502" y="4716309"/>
            <a:ext cx="351277" cy="466244"/>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B121546-4E0E-5A3F-944B-EBA1D3F3E06C}"/>
              </a:ext>
            </a:extLst>
          </p:cNvPr>
          <p:cNvPicPr>
            <a:picLocks noChangeAspect="1"/>
          </p:cNvPicPr>
          <p:nvPr/>
        </p:nvPicPr>
        <p:blipFill rotWithShape="1">
          <a:blip r:embed="rId3"/>
          <a:srcRect t="16858" b="5489"/>
          <a:stretch/>
        </p:blipFill>
        <p:spPr>
          <a:xfrm>
            <a:off x="4527624" y="3151308"/>
            <a:ext cx="7276450" cy="1565001"/>
          </a:xfrm>
          <a:prstGeom prst="rect">
            <a:avLst/>
          </a:prstGeom>
          <a:ln>
            <a:solidFill>
              <a:schemeClr val="tx1">
                <a:lumMod val="85000"/>
                <a:lumOff val="15000"/>
              </a:schemeClr>
            </a:solidFill>
          </a:ln>
        </p:spPr>
      </p:pic>
      <p:sp>
        <p:nvSpPr>
          <p:cNvPr id="20" name="Arrow: Down 19">
            <a:extLst>
              <a:ext uri="{FF2B5EF4-FFF2-40B4-BE49-F238E27FC236}">
                <a16:creationId xmlns:a16="http://schemas.microsoft.com/office/drawing/2014/main" id="{D08548A0-7514-70DD-8448-984653810C7E}"/>
              </a:ext>
            </a:extLst>
          </p:cNvPr>
          <p:cNvSpPr/>
          <p:nvPr/>
        </p:nvSpPr>
        <p:spPr>
          <a:xfrm>
            <a:off x="6227173" y="4743033"/>
            <a:ext cx="351277" cy="439520"/>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957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2809-A55E-16DB-84B5-583D7F5CA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4A339-1A3F-3016-A0A8-6B2AA49DFADF}"/>
              </a:ext>
            </a:extLst>
          </p:cNvPr>
          <p:cNvSpPr>
            <a:spLocks noGrp="1"/>
          </p:cNvSpPr>
          <p:nvPr>
            <p:ph type="title"/>
          </p:nvPr>
        </p:nvSpPr>
        <p:spPr>
          <a:xfrm>
            <a:off x="537402" y="1823902"/>
            <a:ext cx="9349993" cy="625100"/>
          </a:xfrm>
        </p:spPr>
        <p:txBody>
          <a:bodyPr/>
          <a:lstStyle/>
          <a:p>
            <a:r>
              <a:rPr lang="en-GB" sz="4000" dirty="0">
                <a:solidFill>
                  <a:srgbClr val="008C95"/>
                </a:solidFill>
              </a:rPr>
              <a:t>Section 2:</a:t>
            </a:r>
            <a:br>
              <a:rPr lang="en-GB" sz="4000" dirty="0"/>
            </a:br>
            <a:r>
              <a:rPr lang="en-GB" sz="4000" dirty="0"/>
              <a:t>Introduction to Care Technologist role</a:t>
            </a:r>
          </a:p>
        </p:txBody>
      </p:sp>
    </p:spTree>
    <p:extLst>
      <p:ext uri="{BB962C8B-B14F-4D97-AF65-F5344CB8AC3E}">
        <p14:creationId xmlns:p14="http://schemas.microsoft.com/office/powerpoint/2010/main" val="281413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07B6E6E-52E8-C95C-4230-191C089E6885}"/>
              </a:ext>
            </a:extLst>
          </p:cNvPr>
          <p:cNvSpPr>
            <a:spLocks noGrp="1"/>
          </p:cNvSpPr>
          <p:nvPr>
            <p:ph type="body" sz="quarter" idx="20"/>
          </p:nvPr>
        </p:nvSpPr>
        <p:spPr>
          <a:xfrm>
            <a:off x="168254" y="346851"/>
            <a:ext cx="8142288" cy="609600"/>
          </a:xfrm>
        </p:spPr>
        <p:txBody>
          <a:bodyPr/>
          <a:lstStyle/>
          <a:p>
            <a:r>
              <a:rPr lang="en-GB" sz="3200" dirty="0"/>
              <a:t>Daniel’s story – Care Technologist</a:t>
            </a:r>
          </a:p>
        </p:txBody>
      </p:sp>
      <p:sp>
        <p:nvSpPr>
          <p:cNvPr id="3" name="Rectangle 2">
            <a:extLst>
              <a:ext uri="{FF2B5EF4-FFF2-40B4-BE49-F238E27FC236}">
                <a16:creationId xmlns:a16="http://schemas.microsoft.com/office/drawing/2014/main" id="{1B6153E9-3B12-8472-3B1F-1DB153A21695}"/>
              </a:ext>
            </a:extLst>
          </p:cNvPr>
          <p:cNvSpPr/>
          <p:nvPr/>
        </p:nvSpPr>
        <p:spPr>
          <a:xfrm>
            <a:off x="168254" y="1474922"/>
            <a:ext cx="9462763" cy="4391488"/>
          </a:xfrm>
          <a:prstGeom prst="rect">
            <a:avLst/>
          </a:prstGeom>
          <a:no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l"/>
            <a:r>
              <a:rPr lang="en-GB" sz="1200" b="1" kern="100" dirty="0">
                <a:solidFill>
                  <a:srgbClr val="0068B3"/>
                </a:solidFill>
                <a:effectLst/>
                <a:latin typeface="Arial" panose="020B0604020202020204" pitchFamily="34" charset="0"/>
                <a:ea typeface="Aptos" panose="020B0004020202020204" pitchFamily="34" charset="0"/>
                <a:cs typeface="Arial" panose="020B0604020202020204" pitchFamily="34" charset="0"/>
              </a:rPr>
              <a:t>When Daniel first enters adult social care, he begins as a care support worker in a residential home. He is new to the sector but quickly develops strong skills in person centred practice, communication, and supporting independence for older adults and people with learning disabilities. These early experiences gave him a deep appreciation of the importance of dignity and autonomy in care.</a:t>
            </a:r>
          </a:p>
          <a:p>
            <a:pPr algn="l"/>
            <a:endParaRPr lang="en-GB" sz="1200" b="1" kern="1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After several years, Daniel progresses to a senior support worker role. Here he takes on mentoring responsibilities and becomes increasingly involved in introducing digital care planning tools. Colleagues soon recognise him as the “go to” person for troubleshooting tablets and assistive devices. This practical exposure sparks his interest in how technology can transform everyday care practices.</a:t>
            </a:r>
          </a:p>
          <a:p>
            <a:r>
              <a:rPr lang="en-GB" sz="1200" dirty="0">
                <a:solidFill>
                  <a:schemeClr val="tx1"/>
                </a:solidFill>
                <a:latin typeface="Arial" panose="020B0604020202020204" pitchFamily="34" charset="0"/>
                <a:cs typeface="Arial" panose="020B0604020202020204" pitchFamily="34" charset="0"/>
              </a:rPr>
              <a:t> </a:t>
            </a:r>
          </a:p>
          <a:p>
            <a:r>
              <a:rPr lang="en-GB" sz="1200" dirty="0">
                <a:solidFill>
                  <a:schemeClr val="tx1"/>
                </a:solidFill>
                <a:latin typeface="Arial" panose="020B0604020202020204" pitchFamily="34" charset="0"/>
                <a:cs typeface="Arial" panose="020B0604020202020204" pitchFamily="34" charset="0"/>
              </a:rPr>
              <a:t>To formalise his growing expertise, Daniel completes the Level 2 Introduction to Assistive Technology in Health and Care qualification, followed by the Digital Leadership programme. These give him confidence in embedding technology into care settings and prepare his to transition into a dedicated care technologist role, where he can combine his frontline knowledge with technical skills.</a:t>
            </a:r>
          </a:p>
          <a:p>
            <a:endParaRPr lang="en-GB" sz="12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In his new role, Daniel takes on responsibilities such as assessing individual needs, recommending technology enabled care (TEC) solutions, and installing and monitoring devices such as fall detectors. He also becomes adept at troubleshooting issues and supporting families and residents to use digital tools confidently. He regularly reviews the technology he recommends, ensuring they continue to meet residents’ needs.</a:t>
            </a:r>
          </a:p>
          <a:p>
            <a:r>
              <a:rPr lang="en-GB" sz="1200" dirty="0">
                <a:solidFill>
                  <a:schemeClr val="tx1"/>
                </a:solidFill>
                <a:latin typeface="Arial" panose="020B0604020202020204" pitchFamily="34" charset="0"/>
                <a:cs typeface="Arial" panose="020B0604020202020204" pitchFamily="34" charset="0"/>
              </a:rPr>
              <a:t> </a:t>
            </a:r>
          </a:p>
          <a:p>
            <a:r>
              <a:rPr lang="en-GB" sz="1200" dirty="0">
                <a:solidFill>
                  <a:schemeClr val="tx1"/>
                </a:solidFill>
                <a:latin typeface="Arial" panose="020B0604020202020204" pitchFamily="34" charset="0"/>
                <a:cs typeface="Arial" panose="020B0604020202020204" pitchFamily="34" charset="0"/>
              </a:rPr>
              <a:t>As Daniel grows in confidence, he expands his CPD by completing the Level 3 Using Assistive Technology in Health and Care qualification. Recognising the fast pace of digital change, Daniel commits himself to staying ahead. He regularly attends webinars on emerging technologies such as AI, smart wearables, and voice activated devices. More recently, he has begun to specialise in AI and data ethics, thinking about how he can help ensure that new innovations are used safely and inclusively.</a:t>
            </a:r>
          </a:p>
          <a:p>
            <a:endParaRPr lang="en-GB" sz="1200" dirty="0">
              <a:solidFill>
                <a:srgbClr val="0F47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718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EED32-6D6C-3BEC-13FA-D012E0657A1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427E54B-9D0E-EA3C-E346-ED72538E1D1E}"/>
              </a:ext>
            </a:extLst>
          </p:cNvPr>
          <p:cNvSpPr>
            <a:spLocks noGrp="1"/>
          </p:cNvSpPr>
          <p:nvPr>
            <p:ph type="body" sz="quarter" idx="20"/>
          </p:nvPr>
        </p:nvSpPr>
        <p:spPr>
          <a:xfrm>
            <a:off x="400215" y="275290"/>
            <a:ext cx="8142288" cy="609600"/>
          </a:xfrm>
        </p:spPr>
        <p:txBody>
          <a:bodyPr/>
          <a:lstStyle/>
          <a:p>
            <a:r>
              <a:rPr lang="en-GB" sz="3200" dirty="0"/>
              <a:t>Natalie’s story – Care Technologist</a:t>
            </a:r>
          </a:p>
        </p:txBody>
      </p:sp>
      <p:sp>
        <p:nvSpPr>
          <p:cNvPr id="7" name="Rectangle 6">
            <a:extLst>
              <a:ext uri="{FF2B5EF4-FFF2-40B4-BE49-F238E27FC236}">
                <a16:creationId xmlns:a16="http://schemas.microsoft.com/office/drawing/2014/main" id="{5D350050-9D6A-61E7-2E25-8AD397AB3DF6}"/>
              </a:ext>
            </a:extLst>
          </p:cNvPr>
          <p:cNvSpPr/>
          <p:nvPr/>
        </p:nvSpPr>
        <p:spPr>
          <a:xfrm>
            <a:off x="168964" y="1322212"/>
            <a:ext cx="9730409" cy="4900458"/>
          </a:xfrm>
          <a:prstGeom prst="rect">
            <a:avLst/>
          </a:prstGeom>
          <a:noFill/>
          <a:ln w="2222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buNone/>
            </a:pPr>
            <a:r>
              <a:rPr lang="en-GB" sz="1200" b="1" kern="100" dirty="0">
                <a:solidFill>
                  <a:srgbClr val="0068B3"/>
                </a:solidFill>
                <a:effectLst/>
                <a:latin typeface="Arial" panose="020B0604020202020204" pitchFamily="34" charset="0"/>
                <a:ea typeface="Aptos" panose="020B0004020202020204" pitchFamily="34" charset="0"/>
                <a:cs typeface="Arial" panose="020B0604020202020204" pitchFamily="34" charset="0"/>
              </a:rPr>
              <a:t>Natalie begins her professional life as an IT support technician in a local authority. Her early responsibilities focus on troubleshooting hardware, managing networks, and supporting staff with digital systems. At this stage, her expertise is firmly rooted in technology, and she has little exposure to adult social care. </a:t>
            </a:r>
          </a:p>
          <a:p>
            <a:pPr>
              <a:buNone/>
            </a:pP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Natalie works on projects that introduces digital care planning platforms, and during this time she becomes more curious about how technology could directly improve the lives of people receiving care. This interest leads her to collaborate more closely with social workers and care staff, where she begins to understand the principles of person-centred practice and the unique needs of adults in supported living and residential environments.</a:t>
            </a:r>
          </a:p>
          <a:p>
            <a:r>
              <a:rPr lang="en-GB" sz="1200" dirty="0">
                <a:solidFill>
                  <a:schemeClr val="tx1"/>
                </a:solidFill>
                <a:latin typeface="Arial" panose="020B0604020202020204" pitchFamily="34" charset="0"/>
                <a:cs typeface="Arial" panose="020B0604020202020204" pitchFamily="34" charset="0"/>
              </a:rPr>
              <a:t> </a:t>
            </a:r>
          </a:p>
          <a:p>
            <a:r>
              <a:rPr lang="en-GB" sz="1200" dirty="0">
                <a:solidFill>
                  <a:schemeClr val="tx1"/>
                </a:solidFill>
                <a:latin typeface="Arial" panose="020B0604020202020204" pitchFamily="34" charset="0"/>
                <a:cs typeface="Arial" panose="020B0604020202020204" pitchFamily="34" charset="0"/>
              </a:rPr>
              <a:t>Recognising the need to bridge her technical background with sector knowledge, Natalie completes the Level 3 Using Assistive Technology in Health and Care qualification. She also undertakes training in safeguarding and adult care frameworks, which enables her to apply her IT skills in a care focused context. This blend of technical and adult social care expertise paves the way for her transition into a dedicated care technologist role for the local authority.</a:t>
            </a:r>
            <a:br>
              <a:rPr lang="en-GB" sz="1200" dirty="0">
                <a:solidFill>
                  <a:schemeClr val="tx1"/>
                </a:solidFill>
                <a:latin typeface="Arial" panose="020B0604020202020204" pitchFamily="34" charset="0"/>
                <a:cs typeface="Arial" panose="020B0604020202020204" pitchFamily="34" charset="0"/>
              </a:rPr>
            </a:br>
            <a:endParaRPr lang="en-GB" sz="1200" dirty="0">
              <a:solidFill>
                <a:schemeClr val="tx1"/>
              </a:solidFill>
              <a:latin typeface="Arial" panose="020B0604020202020204" pitchFamily="34" charset="0"/>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In her new role, Natalie takes on responsibilities such as installing and maintaining technology enabled care (TEC) devices, including medication dispensers, and smart home sensor systems. She supports families to use digital tools confidently, troubleshooting connectivity and integration issues across multiple care settings. Importantly, she ensures that all technology use aligns with safeguarding, ethical standards, and person-centred values.</a:t>
            </a:r>
          </a:p>
          <a:p>
            <a:r>
              <a:rPr lang="en-GB" sz="1200" dirty="0">
                <a:solidFill>
                  <a:schemeClr val="tx1"/>
                </a:solidFill>
                <a:latin typeface="Arial" panose="020B0604020202020204" pitchFamily="34" charset="0"/>
                <a:cs typeface="Arial" panose="020B0604020202020204" pitchFamily="34" charset="0"/>
              </a:rPr>
              <a:t> </a:t>
            </a:r>
          </a:p>
          <a:p>
            <a:r>
              <a:rPr lang="en-GB" sz="1200" dirty="0">
                <a:solidFill>
                  <a:schemeClr val="tx1"/>
                </a:solidFill>
                <a:latin typeface="Arial" panose="020B0604020202020204" pitchFamily="34" charset="0"/>
                <a:cs typeface="Arial" panose="020B0604020202020204" pitchFamily="34" charset="0"/>
              </a:rPr>
              <a:t>As Natalie grows in confidence, she undertakes further CPD. She completes the Level 5 Award in Understanding Digital Leadership in Adult Social Care. She also strengthens her cyber security knowledge through the data security and protection toolkit. Natalie also continues to broaden her expertise by attending webinars on AI, interoperability, and emerging assistive technologies. </a:t>
            </a:r>
          </a:p>
          <a:p>
            <a:r>
              <a:rPr lang="en-GB" sz="1200" dirty="0">
                <a:solidFill>
                  <a:schemeClr val="tx1"/>
                </a:solidFill>
                <a:latin typeface="Arial" panose="020B0604020202020204" pitchFamily="34" charset="0"/>
                <a:cs typeface="Arial" panose="020B0604020202020204" pitchFamily="34" charset="0"/>
              </a:rPr>
              <a:t> </a:t>
            </a:r>
          </a:p>
          <a:p>
            <a:r>
              <a:rPr lang="en-GB" sz="1200" dirty="0">
                <a:solidFill>
                  <a:schemeClr val="tx1"/>
                </a:solidFill>
                <a:latin typeface="Arial" panose="020B0604020202020204" pitchFamily="34" charset="0"/>
                <a:cs typeface="Arial" panose="020B0604020202020204" pitchFamily="34" charset="0"/>
              </a:rPr>
              <a:t>Throughout her continued growth and development Natalie has put people at the heart of what she does. She is focused on delivering technology solutions that can help improve lives and increase independence, working in concert with colleagues to ensure safe, high quality, person-centred care and support. </a:t>
            </a:r>
          </a:p>
          <a:p>
            <a:endParaRPr lang="en-GB" sz="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0521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3DD1B12-FA5F-F942-9464-23E194837BE2}"/>
              </a:ext>
            </a:extLst>
          </p:cNvPr>
          <p:cNvGrpSpPr>
            <a:grpSpLocks/>
          </p:cNvGrpSpPr>
          <p:nvPr/>
        </p:nvGrpSpPr>
        <p:grpSpPr>
          <a:xfrm>
            <a:off x="6379149" y="4025438"/>
            <a:ext cx="4844521" cy="2336783"/>
            <a:chOff x="6379149" y="3799302"/>
            <a:chExt cx="4844521" cy="2336783"/>
          </a:xfrm>
        </p:grpSpPr>
        <p:sp>
          <p:nvSpPr>
            <p:cNvPr id="7" name="Rectangle 6">
              <a:extLst>
                <a:ext uri="{FF2B5EF4-FFF2-40B4-BE49-F238E27FC236}">
                  <a16:creationId xmlns:a16="http://schemas.microsoft.com/office/drawing/2014/main" id="{0D67BADE-AE4B-4FA9-4812-1E9D99977FA8}"/>
                </a:ext>
              </a:extLst>
            </p:cNvPr>
            <p:cNvSpPr>
              <a:spLocks/>
            </p:cNvSpPr>
            <p:nvPr/>
          </p:nvSpPr>
          <p:spPr>
            <a:xfrm>
              <a:off x="6379149" y="3799302"/>
              <a:ext cx="4844521" cy="2330822"/>
            </a:xfrm>
            <a:prstGeom prst="rect">
              <a:avLst/>
            </a:prstGeom>
            <a:solidFill>
              <a:srgbClr val="008C95">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8" name="Free-form: Shape 82">
              <a:extLst>
                <a:ext uri="{FF2B5EF4-FFF2-40B4-BE49-F238E27FC236}">
                  <a16:creationId xmlns:a16="http://schemas.microsoft.com/office/drawing/2014/main" id="{7C7A139C-48D3-F482-3A9B-0A08FA4302CD}"/>
                </a:ext>
              </a:extLst>
            </p:cNvPr>
            <p:cNvSpPr>
              <a:spLocks/>
            </p:cNvSpPr>
            <p:nvPr/>
          </p:nvSpPr>
          <p:spPr>
            <a:xfrm>
              <a:off x="6393530" y="3806016"/>
              <a:ext cx="2419220" cy="2330069"/>
            </a:xfrm>
            <a:custGeom>
              <a:avLst/>
              <a:gdLst>
                <a:gd name="connsiteX0" fmla="*/ 1106043 w 1107125"/>
                <a:gd name="connsiteY0" fmla="*/ 133611 h 1106768"/>
                <a:gd name="connsiteX1" fmla="*/ 133968 w 1107125"/>
                <a:gd name="connsiteY1" fmla="*/ 1105687 h 1106768"/>
                <a:gd name="connsiteX2" fmla="*/ 0 w 1107125"/>
                <a:gd name="connsiteY2" fmla="*/ 987794 h 1106768"/>
                <a:gd name="connsiteX3" fmla="*/ 0 w 1107125"/>
                <a:gd name="connsiteY3" fmla="*/ 489432 h 1106768"/>
                <a:gd name="connsiteX4" fmla="*/ 91099 w 1107125"/>
                <a:gd name="connsiteY4" fmla="*/ 374040 h 1106768"/>
                <a:gd name="connsiteX5" fmla="*/ 385829 w 1107125"/>
                <a:gd name="connsiteY5" fmla="*/ 87169 h 1106768"/>
                <a:gd name="connsiteX6" fmla="*/ 500149 w 1107125"/>
                <a:gd name="connsiteY6" fmla="*/ 0 h 1106768"/>
                <a:gd name="connsiteX7" fmla="*/ 988151 w 1107125"/>
                <a:gd name="connsiteY7" fmla="*/ 0 h 1106768"/>
                <a:gd name="connsiteX8" fmla="*/ 1106043 w 1107125"/>
                <a:gd name="connsiteY8" fmla="*/ 133969 h 110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6768">
                  <a:moveTo>
                    <a:pt x="1106043" y="133611"/>
                  </a:moveTo>
                  <a:cubicBezTo>
                    <a:pt x="1037094" y="637690"/>
                    <a:pt x="638047" y="1036738"/>
                    <a:pt x="133968" y="1105687"/>
                  </a:cubicBezTo>
                  <a:cubicBezTo>
                    <a:pt x="63233" y="1115332"/>
                    <a:pt x="0" y="1059244"/>
                    <a:pt x="0" y="987794"/>
                  </a:cubicBezTo>
                  <a:lnTo>
                    <a:pt x="0" y="489432"/>
                  </a:lnTo>
                  <a:cubicBezTo>
                    <a:pt x="0" y="434415"/>
                    <a:pt x="38225" y="388687"/>
                    <a:pt x="91099" y="374040"/>
                  </a:cubicBezTo>
                  <a:cubicBezTo>
                    <a:pt x="231855" y="335457"/>
                    <a:pt x="343673" y="226139"/>
                    <a:pt x="385829" y="87169"/>
                  </a:cubicBezTo>
                  <a:cubicBezTo>
                    <a:pt x="401191" y="36082"/>
                    <a:pt x="446561" y="0"/>
                    <a:pt x="500149" y="0"/>
                  </a:cubicBezTo>
                  <a:lnTo>
                    <a:pt x="988151" y="0"/>
                  </a:lnTo>
                  <a:cubicBezTo>
                    <a:pt x="1059601" y="0"/>
                    <a:pt x="1115689" y="62876"/>
                    <a:pt x="1106043" y="133969"/>
                  </a:cubicBezTo>
                  <a:close/>
                </a:path>
              </a:pathLst>
            </a:custGeom>
            <a:solidFill>
              <a:srgbClr val="008C95"/>
            </a:solidFill>
            <a:ln w="0" cap="flat">
              <a:noFill/>
              <a:prstDash val="solid"/>
              <a:miter/>
            </a:ln>
          </p:spPr>
          <p:txBody>
            <a:bodyPr rtlCol="0" anchor="ctr"/>
            <a:lstStyle/>
            <a:p>
              <a:endParaRPr lang="en-US" dirty="0">
                <a:latin typeface="Arial"/>
                <a:cs typeface="Arial"/>
              </a:endParaRPr>
            </a:p>
          </p:txBody>
        </p:sp>
        <p:sp>
          <p:nvSpPr>
            <p:cNvPr id="9" name="Free-form: Shape 86">
              <a:extLst>
                <a:ext uri="{FF2B5EF4-FFF2-40B4-BE49-F238E27FC236}">
                  <a16:creationId xmlns:a16="http://schemas.microsoft.com/office/drawing/2014/main" id="{60409156-0B49-A1CC-5ABC-37CE38265858}"/>
                </a:ext>
              </a:extLst>
            </p:cNvPr>
            <p:cNvSpPr>
              <a:spLocks/>
            </p:cNvSpPr>
            <p:nvPr/>
          </p:nvSpPr>
          <p:spPr>
            <a:xfrm>
              <a:off x="6560903" y="5583315"/>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03</a:t>
              </a:r>
            </a:p>
          </p:txBody>
        </p:sp>
        <p:sp>
          <p:nvSpPr>
            <p:cNvPr id="10" name="TextBox 32">
              <a:extLst>
                <a:ext uri="{FF2B5EF4-FFF2-40B4-BE49-F238E27FC236}">
                  <a16:creationId xmlns:a16="http://schemas.microsoft.com/office/drawing/2014/main" id="{920D591D-70C1-B85C-5726-9AD2F491445E}"/>
                </a:ext>
              </a:extLst>
            </p:cNvPr>
            <p:cNvSpPr txBox="1">
              <a:spLocks/>
            </p:cNvSpPr>
            <p:nvPr/>
          </p:nvSpPr>
          <p:spPr>
            <a:xfrm>
              <a:off x="7041055"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Delivering excellent care</a:t>
              </a:r>
            </a:p>
          </p:txBody>
        </p:sp>
        <p:pic>
          <p:nvPicPr>
            <p:cNvPr id="11" name="Graphic 10" descr="Care outline">
              <a:extLst>
                <a:ext uri="{FF2B5EF4-FFF2-40B4-BE49-F238E27FC236}">
                  <a16:creationId xmlns:a16="http://schemas.microsoft.com/office/drawing/2014/main" id="{1C0FF22F-2644-1346-DA6F-E504972B3D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2466" y="3845335"/>
              <a:ext cx="540000" cy="540000"/>
            </a:xfrm>
            <a:prstGeom prst="rect">
              <a:avLst/>
            </a:prstGeom>
          </p:spPr>
        </p:pic>
        <p:sp>
          <p:nvSpPr>
            <p:cNvPr id="12" name="TextBox 11">
              <a:extLst>
                <a:ext uri="{FF2B5EF4-FFF2-40B4-BE49-F238E27FC236}">
                  <a16:creationId xmlns:a16="http://schemas.microsoft.com/office/drawing/2014/main" id="{10D25466-344F-F967-2139-9B2935475753}"/>
                </a:ext>
              </a:extLst>
            </p:cNvPr>
            <p:cNvSpPr txBox="1">
              <a:spLocks/>
            </p:cNvSpPr>
            <p:nvPr/>
          </p:nvSpPr>
          <p:spPr>
            <a:xfrm>
              <a:off x="8827131" y="4178658"/>
              <a:ext cx="2370721" cy="127727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and using Technology Enabled Care (TEC)</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TEC maintenance and usability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dirty="0"/>
                <a:t>Understanding effective assessment and reporting</a:t>
              </a:r>
            </a:p>
          </p:txBody>
        </p:sp>
      </p:grpSp>
      <p:grpSp>
        <p:nvGrpSpPr>
          <p:cNvPr id="13" name="Group 12">
            <a:extLst>
              <a:ext uri="{FF2B5EF4-FFF2-40B4-BE49-F238E27FC236}">
                <a16:creationId xmlns:a16="http://schemas.microsoft.com/office/drawing/2014/main" id="{3B19C87A-E5C0-0375-006C-0480BFAF1682}"/>
              </a:ext>
            </a:extLst>
          </p:cNvPr>
          <p:cNvGrpSpPr>
            <a:grpSpLocks/>
          </p:cNvGrpSpPr>
          <p:nvPr/>
        </p:nvGrpSpPr>
        <p:grpSpPr>
          <a:xfrm>
            <a:off x="6379149" y="1588404"/>
            <a:ext cx="4845301" cy="2341414"/>
            <a:chOff x="6379149" y="1372094"/>
            <a:chExt cx="4845301" cy="2341414"/>
          </a:xfrm>
        </p:grpSpPr>
        <p:sp>
          <p:nvSpPr>
            <p:cNvPr id="14" name="Rectangle 13">
              <a:extLst>
                <a:ext uri="{FF2B5EF4-FFF2-40B4-BE49-F238E27FC236}">
                  <a16:creationId xmlns:a16="http://schemas.microsoft.com/office/drawing/2014/main" id="{D123B554-2C78-F0ED-B232-47284490EC11}"/>
                </a:ext>
              </a:extLst>
            </p:cNvPr>
            <p:cNvSpPr>
              <a:spLocks/>
            </p:cNvSpPr>
            <p:nvPr/>
          </p:nvSpPr>
          <p:spPr>
            <a:xfrm>
              <a:off x="6379149" y="1372094"/>
              <a:ext cx="4845301" cy="2337916"/>
            </a:xfrm>
            <a:prstGeom prst="rect">
              <a:avLst/>
            </a:prstGeom>
            <a:solidFill>
              <a:srgbClr val="0068B3">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15" name="Free-form: Shape 81">
              <a:extLst>
                <a:ext uri="{FF2B5EF4-FFF2-40B4-BE49-F238E27FC236}">
                  <a16:creationId xmlns:a16="http://schemas.microsoft.com/office/drawing/2014/main" id="{B7257FC2-4EE1-FEF3-234A-7E286FBAC664}"/>
                </a:ext>
              </a:extLst>
            </p:cNvPr>
            <p:cNvSpPr>
              <a:spLocks/>
            </p:cNvSpPr>
            <p:nvPr/>
          </p:nvSpPr>
          <p:spPr>
            <a:xfrm>
              <a:off x="6394310" y="1382685"/>
              <a:ext cx="2419220" cy="2330823"/>
            </a:xfrm>
            <a:custGeom>
              <a:avLst/>
              <a:gdLst>
                <a:gd name="connsiteX0" fmla="*/ 987794 w 1107125"/>
                <a:gd name="connsiteY0" fmla="*/ 1106769 h 1107126"/>
                <a:gd name="connsiteX1" fmla="*/ 507294 w 1107125"/>
                <a:gd name="connsiteY1" fmla="*/ 1106769 h 1107126"/>
                <a:gd name="connsiteX2" fmla="*/ 391545 w 1107125"/>
                <a:gd name="connsiteY2" fmla="*/ 1012812 h 1107126"/>
                <a:gd name="connsiteX3" fmla="*/ 90027 w 1107125"/>
                <a:gd name="connsiteY3" fmla="*/ 703077 h 1107126"/>
                <a:gd name="connsiteX4" fmla="*/ 0 w 1107125"/>
                <a:gd name="connsiteY4" fmla="*/ 588400 h 1107126"/>
                <a:gd name="connsiteX5" fmla="*/ 0 w 1107125"/>
                <a:gd name="connsiteY5" fmla="*/ 118975 h 1107126"/>
                <a:gd name="connsiteX6" fmla="*/ 133968 w 1107125"/>
                <a:gd name="connsiteY6" fmla="*/ 1082 h 1107126"/>
                <a:gd name="connsiteX7" fmla="*/ 1106043 w 1107125"/>
                <a:gd name="connsiteY7" fmla="*/ 973158 h 1107126"/>
                <a:gd name="connsiteX8" fmla="*/ 988151 w 1107125"/>
                <a:gd name="connsiteY8" fmla="*/ 1107126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987794" y="1106769"/>
                  </a:moveTo>
                  <a:lnTo>
                    <a:pt x="507294" y="1106769"/>
                  </a:lnTo>
                  <a:cubicBezTo>
                    <a:pt x="451206" y="1106769"/>
                    <a:pt x="404763" y="1067114"/>
                    <a:pt x="391545" y="1012812"/>
                  </a:cubicBezTo>
                  <a:cubicBezTo>
                    <a:pt x="355106" y="862411"/>
                    <a:pt x="238643" y="743446"/>
                    <a:pt x="90027" y="703077"/>
                  </a:cubicBezTo>
                  <a:cubicBezTo>
                    <a:pt x="37511" y="688787"/>
                    <a:pt x="0" y="642702"/>
                    <a:pt x="0" y="588400"/>
                  </a:cubicBezTo>
                  <a:lnTo>
                    <a:pt x="0" y="118975"/>
                  </a:lnTo>
                  <a:cubicBezTo>
                    <a:pt x="0" y="47525"/>
                    <a:pt x="62876" y="-8563"/>
                    <a:pt x="133968" y="1082"/>
                  </a:cubicBezTo>
                  <a:cubicBezTo>
                    <a:pt x="638047" y="70031"/>
                    <a:pt x="1037094" y="469079"/>
                    <a:pt x="1106043" y="973158"/>
                  </a:cubicBezTo>
                  <a:cubicBezTo>
                    <a:pt x="1115689" y="1043893"/>
                    <a:pt x="1059601" y="1107126"/>
                    <a:pt x="988151" y="1107126"/>
                  </a:cubicBezTo>
                  <a:close/>
                </a:path>
              </a:pathLst>
            </a:custGeom>
            <a:solidFill>
              <a:srgbClr val="0068B3"/>
            </a:solidFill>
            <a:ln w="0" cap="flat">
              <a:noFill/>
              <a:prstDash val="solid"/>
              <a:miter/>
            </a:ln>
          </p:spPr>
          <p:txBody>
            <a:bodyPr rtlCol="0" anchor="ctr"/>
            <a:lstStyle/>
            <a:p>
              <a:endParaRPr lang="en-US" dirty="0">
                <a:latin typeface="Arial"/>
                <a:cs typeface="Arial"/>
              </a:endParaRPr>
            </a:p>
          </p:txBody>
        </p:sp>
        <p:sp>
          <p:nvSpPr>
            <p:cNvPr id="16" name="Free-form: Shape 85">
              <a:extLst>
                <a:ext uri="{FF2B5EF4-FFF2-40B4-BE49-F238E27FC236}">
                  <a16:creationId xmlns:a16="http://schemas.microsoft.com/office/drawing/2014/main" id="{1D32F870-E345-8CD3-703D-188C55E580C7}"/>
                </a:ext>
              </a:extLst>
            </p:cNvPr>
            <p:cNvSpPr>
              <a:spLocks/>
            </p:cNvSpPr>
            <p:nvPr/>
          </p:nvSpPr>
          <p:spPr>
            <a:xfrm>
              <a:off x="6596642" y="1618118"/>
              <a:ext cx="388758" cy="374553"/>
            </a:xfrm>
            <a:custGeom>
              <a:avLst/>
              <a:gdLst>
                <a:gd name="connsiteX0" fmla="*/ 177910 w 177910"/>
                <a:gd name="connsiteY0" fmla="*/ 88955 h 177910"/>
                <a:gd name="connsiteX1" fmla="*/ 88955 w 177910"/>
                <a:gd name="connsiteY1" fmla="*/ 177910 h 177910"/>
                <a:gd name="connsiteX2" fmla="*/ -1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4" y="177910"/>
                    <a:pt x="88955" y="177910"/>
                  </a:cubicBezTo>
                  <a:cubicBezTo>
                    <a:pt x="39826" y="177910"/>
                    <a:pt x="-1" y="138084"/>
                    <a:pt x="-1" y="88955"/>
                  </a:cubicBezTo>
                  <a:cubicBezTo>
                    <a:pt x="-1" y="39827"/>
                    <a:pt x="39826" y="0"/>
                    <a:pt x="88955" y="0"/>
                  </a:cubicBezTo>
                  <a:cubicBezTo>
                    <a:pt x="138083" y="0"/>
                    <a:pt x="177910" y="39827"/>
                    <a:pt x="177910" y="88955"/>
                  </a:cubicBezTo>
                  <a:close/>
                </a:path>
              </a:pathLst>
            </a:custGeom>
            <a:solidFill>
              <a:srgbClr val="FFFFFF"/>
            </a:solidFill>
            <a:ln w="0" cap="flat">
              <a:noFill/>
              <a:prstDash val="solid"/>
              <a:miter/>
            </a:ln>
          </p:spPr>
          <p:txBody>
            <a:bodyPr wrap="none" rtlCol="0" anchor="ctr"/>
            <a:lstStyle/>
            <a:p>
              <a:pPr algn="ctr"/>
              <a:r>
                <a:rPr lang="en-US" sz="1050" dirty="0">
                  <a:latin typeface="Arial"/>
                  <a:cs typeface="Arial"/>
                </a:rPr>
                <a:t>02</a:t>
              </a:r>
            </a:p>
          </p:txBody>
        </p:sp>
        <p:sp>
          <p:nvSpPr>
            <p:cNvPr id="17" name="TextBox 32">
              <a:extLst>
                <a:ext uri="{FF2B5EF4-FFF2-40B4-BE49-F238E27FC236}">
                  <a16:creationId xmlns:a16="http://schemas.microsoft.com/office/drawing/2014/main" id="{C6D36075-5587-2C46-7DE6-FC0E8C931ECC}"/>
                </a:ext>
              </a:extLst>
            </p:cNvPr>
            <p:cNvSpPr txBox="1">
              <a:spLocks/>
            </p:cNvSpPr>
            <p:nvPr/>
          </p:nvSpPr>
          <p:spPr>
            <a:xfrm>
              <a:off x="6949659" y="2258326"/>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Doing the right thing</a:t>
              </a:r>
            </a:p>
          </p:txBody>
        </p:sp>
        <p:pic>
          <p:nvPicPr>
            <p:cNvPr id="18" name="Graphic 17" descr="Scales of justice outline">
              <a:extLst>
                <a:ext uri="{FF2B5EF4-FFF2-40B4-BE49-F238E27FC236}">
                  <a16:creationId xmlns:a16="http://schemas.microsoft.com/office/drawing/2014/main" id="{EF90B9A5-9761-48D9-0044-978070A269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9263" y="3053251"/>
              <a:ext cx="540000" cy="540000"/>
            </a:xfrm>
            <a:prstGeom prst="rect">
              <a:avLst/>
            </a:prstGeom>
          </p:spPr>
        </p:pic>
        <p:sp>
          <p:nvSpPr>
            <p:cNvPr id="19" name="TextBox 18">
              <a:extLst>
                <a:ext uri="{FF2B5EF4-FFF2-40B4-BE49-F238E27FC236}">
                  <a16:creationId xmlns:a16="http://schemas.microsoft.com/office/drawing/2014/main" id="{9D037729-0E59-8862-CE1F-7C7682CF1D38}"/>
                </a:ext>
              </a:extLst>
            </p:cNvPr>
            <p:cNvSpPr txBox="1">
              <a:spLocks/>
            </p:cNvSpPr>
            <p:nvPr/>
          </p:nvSpPr>
          <p:spPr>
            <a:xfrm>
              <a:off x="8862171" y="1992671"/>
              <a:ext cx="2352770" cy="261610"/>
            </a:xfrm>
            <a:prstGeom prst="rect">
              <a:avLst/>
            </a:prstGeom>
            <a:noFill/>
          </p:spPr>
          <p:txBody>
            <a:bodyPr wrap="square">
              <a:spAutoFit/>
            </a:bodyPr>
            <a:lstStyle/>
            <a:p>
              <a:pPr marL="285750" indent="-285750">
                <a:buFont typeface="Wingdings" panose="05000000000000000000" pitchFamily="2" charset="2"/>
                <a:buChar char="ü"/>
              </a:pPr>
              <a:endParaRPr lang="en-GB" sz="1100" dirty="0">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5AEB13AC-7220-111A-DD2A-4D6845635719}"/>
              </a:ext>
            </a:extLst>
          </p:cNvPr>
          <p:cNvGrpSpPr>
            <a:grpSpLocks/>
          </p:cNvGrpSpPr>
          <p:nvPr/>
        </p:nvGrpSpPr>
        <p:grpSpPr>
          <a:xfrm>
            <a:off x="1163782" y="1588403"/>
            <a:ext cx="5142459" cy="2344354"/>
            <a:chOff x="1163782" y="1381931"/>
            <a:chExt cx="5142459" cy="2344354"/>
          </a:xfrm>
        </p:grpSpPr>
        <p:sp>
          <p:nvSpPr>
            <p:cNvPr id="21" name="Rectangle 20">
              <a:extLst>
                <a:ext uri="{FF2B5EF4-FFF2-40B4-BE49-F238E27FC236}">
                  <a16:creationId xmlns:a16="http://schemas.microsoft.com/office/drawing/2014/main" id="{A46D28E8-6811-3580-5E1B-69664C51611B}"/>
                </a:ext>
              </a:extLst>
            </p:cNvPr>
            <p:cNvSpPr>
              <a:spLocks/>
            </p:cNvSpPr>
            <p:nvPr/>
          </p:nvSpPr>
          <p:spPr>
            <a:xfrm>
              <a:off x="1163782" y="1388369"/>
              <a:ext cx="5118611" cy="2337916"/>
            </a:xfrm>
            <a:prstGeom prst="rect">
              <a:avLst/>
            </a:prstGeom>
            <a:solidFill>
              <a:srgbClr val="FFB81C">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2" name="Free-form: Shape 84">
              <a:extLst>
                <a:ext uri="{FF2B5EF4-FFF2-40B4-BE49-F238E27FC236}">
                  <a16:creationId xmlns:a16="http://schemas.microsoft.com/office/drawing/2014/main" id="{7B4232EE-AEDB-8172-471F-3AC49E210ADF}"/>
                </a:ext>
              </a:extLst>
            </p:cNvPr>
            <p:cNvSpPr>
              <a:spLocks/>
            </p:cNvSpPr>
            <p:nvPr/>
          </p:nvSpPr>
          <p:spPr>
            <a:xfrm>
              <a:off x="3887021" y="1381931"/>
              <a:ext cx="2419220" cy="2330823"/>
            </a:xfrm>
            <a:custGeom>
              <a:avLst/>
              <a:gdLst>
                <a:gd name="connsiteX0" fmla="*/ 1106768 w 1107125"/>
                <a:gd name="connsiteY0" fmla="*/ 119332 h 1107126"/>
                <a:gd name="connsiteX1" fmla="*/ 1106768 w 1107125"/>
                <a:gd name="connsiteY1" fmla="*/ 588758 h 1107126"/>
                <a:gd name="connsiteX2" fmla="*/ 1016741 w 1107125"/>
                <a:gd name="connsiteY2" fmla="*/ 703435 h 1107126"/>
                <a:gd name="connsiteX3" fmla="*/ 715223 w 1107125"/>
                <a:gd name="connsiteY3" fmla="*/ 1013170 h 1107126"/>
                <a:gd name="connsiteX4" fmla="*/ 599475 w 1107125"/>
                <a:gd name="connsiteY4" fmla="*/ 1107126 h 1107126"/>
                <a:gd name="connsiteX5" fmla="*/ 118975 w 1107125"/>
                <a:gd name="connsiteY5" fmla="*/ 1107126 h 1107126"/>
                <a:gd name="connsiteX6" fmla="*/ 1082 w 1107125"/>
                <a:gd name="connsiteY6" fmla="*/ 973158 h 1107126"/>
                <a:gd name="connsiteX7" fmla="*/ 973157 w 1107125"/>
                <a:gd name="connsiteY7" fmla="*/ 1082 h 1107126"/>
                <a:gd name="connsiteX8" fmla="*/ 1107125 w 1107125"/>
                <a:gd name="connsiteY8" fmla="*/ 118975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6768" y="119332"/>
                  </a:moveTo>
                  <a:lnTo>
                    <a:pt x="1106768" y="588758"/>
                  </a:lnTo>
                  <a:cubicBezTo>
                    <a:pt x="1106768" y="643059"/>
                    <a:pt x="1069257" y="689145"/>
                    <a:pt x="1016741" y="703435"/>
                  </a:cubicBezTo>
                  <a:cubicBezTo>
                    <a:pt x="868126" y="743804"/>
                    <a:pt x="751663" y="862768"/>
                    <a:pt x="715223" y="1013170"/>
                  </a:cubicBezTo>
                  <a:cubicBezTo>
                    <a:pt x="702005" y="1067472"/>
                    <a:pt x="655205" y="1107126"/>
                    <a:pt x="599475" y="1107126"/>
                  </a:cubicBezTo>
                  <a:lnTo>
                    <a:pt x="118975" y="1107126"/>
                  </a:lnTo>
                  <a:cubicBezTo>
                    <a:pt x="47525" y="1107126"/>
                    <a:pt x="-8563" y="1044250"/>
                    <a:pt x="1082" y="973158"/>
                  </a:cubicBezTo>
                  <a:cubicBezTo>
                    <a:pt x="70031" y="469079"/>
                    <a:pt x="469079" y="70031"/>
                    <a:pt x="973157" y="1082"/>
                  </a:cubicBezTo>
                  <a:cubicBezTo>
                    <a:pt x="1043892" y="-8563"/>
                    <a:pt x="1107125" y="47525"/>
                    <a:pt x="1107125" y="118975"/>
                  </a:cubicBezTo>
                  <a:close/>
                </a:path>
              </a:pathLst>
            </a:custGeom>
            <a:solidFill>
              <a:srgbClr val="FFB81C"/>
            </a:solidFill>
            <a:ln w="0" cap="flat">
              <a:noFill/>
              <a:prstDash val="solid"/>
              <a:miter/>
            </a:ln>
          </p:spPr>
          <p:txBody>
            <a:bodyPr rtlCol="0" anchor="ctr"/>
            <a:lstStyle/>
            <a:p>
              <a:endParaRPr lang="en-US" dirty="0">
                <a:latin typeface="Arial"/>
                <a:cs typeface="Arial"/>
              </a:endParaRPr>
            </a:p>
          </p:txBody>
        </p:sp>
        <p:sp>
          <p:nvSpPr>
            <p:cNvPr id="23" name="Free-form: Shape 88">
              <a:extLst>
                <a:ext uri="{FF2B5EF4-FFF2-40B4-BE49-F238E27FC236}">
                  <a16:creationId xmlns:a16="http://schemas.microsoft.com/office/drawing/2014/main" id="{ED316A62-5271-EBCB-C564-8A3965D371A4}"/>
                </a:ext>
              </a:extLst>
            </p:cNvPr>
            <p:cNvSpPr>
              <a:spLocks/>
            </p:cNvSpPr>
            <p:nvPr/>
          </p:nvSpPr>
          <p:spPr>
            <a:xfrm>
              <a:off x="5809507" y="1581779"/>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01</a:t>
              </a:r>
            </a:p>
          </p:txBody>
        </p:sp>
        <p:sp>
          <p:nvSpPr>
            <p:cNvPr id="24" name="TextBox 32">
              <a:extLst>
                <a:ext uri="{FF2B5EF4-FFF2-40B4-BE49-F238E27FC236}">
                  <a16:creationId xmlns:a16="http://schemas.microsoft.com/office/drawing/2014/main" id="{6B5BD576-1562-DE9F-2C43-86D251F18DF3}"/>
                </a:ext>
              </a:extLst>
            </p:cNvPr>
            <p:cNvSpPr txBox="1">
              <a:spLocks/>
            </p:cNvSpPr>
            <p:nvPr/>
          </p:nvSpPr>
          <p:spPr>
            <a:xfrm>
              <a:off x="4518325" y="2109547"/>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Creating a positive working environment</a:t>
              </a:r>
            </a:p>
          </p:txBody>
        </p:sp>
        <p:pic>
          <p:nvPicPr>
            <p:cNvPr id="25" name="Graphic 24" descr="Meeting outline">
              <a:extLst>
                <a:ext uri="{FF2B5EF4-FFF2-40B4-BE49-F238E27FC236}">
                  <a16:creationId xmlns:a16="http://schemas.microsoft.com/office/drawing/2014/main" id="{115F6A5E-A3A0-2BB4-5BD8-DA909002E3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9292" y="3086889"/>
              <a:ext cx="540000" cy="540000"/>
            </a:xfrm>
            <a:prstGeom prst="rect">
              <a:avLst/>
            </a:prstGeom>
          </p:spPr>
        </p:pic>
        <p:sp>
          <p:nvSpPr>
            <p:cNvPr id="26" name="TextBox 25">
              <a:extLst>
                <a:ext uri="{FF2B5EF4-FFF2-40B4-BE49-F238E27FC236}">
                  <a16:creationId xmlns:a16="http://schemas.microsoft.com/office/drawing/2014/main" id="{BDEAD59F-A0B9-AA96-4E70-90610B21DCE0}"/>
                </a:ext>
              </a:extLst>
            </p:cNvPr>
            <p:cNvSpPr txBox="1">
              <a:spLocks/>
            </p:cNvSpPr>
            <p:nvPr/>
          </p:nvSpPr>
          <p:spPr>
            <a:xfrm>
              <a:off x="1212399" y="1909091"/>
              <a:ext cx="3462061" cy="76944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how to communicate effectively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1100" kern="1200" dirty="0">
                  <a:solidFill>
                    <a:prstClr val="black"/>
                  </a:solidFill>
                  <a:latin typeface="Arial" panose="020B0604020202020204"/>
                  <a:ea typeface="+mn-ea"/>
                  <a:cs typeface="+mn-cs"/>
                </a:rPr>
                <a:t>Understand how to work in collaboration</a:t>
              </a:r>
              <a:endPar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Managing your time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risk management</a:t>
              </a:r>
            </a:p>
          </p:txBody>
        </p:sp>
      </p:grpSp>
      <p:grpSp>
        <p:nvGrpSpPr>
          <p:cNvPr id="27" name="Group 26">
            <a:extLst>
              <a:ext uri="{FF2B5EF4-FFF2-40B4-BE49-F238E27FC236}">
                <a16:creationId xmlns:a16="http://schemas.microsoft.com/office/drawing/2014/main" id="{F12FAA88-1184-EEB5-6213-B13EDC31F374}"/>
              </a:ext>
            </a:extLst>
          </p:cNvPr>
          <p:cNvGrpSpPr>
            <a:grpSpLocks/>
          </p:cNvGrpSpPr>
          <p:nvPr/>
        </p:nvGrpSpPr>
        <p:grpSpPr>
          <a:xfrm>
            <a:off x="1163782" y="4025437"/>
            <a:ext cx="5141679" cy="2330823"/>
            <a:chOff x="1163782" y="3799300"/>
            <a:chExt cx="5141679" cy="2337542"/>
          </a:xfrm>
        </p:grpSpPr>
        <p:sp>
          <p:nvSpPr>
            <p:cNvPr id="28" name="Rectangle 27">
              <a:extLst>
                <a:ext uri="{FF2B5EF4-FFF2-40B4-BE49-F238E27FC236}">
                  <a16:creationId xmlns:a16="http://schemas.microsoft.com/office/drawing/2014/main" id="{5496A64D-C165-5F45-6BC2-CC2C29F6F61C}"/>
                </a:ext>
              </a:extLst>
            </p:cNvPr>
            <p:cNvSpPr>
              <a:spLocks/>
            </p:cNvSpPr>
            <p:nvPr/>
          </p:nvSpPr>
          <p:spPr>
            <a:xfrm>
              <a:off x="1163782" y="3799300"/>
              <a:ext cx="5118612" cy="2337542"/>
            </a:xfrm>
            <a:prstGeom prst="rect">
              <a:avLst/>
            </a:prstGeom>
            <a:solidFill>
              <a:srgbClr val="A20067">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9" name="Free-form: Shape 83">
              <a:extLst>
                <a:ext uri="{FF2B5EF4-FFF2-40B4-BE49-F238E27FC236}">
                  <a16:creationId xmlns:a16="http://schemas.microsoft.com/office/drawing/2014/main" id="{E02FD69A-F93D-3DC6-C736-3B00483B6F08}"/>
                </a:ext>
              </a:extLst>
            </p:cNvPr>
            <p:cNvSpPr>
              <a:spLocks/>
            </p:cNvSpPr>
            <p:nvPr/>
          </p:nvSpPr>
          <p:spPr>
            <a:xfrm>
              <a:off x="3886241" y="3805265"/>
              <a:ext cx="2419220" cy="2330823"/>
            </a:xfrm>
            <a:custGeom>
              <a:avLst/>
              <a:gdLst>
                <a:gd name="connsiteX0" fmla="*/ 1107125 w 1107125"/>
                <a:gd name="connsiteY0" fmla="*/ 489789 h 1107126"/>
                <a:gd name="connsiteX1" fmla="*/ 1107125 w 1107125"/>
                <a:gd name="connsiteY1" fmla="*/ 988152 h 1107126"/>
                <a:gd name="connsiteX2" fmla="*/ 973157 w 1107125"/>
                <a:gd name="connsiteY2" fmla="*/ 1106044 h 1107126"/>
                <a:gd name="connsiteX3" fmla="*/ 1082 w 1107125"/>
                <a:gd name="connsiteY3" fmla="*/ 133969 h 1107126"/>
                <a:gd name="connsiteX4" fmla="*/ 118975 w 1107125"/>
                <a:gd name="connsiteY4" fmla="*/ 0 h 1107126"/>
                <a:gd name="connsiteX5" fmla="*/ 606977 w 1107125"/>
                <a:gd name="connsiteY5" fmla="*/ 0 h 1107126"/>
                <a:gd name="connsiteX6" fmla="*/ 721297 w 1107125"/>
                <a:gd name="connsiteY6" fmla="*/ 87169 h 1107126"/>
                <a:gd name="connsiteX7" fmla="*/ 1016027 w 1107125"/>
                <a:gd name="connsiteY7" fmla="*/ 374040 h 1107126"/>
                <a:gd name="connsiteX8" fmla="*/ 1107125 w 1107125"/>
                <a:gd name="connsiteY8" fmla="*/ 489432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7125" y="489789"/>
                  </a:moveTo>
                  <a:lnTo>
                    <a:pt x="1107125" y="988152"/>
                  </a:lnTo>
                  <a:cubicBezTo>
                    <a:pt x="1107125" y="1059602"/>
                    <a:pt x="1044250" y="1115690"/>
                    <a:pt x="973157" y="1106044"/>
                  </a:cubicBezTo>
                  <a:cubicBezTo>
                    <a:pt x="469079" y="1037095"/>
                    <a:pt x="70031" y="638047"/>
                    <a:pt x="1082" y="133969"/>
                  </a:cubicBezTo>
                  <a:cubicBezTo>
                    <a:pt x="-8563" y="63233"/>
                    <a:pt x="47525" y="0"/>
                    <a:pt x="118975" y="0"/>
                  </a:cubicBezTo>
                  <a:lnTo>
                    <a:pt x="606977" y="0"/>
                  </a:lnTo>
                  <a:cubicBezTo>
                    <a:pt x="660207" y="0"/>
                    <a:pt x="705578" y="36082"/>
                    <a:pt x="721297" y="87169"/>
                  </a:cubicBezTo>
                  <a:cubicBezTo>
                    <a:pt x="763452" y="226496"/>
                    <a:pt x="874914" y="335457"/>
                    <a:pt x="1016027" y="374040"/>
                  </a:cubicBezTo>
                  <a:cubicBezTo>
                    <a:pt x="1068900" y="388687"/>
                    <a:pt x="1107125" y="434415"/>
                    <a:pt x="1107125" y="489432"/>
                  </a:cubicBezTo>
                  <a:close/>
                </a:path>
              </a:pathLst>
            </a:custGeom>
            <a:solidFill>
              <a:srgbClr val="A20067"/>
            </a:solidFill>
            <a:ln w="0" cap="flat">
              <a:noFill/>
              <a:prstDash val="solid"/>
              <a:miter/>
            </a:ln>
          </p:spPr>
          <p:txBody>
            <a:bodyPr rtlCol="0" anchor="ctr"/>
            <a:lstStyle/>
            <a:p>
              <a:endParaRPr lang="en-US" dirty="0">
                <a:latin typeface="Arial"/>
                <a:cs typeface="Arial"/>
              </a:endParaRPr>
            </a:p>
          </p:txBody>
        </p:sp>
        <p:sp>
          <p:nvSpPr>
            <p:cNvPr id="30" name="Free-form: Shape 87">
              <a:extLst>
                <a:ext uri="{FF2B5EF4-FFF2-40B4-BE49-F238E27FC236}">
                  <a16:creationId xmlns:a16="http://schemas.microsoft.com/office/drawing/2014/main" id="{335AE62B-9D86-7EF6-6B16-A04413265A5A}"/>
                </a:ext>
              </a:extLst>
            </p:cNvPr>
            <p:cNvSpPr>
              <a:spLocks/>
            </p:cNvSpPr>
            <p:nvPr/>
          </p:nvSpPr>
          <p:spPr>
            <a:xfrm>
              <a:off x="5809505" y="5603311"/>
              <a:ext cx="388758" cy="374553"/>
            </a:xfrm>
            <a:custGeom>
              <a:avLst/>
              <a:gdLst>
                <a:gd name="connsiteX0" fmla="*/ 177910 w 177910"/>
                <a:gd name="connsiteY0" fmla="*/ 88955 h 177910"/>
                <a:gd name="connsiteX1" fmla="*/ 88955 w 177910"/>
                <a:gd name="connsiteY1" fmla="*/ 177910 h 177910"/>
                <a:gd name="connsiteX2" fmla="*/ 0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3" y="177910"/>
                    <a:pt x="88955" y="177910"/>
                  </a:cubicBezTo>
                  <a:cubicBezTo>
                    <a:pt x="39827" y="177910"/>
                    <a:pt x="0" y="138084"/>
                    <a:pt x="0" y="88955"/>
                  </a:cubicBezTo>
                  <a:cubicBezTo>
                    <a:pt x="0" y="39827"/>
                    <a:pt x="39827" y="0"/>
                    <a:pt x="88955" y="0"/>
                  </a:cubicBezTo>
                  <a:cubicBezTo>
                    <a:pt x="138084" y="0"/>
                    <a:pt x="177910" y="39827"/>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04</a:t>
              </a:r>
            </a:p>
          </p:txBody>
        </p:sp>
        <p:sp>
          <p:nvSpPr>
            <p:cNvPr id="31" name="TextBox 32">
              <a:extLst>
                <a:ext uri="{FF2B5EF4-FFF2-40B4-BE49-F238E27FC236}">
                  <a16:creationId xmlns:a16="http://schemas.microsoft.com/office/drawing/2014/main" id="{3706733B-F5FF-7E52-1F93-52AA4232ADBE}"/>
                </a:ext>
              </a:extLst>
            </p:cNvPr>
            <p:cNvSpPr txBox="1">
              <a:spLocks/>
            </p:cNvSpPr>
            <p:nvPr/>
          </p:nvSpPr>
          <p:spPr>
            <a:xfrm>
              <a:off x="4568602"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Developing myself and others</a:t>
              </a:r>
            </a:p>
          </p:txBody>
        </p:sp>
        <p:pic>
          <p:nvPicPr>
            <p:cNvPr id="32" name="Graphic 31" descr="Group brainstorm outline">
              <a:extLst>
                <a:ext uri="{FF2B5EF4-FFF2-40B4-BE49-F238E27FC236}">
                  <a16:creationId xmlns:a16="http://schemas.microsoft.com/office/drawing/2014/main" id="{EAAD9210-052B-B0D3-72D5-F71EA9AE39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39311" y="3810777"/>
              <a:ext cx="540000" cy="540000"/>
            </a:xfrm>
            <a:prstGeom prst="rect">
              <a:avLst/>
            </a:prstGeom>
          </p:spPr>
        </p:pic>
        <p:sp>
          <p:nvSpPr>
            <p:cNvPr id="33" name="TextBox 32">
              <a:extLst>
                <a:ext uri="{FF2B5EF4-FFF2-40B4-BE49-F238E27FC236}">
                  <a16:creationId xmlns:a16="http://schemas.microsoft.com/office/drawing/2014/main" id="{6C1EC1FE-E3CD-AA8F-D278-6D8EE4BC8C75}"/>
                </a:ext>
              </a:extLst>
            </p:cNvPr>
            <p:cNvSpPr txBox="1">
              <a:spLocks/>
            </p:cNvSpPr>
            <p:nvPr/>
          </p:nvSpPr>
          <p:spPr>
            <a:xfrm>
              <a:off x="1352045" y="4409474"/>
              <a:ext cx="2426753" cy="2623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GB" sz="1100" dirty="0"/>
            </a:p>
          </p:txBody>
        </p:sp>
      </p:grpSp>
      <p:sp>
        <p:nvSpPr>
          <p:cNvPr id="34" name="TextBox 33">
            <a:extLst>
              <a:ext uri="{FF2B5EF4-FFF2-40B4-BE49-F238E27FC236}">
                <a16:creationId xmlns:a16="http://schemas.microsoft.com/office/drawing/2014/main" id="{F8918EEE-DB57-7B86-B88F-F9D80A2F9311}"/>
              </a:ext>
            </a:extLst>
          </p:cNvPr>
          <p:cNvSpPr txBox="1"/>
          <p:nvPr/>
        </p:nvSpPr>
        <p:spPr>
          <a:xfrm>
            <a:off x="5600409" y="3084056"/>
            <a:ext cx="1623249" cy="602385"/>
          </a:xfrm>
          <a:prstGeom prst="rect">
            <a:avLst/>
          </a:prstGeom>
          <a:noFill/>
        </p:spPr>
        <p:txBody>
          <a:bodyPr wrap="square" rtlCol="0">
            <a:prstTxWarp prst="textArchUp">
              <a:avLst/>
            </a:prstTxWarp>
            <a:spAutoFit/>
          </a:bodyPr>
          <a:lstStyle/>
          <a:p>
            <a:pPr algn="ctr"/>
            <a:r>
              <a:rPr lang="en-GB" sz="1400">
                <a:solidFill>
                  <a:schemeClr val="bg1"/>
                </a:solidFill>
                <a:latin typeface="Arial"/>
                <a:cs typeface="Arial"/>
              </a:rPr>
              <a:t>Behaviours</a:t>
            </a:r>
          </a:p>
        </p:txBody>
      </p:sp>
      <p:sp>
        <p:nvSpPr>
          <p:cNvPr id="35" name="Partial Circle 34">
            <a:extLst>
              <a:ext uri="{FF2B5EF4-FFF2-40B4-BE49-F238E27FC236}">
                <a16:creationId xmlns:a16="http://schemas.microsoft.com/office/drawing/2014/main" id="{175E092E-3217-FB74-8D64-162DCA702778}"/>
              </a:ext>
            </a:extLst>
          </p:cNvPr>
          <p:cNvSpPr>
            <a:spLocks/>
          </p:cNvSpPr>
          <p:nvPr/>
        </p:nvSpPr>
        <p:spPr>
          <a:xfrm rot="5400000">
            <a:off x="5316429" y="2795993"/>
            <a:ext cx="2144776" cy="2292950"/>
          </a:xfrm>
          <a:prstGeom prst="pie">
            <a:avLst>
              <a:gd name="adj1" fmla="val 5379045"/>
              <a:gd name="adj2" fmla="val 16200000"/>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pPr algn="ctr"/>
            <a:endParaRPr lang="en-GB">
              <a:solidFill>
                <a:schemeClr val="tx1"/>
              </a:solidFill>
              <a:latin typeface="Arial"/>
              <a:cs typeface="Arial"/>
            </a:endParaRPr>
          </a:p>
          <a:p>
            <a:pPr algn="ctr"/>
            <a:endParaRPr lang="en-GB">
              <a:solidFill>
                <a:schemeClr val="tx1"/>
              </a:solidFill>
              <a:latin typeface="Arial"/>
              <a:cs typeface="Arial"/>
            </a:endParaRPr>
          </a:p>
        </p:txBody>
      </p:sp>
      <p:sp>
        <p:nvSpPr>
          <p:cNvPr id="36" name="Partial Circle 35">
            <a:extLst>
              <a:ext uri="{FF2B5EF4-FFF2-40B4-BE49-F238E27FC236}">
                <a16:creationId xmlns:a16="http://schemas.microsoft.com/office/drawing/2014/main" id="{8D217381-C159-C11F-3E1E-F2164883EC0C}"/>
              </a:ext>
            </a:extLst>
          </p:cNvPr>
          <p:cNvSpPr>
            <a:spLocks/>
          </p:cNvSpPr>
          <p:nvPr/>
        </p:nvSpPr>
        <p:spPr>
          <a:xfrm rot="5400000" flipH="1">
            <a:off x="5335451" y="2822438"/>
            <a:ext cx="2105315" cy="2292948"/>
          </a:xfrm>
          <a:prstGeom prst="pie">
            <a:avLst>
              <a:gd name="adj1" fmla="val 5431542"/>
              <a:gd name="adj2" fmla="val 16155984"/>
            </a:avLst>
          </a:prstGeom>
          <a:solidFill>
            <a:srgbClr val="00A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a:cs typeface="Arial"/>
            </a:endParaRPr>
          </a:p>
        </p:txBody>
      </p:sp>
      <p:sp>
        <p:nvSpPr>
          <p:cNvPr id="37" name="TextBox 36">
            <a:extLst>
              <a:ext uri="{FF2B5EF4-FFF2-40B4-BE49-F238E27FC236}">
                <a16:creationId xmlns:a16="http://schemas.microsoft.com/office/drawing/2014/main" id="{2B9BDE4C-1537-00EC-C6E3-CB81FD0B6AB0}"/>
              </a:ext>
            </a:extLst>
          </p:cNvPr>
          <p:cNvSpPr txBox="1">
            <a:spLocks/>
          </p:cNvSpPr>
          <p:nvPr/>
        </p:nvSpPr>
        <p:spPr>
          <a:xfrm>
            <a:off x="5606275" y="3271666"/>
            <a:ext cx="1563881" cy="1412251"/>
          </a:xfrm>
          <a:prstGeom prst="ellipse">
            <a:avLst/>
          </a:prstGeom>
          <a:solidFill>
            <a:schemeClr val="bg1"/>
          </a:solidFill>
        </p:spPr>
        <p:txBody>
          <a:bodyPr wrap="square" lIns="0" tIns="0" rIns="0" bIns="0" rtlCol="0" anchor="ctr">
            <a:noAutofit/>
          </a:bodyPr>
          <a:lstStyle/>
          <a:p>
            <a:pPr algn="ctr"/>
            <a:r>
              <a:rPr lang="en-GB" sz="1400" b="1" dirty="0">
                <a:latin typeface="Arial"/>
                <a:cs typeface="Arial"/>
              </a:rPr>
              <a:t>Role – </a:t>
            </a:r>
          </a:p>
          <a:p>
            <a:pPr algn="ctr"/>
            <a:r>
              <a:rPr lang="en-GB" sz="1400" b="1" dirty="0">
                <a:latin typeface="Arial"/>
                <a:cs typeface="Arial"/>
              </a:rPr>
              <a:t>Care Technologist</a:t>
            </a:r>
          </a:p>
        </p:txBody>
      </p:sp>
      <p:sp>
        <p:nvSpPr>
          <p:cNvPr id="38" name="TextBox 37">
            <a:extLst>
              <a:ext uri="{FF2B5EF4-FFF2-40B4-BE49-F238E27FC236}">
                <a16:creationId xmlns:a16="http://schemas.microsoft.com/office/drawing/2014/main" id="{93F64A3D-B391-BA72-54EF-90423C6931C6}"/>
              </a:ext>
            </a:extLst>
          </p:cNvPr>
          <p:cNvSpPr txBox="1">
            <a:spLocks/>
          </p:cNvSpPr>
          <p:nvPr/>
        </p:nvSpPr>
        <p:spPr>
          <a:xfrm>
            <a:off x="5703498" y="3118532"/>
            <a:ext cx="1396529" cy="554263"/>
          </a:xfrm>
          <a:prstGeom prst="rect">
            <a:avLst/>
          </a:prstGeom>
          <a:noFill/>
        </p:spPr>
        <p:txBody>
          <a:bodyPr wrap="square" rtlCol="0">
            <a:prstTxWarp prst="textArchUp">
              <a:avLst>
                <a:gd name="adj" fmla="val 11633289"/>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Behaviours</a:t>
            </a:r>
          </a:p>
        </p:txBody>
      </p:sp>
      <p:sp>
        <p:nvSpPr>
          <p:cNvPr id="39" name="TextBox 38">
            <a:extLst>
              <a:ext uri="{FF2B5EF4-FFF2-40B4-BE49-F238E27FC236}">
                <a16:creationId xmlns:a16="http://schemas.microsoft.com/office/drawing/2014/main" id="{B37D83F5-59F9-414F-1C2A-0A5C726FAAFF}"/>
              </a:ext>
            </a:extLst>
          </p:cNvPr>
          <p:cNvSpPr txBox="1">
            <a:spLocks/>
          </p:cNvSpPr>
          <p:nvPr/>
        </p:nvSpPr>
        <p:spPr>
          <a:xfrm>
            <a:off x="5708673" y="4277153"/>
            <a:ext cx="1396529" cy="554263"/>
          </a:xfrm>
          <a:prstGeom prst="rect">
            <a:avLst/>
          </a:prstGeom>
          <a:noFill/>
        </p:spPr>
        <p:txBody>
          <a:bodyPr wrap="square" rtlCol="0">
            <a:prstTxWarp prst="textArchDown">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Training</a:t>
            </a:r>
          </a:p>
        </p:txBody>
      </p:sp>
      <p:sp>
        <p:nvSpPr>
          <p:cNvPr id="40" name="Google Shape;64;p14">
            <a:extLst>
              <a:ext uri="{FF2B5EF4-FFF2-40B4-BE49-F238E27FC236}">
                <a16:creationId xmlns:a16="http://schemas.microsoft.com/office/drawing/2014/main" id="{FBF34AD3-1DB0-05EB-CD2E-5740F66F21D3}"/>
              </a:ext>
            </a:extLst>
          </p:cNvPr>
          <p:cNvSpPr txBox="1">
            <a:spLocks/>
          </p:cNvSpPr>
          <p:nvPr/>
        </p:nvSpPr>
        <p:spPr>
          <a:xfrm>
            <a:off x="565603" y="299069"/>
            <a:ext cx="8518382" cy="629806"/>
          </a:xfrm>
          <a:prstGeom prst="rect">
            <a:avLst/>
          </a:prstGeom>
          <a:noFill/>
          <a:ln>
            <a:noFill/>
          </a:ln>
        </p:spPr>
        <p:txBody>
          <a:bodyPr spcFirstLastPara="1" wrap="non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3200" kern="0" dirty="0">
                <a:solidFill>
                  <a:srgbClr val="606060"/>
                </a:solidFill>
              </a:rPr>
              <a:t>Care Workforce Pathway framework for </a:t>
            </a:r>
          </a:p>
          <a:p>
            <a:pPr defTabSz="914126">
              <a:defRPr/>
            </a:pPr>
            <a:r>
              <a:rPr lang="en-GB" sz="3200" kern="0" dirty="0">
                <a:solidFill>
                  <a:srgbClr val="606060"/>
                </a:solidFill>
              </a:rPr>
              <a:t>the Care Technologist role</a:t>
            </a:r>
          </a:p>
        </p:txBody>
      </p:sp>
      <p:sp>
        <p:nvSpPr>
          <p:cNvPr id="3" name="TextBox 2">
            <a:extLst>
              <a:ext uri="{FF2B5EF4-FFF2-40B4-BE49-F238E27FC236}">
                <a16:creationId xmlns:a16="http://schemas.microsoft.com/office/drawing/2014/main" id="{7E1149AB-8666-15F1-D1D8-0C19B44A3165}"/>
              </a:ext>
            </a:extLst>
          </p:cNvPr>
          <p:cNvSpPr txBox="1">
            <a:spLocks/>
          </p:cNvSpPr>
          <p:nvPr/>
        </p:nvSpPr>
        <p:spPr>
          <a:xfrm>
            <a:off x="1274859" y="4951174"/>
            <a:ext cx="2662119" cy="26161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Develop digital literacy</a:t>
            </a:r>
          </a:p>
        </p:txBody>
      </p:sp>
      <p:sp>
        <p:nvSpPr>
          <p:cNvPr id="47" name="TextBox 46">
            <a:extLst>
              <a:ext uri="{FF2B5EF4-FFF2-40B4-BE49-F238E27FC236}">
                <a16:creationId xmlns:a16="http://schemas.microsoft.com/office/drawing/2014/main" id="{34386A50-452A-FCBB-5091-A052277E66D8}"/>
              </a:ext>
            </a:extLst>
          </p:cNvPr>
          <p:cNvSpPr txBox="1">
            <a:spLocks/>
          </p:cNvSpPr>
          <p:nvPr/>
        </p:nvSpPr>
        <p:spPr>
          <a:xfrm>
            <a:off x="8812750" y="2064801"/>
            <a:ext cx="2426861" cy="76944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how to problem solve and support innovation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Understanding health and social care systems </a:t>
            </a:r>
          </a:p>
        </p:txBody>
      </p:sp>
    </p:spTree>
    <p:extLst>
      <p:ext uri="{BB962C8B-B14F-4D97-AF65-F5344CB8AC3E}">
        <p14:creationId xmlns:p14="http://schemas.microsoft.com/office/powerpoint/2010/main" val="4026664586"/>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old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peaker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5EE4780C959D459A3B92BB77992E46" ma:contentTypeVersion="25" ma:contentTypeDescription="Create a new document." ma:contentTypeScope="" ma:versionID="1936d039e99eb36c451d9a42a2f816aa">
  <xsd:schema xmlns:xsd="http://www.w3.org/2001/XMLSchema" xmlns:xs="http://www.w3.org/2001/XMLSchema" xmlns:p="http://schemas.microsoft.com/office/2006/metadata/properties" xmlns:ns1="http://schemas.microsoft.com/sharepoint/v3" xmlns:ns2="cba3c063-bbe0-4340-ae89-fe72b3c3f292" xmlns:ns3="7c5902ed-de3a-473b-a563-08af41511d9b" targetNamespace="http://schemas.microsoft.com/office/2006/metadata/properties" ma:root="true" ma:fieldsID="9345b58516773c8d6d2dbb21aa18db26" ns1:_="" ns2:_="" ns3:_="">
    <xsd:import namespace="http://schemas.microsoft.com/sharepoint/v3"/>
    <xsd:import namespace="cba3c063-bbe0-4340-ae89-fe72b3c3f292"/>
    <xsd:import namespace="7c5902ed-de3a-473b-a563-08af41511d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element ref="ns2:Owner" minOccurs="0"/>
                <xsd:element ref="ns2:Draft" minOccurs="0"/>
                <xsd:element ref="ns2:Designation" minOccurs="0"/>
                <xsd:element ref="ns2:MediaServiceBillingMetadata" minOccurs="0"/>
                <xsd:element ref="ns2:Version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a3c063-bbe0-4340-ae89-fe72b3c3f2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3e0442-0aa8-451b-8352-edc6ece9c078"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Owner" ma:index="27" nillable="true" ma:displayName="Owner(s)" ma:format="Dropdown" ma:list="UserInfo" ma:SharePointGroup="0" ma:internalName="Own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raft" ma:index="28" nillable="true" ma:displayName="Draft" ma:format="Dropdown" ma:internalName="Draft">
      <xsd:simpleType>
        <xsd:union memberTypes="dms:Text">
          <xsd:simpleType>
            <xsd:restriction base="dms:Choice">
              <xsd:enumeration value="Draft"/>
              <xsd:enumeration value="Ongoing"/>
              <xsd:enumeration value="Final"/>
            </xsd:restriction>
          </xsd:simpleType>
        </xsd:union>
      </xsd:simpleType>
    </xsd:element>
    <xsd:element name="Designation" ma:index="29" nillable="true" ma:displayName="Designation" ma:format="Dropdown" ma:indexed="true" ma:internalName="Designation">
      <xsd:simpleType>
        <xsd:union memberTypes="dms:Text">
          <xsd:simpleType>
            <xsd:restriction base="dms:Choice">
              <xsd:enumeration value="GOV"/>
              <xsd:enumeration value="RCSAD"/>
              <xsd:enumeration value="RCR"/>
              <xsd:enumeration value="PARCT"/>
              <xsd:enumeration value="FPA"/>
              <xsd:enumeration value="CAPA"/>
            </xsd:restriction>
          </xsd:simpleType>
        </xsd:un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VersionNumber" ma:index="31" nillable="true" ma:displayName="Version Number" ma:decimals="0" ma:default="1" ma:format="Dropdown" ma:internalName="Version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c5902ed-de3a-473b-a563-08af41511d9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11ef617-07fd-4163-bdff-a6807dfe6bbd}" ma:internalName="TaxCatchAll" ma:showField="CatchAllData" ma:web="7c5902ed-de3a-473b-a563-08af41511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5902ed-de3a-473b-a563-08af41511d9b" xsi:nil="true"/>
    <lcf76f155ced4ddcb4097134ff3c332f xmlns="cba3c063-bbe0-4340-ae89-fe72b3c3f292">
      <Terms xmlns="http://schemas.microsoft.com/office/infopath/2007/PartnerControls"/>
    </lcf76f155ced4ddcb4097134ff3c332f>
    <SharedWithUsers xmlns="7c5902ed-de3a-473b-a563-08af41511d9b">
      <UserInfo>
        <DisplayName/>
        <AccountId xsi:nil="true"/>
        <AccountType/>
      </UserInfo>
    </SharedWithUsers>
    <_ip_UnifiedCompliancePolicyUIAction xmlns="http://schemas.microsoft.com/sharepoint/v3" xsi:nil="true"/>
    <Designation xmlns="cba3c063-bbe0-4340-ae89-fe72b3c3f292" xsi:nil="true"/>
    <Owner xmlns="cba3c063-bbe0-4340-ae89-fe72b3c3f292">
      <UserInfo>
        <DisplayName/>
        <AccountId xsi:nil="true"/>
        <AccountType/>
      </UserInfo>
    </Owner>
    <Draft xmlns="cba3c063-bbe0-4340-ae89-fe72b3c3f292" xsi:nil="true"/>
    <_ip_UnifiedCompliancePolicyProperties xmlns="http://schemas.microsoft.com/sharepoint/v3" xsi:nil="true"/>
    <VersionNumber xmlns="cba3c063-bbe0-4340-ae89-fe72b3c3f292">1</VersionNumber>
  </documentManagement>
</p:properties>
</file>

<file path=customXml/itemProps1.xml><?xml version="1.0" encoding="utf-8"?>
<ds:datastoreItem xmlns:ds="http://schemas.openxmlformats.org/officeDocument/2006/customXml" ds:itemID="{26AE2156-FA7D-40FF-BADB-7061825A38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a3c063-bbe0-4340-ae89-fe72b3c3f292"/>
    <ds:schemaRef ds:uri="7c5902ed-de3a-473b-a563-08af41511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FF7CF7-5A2F-4716-9740-0160CD49FE17}">
  <ds:schemaRefs>
    <ds:schemaRef ds:uri="http://schemas.microsoft.com/sharepoint/v3/contenttype/forms"/>
  </ds:schemaRefs>
</ds:datastoreItem>
</file>

<file path=customXml/itemProps3.xml><?xml version="1.0" encoding="utf-8"?>
<ds:datastoreItem xmlns:ds="http://schemas.openxmlformats.org/officeDocument/2006/customXml" ds:itemID="{0FE4457E-0AC1-4CAD-9D23-F1F1FA4D2CBB}">
  <ds:schemaRefs>
    <ds:schemaRef ds:uri="http://schemas.microsoft.com/office/2006/documentManagement/types"/>
    <ds:schemaRef ds:uri="http://schemas.microsoft.com/sharepoint/v3"/>
    <ds:schemaRef ds:uri="http://schemas.microsoft.com/office/2006/metadata/properties"/>
    <ds:schemaRef ds:uri="http://purl.org/dc/terms/"/>
    <ds:schemaRef ds:uri="http://schemas.microsoft.com/office/infopath/2007/PartnerControls"/>
    <ds:schemaRef ds:uri="http://schemas.openxmlformats.org/package/2006/metadata/core-properties"/>
    <ds:schemaRef ds:uri="7c5902ed-de3a-473b-a563-08af41511d9b"/>
    <ds:schemaRef ds:uri="cba3c063-bbe0-4340-ae89-fe72b3c3f292"/>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0</TotalTime>
  <Words>3755</Words>
  <Application>Microsoft Office PowerPoint</Application>
  <PresentationFormat>Widescreen</PresentationFormat>
  <Paragraphs>491</Paragraphs>
  <Slides>21</Slides>
  <Notes>8</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21</vt:i4>
      </vt:variant>
    </vt:vector>
  </HeadingPairs>
  <TitlesOfParts>
    <vt:vector size="28" baseType="lpstr">
      <vt:lpstr>Arial</vt:lpstr>
      <vt:lpstr>Wingdings</vt:lpstr>
      <vt:lpstr>Content slides</vt:lpstr>
      <vt:lpstr>Title slides</vt:lpstr>
      <vt:lpstr>Holding slides</vt:lpstr>
      <vt:lpstr>Speaker Slides</vt:lpstr>
      <vt:lpstr>Blank</vt:lpstr>
      <vt:lpstr>Skills assessment</vt:lpstr>
      <vt:lpstr>PowerPoint Presentation</vt:lpstr>
      <vt:lpstr>Section 1: How to use the skills assessment </vt:lpstr>
      <vt:lpstr>PowerPoint Presentation</vt:lpstr>
      <vt:lpstr>PowerPoint Presentation</vt:lpstr>
      <vt:lpstr>Section 2: Introduction to Care Technologist role</vt:lpstr>
      <vt:lpstr>PowerPoint Presentation</vt:lpstr>
      <vt:lpstr>PowerPoint Presentation</vt:lpstr>
      <vt:lpstr>PowerPoint Presentation</vt:lpstr>
      <vt:lpstr>Section 3: Care Technologist role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assessment complete!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Liam Wilkinson</dc:creator>
  <cp:lastModifiedBy>Joanna Watson</cp:lastModifiedBy>
  <cp:revision>44</cp:revision>
  <dcterms:created xsi:type="dcterms:W3CDTF">2024-02-05T11:50:09Z</dcterms:created>
  <dcterms:modified xsi:type="dcterms:W3CDTF">2026-09-01T15:56:51Z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2024-02-05T00:00:00Z</vt:filetime>
  </property>
  <property fmtid="{D5CDD505-2E9C-101B-9397-08002B2CF9AE}" pid="3" name="Creator">
    <vt:lpwstr>Adobe InDesign 19.1 (Macintosh)</vt:lpwstr>
  </property>
  <property fmtid="{D5CDD505-2E9C-101B-9397-08002B2CF9AE}" pid="4" name="LastSaved">
    <vt:filetime>2024-02-05T00:00:00Z</vt:filetime>
  </property>
  <property fmtid="{D5CDD505-2E9C-101B-9397-08002B2CF9AE}" pid="5" name="Producer">
    <vt:lpwstr>Adobe PDF Library 17.0</vt:lpwstr>
  </property>
  <property fmtid="{D5CDD505-2E9C-101B-9397-08002B2CF9AE}" pid="6" name="MSIP_Label_f194113b-ecba-4458-8e2e-fa038bf17a69_Enabled">
    <vt:lpwstr>true</vt:lpwstr>
  </property>
  <property fmtid="{D5CDD505-2E9C-101B-9397-08002B2CF9AE}" pid="7" name="MSIP_Label_f194113b-ecba-4458-8e2e-fa038bf17a69_SetDate">
    <vt:lpwstr>2024-03-18T15:58:55Z</vt:lpwstr>
  </property>
  <property fmtid="{D5CDD505-2E9C-101B-9397-08002B2CF9AE}" pid="8" name="MSIP_Label_f194113b-ecba-4458-8e2e-fa038bf17a69_Method">
    <vt:lpwstr>Standard</vt:lpwstr>
  </property>
  <property fmtid="{D5CDD505-2E9C-101B-9397-08002B2CF9AE}" pid="9" name="MSIP_Label_f194113b-ecba-4458-8e2e-fa038bf17a69_Name">
    <vt:lpwstr>Internal</vt:lpwstr>
  </property>
  <property fmtid="{D5CDD505-2E9C-101B-9397-08002B2CF9AE}" pid="10" name="MSIP_Label_f194113b-ecba-4458-8e2e-fa038bf17a69_SiteId">
    <vt:lpwstr>5c317017-415d-43e6-ada1-7668f9ad3f9f</vt:lpwstr>
  </property>
  <property fmtid="{D5CDD505-2E9C-101B-9397-08002B2CF9AE}" pid="11" name="MSIP_Label_f194113b-ecba-4458-8e2e-fa038bf17a69_ActionId">
    <vt:lpwstr>6a3a8d48-e055-4f4b-8a7f-ba4e9d92c9e7</vt:lpwstr>
  </property>
  <property fmtid="{D5CDD505-2E9C-101B-9397-08002B2CF9AE}" pid="12" name="MSIP_Label_f194113b-ecba-4458-8e2e-fa038bf17a69_ContentBits">
    <vt:lpwstr>0</vt:lpwstr>
  </property>
  <property fmtid="{D5CDD505-2E9C-101B-9397-08002B2CF9AE}" pid="13" name="ContentTypeId">
    <vt:lpwstr>0x010100C25EE4780C959D459A3B92BB77992E46</vt:lpwstr>
  </property>
  <property fmtid="{D5CDD505-2E9C-101B-9397-08002B2CF9AE}" pid="14" name="MediaServiceImageTags">
    <vt:lpwstr/>
  </property>
  <property fmtid="{D5CDD505-2E9C-101B-9397-08002B2CF9AE}" pid="15" name="Order">
    <vt:r8>33495800</vt:r8>
  </property>
  <property fmtid="{D5CDD505-2E9C-101B-9397-08002B2CF9AE}" pid="16" name="xd_Signature">
    <vt:bool>false</vt:bool>
  </property>
  <property fmtid="{D5CDD505-2E9C-101B-9397-08002B2CF9AE}" pid="17" name="xd_ProgID">
    <vt:lpwstr/>
  </property>
  <property fmtid="{D5CDD505-2E9C-101B-9397-08002B2CF9AE}" pid="18" name="ComplianceAssetId">
    <vt:lpwstr/>
  </property>
  <property fmtid="{D5CDD505-2E9C-101B-9397-08002B2CF9AE}" pid="19" name="TemplateUrl">
    <vt:lpwstr/>
  </property>
  <property fmtid="{D5CDD505-2E9C-101B-9397-08002B2CF9AE}" pid="20" name="_ExtendedDescription">
    <vt:lpwstr/>
  </property>
  <property fmtid="{D5CDD505-2E9C-101B-9397-08002B2CF9AE}" pid="21" name="TriggerFlowInfo">
    <vt:lpwstr/>
  </property>
</Properties>
</file>