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28"/>
  </p:notesMasterIdLst>
  <p:handoutMasterIdLst>
    <p:handoutMasterId r:id="rId29"/>
  </p:handoutMasterIdLst>
  <p:sldIdLst>
    <p:sldId id="2147468702" r:id="rId9"/>
    <p:sldId id="2147468703" r:id="rId10"/>
    <p:sldId id="2147468704" r:id="rId11"/>
    <p:sldId id="2147468705" r:id="rId12"/>
    <p:sldId id="2147468706" r:id="rId13"/>
    <p:sldId id="2147468707" r:id="rId14"/>
    <p:sldId id="2147468708" r:id="rId15"/>
    <p:sldId id="2147472963" r:id="rId16"/>
    <p:sldId id="2147472978" r:id="rId17"/>
    <p:sldId id="2147472964" r:id="rId18"/>
    <p:sldId id="2147472966" r:id="rId19"/>
    <p:sldId id="2147472979" r:id="rId20"/>
    <p:sldId id="2147472969" r:id="rId21"/>
    <p:sldId id="2147472971" r:id="rId22"/>
    <p:sldId id="2147472981" r:id="rId23"/>
    <p:sldId id="2147472980" r:id="rId24"/>
    <p:sldId id="2147472973" r:id="rId25"/>
    <p:sldId id="2147472976" r:id="rId26"/>
    <p:sldId id="2147472977"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8F9C"/>
    <a:srgbClr val="606060"/>
    <a:srgbClr val="BA0C2F"/>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2EEFF-8BB7-AEFD-36D9-4CB2FE8EF5E3}" v="20" dt="2025-03-18T12:28:51.3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98"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rrison" userId="S::claire.harrison@skillsforcare.org.uk::c7c817ee-8ac4-43a7-9e17-62414c60257a" providerId="AD" clId="Web-{9802EEFF-8BB7-AEFD-36D9-4CB2FE8EF5E3}"/>
    <pc:docChg chg="modSld">
      <pc:chgData name="Claire Harrison" userId="S::claire.harrison@skillsforcare.org.uk::c7c817ee-8ac4-43a7-9e17-62414c60257a" providerId="AD" clId="Web-{9802EEFF-8BB7-AEFD-36D9-4CB2FE8EF5E3}" dt="2025-03-18T12:28:51.340" v="19"/>
      <pc:docMkLst>
        <pc:docMk/>
      </pc:docMkLst>
      <pc:sldChg chg="modSp">
        <pc:chgData name="Claire Harrison" userId="S::claire.harrison@skillsforcare.org.uk::c7c817ee-8ac4-43a7-9e17-62414c60257a" providerId="AD" clId="Web-{9802EEFF-8BB7-AEFD-36D9-4CB2FE8EF5E3}" dt="2025-03-18T12:28:51.340" v="19"/>
        <pc:sldMkLst>
          <pc:docMk/>
          <pc:sldMk cId="4026664586" sldId="2147472963"/>
        </pc:sldMkLst>
        <pc:spChg chg="mod">
          <ac:chgData name="Claire Harrison" userId="S::claire.harrison@skillsforcare.org.uk::c7c817ee-8ac4-43a7-9e17-62414c60257a" providerId="AD" clId="Web-{9802EEFF-8BB7-AEFD-36D9-4CB2FE8EF5E3}" dt="2025-03-18T12:28:50.965" v="0"/>
          <ac:spMkLst>
            <pc:docMk/>
            <pc:sldMk cId="4026664586" sldId="2147472963"/>
            <ac:spMk id="7" creationId="{0D67BADE-AE4B-4FA9-4812-1E9D99977FA8}"/>
          </ac:spMkLst>
        </pc:spChg>
        <pc:spChg chg="mod">
          <ac:chgData name="Claire Harrison" userId="S::claire.harrison@skillsforcare.org.uk::c7c817ee-8ac4-43a7-9e17-62414c60257a" providerId="AD" clId="Web-{9802EEFF-8BB7-AEFD-36D9-4CB2FE8EF5E3}" dt="2025-03-18T12:28:50.965" v="1"/>
          <ac:spMkLst>
            <pc:docMk/>
            <pc:sldMk cId="4026664586" sldId="2147472963"/>
            <ac:spMk id="8" creationId="{7C7A139C-48D3-F482-3A9B-0A08FA4302CD}"/>
          </ac:spMkLst>
        </pc:spChg>
        <pc:spChg chg="mod">
          <ac:chgData name="Claire Harrison" userId="S::claire.harrison@skillsforcare.org.uk::c7c817ee-8ac4-43a7-9e17-62414c60257a" providerId="AD" clId="Web-{9802EEFF-8BB7-AEFD-36D9-4CB2FE8EF5E3}" dt="2025-03-18T12:28:50.965" v="2"/>
          <ac:spMkLst>
            <pc:docMk/>
            <pc:sldMk cId="4026664586" sldId="2147472963"/>
            <ac:spMk id="9" creationId="{60409156-0B49-A1CC-5ABC-37CE38265858}"/>
          </ac:spMkLst>
        </pc:spChg>
        <pc:spChg chg="mod">
          <ac:chgData name="Claire Harrison" userId="S::claire.harrison@skillsforcare.org.uk::c7c817ee-8ac4-43a7-9e17-62414c60257a" providerId="AD" clId="Web-{9802EEFF-8BB7-AEFD-36D9-4CB2FE8EF5E3}" dt="2025-03-18T12:28:50.965" v="3"/>
          <ac:spMkLst>
            <pc:docMk/>
            <pc:sldMk cId="4026664586" sldId="2147472963"/>
            <ac:spMk id="12" creationId="{10D25466-344F-F967-2139-9B2935475753}"/>
          </ac:spMkLst>
        </pc:spChg>
        <pc:spChg chg="mod">
          <ac:chgData name="Claire Harrison" userId="S::claire.harrison@skillsforcare.org.uk::c7c817ee-8ac4-43a7-9e17-62414c60257a" providerId="AD" clId="Web-{9802EEFF-8BB7-AEFD-36D9-4CB2FE8EF5E3}" dt="2025-03-18T12:28:50.965" v="4"/>
          <ac:spMkLst>
            <pc:docMk/>
            <pc:sldMk cId="4026664586" sldId="2147472963"/>
            <ac:spMk id="14" creationId="{D123B554-2C78-F0ED-B232-47284490EC11}"/>
          </ac:spMkLst>
        </pc:spChg>
        <pc:spChg chg="mod">
          <ac:chgData name="Claire Harrison" userId="S::claire.harrison@skillsforcare.org.uk::c7c817ee-8ac4-43a7-9e17-62414c60257a" providerId="AD" clId="Web-{9802EEFF-8BB7-AEFD-36D9-4CB2FE8EF5E3}" dt="2025-03-18T12:28:50.965" v="5"/>
          <ac:spMkLst>
            <pc:docMk/>
            <pc:sldMk cId="4026664586" sldId="2147472963"/>
            <ac:spMk id="15" creationId="{B7257FC2-4EE1-FEF3-234A-7E286FBAC664}"/>
          </ac:spMkLst>
        </pc:spChg>
        <pc:spChg chg="mod">
          <ac:chgData name="Claire Harrison" userId="S::claire.harrison@skillsforcare.org.uk::c7c817ee-8ac4-43a7-9e17-62414c60257a" providerId="AD" clId="Web-{9802EEFF-8BB7-AEFD-36D9-4CB2FE8EF5E3}" dt="2025-03-18T12:28:50.965" v="6"/>
          <ac:spMkLst>
            <pc:docMk/>
            <pc:sldMk cId="4026664586" sldId="2147472963"/>
            <ac:spMk id="16" creationId="{1D32F870-E345-8CD3-703D-188C55E580C7}"/>
          </ac:spMkLst>
        </pc:spChg>
        <pc:spChg chg="mod">
          <ac:chgData name="Claire Harrison" userId="S::claire.harrison@skillsforcare.org.uk::c7c817ee-8ac4-43a7-9e17-62414c60257a" providerId="AD" clId="Web-{9802EEFF-8BB7-AEFD-36D9-4CB2FE8EF5E3}" dt="2025-03-18T12:28:50.965" v="7"/>
          <ac:spMkLst>
            <pc:docMk/>
            <pc:sldMk cId="4026664586" sldId="2147472963"/>
            <ac:spMk id="19" creationId="{9D037729-0E59-8862-CE1F-7C7682CF1D38}"/>
          </ac:spMkLst>
        </pc:spChg>
        <pc:spChg chg="mod">
          <ac:chgData name="Claire Harrison" userId="S::claire.harrison@skillsforcare.org.uk::c7c817ee-8ac4-43a7-9e17-62414c60257a" providerId="AD" clId="Web-{9802EEFF-8BB7-AEFD-36D9-4CB2FE8EF5E3}" dt="2025-03-18T12:28:50.965" v="8"/>
          <ac:spMkLst>
            <pc:docMk/>
            <pc:sldMk cId="4026664586" sldId="2147472963"/>
            <ac:spMk id="21" creationId="{A46D28E8-6811-3580-5E1B-69664C51611B}"/>
          </ac:spMkLst>
        </pc:spChg>
        <pc:spChg chg="mod">
          <ac:chgData name="Claire Harrison" userId="S::claire.harrison@skillsforcare.org.uk::c7c817ee-8ac4-43a7-9e17-62414c60257a" providerId="AD" clId="Web-{9802EEFF-8BB7-AEFD-36D9-4CB2FE8EF5E3}" dt="2025-03-18T12:28:50.965" v="9"/>
          <ac:spMkLst>
            <pc:docMk/>
            <pc:sldMk cId="4026664586" sldId="2147472963"/>
            <ac:spMk id="22" creationId="{7B4232EE-AEDB-8172-471F-3AC49E210ADF}"/>
          </ac:spMkLst>
        </pc:spChg>
        <pc:spChg chg="mod">
          <ac:chgData name="Claire Harrison" userId="S::claire.harrison@skillsforcare.org.uk::c7c817ee-8ac4-43a7-9e17-62414c60257a" providerId="AD" clId="Web-{9802EEFF-8BB7-AEFD-36D9-4CB2FE8EF5E3}" dt="2025-03-18T12:28:50.981" v="10"/>
          <ac:spMkLst>
            <pc:docMk/>
            <pc:sldMk cId="4026664586" sldId="2147472963"/>
            <ac:spMk id="23" creationId="{ED316A62-5271-EBCB-C564-8A3965D371A4}"/>
          </ac:spMkLst>
        </pc:spChg>
        <pc:spChg chg="mod">
          <ac:chgData name="Claire Harrison" userId="S::claire.harrison@skillsforcare.org.uk::c7c817ee-8ac4-43a7-9e17-62414c60257a" providerId="AD" clId="Web-{9802EEFF-8BB7-AEFD-36D9-4CB2FE8EF5E3}" dt="2025-03-18T12:28:50.981" v="11"/>
          <ac:spMkLst>
            <pc:docMk/>
            <pc:sldMk cId="4026664586" sldId="2147472963"/>
            <ac:spMk id="26" creationId="{BDEAD59F-A0B9-AA96-4E70-90610B21DCE0}"/>
          </ac:spMkLst>
        </pc:spChg>
        <pc:spChg chg="mod">
          <ac:chgData name="Claire Harrison" userId="S::claire.harrison@skillsforcare.org.uk::c7c817ee-8ac4-43a7-9e17-62414c60257a" providerId="AD" clId="Web-{9802EEFF-8BB7-AEFD-36D9-4CB2FE8EF5E3}" dt="2025-03-18T12:28:50.981" v="12"/>
          <ac:spMkLst>
            <pc:docMk/>
            <pc:sldMk cId="4026664586" sldId="2147472963"/>
            <ac:spMk id="28" creationId="{5496A64D-C165-5F45-6BC2-CC2C29F6F61C}"/>
          </ac:spMkLst>
        </pc:spChg>
        <pc:spChg chg="mod">
          <ac:chgData name="Claire Harrison" userId="S::claire.harrison@skillsforcare.org.uk::c7c817ee-8ac4-43a7-9e17-62414c60257a" providerId="AD" clId="Web-{9802EEFF-8BB7-AEFD-36D9-4CB2FE8EF5E3}" dt="2025-03-18T12:28:50.981" v="13"/>
          <ac:spMkLst>
            <pc:docMk/>
            <pc:sldMk cId="4026664586" sldId="2147472963"/>
            <ac:spMk id="29" creationId="{E02FD69A-F93D-3DC6-C736-3B00483B6F08}"/>
          </ac:spMkLst>
        </pc:spChg>
        <pc:spChg chg="mod">
          <ac:chgData name="Claire Harrison" userId="S::claire.harrison@skillsforcare.org.uk::c7c817ee-8ac4-43a7-9e17-62414c60257a" providerId="AD" clId="Web-{9802EEFF-8BB7-AEFD-36D9-4CB2FE8EF5E3}" dt="2025-03-18T12:28:50.981" v="14"/>
          <ac:spMkLst>
            <pc:docMk/>
            <pc:sldMk cId="4026664586" sldId="2147472963"/>
            <ac:spMk id="30" creationId="{335AE62B-9D86-7EF6-6B16-A04413265A5A}"/>
          </ac:spMkLst>
        </pc:spChg>
        <pc:spChg chg="mod">
          <ac:chgData name="Claire Harrison" userId="S::claire.harrison@skillsforcare.org.uk::c7c817ee-8ac4-43a7-9e17-62414c60257a" providerId="AD" clId="Web-{9802EEFF-8BB7-AEFD-36D9-4CB2FE8EF5E3}" dt="2025-03-18T12:28:50.981" v="15"/>
          <ac:spMkLst>
            <pc:docMk/>
            <pc:sldMk cId="4026664586" sldId="2147472963"/>
            <ac:spMk id="33" creationId="{6C1EC1FE-E3CD-AA8F-D278-6D8EE4BC8C75}"/>
          </ac:spMkLst>
        </pc:spChg>
        <pc:spChg chg="mod">
          <ac:chgData name="Claire Harrison" userId="S::claire.harrison@skillsforcare.org.uk::c7c817ee-8ac4-43a7-9e17-62414c60257a" providerId="AD" clId="Web-{9802EEFF-8BB7-AEFD-36D9-4CB2FE8EF5E3}" dt="2025-03-18T12:28:50.981" v="16"/>
          <ac:spMkLst>
            <pc:docMk/>
            <pc:sldMk cId="4026664586" sldId="2147472963"/>
            <ac:spMk id="34" creationId="{F8918EEE-DB57-7B86-B88F-F9D80A2F9311}"/>
          </ac:spMkLst>
        </pc:spChg>
        <pc:spChg chg="mod">
          <ac:chgData name="Claire Harrison" userId="S::claire.harrison@skillsforcare.org.uk::c7c817ee-8ac4-43a7-9e17-62414c60257a" providerId="AD" clId="Web-{9802EEFF-8BB7-AEFD-36D9-4CB2FE8EF5E3}" dt="2025-03-18T12:28:50.981" v="17"/>
          <ac:spMkLst>
            <pc:docMk/>
            <pc:sldMk cId="4026664586" sldId="2147472963"/>
            <ac:spMk id="35" creationId="{175E092E-3217-FB74-8D64-162DCA702778}"/>
          </ac:spMkLst>
        </pc:spChg>
        <pc:spChg chg="mod">
          <ac:chgData name="Claire Harrison" userId="S::claire.harrison@skillsforcare.org.uk::c7c817ee-8ac4-43a7-9e17-62414c60257a" providerId="AD" clId="Web-{9802EEFF-8BB7-AEFD-36D9-4CB2FE8EF5E3}" dt="2025-03-18T12:28:50.981" v="18"/>
          <ac:spMkLst>
            <pc:docMk/>
            <pc:sldMk cId="4026664586" sldId="2147472963"/>
            <ac:spMk id="36" creationId="{8D217381-C159-C11F-3E1E-F2164883EC0C}"/>
          </ac:spMkLst>
        </pc:spChg>
        <pc:spChg chg="mod">
          <ac:chgData name="Claire Harrison" userId="S::claire.harrison@skillsforcare.org.uk::c7c817ee-8ac4-43a7-9e17-62414c60257a" providerId="AD" clId="Web-{9802EEFF-8BB7-AEFD-36D9-4CB2FE8EF5E3}" dt="2025-03-18T12:28:51.340" v="19"/>
          <ac:spMkLst>
            <pc:docMk/>
            <pc:sldMk cId="4026664586" sldId="2147472963"/>
            <ac:spMk id="37" creationId="{2B9BDE4C-1537-00EC-C6E3-CB81FD0B6A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3/18/2025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3/18/2025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BF89-B028-ABCE-0C80-5375C1F72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B6A6E-BA67-659F-4C35-B5E43BB36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D5F9C-3FAB-6B89-AC0B-CED8D4C632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B175E7-CA0E-1E9C-D693-F9A2521A046B}"/>
              </a:ext>
            </a:extLst>
          </p:cNvPr>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188114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95B-3455-FB68-E420-8CECAC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DAC0-77A5-8C5F-F08D-1A17B3936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0C621-9637-8268-33F5-0E8AB3C9EC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E6EAD1-621A-3C32-E367-FD8024AA0E98}"/>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13225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B768-31CD-F606-F5DC-E595641FA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7E1F5-6885-2EBD-6257-82088AD1D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B0B93-D357-CD02-C80E-FDB08A7529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DA2E46-F148-F695-D7B5-49850AA27B2A}"/>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69447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17</a:t>
            </a:fld>
            <a:endParaRPr lang="en-US"/>
          </a:p>
        </p:txBody>
      </p:sp>
    </p:spTree>
    <p:extLst>
      <p:ext uri="{BB962C8B-B14F-4D97-AF65-F5344CB8AC3E}">
        <p14:creationId xmlns:p14="http://schemas.microsoft.com/office/powerpoint/2010/main" val="279474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18</a:t>
            </a:fld>
            <a:endParaRPr lang="en-US"/>
          </a:p>
        </p:txBody>
      </p:sp>
    </p:spTree>
    <p:extLst>
      <p:ext uri="{BB962C8B-B14F-4D97-AF65-F5344CB8AC3E}">
        <p14:creationId xmlns:p14="http://schemas.microsoft.com/office/powerpoint/2010/main" val="303551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9.xml"/><Relationship Id="rId1" Type="http://schemas.openxmlformats.org/officeDocument/2006/relationships/slideLayout" Target="../slideLayouts/slideLayout20.xml"/><Relationship Id="rId5" Type="http://schemas.openxmlformats.org/officeDocument/2006/relationships/slide" Target="slide17.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9.xml"/><Relationship Id="rId1" Type="http://schemas.openxmlformats.org/officeDocument/2006/relationships/slideLayout" Target="../slideLayouts/slideLayout20.xml"/><Relationship Id="rId5" Type="http://schemas.openxmlformats.org/officeDocument/2006/relationships/slide" Target="slide17.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9.xml"/><Relationship Id="rId1" Type="http://schemas.openxmlformats.org/officeDocument/2006/relationships/slideLayout" Target="../slideLayouts/slideLayout20.xml"/><Relationship Id="rId5" Type="http://schemas.openxmlformats.org/officeDocument/2006/relationships/slide" Target="slide18.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18.xml"/><Relationship Id="rId5" Type="http://schemas.openxmlformats.org/officeDocument/2006/relationships/slide" Target="slide1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s://www.skillsforhealth.org.uk/info-hub/dementia-2015-updated-2018/" TargetMode="External"/><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https://www.skillsforhealth.org.uk/info-hub/mental-health-2016/" TargetMode="External"/><Relationship Id="rId5" Type="http://schemas.openxmlformats.org/officeDocument/2006/relationships/hyperlink" Target="https://www.skillsforhealth.org.uk/info-hub/end-of-life-care-2017/" TargetMode="External"/><Relationship Id="rId10" Type="http://schemas.openxmlformats.org/officeDocument/2006/relationships/slide" Target="slide18.xml"/><Relationship Id="rId4" Type="http://schemas.openxmlformats.org/officeDocument/2006/relationships/hyperlink" Target="https://www.skillsforhealth.org.uk/info-hub/learning-disability-and-autism-frameworks-2019/" TargetMode="External"/><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https://www.e-lfh.org.uk/programmes/the-oliver-mcgowan-mandatory-training-on-learning-disability-and-autis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Care or Support worker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 name="Table 165">
            <a:extLst>
              <a:ext uri="{FF2B5EF4-FFF2-40B4-BE49-F238E27FC236}">
                <a16:creationId xmlns:a16="http://schemas.microsoft.com/office/drawing/2014/main" id="{D81B862A-5B7B-6404-0E0A-2D37ECB175FB}"/>
              </a:ext>
            </a:extLst>
          </p:cNvPr>
          <p:cNvGraphicFramePr>
            <a:graphicFrameLocks/>
          </p:cNvGraphicFramePr>
          <p:nvPr>
            <p:extLst>
              <p:ext uri="{D42A27DB-BD31-4B8C-83A1-F6EECF244321}">
                <p14:modId xmlns:p14="http://schemas.microsoft.com/office/powerpoint/2010/main" val="2310815190"/>
              </p:ext>
            </p:extLst>
          </p:nvPr>
        </p:nvGraphicFramePr>
        <p:xfrm>
          <a:off x="619601" y="1755630"/>
          <a:ext cx="11184473" cy="3990982"/>
        </p:xfrm>
        <a:graphic>
          <a:graphicData uri="http://schemas.openxmlformats.org/drawingml/2006/table">
            <a:tbl>
              <a:tblPr firstRow="1" bandRow="1"/>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0178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GB" sz="1200" b="1" dirty="0">
                          <a:solidFill>
                            <a:schemeClr val="bg1"/>
                          </a:solidFill>
                        </a:rPr>
                        <a:t>Behaviour</a:t>
                      </a: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600" dirty="0">
                        <a:solidFill>
                          <a:schemeClr val="bg1"/>
                        </a:solidFill>
                      </a:endParaRP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71994065"/>
                  </a:ext>
                </a:extLst>
              </a:tr>
              <a:tr h="364895">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a:solidFill>
                            <a:schemeClr val="tx1"/>
                          </a:solidFill>
                        </a:rPr>
                        <a:t>Act in an ethical and professional manner in the workplace (professionalism).</a:t>
                      </a: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806090"/>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rPr>
                        <a:t>Build and maintain positive relationships with colleagues and adults in a care setting (teamworking).</a:t>
                      </a:r>
                      <a:endParaRPr lang="en-GB" sz="1200"/>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78680"/>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rPr>
                        <a:t>Take an organised and methodical approach to complete tasks in a timely manner (work ethic).</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91905"/>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Take personal responsibility for developing knowledge and skills and continually seek to improve their performance (continuous improvement).</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591927"/>
                  </a:ext>
                </a:extLst>
              </a:tr>
              <a:tr h="364895">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Seek to develop personal resilience and maintain wellbeing (strength equals courage).</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rPr>
                        <a:t>Strengthen sustainable practices and challenge unsustainable practices (environmental responsibility).</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57615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a:t>Support an open culture where everyone - including colleagues and those with lived experience - is treated with dignity and respect, and fairly, without prejudice, bias or discrimination (human rights).</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a:t>Reflect on ways in which they show compassion to individuals in an adult social care setting (compassion).</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761679"/>
                  </a:ext>
                </a:extLst>
              </a:tr>
            </a:tbl>
          </a:graphicData>
        </a:graphic>
      </p:graphicFrame>
      <p:sp>
        <p:nvSpPr>
          <p:cNvPr id="3" name="Oval 2">
            <a:extLst>
              <a:ext uri="{FF2B5EF4-FFF2-40B4-BE49-F238E27FC236}">
                <a16:creationId xmlns:a16="http://schemas.microsoft.com/office/drawing/2014/main" id="{2C5730F0-1448-3864-6C00-9990AA0621D6}"/>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10</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D2B41A6-4A9A-16A0-F483-5769646113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4"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60052989-FCB0-6EBC-F6B9-A906064CCD55}"/>
              </a:ext>
            </a:extLst>
          </p:cNvPr>
          <p:cNvSpPr txBox="1"/>
          <p:nvPr/>
        </p:nvSpPr>
        <p:spPr>
          <a:xfrm>
            <a:off x="8704565" y="1774283"/>
            <a:ext cx="792000" cy="230832"/>
          </a:xfrm>
          <a:prstGeom prst="rect">
            <a:avLst/>
          </a:prstGeom>
          <a:noFill/>
        </p:spPr>
        <p:txBody>
          <a:bodyPr wrap="square" rtlCol="0">
            <a:spAutoFit/>
          </a:bodyPr>
          <a:lstStyle/>
          <a:p>
            <a:r>
              <a:rPr lang="en-GB" sz="900" dirty="0">
                <a:solidFill>
                  <a:schemeClr val="bg1"/>
                </a:solidFill>
              </a:rPr>
              <a:t>Awareness</a:t>
            </a:r>
          </a:p>
        </p:txBody>
      </p:sp>
      <p:sp>
        <p:nvSpPr>
          <p:cNvPr id="25" name="TextBox 24">
            <a:extLst>
              <a:ext uri="{FF2B5EF4-FFF2-40B4-BE49-F238E27FC236}">
                <a16:creationId xmlns:a16="http://schemas.microsoft.com/office/drawing/2014/main" id="{BD3C2A91-48F4-D2C9-945C-75CCD4EDBB4C}"/>
              </a:ext>
            </a:extLst>
          </p:cNvPr>
          <p:cNvSpPr txBox="1"/>
          <p:nvPr/>
        </p:nvSpPr>
        <p:spPr>
          <a:xfrm>
            <a:off x="10831633" y="1774283"/>
            <a:ext cx="792000" cy="230832"/>
          </a:xfrm>
          <a:prstGeom prst="rect">
            <a:avLst/>
          </a:prstGeom>
          <a:noFill/>
        </p:spPr>
        <p:txBody>
          <a:bodyPr wrap="square" rtlCol="0">
            <a:spAutoFit/>
          </a:bodyPr>
          <a:lstStyle/>
          <a:p>
            <a:pPr algn="ctr"/>
            <a:r>
              <a:rPr lang="en-GB" sz="900">
                <a:solidFill>
                  <a:schemeClr val="bg1"/>
                </a:solidFill>
              </a:rPr>
              <a:t>Expert</a:t>
            </a:r>
          </a:p>
        </p:txBody>
      </p:sp>
      <p:sp>
        <p:nvSpPr>
          <p:cNvPr id="26" name="TextBox 25">
            <a:extLst>
              <a:ext uri="{FF2B5EF4-FFF2-40B4-BE49-F238E27FC236}">
                <a16:creationId xmlns:a16="http://schemas.microsoft.com/office/drawing/2014/main" id="{1714C7EB-E5EF-6132-5544-0545BB2C5615}"/>
              </a:ext>
            </a:extLst>
          </p:cNvPr>
          <p:cNvSpPr txBox="1"/>
          <p:nvPr/>
        </p:nvSpPr>
        <p:spPr>
          <a:xfrm>
            <a:off x="9413588" y="1774283"/>
            <a:ext cx="792000" cy="230832"/>
          </a:xfrm>
          <a:prstGeom prst="rect">
            <a:avLst/>
          </a:prstGeom>
          <a:noFill/>
        </p:spPr>
        <p:txBody>
          <a:bodyPr wrap="square" rtlCol="0">
            <a:spAutoFit/>
          </a:bodyPr>
          <a:lstStyle/>
          <a:p>
            <a:pPr algn="ctr"/>
            <a:r>
              <a:rPr lang="en-GB" sz="900">
                <a:solidFill>
                  <a:schemeClr val="bg1"/>
                </a:solidFill>
              </a:rPr>
              <a:t>Working</a:t>
            </a:r>
          </a:p>
        </p:txBody>
      </p:sp>
      <p:sp>
        <p:nvSpPr>
          <p:cNvPr id="27" name="TextBox 26">
            <a:extLst>
              <a:ext uri="{FF2B5EF4-FFF2-40B4-BE49-F238E27FC236}">
                <a16:creationId xmlns:a16="http://schemas.microsoft.com/office/drawing/2014/main" id="{A7ADBA3B-0F1A-E73B-57DB-2E84DA07F5EB}"/>
              </a:ext>
            </a:extLst>
          </p:cNvPr>
          <p:cNvSpPr txBox="1"/>
          <p:nvPr/>
        </p:nvSpPr>
        <p:spPr>
          <a:xfrm>
            <a:off x="10122611" y="1774283"/>
            <a:ext cx="792000" cy="230832"/>
          </a:xfrm>
          <a:prstGeom prst="rect">
            <a:avLst/>
          </a:prstGeom>
          <a:noFill/>
        </p:spPr>
        <p:txBody>
          <a:bodyPr wrap="square" rtlCol="0">
            <a:spAutoFit/>
          </a:bodyPr>
          <a:lstStyle/>
          <a:p>
            <a:pPr algn="ctr"/>
            <a:r>
              <a:rPr lang="en-GB" sz="900">
                <a:solidFill>
                  <a:schemeClr val="bg1"/>
                </a:solidFill>
              </a:rPr>
              <a:t>Practitioner</a:t>
            </a:r>
          </a:p>
        </p:txBody>
      </p:sp>
      <p:sp>
        <p:nvSpPr>
          <p:cNvPr id="28" name="TextBox 27">
            <a:extLst>
              <a:ext uri="{FF2B5EF4-FFF2-40B4-BE49-F238E27FC236}">
                <a16:creationId xmlns:a16="http://schemas.microsoft.com/office/drawing/2014/main" id="{9AC05725-BD0A-CDE7-1F2C-0A1165A5D592}"/>
              </a:ext>
            </a:extLst>
          </p:cNvPr>
          <p:cNvSpPr txBox="1"/>
          <p:nvPr/>
        </p:nvSpPr>
        <p:spPr>
          <a:xfrm>
            <a:off x="8003142" y="1777348"/>
            <a:ext cx="792000" cy="230832"/>
          </a:xfrm>
          <a:prstGeom prst="rect">
            <a:avLst/>
          </a:prstGeom>
          <a:noFill/>
        </p:spPr>
        <p:txBody>
          <a:bodyPr wrap="square" rtlCol="0">
            <a:spAutoFit/>
          </a:bodyPr>
          <a:lstStyle/>
          <a:p>
            <a:pPr algn="ctr"/>
            <a:r>
              <a:rPr lang="en-GB" sz="900">
                <a:solidFill>
                  <a:schemeClr val="bg1"/>
                </a:solidFill>
              </a:rPr>
              <a:t>N/A</a:t>
            </a:r>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sp>
        <p:nvSpPr>
          <p:cNvPr id="102" name="Oval 101">
            <a:extLst>
              <a:ext uri="{FF2B5EF4-FFF2-40B4-BE49-F238E27FC236}">
                <a16:creationId xmlns:a16="http://schemas.microsoft.com/office/drawing/2014/main" id="{1A184695-88B4-7EF0-E3C4-0B090A27F867}"/>
              </a:ext>
            </a:extLst>
          </p:cNvPr>
          <p:cNvSpPr/>
          <p:nvPr/>
        </p:nvSpPr>
        <p:spPr>
          <a:xfrm>
            <a:off x="7359944" y="2189475"/>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Oval 102">
            <a:extLst>
              <a:ext uri="{FF2B5EF4-FFF2-40B4-BE49-F238E27FC236}">
                <a16:creationId xmlns:a16="http://schemas.microsoft.com/office/drawing/2014/main" id="{32B98B9C-E01E-5C09-6882-67D63216CCF5}"/>
              </a:ext>
            </a:extLst>
          </p:cNvPr>
          <p:cNvSpPr/>
          <p:nvPr/>
        </p:nvSpPr>
        <p:spPr>
          <a:xfrm>
            <a:off x="7370455" y="492914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Oval 103">
            <a:extLst>
              <a:ext uri="{FF2B5EF4-FFF2-40B4-BE49-F238E27FC236}">
                <a16:creationId xmlns:a16="http://schemas.microsoft.com/office/drawing/2014/main" id="{57AA91C1-A5E0-1465-6857-5BF2768EA4C2}"/>
              </a:ext>
            </a:extLst>
          </p:cNvPr>
          <p:cNvSpPr/>
          <p:nvPr/>
        </p:nvSpPr>
        <p:spPr>
          <a:xfrm>
            <a:off x="7695683" y="264018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Oval 104">
            <a:extLst>
              <a:ext uri="{FF2B5EF4-FFF2-40B4-BE49-F238E27FC236}">
                <a16:creationId xmlns:a16="http://schemas.microsoft.com/office/drawing/2014/main" id="{BE8F143A-E897-0B55-F7FF-6E482CD98AA0}"/>
              </a:ext>
            </a:extLst>
          </p:cNvPr>
          <p:cNvSpPr/>
          <p:nvPr/>
        </p:nvSpPr>
        <p:spPr>
          <a:xfrm>
            <a:off x="7359944" y="303959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Oval 105">
            <a:extLst>
              <a:ext uri="{FF2B5EF4-FFF2-40B4-BE49-F238E27FC236}">
                <a16:creationId xmlns:a16="http://schemas.microsoft.com/office/drawing/2014/main" id="{1FF27FC9-B7C3-C37E-57DB-F8019341A8AC}"/>
              </a:ext>
            </a:extLst>
          </p:cNvPr>
          <p:cNvSpPr/>
          <p:nvPr/>
        </p:nvSpPr>
        <p:spPr>
          <a:xfrm>
            <a:off x="7695683" y="349031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7" name="Oval 106">
            <a:extLst>
              <a:ext uri="{FF2B5EF4-FFF2-40B4-BE49-F238E27FC236}">
                <a16:creationId xmlns:a16="http://schemas.microsoft.com/office/drawing/2014/main" id="{A60DA160-5CAF-2630-05E9-03D8493E5205}"/>
              </a:ext>
            </a:extLst>
          </p:cNvPr>
          <p:cNvSpPr/>
          <p:nvPr/>
        </p:nvSpPr>
        <p:spPr>
          <a:xfrm>
            <a:off x="7359944" y="391272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Oval 107">
            <a:extLst>
              <a:ext uri="{FF2B5EF4-FFF2-40B4-BE49-F238E27FC236}">
                <a16:creationId xmlns:a16="http://schemas.microsoft.com/office/drawing/2014/main" id="{CBA456CC-152A-C16B-30C3-1F85E4E3F47E}"/>
              </a:ext>
            </a:extLst>
          </p:cNvPr>
          <p:cNvSpPr/>
          <p:nvPr/>
        </p:nvSpPr>
        <p:spPr>
          <a:xfrm>
            <a:off x="7695683" y="4363432"/>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Oval 108">
            <a:extLst>
              <a:ext uri="{FF2B5EF4-FFF2-40B4-BE49-F238E27FC236}">
                <a16:creationId xmlns:a16="http://schemas.microsoft.com/office/drawing/2014/main" id="{F7974BE8-13E1-9663-34B6-008D8BB1EA11}"/>
              </a:ext>
            </a:extLst>
          </p:cNvPr>
          <p:cNvSpPr/>
          <p:nvPr/>
        </p:nvSpPr>
        <p:spPr>
          <a:xfrm>
            <a:off x="7706194" y="545600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10" name="Group 109">
            <a:extLst>
              <a:ext uri="{FF2B5EF4-FFF2-40B4-BE49-F238E27FC236}">
                <a16:creationId xmlns:a16="http://schemas.microsoft.com/office/drawing/2014/main" id="{DDA14FEC-C745-2932-2526-7B354AB9DD5C}"/>
              </a:ext>
            </a:extLst>
          </p:cNvPr>
          <p:cNvGrpSpPr/>
          <p:nvPr/>
        </p:nvGrpSpPr>
        <p:grpSpPr>
          <a:xfrm>
            <a:off x="8399142" y="2127749"/>
            <a:ext cx="2817319" cy="293202"/>
            <a:chOff x="7998846" y="1867220"/>
            <a:chExt cx="3448967" cy="253573"/>
          </a:xfrm>
        </p:grpSpPr>
        <p:cxnSp>
          <p:nvCxnSpPr>
            <p:cNvPr id="111" name="Straight Connector 110">
              <a:extLst>
                <a:ext uri="{FF2B5EF4-FFF2-40B4-BE49-F238E27FC236}">
                  <a16:creationId xmlns:a16="http://schemas.microsoft.com/office/drawing/2014/main" id="{8D27C207-A35B-1357-57A8-B10413E992E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17DB363-D8B1-952C-2BD3-AB2FAF891056}"/>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D1542CA-9A41-FADA-801A-D3E75F8BDF7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80ADB3-33A6-B5C8-3A21-1E1337462B4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B8A2998-ECFA-4B9A-D0BB-37F6CC996E6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4E074C1-E354-2760-396D-AB0EDDF6935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0A43951-3713-5091-F1BA-12693B2CB242}"/>
              </a:ext>
            </a:extLst>
          </p:cNvPr>
          <p:cNvGrpSpPr/>
          <p:nvPr/>
        </p:nvGrpSpPr>
        <p:grpSpPr>
          <a:xfrm>
            <a:off x="8399142" y="2582326"/>
            <a:ext cx="2817319" cy="293202"/>
            <a:chOff x="7998846" y="1867220"/>
            <a:chExt cx="3448967" cy="253573"/>
          </a:xfrm>
        </p:grpSpPr>
        <p:cxnSp>
          <p:nvCxnSpPr>
            <p:cNvPr id="118" name="Straight Connector 117">
              <a:extLst>
                <a:ext uri="{FF2B5EF4-FFF2-40B4-BE49-F238E27FC236}">
                  <a16:creationId xmlns:a16="http://schemas.microsoft.com/office/drawing/2014/main" id="{766E0CE5-299E-8B04-8FCD-332E15C5823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0279A9-FF64-D700-F201-F5A4FA5BBBB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83CBD50-4C01-A0B4-AA53-3876F5EF38F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F767D11-833F-A2A3-E467-F30E89F6A8D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48CFDFC-38E6-DECF-45A6-6B97013AC07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0F44D05-332F-EA2E-91A4-B382B1CAA93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68BBDE13-428F-F747-1549-40906BE38181}"/>
              </a:ext>
            </a:extLst>
          </p:cNvPr>
          <p:cNvGrpSpPr/>
          <p:nvPr/>
        </p:nvGrpSpPr>
        <p:grpSpPr>
          <a:xfrm>
            <a:off x="8399142" y="3004053"/>
            <a:ext cx="2817319" cy="293202"/>
            <a:chOff x="7998846" y="1867220"/>
            <a:chExt cx="3448967" cy="253573"/>
          </a:xfrm>
        </p:grpSpPr>
        <p:cxnSp>
          <p:nvCxnSpPr>
            <p:cNvPr id="125" name="Straight Connector 124">
              <a:extLst>
                <a:ext uri="{FF2B5EF4-FFF2-40B4-BE49-F238E27FC236}">
                  <a16:creationId xmlns:a16="http://schemas.microsoft.com/office/drawing/2014/main" id="{4FBA0CF8-0523-4283-3FED-3DF3B6A9713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F77471E-B461-CF4B-B714-A2BAFB2C8DB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8DD967-1876-AD2F-7234-8D0CECFE6F4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2D5E130-2178-49EE-083A-89D8AC2239EC}"/>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C0A8702-940D-2B2C-97DC-A13DBC58F16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3EC42FC-9D67-D646-1C67-B7E3040E751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DC1A9F02-78A8-CDF5-F900-0A351AE7A3EA}"/>
              </a:ext>
            </a:extLst>
          </p:cNvPr>
          <p:cNvGrpSpPr/>
          <p:nvPr/>
        </p:nvGrpSpPr>
        <p:grpSpPr>
          <a:xfrm>
            <a:off x="8399142" y="3463054"/>
            <a:ext cx="2817319" cy="293202"/>
            <a:chOff x="7998846" y="1867220"/>
            <a:chExt cx="3448967" cy="253573"/>
          </a:xfrm>
        </p:grpSpPr>
        <p:cxnSp>
          <p:nvCxnSpPr>
            <p:cNvPr id="132" name="Straight Connector 131">
              <a:extLst>
                <a:ext uri="{FF2B5EF4-FFF2-40B4-BE49-F238E27FC236}">
                  <a16:creationId xmlns:a16="http://schemas.microsoft.com/office/drawing/2014/main" id="{84A006AE-EABA-53A3-D349-011D84F3F63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86337B0-4746-827D-903E-3A947E4175B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F90BE2D-E682-0E64-95FF-1F6C213881C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0CA7460-DC09-49A6-CD4C-9F6D7D759F8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BE068BB-672E-AD52-241F-E3D0098B5FF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648D05B-7FBC-9D86-5B8B-1BF7A24AB7D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DEE686C2-DC60-A06C-7916-C552E43C2469}"/>
              </a:ext>
            </a:extLst>
          </p:cNvPr>
          <p:cNvGrpSpPr/>
          <p:nvPr/>
        </p:nvGrpSpPr>
        <p:grpSpPr>
          <a:xfrm>
            <a:off x="8399142" y="3867914"/>
            <a:ext cx="2817319" cy="293202"/>
            <a:chOff x="7998846" y="1867220"/>
            <a:chExt cx="3448967" cy="253573"/>
          </a:xfrm>
        </p:grpSpPr>
        <p:cxnSp>
          <p:nvCxnSpPr>
            <p:cNvPr id="139" name="Straight Connector 138">
              <a:extLst>
                <a:ext uri="{FF2B5EF4-FFF2-40B4-BE49-F238E27FC236}">
                  <a16:creationId xmlns:a16="http://schemas.microsoft.com/office/drawing/2014/main" id="{B8510569-EFB1-14DC-76D1-02430E90936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80E32BD-91F3-C55B-829A-AB8D02D0140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3180E1B-CB8C-4EE4-69F0-84EFCBD79D1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B9F66E-F460-4690-96B4-F2BCEBE7572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3C5788C-8BF5-97F6-C197-130F0FF1F64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B80781C-B895-8CD9-BDC0-4F52BAF0614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9FCFC78E-43B0-6790-970D-FB51F7013B5E}"/>
              </a:ext>
            </a:extLst>
          </p:cNvPr>
          <p:cNvGrpSpPr/>
          <p:nvPr/>
        </p:nvGrpSpPr>
        <p:grpSpPr>
          <a:xfrm>
            <a:off x="8399142" y="4275534"/>
            <a:ext cx="2817319" cy="293202"/>
            <a:chOff x="7998846" y="1867220"/>
            <a:chExt cx="3448967" cy="253573"/>
          </a:xfrm>
        </p:grpSpPr>
        <p:cxnSp>
          <p:nvCxnSpPr>
            <p:cNvPr id="146" name="Straight Connector 145">
              <a:extLst>
                <a:ext uri="{FF2B5EF4-FFF2-40B4-BE49-F238E27FC236}">
                  <a16:creationId xmlns:a16="http://schemas.microsoft.com/office/drawing/2014/main" id="{B4CC3696-3389-A36A-56F6-E6C67BF22CD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C2A78F4-F7A5-815B-4CB5-BB8A5B3AE43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8DD5E-E613-BEB0-D2A9-A941D08702C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78D18E-A889-5FE5-FB11-5AF3AA73A92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AD5A658-3290-70CB-EA7B-AFCF394C6F7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09C0065-5C24-DC82-6FC9-695BA778901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4DCD2A44-E798-45F7-5629-203151E34157}"/>
              </a:ext>
            </a:extLst>
          </p:cNvPr>
          <p:cNvGrpSpPr/>
          <p:nvPr/>
        </p:nvGrpSpPr>
        <p:grpSpPr>
          <a:xfrm>
            <a:off x="8399142" y="4868246"/>
            <a:ext cx="2817319" cy="293202"/>
            <a:chOff x="7998846" y="1867220"/>
            <a:chExt cx="3448967" cy="253573"/>
          </a:xfrm>
        </p:grpSpPr>
        <p:cxnSp>
          <p:nvCxnSpPr>
            <p:cNvPr id="153" name="Straight Connector 152">
              <a:extLst>
                <a:ext uri="{FF2B5EF4-FFF2-40B4-BE49-F238E27FC236}">
                  <a16:creationId xmlns:a16="http://schemas.microsoft.com/office/drawing/2014/main" id="{8C677881-1A55-6B0B-16E7-9770E9067BE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1E76C91-92FB-6FCE-F1BD-94A54233FFD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85D7906-8640-EC04-F9FB-D8E2841427E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E27D48C-ECAF-364A-724B-143E124C337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A852ABE-EC1C-AD89-6A43-443FB9E1AE5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C813F63-D897-BCE2-9958-04E5F67E709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117BF66A-672A-C891-1AC7-0D9CFBDC1283}"/>
              </a:ext>
            </a:extLst>
          </p:cNvPr>
          <p:cNvGrpSpPr/>
          <p:nvPr/>
        </p:nvGrpSpPr>
        <p:grpSpPr>
          <a:xfrm>
            <a:off x="8399142" y="5392186"/>
            <a:ext cx="2817319" cy="293202"/>
            <a:chOff x="7998846" y="1867220"/>
            <a:chExt cx="3448967" cy="253573"/>
          </a:xfrm>
        </p:grpSpPr>
        <p:cxnSp>
          <p:nvCxnSpPr>
            <p:cNvPr id="160" name="Straight Connector 159">
              <a:extLst>
                <a:ext uri="{FF2B5EF4-FFF2-40B4-BE49-F238E27FC236}">
                  <a16:creationId xmlns:a16="http://schemas.microsoft.com/office/drawing/2014/main" id="{3421B1E0-8C2E-5C52-2E7D-A1B7180EC71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E300C24-0639-0628-35A0-8D5D86DF14A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B85F61A-4EDD-3E28-AEA1-839C68363DE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C9BBFC1-6F47-B389-AF2C-1ED14024ED8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963E960-D113-1EB7-D4CF-A8E6B6BA96F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4558499-00A9-D6FF-ADCB-40C6DBDCF77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Oval 166">
            <a:extLst>
              <a:ext uri="{FF2B5EF4-FFF2-40B4-BE49-F238E27FC236}">
                <a16:creationId xmlns:a16="http://schemas.microsoft.com/office/drawing/2014/main" id="{5EC35887-8FFE-FD72-7BB8-C7A2C09D40EF}"/>
              </a:ext>
            </a:extLst>
          </p:cNvPr>
          <p:cNvSpPr/>
          <p:nvPr/>
        </p:nvSpPr>
        <p:spPr>
          <a:xfrm>
            <a:off x="7695683" y="219073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8" name="Oval 167">
            <a:extLst>
              <a:ext uri="{FF2B5EF4-FFF2-40B4-BE49-F238E27FC236}">
                <a16:creationId xmlns:a16="http://schemas.microsoft.com/office/drawing/2014/main" id="{3E8F7A9F-628D-70FB-2093-CEEEAD610313}"/>
              </a:ext>
            </a:extLst>
          </p:cNvPr>
          <p:cNvSpPr/>
          <p:nvPr/>
        </p:nvSpPr>
        <p:spPr>
          <a:xfrm>
            <a:off x="7706194" y="493040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9" name="Oval 168">
            <a:extLst>
              <a:ext uri="{FF2B5EF4-FFF2-40B4-BE49-F238E27FC236}">
                <a16:creationId xmlns:a16="http://schemas.microsoft.com/office/drawing/2014/main" id="{C8975F13-3A7A-6207-5A6B-8A8DA6066336}"/>
              </a:ext>
            </a:extLst>
          </p:cNvPr>
          <p:cNvSpPr/>
          <p:nvPr/>
        </p:nvSpPr>
        <p:spPr>
          <a:xfrm>
            <a:off x="7359944" y="263892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0" name="Oval 169">
            <a:extLst>
              <a:ext uri="{FF2B5EF4-FFF2-40B4-BE49-F238E27FC236}">
                <a16:creationId xmlns:a16="http://schemas.microsoft.com/office/drawing/2014/main" id="{30B9DBF7-456D-61E5-B73D-A3E18D4C1EF6}"/>
              </a:ext>
            </a:extLst>
          </p:cNvPr>
          <p:cNvSpPr/>
          <p:nvPr/>
        </p:nvSpPr>
        <p:spPr>
          <a:xfrm>
            <a:off x="7695683" y="304085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1" name="Oval 170">
            <a:extLst>
              <a:ext uri="{FF2B5EF4-FFF2-40B4-BE49-F238E27FC236}">
                <a16:creationId xmlns:a16="http://schemas.microsoft.com/office/drawing/2014/main" id="{EE999F6D-C857-8045-40D5-4478A3D6C7F7}"/>
              </a:ext>
            </a:extLst>
          </p:cNvPr>
          <p:cNvSpPr/>
          <p:nvPr/>
        </p:nvSpPr>
        <p:spPr>
          <a:xfrm>
            <a:off x="7359944" y="34890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2" name="Oval 171">
            <a:extLst>
              <a:ext uri="{FF2B5EF4-FFF2-40B4-BE49-F238E27FC236}">
                <a16:creationId xmlns:a16="http://schemas.microsoft.com/office/drawing/2014/main" id="{46480E89-3958-A8F2-B677-F2A9C316939F}"/>
              </a:ext>
            </a:extLst>
          </p:cNvPr>
          <p:cNvSpPr/>
          <p:nvPr/>
        </p:nvSpPr>
        <p:spPr>
          <a:xfrm>
            <a:off x="7695683" y="391398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3" name="Oval 172">
            <a:extLst>
              <a:ext uri="{FF2B5EF4-FFF2-40B4-BE49-F238E27FC236}">
                <a16:creationId xmlns:a16="http://schemas.microsoft.com/office/drawing/2014/main" id="{F4ECEEB2-9270-B95C-F6F4-6F1D33E6D8A8}"/>
              </a:ext>
            </a:extLst>
          </p:cNvPr>
          <p:cNvSpPr/>
          <p:nvPr/>
        </p:nvSpPr>
        <p:spPr>
          <a:xfrm>
            <a:off x="7359944" y="4362172"/>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4" name="Oval 173">
            <a:extLst>
              <a:ext uri="{FF2B5EF4-FFF2-40B4-BE49-F238E27FC236}">
                <a16:creationId xmlns:a16="http://schemas.microsoft.com/office/drawing/2014/main" id="{E1E29C54-0BBB-E028-4682-7328D0234C37}"/>
              </a:ext>
            </a:extLst>
          </p:cNvPr>
          <p:cNvSpPr/>
          <p:nvPr/>
        </p:nvSpPr>
        <p:spPr>
          <a:xfrm>
            <a:off x="7370455" y="545474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56690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graphicFrame>
        <p:nvGraphicFramePr>
          <p:cNvPr id="102" name="Table 101">
            <a:extLst>
              <a:ext uri="{FF2B5EF4-FFF2-40B4-BE49-F238E27FC236}">
                <a16:creationId xmlns:a16="http://schemas.microsoft.com/office/drawing/2014/main" id="{003A50CA-E23F-FF05-BD47-E56710DF0E5E}"/>
              </a:ext>
            </a:extLst>
          </p:cNvPr>
          <p:cNvGraphicFramePr>
            <a:graphicFrameLocks/>
          </p:cNvGraphicFramePr>
          <p:nvPr>
            <p:extLst>
              <p:ext uri="{D42A27DB-BD31-4B8C-83A1-F6EECF244321}">
                <p14:modId xmlns:p14="http://schemas.microsoft.com/office/powerpoint/2010/main" val="1922033891"/>
              </p:ext>
            </p:extLst>
          </p:nvPr>
        </p:nvGraphicFramePr>
        <p:xfrm>
          <a:off x="367361" y="1501134"/>
          <a:ext cx="11430086" cy="4836212"/>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75104">
                  <a:extLst>
                    <a:ext uri="{9D8B030D-6E8A-4147-A177-3AD203B41FA5}">
                      <a16:colId xmlns:a16="http://schemas.microsoft.com/office/drawing/2014/main" val="3537765484"/>
                    </a:ext>
                  </a:extLst>
                </a:gridCol>
                <a:gridCol w="135945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44372">
                <a:tc>
                  <a:txBody>
                    <a:bodyPr/>
                    <a:lstStyle/>
                    <a:p>
                      <a:r>
                        <a:rPr lang="en-GB" sz="1200" b="1" dirty="0">
                          <a:latin typeface="Arial" panose="020B0604020202020204" pitchFamily="34" charset="0"/>
                          <a:cs typeface="Arial" panose="020B0604020202020204" pitchFamily="34" charset="0"/>
                        </a:rPr>
                        <a:t>Ways of working</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agreed ways of working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ways that are agreed with the employer</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working relationships in care settings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Effective communication</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why effective communication is important in the work setting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variety in people’s communication needs and preferences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communicate effectively with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Meet the communication and language needs, wishes and preferences of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of independent advocacy services in supporting individuals to communicate their wishes, needs and preferences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confidentiality in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CB3914D5-C6D5-2274-FE30-00583B6BA043}"/>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09DAA807-7CC2-F7F2-6F57-81B4D8AD8CCA}"/>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 name="TextBox 3">
            <a:extLst>
              <a:ext uri="{FF2B5EF4-FFF2-40B4-BE49-F238E27FC236}">
                <a16:creationId xmlns:a16="http://schemas.microsoft.com/office/drawing/2014/main" id="{A6A037FD-043A-2815-B129-D3F3B691BD84}"/>
              </a:ext>
            </a:extLst>
          </p:cNvPr>
          <p:cNvSpPr txBox="1"/>
          <p:nvPr/>
        </p:nvSpPr>
        <p:spPr>
          <a:xfrm>
            <a:off x="10598901" y="3398532"/>
            <a:ext cx="792000" cy="230832"/>
          </a:xfrm>
          <a:prstGeom prst="rect">
            <a:avLst/>
          </a:prstGeom>
          <a:noFill/>
        </p:spPr>
        <p:txBody>
          <a:bodyPr wrap="square" rtlCol="0">
            <a:spAutoFit/>
          </a:bodyPr>
          <a:lstStyle/>
          <a:p>
            <a:pPr algn="ctr"/>
            <a:r>
              <a:rPr lang="en-GB" sz="900">
                <a:solidFill>
                  <a:schemeClr val="bg1"/>
                </a:solidFill>
              </a:rPr>
              <a:t>N/A</a:t>
            </a:r>
          </a:p>
        </p:txBody>
      </p:sp>
      <p:sp>
        <p:nvSpPr>
          <p:cNvPr id="5" name="TextBox 4">
            <a:extLst>
              <a:ext uri="{FF2B5EF4-FFF2-40B4-BE49-F238E27FC236}">
                <a16:creationId xmlns:a16="http://schemas.microsoft.com/office/drawing/2014/main" id="{4940057A-A3C6-9D19-B709-E895CC705F06}"/>
              </a:ext>
            </a:extLst>
          </p:cNvPr>
          <p:cNvSpPr txBox="1"/>
          <p:nvPr/>
        </p:nvSpPr>
        <p:spPr>
          <a:xfrm>
            <a:off x="9785271" y="226379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6" name="Group 5">
            <a:extLst>
              <a:ext uri="{FF2B5EF4-FFF2-40B4-BE49-F238E27FC236}">
                <a16:creationId xmlns:a16="http://schemas.microsoft.com/office/drawing/2014/main" id="{C4638AA1-E7FF-1B90-49A9-B0DA45738D0F}"/>
              </a:ext>
            </a:extLst>
          </p:cNvPr>
          <p:cNvGrpSpPr/>
          <p:nvPr/>
        </p:nvGrpSpPr>
        <p:grpSpPr>
          <a:xfrm>
            <a:off x="5992404" y="2730430"/>
            <a:ext cx="3827594" cy="646668"/>
            <a:chOff x="6090704" y="3952941"/>
            <a:chExt cx="3827594" cy="646668"/>
          </a:xfrm>
        </p:grpSpPr>
        <p:sp>
          <p:nvSpPr>
            <p:cNvPr id="7" name="Oval 6">
              <a:extLst>
                <a:ext uri="{FF2B5EF4-FFF2-40B4-BE49-F238E27FC236}">
                  <a16:creationId xmlns:a16="http://schemas.microsoft.com/office/drawing/2014/main" id="{4F70A469-EADA-A9B4-BAC0-8FA636A13729}"/>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5592DE21-4315-3FFA-242B-21F3FBCF818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5A6D4218-3821-04BE-766C-45C8E7D1C878}"/>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FCD233C9-88BC-BE6E-65A5-5BB742A5F4E7}"/>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5A1D229D-5EEF-9280-C0D3-48DE3AFA6DA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F5C054-C5EA-9AAB-7931-F630CF58CD6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311F31C-D3FA-BAFA-54C5-1A9288C8382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A1F15C-956B-681F-4379-C7604E51346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F8E2DC4-8382-4138-BCF9-96ECCBF36E5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583F5A0-7ECC-7DA5-086C-1F68BDF7A19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0BE7327C-11E0-6B77-9617-3802A87B49D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B1E40FBE-02BD-761F-3AB9-DAD31B72010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DE390597-98F7-91C3-A235-4491309EA39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8B2F86AF-8BD0-3B47-86CC-5CCC2FE6F28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5B6FBAD7-15E1-B740-42F5-790ED23066D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73" name="Group 72">
            <a:extLst>
              <a:ext uri="{FF2B5EF4-FFF2-40B4-BE49-F238E27FC236}">
                <a16:creationId xmlns:a16="http://schemas.microsoft.com/office/drawing/2014/main" id="{A47CCED1-B44B-B490-6175-169140578B08}"/>
              </a:ext>
            </a:extLst>
          </p:cNvPr>
          <p:cNvGrpSpPr/>
          <p:nvPr/>
        </p:nvGrpSpPr>
        <p:grpSpPr>
          <a:xfrm>
            <a:off x="5998800" y="4919319"/>
            <a:ext cx="3827594" cy="646668"/>
            <a:chOff x="6090704" y="3952941"/>
            <a:chExt cx="3827594" cy="646668"/>
          </a:xfrm>
        </p:grpSpPr>
        <p:sp>
          <p:nvSpPr>
            <p:cNvPr id="81" name="Oval 80">
              <a:extLst>
                <a:ext uri="{FF2B5EF4-FFF2-40B4-BE49-F238E27FC236}">
                  <a16:creationId xmlns:a16="http://schemas.microsoft.com/office/drawing/2014/main" id="{B769EF57-6954-A4A5-C1FA-66D1A559322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Oval 81">
              <a:extLst>
                <a:ext uri="{FF2B5EF4-FFF2-40B4-BE49-F238E27FC236}">
                  <a16:creationId xmlns:a16="http://schemas.microsoft.com/office/drawing/2014/main" id="{9031B8C2-BF95-5601-BC99-D58FD4A660D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7" name="Group 86">
              <a:extLst>
                <a:ext uri="{FF2B5EF4-FFF2-40B4-BE49-F238E27FC236}">
                  <a16:creationId xmlns:a16="http://schemas.microsoft.com/office/drawing/2014/main" id="{E182AC0A-B8D3-7390-7621-8DB00E805769}"/>
                </a:ext>
              </a:extLst>
            </p:cNvPr>
            <p:cNvGrpSpPr/>
            <p:nvPr/>
          </p:nvGrpSpPr>
          <p:grpSpPr>
            <a:xfrm>
              <a:off x="6290207" y="3952941"/>
              <a:ext cx="3628091" cy="646668"/>
              <a:chOff x="3706661" y="2326116"/>
              <a:chExt cx="4441515" cy="559265"/>
            </a:xfrm>
          </p:grpSpPr>
          <p:grpSp>
            <p:nvGrpSpPr>
              <p:cNvPr id="88" name="Group 87">
                <a:extLst>
                  <a:ext uri="{FF2B5EF4-FFF2-40B4-BE49-F238E27FC236}">
                    <a16:creationId xmlns:a16="http://schemas.microsoft.com/office/drawing/2014/main" id="{8010DD97-E562-FFC1-37AD-6EB3DAC513A2}"/>
                  </a:ext>
                </a:extLst>
              </p:cNvPr>
              <p:cNvGrpSpPr/>
              <p:nvPr/>
            </p:nvGrpSpPr>
            <p:grpSpPr>
              <a:xfrm>
                <a:off x="4200749" y="2631808"/>
                <a:ext cx="3448967" cy="253573"/>
                <a:chOff x="7998846" y="1867220"/>
                <a:chExt cx="3448967" cy="253573"/>
              </a:xfrm>
            </p:grpSpPr>
            <p:cxnSp>
              <p:nvCxnSpPr>
                <p:cNvPr id="94" name="Straight Connector 93">
                  <a:extLst>
                    <a:ext uri="{FF2B5EF4-FFF2-40B4-BE49-F238E27FC236}">
                      <a16:creationId xmlns:a16="http://schemas.microsoft.com/office/drawing/2014/main" id="{611246A3-0E9B-9F14-EB87-294FA66D02D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393D55A-B1DB-D0D7-9AB5-CABA49388AB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40CB410-64D3-69C7-FF1A-39E82BE3C7C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D3FD34C-5A9C-E80B-F88E-8ADA743D138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C4026FC-7B77-285A-2299-E13A4A94BA4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18FFF04-CDBA-6A4C-48C6-32FF9207043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D2407D69-DBCC-DB88-7757-E30DCE82E65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0" name="TextBox 89">
                <a:extLst>
                  <a:ext uri="{FF2B5EF4-FFF2-40B4-BE49-F238E27FC236}">
                    <a16:creationId xmlns:a16="http://schemas.microsoft.com/office/drawing/2014/main" id="{8F6EA0AC-D0DF-DBCC-907E-4FF283AB7253}"/>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1" name="TextBox 90">
                <a:extLst>
                  <a:ext uri="{FF2B5EF4-FFF2-40B4-BE49-F238E27FC236}">
                    <a16:creationId xmlns:a16="http://schemas.microsoft.com/office/drawing/2014/main" id="{A6624897-27DB-8DF2-F9EC-D7092255998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2" name="TextBox 91">
                <a:extLst>
                  <a:ext uri="{FF2B5EF4-FFF2-40B4-BE49-F238E27FC236}">
                    <a16:creationId xmlns:a16="http://schemas.microsoft.com/office/drawing/2014/main" id="{CDBAAA0C-F71F-3529-1F4B-D2201E33705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3" name="TextBox 92">
                <a:extLst>
                  <a:ext uri="{FF2B5EF4-FFF2-40B4-BE49-F238E27FC236}">
                    <a16:creationId xmlns:a16="http://schemas.microsoft.com/office/drawing/2014/main" id="{565E6B01-B3F2-8DDA-A5FF-0AA130524A8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0" name="TextBox 99">
            <a:extLst>
              <a:ext uri="{FF2B5EF4-FFF2-40B4-BE49-F238E27FC236}">
                <a16:creationId xmlns:a16="http://schemas.microsoft.com/office/drawing/2014/main" id="{73F284FE-630F-D9D2-1571-6332300CB636}"/>
              </a:ext>
            </a:extLst>
          </p:cNvPr>
          <p:cNvSpPr txBox="1"/>
          <p:nvPr/>
        </p:nvSpPr>
        <p:spPr>
          <a:xfrm>
            <a:off x="9819998" y="385895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9334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C2CC-30FE-E4D7-3B2F-2090915EAF86}"/>
            </a:ext>
          </a:extLst>
        </p:cNvPr>
        <p:cNvGrpSpPr/>
        <p:nvPr/>
      </p:nvGrpSpPr>
      <p:grpSpPr>
        <a:xfrm>
          <a:off x="0" y="0"/>
          <a:ext cx="0" cy="0"/>
          <a:chOff x="0" y="0"/>
          <a:chExt cx="0" cy="0"/>
        </a:xfrm>
      </p:grpSpPr>
      <p:graphicFrame>
        <p:nvGraphicFramePr>
          <p:cNvPr id="102" name="Table 101">
            <a:extLst>
              <a:ext uri="{FF2B5EF4-FFF2-40B4-BE49-F238E27FC236}">
                <a16:creationId xmlns:a16="http://schemas.microsoft.com/office/drawing/2014/main" id="{06E1275C-921A-8DF5-04F8-73E6DDA124B9}"/>
              </a:ext>
            </a:extLst>
          </p:cNvPr>
          <p:cNvGraphicFramePr>
            <a:graphicFrameLocks/>
          </p:cNvGraphicFramePr>
          <p:nvPr>
            <p:extLst>
              <p:ext uri="{D42A27DB-BD31-4B8C-83A1-F6EECF244321}">
                <p14:modId xmlns:p14="http://schemas.microsoft.com/office/powerpoint/2010/main" val="4128085520"/>
              </p:ext>
            </p:extLst>
          </p:nvPr>
        </p:nvGraphicFramePr>
        <p:xfrm>
          <a:off x="367361" y="1615435"/>
          <a:ext cx="11430086" cy="4547783"/>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75104">
                  <a:extLst>
                    <a:ext uri="{9D8B030D-6E8A-4147-A177-3AD203B41FA5}">
                      <a16:colId xmlns:a16="http://schemas.microsoft.com/office/drawing/2014/main" val="3537765484"/>
                    </a:ext>
                  </a:extLst>
                </a:gridCol>
                <a:gridCol w="135945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44372">
                <a:tc>
                  <a:txBody>
                    <a:bodyPr/>
                    <a:lstStyle/>
                    <a:p>
                      <a:r>
                        <a:rPr lang="en-GB" sz="1200" b="1" dirty="0">
                          <a:latin typeface="Arial" panose="020B0604020202020204" pitchFamily="34" charset="0"/>
                          <a:cs typeface="Arial" panose="020B0604020202020204" pitchFamily="34" charset="0"/>
                        </a:rPr>
                        <a:t>Handling information</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requirements for handling information in care settings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Implement good practice in handling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Equality, diversity, inclusion and human rights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influences on working practices to promote equality, diversity, inclusion and human rights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equality, diversity, inclusion and human rights within your work setting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promote equality, diversity, inclusion and human rights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an inclusive way</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61FCC587-0FDA-3A4A-1B56-689A8AA2386C}"/>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629D776C-2933-E33B-B550-90F98E9906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E09926F-84B9-B774-51F1-36995A4E393E}"/>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4ADE1335-8511-22FB-8D93-E7B9EE49C281}"/>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AB322E56-243F-6232-B5D1-29D2245840B1}"/>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92CB9853-54B1-8C3D-C31F-EEA44781D1BB}"/>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 action="ppaction://noaction"/>
            <a:extLst>
              <a:ext uri="{FF2B5EF4-FFF2-40B4-BE49-F238E27FC236}">
                <a16:creationId xmlns:a16="http://schemas.microsoft.com/office/drawing/2014/main" id="{50195D87-D306-7220-402D-0F8E6AD0CD18}"/>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D8E8FE41-6726-6EBA-9113-3A14F9D0A1A1}"/>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80661517-09C3-37FB-5BCF-37EE641D703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B2CD5303-86CD-EECC-D6AD-B964FD083883}"/>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17802A4F-D3F2-3DEB-5F39-606629E48E35}"/>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3A54C5AA-56C4-C156-CDB4-07AC4B9376F7}"/>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B004811-F70F-949B-DE70-CFD6164BDC1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C1F90913-75ED-1051-82E9-ADE0A3A6C9AE}"/>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73ACC3C6-D650-1200-E44A-6FD57FE9DC02}"/>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 name="TextBox 3">
            <a:extLst>
              <a:ext uri="{FF2B5EF4-FFF2-40B4-BE49-F238E27FC236}">
                <a16:creationId xmlns:a16="http://schemas.microsoft.com/office/drawing/2014/main" id="{5D9E0B8A-DA31-E588-F990-07E2BBC43E2B}"/>
              </a:ext>
            </a:extLst>
          </p:cNvPr>
          <p:cNvSpPr txBox="1"/>
          <p:nvPr/>
        </p:nvSpPr>
        <p:spPr>
          <a:xfrm>
            <a:off x="10598901" y="3398532"/>
            <a:ext cx="792000" cy="230832"/>
          </a:xfrm>
          <a:prstGeom prst="rect">
            <a:avLst/>
          </a:prstGeom>
          <a:noFill/>
        </p:spPr>
        <p:txBody>
          <a:bodyPr wrap="square" rtlCol="0">
            <a:spAutoFit/>
          </a:bodyPr>
          <a:lstStyle/>
          <a:p>
            <a:pPr algn="ctr"/>
            <a:r>
              <a:rPr lang="en-GB" sz="900">
                <a:solidFill>
                  <a:schemeClr val="bg1"/>
                </a:solidFill>
              </a:rPr>
              <a:t>N/A</a:t>
            </a:r>
          </a:p>
        </p:txBody>
      </p:sp>
      <p:sp>
        <p:nvSpPr>
          <p:cNvPr id="5" name="TextBox 4">
            <a:extLst>
              <a:ext uri="{FF2B5EF4-FFF2-40B4-BE49-F238E27FC236}">
                <a16:creationId xmlns:a16="http://schemas.microsoft.com/office/drawing/2014/main" id="{52A884B2-8EFF-2883-5062-6130F48E1C85}"/>
              </a:ext>
            </a:extLst>
          </p:cNvPr>
          <p:cNvSpPr txBox="1"/>
          <p:nvPr/>
        </p:nvSpPr>
        <p:spPr>
          <a:xfrm>
            <a:off x="9785271" y="226379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6" name="Group 5">
            <a:extLst>
              <a:ext uri="{FF2B5EF4-FFF2-40B4-BE49-F238E27FC236}">
                <a16:creationId xmlns:a16="http://schemas.microsoft.com/office/drawing/2014/main" id="{B33027DF-C0E5-DA94-8E36-E2387CC329D5}"/>
              </a:ext>
            </a:extLst>
          </p:cNvPr>
          <p:cNvGrpSpPr/>
          <p:nvPr/>
        </p:nvGrpSpPr>
        <p:grpSpPr>
          <a:xfrm>
            <a:off x="5992404" y="2730430"/>
            <a:ext cx="3827594" cy="646668"/>
            <a:chOff x="6090704" y="3952941"/>
            <a:chExt cx="3827594" cy="646668"/>
          </a:xfrm>
        </p:grpSpPr>
        <p:sp>
          <p:nvSpPr>
            <p:cNvPr id="7" name="Oval 6">
              <a:extLst>
                <a:ext uri="{FF2B5EF4-FFF2-40B4-BE49-F238E27FC236}">
                  <a16:creationId xmlns:a16="http://schemas.microsoft.com/office/drawing/2014/main" id="{50FA59CE-B921-0B3E-3EBB-ADBA91214B9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B76FF372-00B7-CBA4-A2F0-4FF9428438C3}"/>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E746AF08-5432-6396-248E-1A4DD9BCBC14}"/>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59FF1BFA-D101-0B3D-C920-B4A5FA8E6947}"/>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B5792189-70EB-059D-59E4-88BE0349E62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5919C8-05D8-B0E1-C197-526EB294C24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864D529-9428-5EF7-889D-162EE5B7252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C78F5-9C6D-92A7-4587-C2E9D6FECE7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81F43F-7430-F805-224D-42B2E1F2860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476BD14-B441-C372-8A0E-B6B74FF7A5F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996CBD2-C361-6EAA-4854-5BD54EE3D96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1DA79254-BDCD-AE06-75E7-CEA43C9213F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FFCF4894-3220-C414-9D29-C6D9C9C76158}"/>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05D78597-B99E-7495-AD8E-0D2F843FA689}"/>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3E9DF576-F035-5703-13FB-4354D0832F19}"/>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73" name="Group 72">
            <a:extLst>
              <a:ext uri="{FF2B5EF4-FFF2-40B4-BE49-F238E27FC236}">
                <a16:creationId xmlns:a16="http://schemas.microsoft.com/office/drawing/2014/main" id="{54260748-32C3-8A7A-B40C-917342095FF6}"/>
              </a:ext>
            </a:extLst>
          </p:cNvPr>
          <p:cNvGrpSpPr/>
          <p:nvPr/>
        </p:nvGrpSpPr>
        <p:grpSpPr>
          <a:xfrm>
            <a:off x="5998800" y="4919319"/>
            <a:ext cx="3827594" cy="646668"/>
            <a:chOff x="6090704" y="3952941"/>
            <a:chExt cx="3827594" cy="646668"/>
          </a:xfrm>
        </p:grpSpPr>
        <p:sp>
          <p:nvSpPr>
            <p:cNvPr id="81" name="Oval 80">
              <a:extLst>
                <a:ext uri="{FF2B5EF4-FFF2-40B4-BE49-F238E27FC236}">
                  <a16:creationId xmlns:a16="http://schemas.microsoft.com/office/drawing/2014/main" id="{03A2A66F-BBC9-3A93-4B1C-8787BE07EB49}"/>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Oval 81">
              <a:extLst>
                <a:ext uri="{FF2B5EF4-FFF2-40B4-BE49-F238E27FC236}">
                  <a16:creationId xmlns:a16="http://schemas.microsoft.com/office/drawing/2014/main" id="{A2F1003B-8DDD-9B04-07F2-AC28DA952DB7}"/>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7" name="Group 86">
              <a:extLst>
                <a:ext uri="{FF2B5EF4-FFF2-40B4-BE49-F238E27FC236}">
                  <a16:creationId xmlns:a16="http://schemas.microsoft.com/office/drawing/2014/main" id="{2AF8DEFD-0ABA-BC9D-8DC8-96EB3C796FD0}"/>
                </a:ext>
              </a:extLst>
            </p:cNvPr>
            <p:cNvGrpSpPr/>
            <p:nvPr/>
          </p:nvGrpSpPr>
          <p:grpSpPr>
            <a:xfrm>
              <a:off x="6290207" y="3952941"/>
              <a:ext cx="3628091" cy="646668"/>
              <a:chOff x="3706661" y="2326116"/>
              <a:chExt cx="4441515" cy="559265"/>
            </a:xfrm>
          </p:grpSpPr>
          <p:grpSp>
            <p:nvGrpSpPr>
              <p:cNvPr id="88" name="Group 87">
                <a:extLst>
                  <a:ext uri="{FF2B5EF4-FFF2-40B4-BE49-F238E27FC236}">
                    <a16:creationId xmlns:a16="http://schemas.microsoft.com/office/drawing/2014/main" id="{9ACCBA3F-B89B-0983-CDE8-4A607A3F591D}"/>
                  </a:ext>
                </a:extLst>
              </p:cNvPr>
              <p:cNvGrpSpPr/>
              <p:nvPr/>
            </p:nvGrpSpPr>
            <p:grpSpPr>
              <a:xfrm>
                <a:off x="4200749" y="2631808"/>
                <a:ext cx="3448967" cy="253573"/>
                <a:chOff x="7998846" y="1867220"/>
                <a:chExt cx="3448967" cy="253573"/>
              </a:xfrm>
            </p:grpSpPr>
            <p:cxnSp>
              <p:nvCxnSpPr>
                <p:cNvPr id="94" name="Straight Connector 93">
                  <a:extLst>
                    <a:ext uri="{FF2B5EF4-FFF2-40B4-BE49-F238E27FC236}">
                      <a16:creationId xmlns:a16="http://schemas.microsoft.com/office/drawing/2014/main" id="{CB480AC3-BD52-A1A7-5488-8FAF82307E9B}"/>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F443791-E74B-60C3-BF0A-6C84B842D76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75CD95-BA14-71D0-314A-3C699DE3B85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79236E9-517B-AE2F-82D5-C0DB91E87B3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30BAB4E-087A-BB55-CF22-D1E2C98F490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64B3A5-F8D2-6AF3-2F08-046D95EEB02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16FA7132-3F99-08CB-9359-6286D3E08AF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0" name="TextBox 89">
                <a:extLst>
                  <a:ext uri="{FF2B5EF4-FFF2-40B4-BE49-F238E27FC236}">
                    <a16:creationId xmlns:a16="http://schemas.microsoft.com/office/drawing/2014/main" id="{3DEF448E-5568-3C0A-5260-6F94FBAA44F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1" name="TextBox 90">
                <a:extLst>
                  <a:ext uri="{FF2B5EF4-FFF2-40B4-BE49-F238E27FC236}">
                    <a16:creationId xmlns:a16="http://schemas.microsoft.com/office/drawing/2014/main" id="{F3DAD755-8CB4-C904-50DE-C9CAE375A56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2" name="TextBox 91">
                <a:extLst>
                  <a:ext uri="{FF2B5EF4-FFF2-40B4-BE49-F238E27FC236}">
                    <a16:creationId xmlns:a16="http://schemas.microsoft.com/office/drawing/2014/main" id="{5E6C457C-FFC2-A546-B974-E3BD2492F3E6}"/>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3" name="TextBox 92">
                <a:extLst>
                  <a:ext uri="{FF2B5EF4-FFF2-40B4-BE49-F238E27FC236}">
                    <a16:creationId xmlns:a16="http://schemas.microsoft.com/office/drawing/2014/main" id="{AFDC32F9-5090-73D0-64CF-EF77D059E740}"/>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0" name="TextBox 99">
            <a:extLst>
              <a:ext uri="{FF2B5EF4-FFF2-40B4-BE49-F238E27FC236}">
                <a16:creationId xmlns:a16="http://schemas.microsoft.com/office/drawing/2014/main" id="{EA39070A-46CA-F143-6041-EAFA3B5A0D90}"/>
              </a:ext>
            </a:extLst>
          </p:cNvPr>
          <p:cNvSpPr txBox="1"/>
          <p:nvPr/>
        </p:nvSpPr>
        <p:spPr>
          <a:xfrm>
            <a:off x="9819998" y="385895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16927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graphicFrame>
        <p:nvGraphicFramePr>
          <p:cNvPr id="103" name="Table 102">
            <a:extLst>
              <a:ext uri="{FF2B5EF4-FFF2-40B4-BE49-F238E27FC236}">
                <a16:creationId xmlns:a16="http://schemas.microsoft.com/office/drawing/2014/main" id="{2BD8E29C-8C2A-4291-6F74-940474FF7926}"/>
              </a:ext>
            </a:extLst>
          </p:cNvPr>
          <p:cNvGraphicFramePr>
            <a:graphicFrameLocks/>
          </p:cNvGraphicFramePr>
          <p:nvPr>
            <p:extLst>
              <p:ext uri="{D42A27DB-BD31-4B8C-83A1-F6EECF244321}">
                <p14:modId xmlns:p14="http://schemas.microsoft.com/office/powerpoint/2010/main" val="1147589558"/>
              </p:ext>
            </p:extLst>
          </p:nvPr>
        </p:nvGraphicFramePr>
        <p:xfrm>
          <a:off x="415147" y="1260840"/>
          <a:ext cx="11430086" cy="523494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643548">
                  <a:extLst>
                    <a:ext uri="{9D8B030D-6E8A-4147-A177-3AD203B41FA5}">
                      <a16:colId xmlns:a16="http://schemas.microsoft.com/office/drawing/2014/main" val="3537765484"/>
                    </a:ext>
                  </a:extLst>
                </a:gridCol>
                <a:gridCol w="99101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49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61608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 likelihood of abuse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national and local context of safeguarding and protection from abuse and neglect</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recognise signs of abuse and neglect</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ways to reduce the likelihood of abuse or neglect occurring</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respond to suspected or disclosed abuse and neglect</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recognise and report unsafe practices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principles of online safety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46320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Duty of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how duty of care contributes to safe practice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address conflicts or dilemmas that may arise between an individual’s rights and the duty of care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respond to concerns and complaints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recognise and respond to adverse events, incidents, errors and near misses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89007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Choice and independence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Promote individuals’ rights to make choices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Promote individuals’ independence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role of risk assessments in promoting a person-centred approach, choice and independence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4237950-6A90-5AD2-9696-107487E1458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4" name="Group 3">
            <a:extLst>
              <a:ext uri="{FF2B5EF4-FFF2-40B4-BE49-F238E27FC236}">
                <a16:creationId xmlns:a16="http://schemas.microsoft.com/office/drawing/2014/main" id="{CEA440C5-B682-AC82-E105-BBAE210C2BDF}"/>
              </a:ext>
            </a:extLst>
          </p:cNvPr>
          <p:cNvGrpSpPr/>
          <p:nvPr/>
        </p:nvGrpSpPr>
        <p:grpSpPr>
          <a:xfrm>
            <a:off x="5992404" y="2401111"/>
            <a:ext cx="3827594" cy="646668"/>
            <a:chOff x="6090704" y="3952941"/>
            <a:chExt cx="3827594" cy="646668"/>
          </a:xfrm>
        </p:grpSpPr>
        <p:sp>
          <p:nvSpPr>
            <p:cNvPr id="47" name="Oval 46">
              <a:extLst>
                <a:ext uri="{FF2B5EF4-FFF2-40B4-BE49-F238E27FC236}">
                  <a16:creationId xmlns:a16="http://schemas.microsoft.com/office/drawing/2014/main" id="{73C4DC34-F614-2384-222F-9A2985A5515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Oval 47">
              <a:extLst>
                <a:ext uri="{FF2B5EF4-FFF2-40B4-BE49-F238E27FC236}">
                  <a16:creationId xmlns:a16="http://schemas.microsoft.com/office/drawing/2014/main" id="{79238ED6-0231-5F90-74B3-5DCBCD95813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49" name="Group 48">
              <a:extLst>
                <a:ext uri="{FF2B5EF4-FFF2-40B4-BE49-F238E27FC236}">
                  <a16:creationId xmlns:a16="http://schemas.microsoft.com/office/drawing/2014/main" id="{3422B703-2B55-00D7-4E39-31B7B744757F}"/>
                </a:ext>
              </a:extLst>
            </p:cNvPr>
            <p:cNvGrpSpPr/>
            <p:nvPr/>
          </p:nvGrpSpPr>
          <p:grpSpPr>
            <a:xfrm>
              <a:off x="6290207" y="3952941"/>
              <a:ext cx="3628091" cy="646668"/>
              <a:chOff x="3706661" y="2326116"/>
              <a:chExt cx="4441515" cy="559265"/>
            </a:xfrm>
          </p:grpSpPr>
          <p:grpSp>
            <p:nvGrpSpPr>
              <p:cNvPr id="50" name="Group 49">
                <a:extLst>
                  <a:ext uri="{FF2B5EF4-FFF2-40B4-BE49-F238E27FC236}">
                    <a16:creationId xmlns:a16="http://schemas.microsoft.com/office/drawing/2014/main" id="{8FE5B972-BC31-140F-6738-9882B8C80135}"/>
                  </a:ext>
                </a:extLst>
              </p:cNvPr>
              <p:cNvGrpSpPr/>
              <p:nvPr/>
            </p:nvGrpSpPr>
            <p:grpSpPr>
              <a:xfrm>
                <a:off x="4200749" y="2631808"/>
                <a:ext cx="3448967" cy="253573"/>
                <a:chOff x="7998846" y="1867220"/>
                <a:chExt cx="3448967" cy="253573"/>
              </a:xfrm>
            </p:grpSpPr>
            <p:cxnSp>
              <p:nvCxnSpPr>
                <p:cNvPr id="56" name="Straight Connector 55">
                  <a:extLst>
                    <a:ext uri="{FF2B5EF4-FFF2-40B4-BE49-F238E27FC236}">
                      <a16:creationId xmlns:a16="http://schemas.microsoft.com/office/drawing/2014/main" id="{05163447-5E13-EF84-2757-9C3E75D3116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12791D3-6E0E-9614-3C18-B0D5E333D11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5A62F92-7B4F-403C-862F-437ECEE4FCC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4276798-4D4F-1130-5281-C6679557585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A8855A6-DF9C-0ECC-51BD-892414BAA28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8D2AE76-0107-041E-8FEA-57A3EDF8D68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B366CDCF-F0A4-2216-4E63-5F0C888E7D0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2" name="TextBox 51">
                <a:extLst>
                  <a:ext uri="{FF2B5EF4-FFF2-40B4-BE49-F238E27FC236}">
                    <a16:creationId xmlns:a16="http://schemas.microsoft.com/office/drawing/2014/main" id="{AAFDF907-55B5-74F7-F8F6-14E32FA012B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3" name="TextBox 52">
                <a:extLst>
                  <a:ext uri="{FF2B5EF4-FFF2-40B4-BE49-F238E27FC236}">
                    <a16:creationId xmlns:a16="http://schemas.microsoft.com/office/drawing/2014/main" id="{5FA8D929-A560-420A-4433-A5C6B42017E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4" name="TextBox 53">
                <a:extLst>
                  <a:ext uri="{FF2B5EF4-FFF2-40B4-BE49-F238E27FC236}">
                    <a16:creationId xmlns:a16="http://schemas.microsoft.com/office/drawing/2014/main" id="{FEF23506-1524-1B4A-1A0E-D20711AC252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5" name="TextBox 54">
                <a:extLst>
                  <a:ext uri="{FF2B5EF4-FFF2-40B4-BE49-F238E27FC236}">
                    <a16:creationId xmlns:a16="http://schemas.microsoft.com/office/drawing/2014/main" id="{C788D39C-80B3-81CE-9FF0-26B969BE67E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2" name="Group 61">
            <a:extLst>
              <a:ext uri="{FF2B5EF4-FFF2-40B4-BE49-F238E27FC236}">
                <a16:creationId xmlns:a16="http://schemas.microsoft.com/office/drawing/2014/main" id="{15AC1125-F4DB-7D2D-B6B3-F5EEFBBF24E2}"/>
              </a:ext>
            </a:extLst>
          </p:cNvPr>
          <p:cNvGrpSpPr/>
          <p:nvPr/>
        </p:nvGrpSpPr>
        <p:grpSpPr>
          <a:xfrm>
            <a:off x="5992404" y="5683010"/>
            <a:ext cx="3827594" cy="646668"/>
            <a:chOff x="6090704" y="3952941"/>
            <a:chExt cx="3827594" cy="646668"/>
          </a:xfrm>
        </p:grpSpPr>
        <p:sp>
          <p:nvSpPr>
            <p:cNvPr id="63" name="Oval 62">
              <a:extLst>
                <a:ext uri="{FF2B5EF4-FFF2-40B4-BE49-F238E27FC236}">
                  <a16:creationId xmlns:a16="http://schemas.microsoft.com/office/drawing/2014/main" id="{AF63767F-ECD7-60C6-F69B-5CC65AA3D484}"/>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4" name="Oval 63">
              <a:extLst>
                <a:ext uri="{FF2B5EF4-FFF2-40B4-BE49-F238E27FC236}">
                  <a16:creationId xmlns:a16="http://schemas.microsoft.com/office/drawing/2014/main" id="{4D0C9FF5-796B-18FD-D5D4-BD45820217F3}"/>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5" name="Group 64">
              <a:extLst>
                <a:ext uri="{FF2B5EF4-FFF2-40B4-BE49-F238E27FC236}">
                  <a16:creationId xmlns:a16="http://schemas.microsoft.com/office/drawing/2014/main" id="{F43002B4-B285-0930-24F6-D8570642F49C}"/>
                </a:ext>
              </a:extLst>
            </p:cNvPr>
            <p:cNvGrpSpPr/>
            <p:nvPr/>
          </p:nvGrpSpPr>
          <p:grpSpPr>
            <a:xfrm>
              <a:off x="6290207" y="3952941"/>
              <a:ext cx="3628091" cy="646668"/>
              <a:chOff x="3706661" y="2326116"/>
              <a:chExt cx="4441515" cy="559265"/>
            </a:xfrm>
          </p:grpSpPr>
          <p:grpSp>
            <p:nvGrpSpPr>
              <p:cNvPr id="66" name="Group 65">
                <a:extLst>
                  <a:ext uri="{FF2B5EF4-FFF2-40B4-BE49-F238E27FC236}">
                    <a16:creationId xmlns:a16="http://schemas.microsoft.com/office/drawing/2014/main" id="{4FB05930-8AE1-8947-AA12-FC41C3A39F03}"/>
                  </a:ext>
                </a:extLst>
              </p:cNvPr>
              <p:cNvGrpSpPr/>
              <p:nvPr/>
            </p:nvGrpSpPr>
            <p:grpSpPr>
              <a:xfrm>
                <a:off x="4200749" y="2631808"/>
                <a:ext cx="3448967" cy="253573"/>
                <a:chOff x="7998846" y="1867220"/>
                <a:chExt cx="3448967" cy="253573"/>
              </a:xfrm>
            </p:grpSpPr>
            <p:cxnSp>
              <p:nvCxnSpPr>
                <p:cNvPr id="72" name="Straight Connector 71">
                  <a:extLst>
                    <a:ext uri="{FF2B5EF4-FFF2-40B4-BE49-F238E27FC236}">
                      <a16:creationId xmlns:a16="http://schemas.microsoft.com/office/drawing/2014/main" id="{5C50050E-93F1-5413-1725-E47DDB728DB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28558A7-CD15-8CD3-B324-8C3D0E36396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A0A8C7-8CD8-17B5-3545-053BA6B2CFF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3F7BEB3-57BC-DDAE-46D6-EB88E350C3A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F57018E-72F6-C8A4-44EB-A773D5D09A1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2281C12-9F7A-3F7B-B35F-3D566EA5205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B9E0239C-461F-227D-6293-87E3CDBF9BB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68" name="TextBox 67">
                <a:extLst>
                  <a:ext uri="{FF2B5EF4-FFF2-40B4-BE49-F238E27FC236}">
                    <a16:creationId xmlns:a16="http://schemas.microsoft.com/office/drawing/2014/main" id="{ABFD3687-1007-4F3E-A24C-8C2E4FCF134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69" name="TextBox 68">
                <a:extLst>
                  <a:ext uri="{FF2B5EF4-FFF2-40B4-BE49-F238E27FC236}">
                    <a16:creationId xmlns:a16="http://schemas.microsoft.com/office/drawing/2014/main" id="{7B1C2B08-8B18-1D40-DD8B-212FCA43EE3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0" name="TextBox 69">
                <a:extLst>
                  <a:ext uri="{FF2B5EF4-FFF2-40B4-BE49-F238E27FC236}">
                    <a16:creationId xmlns:a16="http://schemas.microsoft.com/office/drawing/2014/main" id="{6FC21866-7C7C-0F9A-0B63-C7943B8C46D6}"/>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1" name="TextBox 70">
                <a:extLst>
                  <a:ext uri="{FF2B5EF4-FFF2-40B4-BE49-F238E27FC236}">
                    <a16:creationId xmlns:a16="http://schemas.microsoft.com/office/drawing/2014/main" id="{20AA2125-A95E-EED7-962E-58D414793AB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78" name="Group 77">
            <a:extLst>
              <a:ext uri="{FF2B5EF4-FFF2-40B4-BE49-F238E27FC236}">
                <a16:creationId xmlns:a16="http://schemas.microsoft.com/office/drawing/2014/main" id="{F161314F-66B8-7D3F-3AA9-D1EE5D284A2D}"/>
              </a:ext>
            </a:extLst>
          </p:cNvPr>
          <p:cNvGrpSpPr/>
          <p:nvPr/>
        </p:nvGrpSpPr>
        <p:grpSpPr>
          <a:xfrm>
            <a:off x="5992404" y="3989570"/>
            <a:ext cx="3827594" cy="646668"/>
            <a:chOff x="6090704" y="3952941"/>
            <a:chExt cx="3827594" cy="646668"/>
          </a:xfrm>
        </p:grpSpPr>
        <p:sp>
          <p:nvSpPr>
            <p:cNvPr id="79" name="Oval 78">
              <a:extLst>
                <a:ext uri="{FF2B5EF4-FFF2-40B4-BE49-F238E27FC236}">
                  <a16:creationId xmlns:a16="http://schemas.microsoft.com/office/drawing/2014/main" id="{5EB06AB0-5514-9260-CAAC-4B9703952B2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1" name="Oval 80">
              <a:extLst>
                <a:ext uri="{FF2B5EF4-FFF2-40B4-BE49-F238E27FC236}">
                  <a16:creationId xmlns:a16="http://schemas.microsoft.com/office/drawing/2014/main" id="{B9718B91-997A-163D-2E97-66A45A0126D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2" name="Group 81">
              <a:extLst>
                <a:ext uri="{FF2B5EF4-FFF2-40B4-BE49-F238E27FC236}">
                  <a16:creationId xmlns:a16="http://schemas.microsoft.com/office/drawing/2014/main" id="{560A51E1-21D3-61BB-D64C-04AC57F372A4}"/>
                </a:ext>
              </a:extLst>
            </p:cNvPr>
            <p:cNvGrpSpPr/>
            <p:nvPr/>
          </p:nvGrpSpPr>
          <p:grpSpPr>
            <a:xfrm>
              <a:off x="6290207" y="3952941"/>
              <a:ext cx="3628091" cy="646668"/>
              <a:chOff x="3706661" y="2326116"/>
              <a:chExt cx="4441515" cy="559265"/>
            </a:xfrm>
          </p:grpSpPr>
          <p:grpSp>
            <p:nvGrpSpPr>
              <p:cNvPr id="87" name="Group 86">
                <a:extLst>
                  <a:ext uri="{FF2B5EF4-FFF2-40B4-BE49-F238E27FC236}">
                    <a16:creationId xmlns:a16="http://schemas.microsoft.com/office/drawing/2014/main" id="{22CD45DD-281F-D51D-BDD5-15FC6DCE3B1E}"/>
                  </a:ext>
                </a:extLst>
              </p:cNvPr>
              <p:cNvGrpSpPr/>
              <p:nvPr/>
            </p:nvGrpSpPr>
            <p:grpSpPr>
              <a:xfrm>
                <a:off x="4200749" y="2631808"/>
                <a:ext cx="3448967" cy="253573"/>
                <a:chOff x="7998846" y="1867220"/>
                <a:chExt cx="3448967" cy="253573"/>
              </a:xfrm>
            </p:grpSpPr>
            <p:cxnSp>
              <p:nvCxnSpPr>
                <p:cNvPr id="93" name="Straight Connector 92">
                  <a:extLst>
                    <a:ext uri="{FF2B5EF4-FFF2-40B4-BE49-F238E27FC236}">
                      <a16:creationId xmlns:a16="http://schemas.microsoft.com/office/drawing/2014/main" id="{2907D355-9593-0596-5DB8-C820B1A4B25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4898506-DB67-A8E9-1019-80CEED68207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21DD40-D678-3956-398F-CA10FAFAE3C7}"/>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8ABB9F5-FE3D-A046-498E-BEEE1C3BA02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8EA1BD-DBF9-81A8-861F-FD158F639AB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9D23B6-60FF-68D9-06F8-BEB2FB547CC3}"/>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3F07D7A7-3FDC-D6F8-DB0C-6C4663B5F7B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89" name="TextBox 88">
                <a:extLst>
                  <a:ext uri="{FF2B5EF4-FFF2-40B4-BE49-F238E27FC236}">
                    <a16:creationId xmlns:a16="http://schemas.microsoft.com/office/drawing/2014/main" id="{4159938C-699B-DBF4-F5DE-1610DE836C7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0" name="TextBox 89">
                <a:extLst>
                  <a:ext uri="{FF2B5EF4-FFF2-40B4-BE49-F238E27FC236}">
                    <a16:creationId xmlns:a16="http://schemas.microsoft.com/office/drawing/2014/main" id="{E39F1C5C-F6F0-C05D-0E17-7E1EAAFB9C82}"/>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1" name="TextBox 90">
                <a:extLst>
                  <a:ext uri="{FF2B5EF4-FFF2-40B4-BE49-F238E27FC236}">
                    <a16:creationId xmlns:a16="http://schemas.microsoft.com/office/drawing/2014/main" id="{87AA627A-B449-950D-17F9-DD02D6434C7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2" name="TextBox 91">
                <a:extLst>
                  <a:ext uri="{FF2B5EF4-FFF2-40B4-BE49-F238E27FC236}">
                    <a16:creationId xmlns:a16="http://schemas.microsoft.com/office/drawing/2014/main" id="{8C5FBE6D-A08C-EA71-0F08-49241E35C03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99" name="TextBox 98">
            <a:extLst>
              <a:ext uri="{FF2B5EF4-FFF2-40B4-BE49-F238E27FC236}">
                <a16:creationId xmlns:a16="http://schemas.microsoft.com/office/drawing/2014/main" id="{5512DB98-F9A5-C7DB-7E96-C670992CA5BB}"/>
              </a:ext>
            </a:extLst>
          </p:cNvPr>
          <p:cNvSpPr txBox="1"/>
          <p:nvPr/>
        </p:nvSpPr>
        <p:spPr>
          <a:xfrm>
            <a:off x="9785271" y="192089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0" name="TextBox 99">
            <a:extLst>
              <a:ext uri="{FF2B5EF4-FFF2-40B4-BE49-F238E27FC236}">
                <a16:creationId xmlns:a16="http://schemas.microsoft.com/office/drawing/2014/main" id="{A1F39EFE-7CB2-CC8B-FCE7-BA3A329B3958}"/>
              </a:ext>
            </a:extLst>
          </p:cNvPr>
          <p:cNvSpPr txBox="1"/>
          <p:nvPr/>
        </p:nvSpPr>
        <p:spPr>
          <a:xfrm>
            <a:off x="9819998" y="395291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2" name="TextBox 101">
            <a:extLst>
              <a:ext uri="{FF2B5EF4-FFF2-40B4-BE49-F238E27FC236}">
                <a16:creationId xmlns:a16="http://schemas.microsoft.com/office/drawing/2014/main" id="{3A404992-68A4-C569-4759-A273E82CF5BF}"/>
              </a:ext>
            </a:extLst>
          </p:cNvPr>
          <p:cNvSpPr txBox="1"/>
          <p:nvPr/>
        </p:nvSpPr>
        <p:spPr>
          <a:xfrm>
            <a:off x="9826245" y="567165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6567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C68A-5683-D37A-9A30-131B96320447}"/>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915AED-13D4-C297-7751-56FC2AA11860}"/>
              </a:ext>
            </a:extLst>
          </p:cNvPr>
          <p:cNvGraphicFramePr>
            <a:graphicFrameLocks/>
          </p:cNvGraphicFramePr>
          <p:nvPr>
            <p:extLst>
              <p:ext uri="{D42A27DB-BD31-4B8C-83A1-F6EECF244321}">
                <p14:modId xmlns:p14="http://schemas.microsoft.com/office/powerpoint/2010/main" val="3485455353"/>
              </p:ext>
            </p:extLst>
          </p:nvPr>
        </p:nvGraphicFramePr>
        <p:xfrm>
          <a:off x="373988" y="1306893"/>
          <a:ext cx="11430086" cy="507940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307504">
                <a:tc>
                  <a:txBody>
                    <a:bodyPr/>
                    <a:lstStyle/>
                    <a:p>
                      <a:r>
                        <a:rPr lang="en-GB" sz="1200" b="1" dirty="0">
                          <a:latin typeface="Arial" panose="020B0604020202020204" pitchFamily="34" charset="0"/>
                          <a:cs typeface="Arial" panose="020B0604020202020204" pitchFamily="34" charset="0"/>
                        </a:rPr>
                        <a:t>Mental capacity and restrictive practice</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of mental capacity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application of the principles of mental capacity and consent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restrictive practices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what is meant by the term Deprivation of Liberty Safeguards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Health and wellbeing/ Health and safety (general and topics)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individuals’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monitor individuals’ health</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assess and respond to changes in an individual’s health and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Promote individuals’ health and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your own responsibilities and the responsibilities of others relating to health and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procedures for responding to accidents and sudden illness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Carry out your own responsibilities for health and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Move and handle equipment and other objects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Handle hazardous substances and materials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Promote fire safety in the work setting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Implement security measures in the work setting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CBFDDB9C-CBA4-2ABB-BD47-6C21D3E1D0BE}"/>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FF98872F-FADC-173B-38A9-A470660E9BE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3E8CC3C4-7722-8FBD-FDC8-86684A112017}"/>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D1A91AE7-A199-95F8-EAC9-047FD2C81584}"/>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C43139C2-1DA6-C942-AFA9-E3BEB114ACE0}"/>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45F49E27-3670-362A-03FA-0A9C4EE1E5A3}"/>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5F08012F-3666-B917-0775-C380DD3E7086}"/>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BB20B29-57F9-2ECB-8A2A-C2804725987C}"/>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3D65AB17-FC7E-14DA-2912-2886ED6C78C7}"/>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189BD2EE-9A8E-E255-02EC-6FE459B7FAE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CF9BDAF-C9AD-9891-C43A-6450D1752A2D}"/>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5C500CF-D152-331F-628B-2071B8FFED37}"/>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6E6C6EB2-5353-1FB2-B853-98519B8F805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34B4A0E-088C-F1D6-4A36-DD8697D09849}"/>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A0549638-CB64-DF5D-4D40-E64DECFFFA2D}"/>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25F25AF3-CDDC-D9CB-DB1A-6C5A18E39CE5}"/>
              </a:ext>
            </a:extLst>
          </p:cNvPr>
          <p:cNvSpPr txBox="1"/>
          <p:nvPr/>
        </p:nvSpPr>
        <p:spPr>
          <a:xfrm>
            <a:off x="9785271" y="20975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CC3C37B0-765C-124F-29BE-48796AF9D738}"/>
              </a:ext>
            </a:extLst>
          </p:cNvPr>
          <p:cNvGrpSpPr/>
          <p:nvPr/>
        </p:nvGrpSpPr>
        <p:grpSpPr>
          <a:xfrm>
            <a:off x="5992404" y="2269209"/>
            <a:ext cx="3827594" cy="646668"/>
            <a:chOff x="6090704" y="3952941"/>
            <a:chExt cx="3827594" cy="646668"/>
          </a:xfrm>
        </p:grpSpPr>
        <p:sp>
          <p:nvSpPr>
            <p:cNvPr id="17" name="Oval 16">
              <a:extLst>
                <a:ext uri="{FF2B5EF4-FFF2-40B4-BE49-F238E27FC236}">
                  <a16:creationId xmlns:a16="http://schemas.microsoft.com/office/drawing/2014/main" id="{1E7083D1-A072-3D21-E2B0-B0A96374F43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EB8F64B0-A875-F9EB-77FC-EDBC4818113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6F176745-6D85-C658-5EC2-75BE7C2BB5B1}"/>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E88A1BA7-8977-9D63-989A-B2CE7F8B7463}"/>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0034FD6A-5C99-9207-F072-F6CF5E75172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66523D-AB80-A455-44A1-38786A7D324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80F6D2-15F8-B897-08DD-CF010BFD1D7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B5B3F-7779-C9E7-99B0-57C71628AB6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135374-DECC-F0F6-0412-099DBA78FFA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C2F868-3F0E-EFB5-1AC9-A2774CD58DE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568A2E7-FCFB-8D1B-94D7-CC6D6D239D5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0D8B5CD4-67C6-6F6F-1907-6BE6C8A1984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78500CD3-327F-04F0-93E9-549C1195489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B5501366-82B5-5746-ED04-6E6386E243D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7BD85A36-6306-1B6E-EDEA-3998995F6C9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37D4C2F0-ECE1-9464-49BF-80FF480FAC73}"/>
              </a:ext>
            </a:extLst>
          </p:cNvPr>
          <p:cNvGrpSpPr/>
          <p:nvPr/>
        </p:nvGrpSpPr>
        <p:grpSpPr>
          <a:xfrm>
            <a:off x="5998800" y="4389269"/>
            <a:ext cx="3827594" cy="646668"/>
            <a:chOff x="6090704" y="3952941"/>
            <a:chExt cx="3827594" cy="646668"/>
          </a:xfrm>
        </p:grpSpPr>
        <p:sp>
          <p:nvSpPr>
            <p:cNvPr id="7" name="Oval 6">
              <a:extLst>
                <a:ext uri="{FF2B5EF4-FFF2-40B4-BE49-F238E27FC236}">
                  <a16:creationId xmlns:a16="http://schemas.microsoft.com/office/drawing/2014/main" id="{91B38F2F-03F4-E50B-900F-D2B0A2C5A35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17C43C2E-7DBE-5AEA-5805-1BA4926F1044}"/>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1DE89204-903C-8D39-A36F-FD25CF52E4B2}"/>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BDA44452-BDE8-A988-0A2B-5A28B4626B2D}"/>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56C5BFA6-12B6-A845-D13E-C0A02FB16F9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72EE4F-1AEA-9FCB-1D37-0B13CB933EE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F2C4404-8935-249F-FBEF-E75369D23B3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D882ED-E022-958B-D879-48BC7818308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75C0FB-E189-F9D9-1EFC-C98FB45C864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0DDA0A1-C17C-5AC2-CDED-49B206157DC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C4E4792-DF6F-65DB-F35D-06B742526A2F}"/>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FEAAFAB9-2F7C-013F-B4FF-51CAA45998D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A31B35DC-D815-D744-7CFB-3811D6B936D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0F3C77E3-3E0C-F475-202B-FB3373283AE4}"/>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B154A7EA-DEAB-82D5-34E6-C8604E90EA8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8399D1BD-4E34-8018-C6C4-1D0CF39CD9DA}"/>
              </a:ext>
            </a:extLst>
          </p:cNvPr>
          <p:cNvSpPr txBox="1"/>
          <p:nvPr/>
        </p:nvSpPr>
        <p:spPr>
          <a:xfrm>
            <a:off x="9819998" y="412912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77144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E26B-E3AE-7C87-D82C-CBE19277750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9B7E08B-5D41-E6D9-8FD1-81631954BAF8}"/>
              </a:ext>
            </a:extLst>
          </p:cNvPr>
          <p:cNvGraphicFramePr>
            <a:graphicFrameLocks/>
          </p:cNvGraphicFramePr>
          <p:nvPr>
            <p:extLst>
              <p:ext uri="{D42A27DB-BD31-4B8C-83A1-F6EECF244321}">
                <p14:modId xmlns:p14="http://schemas.microsoft.com/office/powerpoint/2010/main" val="2756159106"/>
              </p:ext>
            </p:extLst>
          </p:nvPr>
        </p:nvGraphicFramePr>
        <p:xfrm>
          <a:off x="373988" y="1670686"/>
          <a:ext cx="11430086" cy="4310915"/>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307504">
                <a:tc>
                  <a:txBody>
                    <a:bodyPr/>
                    <a:lstStyle/>
                    <a:p>
                      <a:r>
                        <a:rPr lang="en-GB" sz="1200" b="1" dirty="0">
                          <a:latin typeface="Arial" panose="020B0604020202020204" pitchFamily="34" charset="0"/>
                          <a:cs typeface="Arial" panose="020B0604020202020204" pitchFamily="34" charset="0"/>
                        </a:rPr>
                        <a:t>Person-centred practice</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a person-centred way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application of person-centred practices in care settings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individuals’ relationships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Infection prevention and control</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prevent and control the spread of infection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Prevent and control the spread of infection</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8116895F-7CC6-E3FB-961C-CDAD82C71DC2}"/>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7FAECB3B-9900-9252-4013-B1D64E44A26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6F46921-1969-85B9-664B-950746239FD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FF40BA18-778B-C48F-A314-A7CB3396EA8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F8567DF0-4690-69B2-81FC-3754A33EF43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121FD726-419C-7C17-1826-8FDFC5542B9D}"/>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0776CB6A-0651-E360-F738-A133A0DCDA9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9864D4B1-2200-F3AD-3A20-F3E40E694C59}"/>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A1640C00-8C65-FC3D-9825-7965BDDEAB2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BF30F6B-14AB-EC98-1623-4A9455FBC6B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CF15216-76DF-C6F2-F1AF-AF8409E1182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6F275B9-1625-469F-3985-168601ED8828}"/>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4E9259C-CAD7-E8E3-8666-EE6FE325004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86CEAD89-C323-9B9A-E33F-268477294DC8}"/>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23A1A150-CAC9-ABF4-0CE1-34A6FB56B786}"/>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AAA98B05-450D-6171-6E7F-D81297F658DB}"/>
              </a:ext>
            </a:extLst>
          </p:cNvPr>
          <p:cNvSpPr txBox="1"/>
          <p:nvPr/>
        </p:nvSpPr>
        <p:spPr>
          <a:xfrm>
            <a:off x="9785271" y="245150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B2663D6E-3BA2-FD27-0B85-9FD3D512A6E6}"/>
              </a:ext>
            </a:extLst>
          </p:cNvPr>
          <p:cNvGrpSpPr/>
          <p:nvPr/>
        </p:nvGrpSpPr>
        <p:grpSpPr>
          <a:xfrm>
            <a:off x="5992404" y="2623172"/>
            <a:ext cx="3827594" cy="646668"/>
            <a:chOff x="6090704" y="3952941"/>
            <a:chExt cx="3827594" cy="646668"/>
          </a:xfrm>
        </p:grpSpPr>
        <p:sp>
          <p:nvSpPr>
            <p:cNvPr id="17" name="Oval 16">
              <a:extLst>
                <a:ext uri="{FF2B5EF4-FFF2-40B4-BE49-F238E27FC236}">
                  <a16:creationId xmlns:a16="http://schemas.microsoft.com/office/drawing/2014/main" id="{68C3202F-CE9A-9E64-8199-B3E5B635194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CA59164F-F045-BD2D-8C01-7FB449927E5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1EDC9D79-46BB-BCE5-C578-3B94C283AA85}"/>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248B165A-E3B3-C7B4-C3A0-5A7FBC5CD402}"/>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16FCA688-96AB-539F-9BA9-96B010CF308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AF735D-4798-56C7-C7ED-D6199701246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695C2C-B352-9929-A32D-B9021C7FF25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0293AD-DB12-18A8-A168-2F74D903087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E33CAD-094D-8AE3-54B7-E41699914C0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CCC3AE-0452-9809-F342-77E3629F3A9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C44BA09-3867-3CE0-67FD-5BF3D328CDB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71AB438B-5A9E-21DE-E2FE-1A4CA19426D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1BAF07CD-E7B5-1E78-CC70-8B933531E74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66690A43-EE1B-E94F-F8DD-A483BC000525}"/>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5AB365CE-D200-2F56-5C3B-AA64924CF81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3B5FA0BD-781B-0B01-524E-096D85892746}"/>
              </a:ext>
            </a:extLst>
          </p:cNvPr>
          <p:cNvGrpSpPr/>
          <p:nvPr/>
        </p:nvGrpSpPr>
        <p:grpSpPr>
          <a:xfrm>
            <a:off x="5998800" y="4743232"/>
            <a:ext cx="3827594" cy="646668"/>
            <a:chOff x="6090704" y="3952941"/>
            <a:chExt cx="3827594" cy="646668"/>
          </a:xfrm>
        </p:grpSpPr>
        <p:sp>
          <p:nvSpPr>
            <p:cNvPr id="7" name="Oval 6">
              <a:extLst>
                <a:ext uri="{FF2B5EF4-FFF2-40B4-BE49-F238E27FC236}">
                  <a16:creationId xmlns:a16="http://schemas.microsoft.com/office/drawing/2014/main" id="{8FDE2274-9958-037D-DB1C-D65DC90E471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138A3580-A9DB-67B0-0987-05DD40F514F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B675476B-1CAF-BE87-9593-45502ED32495}"/>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8CC4F74F-CE63-8FFE-4E05-07DBDA5C7BBD}"/>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330A73DC-9105-CEB9-0150-CB1A59D51A6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35FAE46-5591-055E-27F7-F5DB4B1544E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DBB8512-29C8-DDCA-44E0-11B46654BE6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08875C-BBBC-0003-72F4-EBA6C884D72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D682C0-015D-34B8-B2F8-94C3237985D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812D1F-75E1-7AE3-9D53-E3D235A441E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06732E49-BCC7-5255-B6F4-D7CED2DD1CA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DF96CF94-80D6-D765-A6D0-D1EFAED6ECA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282657AD-C8EE-B7B9-CD53-FF9C9800691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0D8CB8DD-F2B6-1BFC-58F9-3841957C25E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57345C0E-8FDE-0D62-4A49-FA59BEEEC9E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31B97509-25E3-6C3A-4414-32D8703EEA72}"/>
              </a:ext>
            </a:extLst>
          </p:cNvPr>
          <p:cNvSpPr txBox="1"/>
          <p:nvPr/>
        </p:nvSpPr>
        <p:spPr>
          <a:xfrm>
            <a:off x="9819998" y="3706340"/>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61113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0F9C2-4858-7B5E-61D5-4FC7FE95CEA2}"/>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FF0DF1-5722-EE80-7053-483340F531D3}"/>
              </a:ext>
            </a:extLst>
          </p:cNvPr>
          <p:cNvGraphicFramePr>
            <a:graphicFrameLocks/>
          </p:cNvGraphicFramePr>
          <p:nvPr>
            <p:extLst>
              <p:ext uri="{D42A27DB-BD31-4B8C-83A1-F6EECF244321}">
                <p14:modId xmlns:p14="http://schemas.microsoft.com/office/powerpoint/2010/main" val="4210953105"/>
              </p:ext>
            </p:extLst>
          </p:nvPr>
        </p:nvGraphicFramePr>
        <p:xfrm>
          <a:off x="373988" y="1651022"/>
          <a:ext cx="11430086" cy="540020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503">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4760124">
                <a:tc>
                  <a:txBody>
                    <a:bodyPr/>
                    <a:lstStyle/>
                    <a:p>
                      <a:r>
                        <a:rPr lang="en-GB" sz="1200" b="1" dirty="0">
                          <a:latin typeface="Arial" panose="020B0604020202020204" pitchFamily="34" charset="0"/>
                          <a:cs typeface="Arial" panose="020B0604020202020204" pitchFamily="34" charset="0"/>
                        </a:rPr>
                        <a:t>Specific areas of practice (as applicable)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GB" sz="1100" b="0" i="0" kern="1200" dirty="0">
                          <a:solidFill>
                            <a:schemeClr val="tx1"/>
                          </a:solidFill>
                          <a:effectLst/>
                          <a:latin typeface="Arial" panose="020B0604020202020204" pitchFamily="34" charset="0"/>
                          <a:ea typeface="+mn-ea"/>
                          <a:cs typeface="Arial" panose="020B0604020202020204" pitchFamily="34" charset="0"/>
                        </a:rPr>
                        <a:t>This will depend on your organisation and the needs of the people you support, however could include:</a:t>
                      </a:r>
                    </a:p>
                    <a:p>
                      <a:pPr marL="742950" lvl="1" indent="-285750">
                        <a:buFont typeface="Wingdings" panose="05000000000000000000" pitchFamily="2" charset="2"/>
                        <a:buChar char="§"/>
                      </a:pPr>
                      <a:r>
                        <a:rPr lang="en-GB" sz="1100" b="0" i="0" kern="1200" dirty="0">
                          <a:solidFill>
                            <a:srgbClr val="0068B3"/>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Dementia Training Standards Framework</a:t>
                      </a:r>
                      <a:endParaRPr lang="en-GB" sz="1100" b="0" i="0" kern="1200" dirty="0">
                        <a:solidFill>
                          <a:srgbClr val="0068B3"/>
                        </a:solidFill>
                        <a:effectLst/>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
                      </a:pPr>
                      <a:r>
                        <a:rPr lang="en-GB" sz="1100" b="0" i="0" kern="1200" dirty="0">
                          <a:solidFill>
                            <a:srgbClr val="0068B3"/>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Core Capabilities Framework for Supporting Autistic People</a:t>
                      </a:r>
                      <a:endParaRPr lang="en-GB" sz="1100" b="0" i="0" kern="1200" dirty="0">
                        <a:solidFill>
                          <a:srgbClr val="0068B3"/>
                        </a:solidFill>
                        <a:effectLst/>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
                      </a:pPr>
                      <a:r>
                        <a:rPr lang="en-GB" sz="1100" b="0" i="0" kern="1200" dirty="0">
                          <a:solidFill>
                            <a:srgbClr val="0068B3"/>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End of Life Care Core Skills Education and Training Framework</a:t>
                      </a:r>
                      <a:endParaRPr lang="en-GB" sz="1100" b="0" i="0" kern="1200" dirty="0">
                        <a:solidFill>
                          <a:srgbClr val="0068B3"/>
                        </a:solidFill>
                        <a:effectLst/>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
                      </a:pPr>
                      <a:r>
                        <a:rPr lang="en-GB" sz="1100" b="0" i="0" kern="1200" dirty="0">
                          <a:solidFill>
                            <a:srgbClr val="0068B3"/>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Core Capabilities Framework for Supporting People with a Learning Disability</a:t>
                      </a:r>
                      <a:endParaRPr lang="en-GB" sz="1100" b="0" i="0" kern="1200" dirty="0">
                        <a:solidFill>
                          <a:srgbClr val="0068B3"/>
                        </a:solidFill>
                        <a:effectLst/>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
                      </a:pPr>
                      <a:r>
                        <a:rPr lang="en-GB" sz="1100" b="0" i="0" kern="1200" dirty="0">
                          <a:solidFill>
                            <a:srgbClr val="0068B3"/>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Mental Health Core Skills Education and Training Framework</a:t>
                      </a:r>
                      <a:endParaRPr lang="en-GB" sz="1100" b="0" i="0" kern="1200" dirty="0">
                        <a:solidFill>
                          <a:srgbClr val="0068B3"/>
                        </a:solidFill>
                        <a:effectLst/>
                        <a:latin typeface="Arial" panose="020B0604020202020204" pitchFamily="34" charset="0"/>
                        <a:ea typeface="+mn-ea"/>
                        <a:cs typeface="Arial" panose="020B0604020202020204" pitchFamily="34" charset="0"/>
                      </a:endParaRP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8" name="Slide Number Placeholder 1">
            <a:extLst>
              <a:ext uri="{FF2B5EF4-FFF2-40B4-BE49-F238E27FC236}">
                <a16:creationId xmlns:a16="http://schemas.microsoft.com/office/drawing/2014/main" id="{5A552146-D459-1740-4C93-57928AD2AA91}"/>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81524055-552E-19D3-63C8-3C84C2F61EB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7" action="ppaction://hlinksldjump"/>
            <a:extLst>
              <a:ext uri="{FF2B5EF4-FFF2-40B4-BE49-F238E27FC236}">
                <a16:creationId xmlns:a16="http://schemas.microsoft.com/office/drawing/2014/main" id="{6C0E1E06-E6C9-AC19-E7A4-690499CF52CA}"/>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8" action="ppaction://hlinksldjump"/>
            <a:extLst>
              <a:ext uri="{FF2B5EF4-FFF2-40B4-BE49-F238E27FC236}">
                <a16:creationId xmlns:a16="http://schemas.microsoft.com/office/drawing/2014/main" id="{CC17598E-84FA-0CD6-84DE-C80C2E6FFE7B}"/>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9" action="ppaction://hlinksldjump"/>
            <a:extLst>
              <a:ext uri="{FF2B5EF4-FFF2-40B4-BE49-F238E27FC236}">
                <a16:creationId xmlns:a16="http://schemas.microsoft.com/office/drawing/2014/main" id="{807E3815-0639-E8C9-074D-01EBC8360EBD}"/>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8" action="ppaction://hlinksldjump"/>
            <a:extLst>
              <a:ext uri="{FF2B5EF4-FFF2-40B4-BE49-F238E27FC236}">
                <a16:creationId xmlns:a16="http://schemas.microsoft.com/office/drawing/2014/main" id="{FAC71AAB-2F63-7B69-369E-C0A6D375C9E0}"/>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10" action="ppaction://hlinksldjump"/>
            <a:extLst>
              <a:ext uri="{FF2B5EF4-FFF2-40B4-BE49-F238E27FC236}">
                <a16:creationId xmlns:a16="http://schemas.microsoft.com/office/drawing/2014/main" id="{C4338EA0-F018-C049-BEA8-8706AC492FF9}"/>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732B1F7-EDBC-5329-3F7E-3ECC705DEBF9}"/>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666333B-757C-87DA-959E-4AB195585086}"/>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F1196C76-4B80-C22E-632C-3F660AE8E3AF}"/>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1421F01A-C309-5B82-743D-476F7484FD87}"/>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A4F59D94-767C-ABFA-F3D6-86F87EBB5014}"/>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AF3CDBF-BCC8-CCEC-A6B1-CD786E34367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DD9E9066-3587-6F30-E5E5-08A51A49DF09}"/>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551785C8-2737-C34D-F63F-F9B94E3F0241}"/>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F489B1EA-C8DB-EF9B-8A9A-2B316824F039}"/>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15FDE9A5-2050-988A-BF9C-9147723BFCE8}"/>
              </a:ext>
            </a:extLst>
          </p:cNvPr>
          <p:cNvGrpSpPr/>
          <p:nvPr/>
        </p:nvGrpSpPr>
        <p:grpSpPr>
          <a:xfrm>
            <a:off x="5992404" y="3655561"/>
            <a:ext cx="3827594" cy="646668"/>
            <a:chOff x="6090704" y="3952941"/>
            <a:chExt cx="3827594" cy="646668"/>
          </a:xfrm>
        </p:grpSpPr>
        <p:sp>
          <p:nvSpPr>
            <p:cNvPr id="17" name="Oval 16">
              <a:extLst>
                <a:ext uri="{FF2B5EF4-FFF2-40B4-BE49-F238E27FC236}">
                  <a16:creationId xmlns:a16="http://schemas.microsoft.com/office/drawing/2014/main" id="{14A7B38D-2344-999D-4AB0-D11A7A969C0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ED108C93-6150-BC79-88B5-16C76A3AA73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10096A5F-9762-FC26-6446-3CAE14EEC3DA}"/>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60C71E98-A336-5FB7-C3D2-1ACF3F3EA830}"/>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90B8BDE8-3B95-C7BC-5DF1-4A7CA38735D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F92240-8326-5540-E801-64A04613F17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DC176D-88B5-83E8-D51D-71425460D98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BC3384-4C28-D660-0926-0020B4BC3D2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F47EF5-3B9C-2C78-F91F-00532580BA5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72F860-EA33-39DA-F918-A699E5D44D6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9C202C8-6FB2-E0C0-42E6-07B2380C4455}"/>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5A0A8C39-58E5-C9DF-5431-2EB6C57ACCA3}"/>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D87038A9-CB76-9D69-C2A7-835D267ECF11}"/>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3C417B64-F6C7-394B-F432-7AB23B972689}"/>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9F92CB7F-AB53-82B4-BC26-5853EF4258DD}"/>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79205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17</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3" name="Table 2">
            <a:extLst>
              <a:ext uri="{FF2B5EF4-FFF2-40B4-BE49-F238E27FC236}">
                <a16:creationId xmlns:a16="http://schemas.microsoft.com/office/drawing/2014/main" id="{1BFEAF92-46AD-0A2B-9629-72D4A0CCE6C6}"/>
              </a:ext>
            </a:extLst>
          </p:cNvPr>
          <p:cNvGraphicFramePr>
            <a:graphicFrameLocks/>
          </p:cNvGraphicFramePr>
          <p:nvPr>
            <p:extLst>
              <p:ext uri="{D42A27DB-BD31-4B8C-83A1-F6EECF244321}">
                <p14:modId xmlns:p14="http://schemas.microsoft.com/office/powerpoint/2010/main" val="2046968642"/>
              </p:ext>
            </p:extLst>
          </p:nvPr>
        </p:nvGraphicFramePr>
        <p:xfrm>
          <a:off x="367361" y="1615435"/>
          <a:ext cx="11430086" cy="4333081"/>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75104">
                  <a:extLst>
                    <a:ext uri="{9D8B030D-6E8A-4147-A177-3AD203B41FA5}">
                      <a16:colId xmlns:a16="http://schemas.microsoft.com/office/drawing/2014/main" val="3537765484"/>
                    </a:ext>
                  </a:extLst>
                </a:gridCol>
                <a:gridCol w="135945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44372">
                <a:tc>
                  <a:txBody>
                    <a:bodyPr/>
                    <a:lstStyle/>
                    <a:p>
                      <a:r>
                        <a:rPr lang="en-GB" sz="1200" b="1" dirty="0">
                          <a:latin typeface="Arial" panose="020B0604020202020204" pitchFamily="34" charset="0"/>
                          <a:cs typeface="Arial" panose="020B0604020202020204" pitchFamily="34" charset="0"/>
                        </a:rPr>
                        <a:t>Continuous development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what is required to be competent in your own role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Demonstrate commitment to own development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of reflective practice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Use reflective practice to improve ways of working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Develop leadership behaviours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148629">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Personal wellbeing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your own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maintaining and improving your own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maintain and improve your own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manage your own stress and anxiety</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5" name="TextBox 4">
            <a:extLst>
              <a:ext uri="{FF2B5EF4-FFF2-40B4-BE49-F238E27FC236}">
                <a16:creationId xmlns:a16="http://schemas.microsoft.com/office/drawing/2014/main" id="{DF3B1A70-5371-A831-07E3-4AC8A132C3FD}"/>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8BCC1438-589C-CD34-80FE-C329004C0C8C}"/>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360D507A-52A0-40CD-D817-4340DF2AC024}"/>
              </a:ext>
            </a:extLst>
          </p:cNvPr>
          <p:cNvSpPr txBox="1"/>
          <p:nvPr/>
        </p:nvSpPr>
        <p:spPr>
          <a:xfrm>
            <a:off x="10598901" y="3398532"/>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A5AA4BA-25DE-E3F4-F7E7-614B45842BD9}"/>
              </a:ext>
            </a:extLst>
          </p:cNvPr>
          <p:cNvSpPr txBox="1"/>
          <p:nvPr/>
        </p:nvSpPr>
        <p:spPr>
          <a:xfrm>
            <a:off x="9785271" y="226379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55D9EBCF-43A6-3DDF-A8D5-CA0EDA8964EA}"/>
              </a:ext>
            </a:extLst>
          </p:cNvPr>
          <p:cNvGrpSpPr/>
          <p:nvPr/>
        </p:nvGrpSpPr>
        <p:grpSpPr>
          <a:xfrm>
            <a:off x="5992404" y="2730430"/>
            <a:ext cx="3827594" cy="646668"/>
            <a:chOff x="6090704" y="3952941"/>
            <a:chExt cx="3827594" cy="646668"/>
          </a:xfrm>
        </p:grpSpPr>
        <p:sp>
          <p:nvSpPr>
            <p:cNvPr id="25" name="Oval 24">
              <a:extLst>
                <a:ext uri="{FF2B5EF4-FFF2-40B4-BE49-F238E27FC236}">
                  <a16:creationId xmlns:a16="http://schemas.microsoft.com/office/drawing/2014/main" id="{4D8A4B47-3528-CBAF-A8E1-FACAA680E8F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C9066D3D-BEDD-33D3-5B23-4A66F1FFD7B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148A1800-3798-3B51-B3B0-90FB76F5E272}"/>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6C7D029-FA4B-242C-0F84-F7802C70892B}"/>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05374B15-5754-C50E-313C-BD926BF7EB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18BC6-8C56-ADD7-5893-65EFF4A799D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45DB4A-E671-9CDC-A97B-8C709BEDCA6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0E2BF9-ADDF-53B3-0728-8D90E2C9A57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77C5C2-9421-BB61-E175-EDEB1CB79BF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E8C15-D76F-988F-D4CA-CB7CF012737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14AA981-CBD4-B2E5-D990-C870AF6310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EC607C23-8A84-D2C4-D7E3-744C91D962E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71A5B6A0-02A1-0579-3B3C-CABEEB15F9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123D3DBD-183D-D8BC-A1C2-86BBEB881B2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2B287E76-D55C-A758-83A0-D401F035E77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23959450-B841-4B17-49F5-2EDCA1815E24}"/>
              </a:ext>
            </a:extLst>
          </p:cNvPr>
          <p:cNvGrpSpPr/>
          <p:nvPr/>
        </p:nvGrpSpPr>
        <p:grpSpPr>
          <a:xfrm>
            <a:off x="5998800" y="4673514"/>
            <a:ext cx="3827594" cy="646668"/>
            <a:chOff x="6090704" y="3952941"/>
            <a:chExt cx="3827594" cy="646668"/>
          </a:xfrm>
        </p:grpSpPr>
        <p:sp>
          <p:nvSpPr>
            <p:cNvPr id="50" name="Oval 49">
              <a:extLst>
                <a:ext uri="{FF2B5EF4-FFF2-40B4-BE49-F238E27FC236}">
                  <a16:creationId xmlns:a16="http://schemas.microsoft.com/office/drawing/2014/main" id="{03B5F6C3-BA1F-BE8D-445D-4ACC2E875C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E642759B-428B-6D96-DE1C-157FEAA1F4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3EF6FD06-C5F3-8F78-FF84-3E714D9CD563}"/>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39152F3E-2270-8B95-E03A-C1030A5C094F}"/>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0ECCCDB0-BDAE-1440-F7E2-D4A2CD7F51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5C4E-2706-23B1-00B6-BB22F600B9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1ADC92-A8FE-C213-136B-9B46E7B0988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F01A28-9FBA-F13C-59D7-812113A48A3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4A5CEF-B1E5-5C6B-C936-82EC393965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157B2D-29C6-E3BC-C1B1-23D97BC831F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45B18C6-E1D7-8ABB-5541-9AC151420E3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D010AA4-4080-3D8C-5095-2C4183347F5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997C3B98-82CE-A297-B59D-17767785EE3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888ED11A-1072-8D26-407A-0AF076C4E1B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F2A8B795-BD00-3528-1A80-E49336C4DCD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7A638363-A245-1212-31DD-876D3F39479B}"/>
              </a:ext>
            </a:extLst>
          </p:cNvPr>
          <p:cNvSpPr txBox="1"/>
          <p:nvPr/>
        </p:nvSpPr>
        <p:spPr>
          <a:xfrm>
            <a:off x="9819998" y="385895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81422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18</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12404" y="-2"/>
            <a:ext cx="1879596" cy="360001"/>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FB2FEB02-279F-B852-5ADF-75907AB2BF08}"/>
              </a:ext>
            </a:extLst>
          </p:cNvPr>
          <p:cNvSpPr txBox="1"/>
          <p:nvPr/>
        </p:nvSpPr>
        <p:spPr>
          <a:xfrm>
            <a:off x="8704565" y="1766796"/>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Training for Care or </a:t>
            </a:r>
          </a:p>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Support worker role</a:t>
            </a:r>
          </a:p>
        </p:txBody>
      </p:sp>
      <p:graphicFrame>
        <p:nvGraphicFramePr>
          <p:cNvPr id="2" name="Table 1">
            <a:extLst>
              <a:ext uri="{FF2B5EF4-FFF2-40B4-BE49-F238E27FC236}">
                <a16:creationId xmlns:a16="http://schemas.microsoft.com/office/drawing/2014/main" id="{17F004E8-883B-4CC7-7E7B-E9C45CDA7383}"/>
              </a:ext>
            </a:extLst>
          </p:cNvPr>
          <p:cNvGraphicFramePr/>
          <p:nvPr>
            <p:extLst>
              <p:ext uri="{D42A27DB-BD31-4B8C-83A1-F6EECF244321}">
                <p14:modId xmlns:p14="http://schemas.microsoft.com/office/powerpoint/2010/main" val="1366117520"/>
              </p:ext>
            </p:extLst>
          </p:nvPr>
        </p:nvGraphicFramePr>
        <p:xfrm>
          <a:off x="470036" y="1777979"/>
          <a:ext cx="11334038" cy="3582050"/>
        </p:xfrm>
        <a:graphic>
          <a:graphicData uri="http://schemas.openxmlformats.org/drawingml/2006/table">
            <a:tbl>
              <a:tblPr firstRow="1" bandRow="1"/>
              <a:tblGrid>
                <a:gridCol w="4656434">
                  <a:extLst>
                    <a:ext uri="{9D8B030D-6E8A-4147-A177-3AD203B41FA5}">
                      <a16:colId xmlns:a16="http://schemas.microsoft.com/office/drawing/2014/main" val="2582755497"/>
                    </a:ext>
                  </a:extLst>
                </a:gridCol>
                <a:gridCol w="1669401">
                  <a:extLst>
                    <a:ext uri="{9D8B030D-6E8A-4147-A177-3AD203B41FA5}">
                      <a16:colId xmlns:a16="http://schemas.microsoft.com/office/drawing/2014/main" val="982803903"/>
                    </a:ext>
                  </a:extLst>
                </a:gridCol>
                <a:gridCol w="1669401">
                  <a:extLst>
                    <a:ext uri="{9D8B030D-6E8A-4147-A177-3AD203B41FA5}">
                      <a16:colId xmlns:a16="http://schemas.microsoft.com/office/drawing/2014/main" val="486503153"/>
                    </a:ext>
                  </a:extLst>
                </a:gridCol>
                <a:gridCol w="1669401">
                  <a:extLst>
                    <a:ext uri="{9D8B030D-6E8A-4147-A177-3AD203B41FA5}">
                      <a16:colId xmlns:a16="http://schemas.microsoft.com/office/drawing/2014/main" val="4142100848"/>
                    </a:ext>
                  </a:extLst>
                </a:gridCol>
                <a:gridCol w="1669401">
                  <a:extLst>
                    <a:ext uri="{9D8B030D-6E8A-4147-A177-3AD203B41FA5}">
                      <a16:colId xmlns:a16="http://schemas.microsoft.com/office/drawing/2014/main" val="2794606764"/>
                    </a:ext>
                  </a:extLst>
                </a:gridCol>
              </a:tblGrid>
              <a:tr h="586176">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endParaRPr lang="en-GB" sz="1050" dirty="0">
                        <a:solidFill>
                          <a:schemeClr val="accent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a:solidFill>
                            <a:srgbClr val="0068B3"/>
                          </a:solidFill>
                        </a:rPr>
                        <a:t>I have completed this</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a:solidFill>
                            <a:srgbClr val="0068B3"/>
                          </a:solidFill>
                        </a:rPr>
                        <a:t>I have not completed this, but have plans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a:solidFill>
                            <a:srgbClr val="0068B3"/>
                          </a:solidFill>
                        </a:rPr>
                        <a:t>I have no plans to complete this, but would like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and would not like to</a:t>
                      </a:r>
                    </a:p>
                  </a:txBody>
                  <a:tcPr marL="100558" marR="100558" marT="45708" marB="45708" anchor="b">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1994065"/>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dirty="0">
                          <a:solidFill>
                            <a:srgbClr val="0068B3"/>
                          </a:solidFill>
                          <a:effectLst/>
                          <a:hlinkClick r:id="rId7">
                            <a:extLst>
                              <a:ext uri="{A12FA001-AC4F-418D-AE19-62706E023703}">
                                <ahyp:hlinkClr xmlns:ahyp="http://schemas.microsoft.com/office/drawing/2018/hyperlinkcolor" val="tx"/>
                              </a:ext>
                            </a:extLst>
                          </a:hlinkClick>
                        </a:rPr>
                        <a:t>Oliver McGowan Mandatory Training on Learning Disability and Autism: Tier 1 training​</a:t>
                      </a:r>
                      <a:endParaRPr lang="en-GB" sz="1100" b="0" i="0" u="none" strike="noStrike" dirty="0">
                        <a:solidFill>
                          <a:srgbClr val="0068B3"/>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dirty="0">
                          <a:solidFill>
                            <a:srgbClr val="0068B3"/>
                          </a:solidFill>
                          <a:effectLst/>
                          <a:hlinkClick r:id="rId7">
                            <a:extLst>
                              <a:ext uri="{A12FA001-AC4F-418D-AE19-62706E023703}">
                                <ahyp:hlinkClr xmlns:ahyp="http://schemas.microsoft.com/office/drawing/2018/hyperlinkcolor" val="tx"/>
                              </a:ext>
                            </a:extLst>
                          </a:hlinkClick>
                        </a:rPr>
                        <a:t>Oliver McGowan Mandatory Training on Learning Disability and Autism: Tier 2 training​</a:t>
                      </a:r>
                      <a:endParaRPr lang="en-GB" sz="1100" b="0" i="0" u="none" strike="noStrike" kern="1200" dirty="0">
                        <a:solidFill>
                          <a:srgbClr val="0068B3"/>
                        </a:solidFill>
                        <a:effectLst/>
                        <a:latin typeface="+mn-lt"/>
                        <a:ea typeface="+mn-ea"/>
                        <a:cs typeface="+mn-cs"/>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104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a:solidFill>
                            <a:srgbClr val="000000"/>
                          </a:solidFill>
                          <a:effectLst/>
                          <a:latin typeface="Arial" panose="020B0604020202020204" pitchFamily="34" charset="0"/>
                        </a:rPr>
                        <a:t>Positive behaviour support awareness training</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a:solidFill>
                            <a:srgbClr val="000000"/>
                          </a:solidFill>
                          <a:effectLst/>
                          <a:latin typeface="Arial" panose="020B0604020202020204" pitchFamily="34" charset="0"/>
                        </a:rPr>
                        <a:t>Awareness of Dementia Level 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47780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a:solidFill>
                            <a:srgbClr val="000000"/>
                          </a:solidFill>
                          <a:effectLst/>
                          <a:latin typeface="Arial" panose="020B0604020202020204" pitchFamily="34" charset="0"/>
                        </a:rPr>
                        <a:t>Dementia Tier 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a:solidFill>
                            <a:srgbClr val="000000"/>
                          </a:solidFill>
                          <a:effectLst/>
                          <a:latin typeface="Arial" panose="020B0604020202020204" pitchFamily="34" charset="0"/>
                        </a:rPr>
                        <a:t>Apprenticeship Standard – Lead Adult Care Worker</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761679"/>
                  </a:ext>
                </a:extLst>
              </a:tr>
              <a:tr h="2994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Activity provision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57480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Falls prevention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29774"/>
                  </a:ext>
                </a:extLst>
              </a:tr>
              <a:tr h="30504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a:solidFill>
                            <a:srgbClr val="000000"/>
                          </a:solidFill>
                          <a:effectLst/>
                          <a:latin typeface="Arial" panose="020B0604020202020204" pitchFamily="34" charset="0"/>
                        </a:rPr>
                        <a:t>Infection prevention and control</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860788"/>
                  </a:ext>
                </a:extLst>
              </a:tr>
            </a:tbl>
          </a:graphicData>
        </a:graphic>
      </p:graphicFrame>
      <p:sp>
        <p:nvSpPr>
          <p:cNvPr id="3" name="TextBox 2">
            <a:extLst>
              <a:ext uri="{FF2B5EF4-FFF2-40B4-BE49-F238E27FC236}">
                <a16:creationId xmlns:a16="http://schemas.microsoft.com/office/drawing/2014/main" id="{9207D0EA-4C0C-EAA0-6DC6-0FFA6DFE97DD}"/>
              </a:ext>
            </a:extLst>
          </p:cNvPr>
          <p:cNvSpPr txBox="1"/>
          <p:nvPr/>
        </p:nvSpPr>
        <p:spPr>
          <a:xfrm>
            <a:off x="5181600" y="2372034"/>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 name="TextBox 4">
            <a:extLst>
              <a:ext uri="{FF2B5EF4-FFF2-40B4-BE49-F238E27FC236}">
                <a16:creationId xmlns:a16="http://schemas.microsoft.com/office/drawing/2014/main" id="{54148C70-11F6-CFD4-10CE-B8FA935203FC}"/>
              </a:ext>
            </a:extLst>
          </p:cNvPr>
          <p:cNvSpPr txBox="1"/>
          <p:nvPr/>
        </p:nvSpPr>
        <p:spPr>
          <a:xfrm>
            <a:off x="6858000" y="2372034"/>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 name="TextBox 5">
            <a:extLst>
              <a:ext uri="{FF2B5EF4-FFF2-40B4-BE49-F238E27FC236}">
                <a16:creationId xmlns:a16="http://schemas.microsoft.com/office/drawing/2014/main" id="{FDBE6B02-F1FD-7CF9-1DD2-44808D9C1C40}"/>
              </a:ext>
            </a:extLst>
          </p:cNvPr>
          <p:cNvSpPr txBox="1"/>
          <p:nvPr/>
        </p:nvSpPr>
        <p:spPr>
          <a:xfrm>
            <a:off x="8610600" y="237203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 name="TextBox 6">
            <a:extLst>
              <a:ext uri="{FF2B5EF4-FFF2-40B4-BE49-F238E27FC236}">
                <a16:creationId xmlns:a16="http://schemas.microsoft.com/office/drawing/2014/main" id="{CEBBEE6B-DAEA-DE06-56C7-947689B138C2}"/>
              </a:ext>
            </a:extLst>
          </p:cNvPr>
          <p:cNvSpPr txBox="1"/>
          <p:nvPr/>
        </p:nvSpPr>
        <p:spPr>
          <a:xfrm>
            <a:off x="10261960" y="237203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5" name="TextBox 14">
            <a:extLst>
              <a:ext uri="{FF2B5EF4-FFF2-40B4-BE49-F238E27FC236}">
                <a16:creationId xmlns:a16="http://schemas.microsoft.com/office/drawing/2014/main" id="{5E1E9A05-362C-149A-9405-4D50955C9F25}"/>
              </a:ext>
            </a:extLst>
          </p:cNvPr>
          <p:cNvSpPr txBox="1"/>
          <p:nvPr/>
        </p:nvSpPr>
        <p:spPr>
          <a:xfrm>
            <a:off x="5181600" y="2714249"/>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6" name="TextBox 15">
            <a:extLst>
              <a:ext uri="{FF2B5EF4-FFF2-40B4-BE49-F238E27FC236}">
                <a16:creationId xmlns:a16="http://schemas.microsoft.com/office/drawing/2014/main" id="{47A1860C-2E7B-7525-EAF1-751557E326DD}"/>
              </a:ext>
            </a:extLst>
          </p:cNvPr>
          <p:cNvSpPr txBox="1"/>
          <p:nvPr/>
        </p:nvSpPr>
        <p:spPr>
          <a:xfrm>
            <a:off x="6858000" y="2714249"/>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7" name="TextBox 16">
            <a:extLst>
              <a:ext uri="{FF2B5EF4-FFF2-40B4-BE49-F238E27FC236}">
                <a16:creationId xmlns:a16="http://schemas.microsoft.com/office/drawing/2014/main" id="{8A0FFC04-D5A9-1C94-70A8-D378B707463D}"/>
              </a:ext>
            </a:extLst>
          </p:cNvPr>
          <p:cNvSpPr txBox="1"/>
          <p:nvPr/>
        </p:nvSpPr>
        <p:spPr>
          <a:xfrm>
            <a:off x="8610600" y="271424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8" name="TextBox 17">
            <a:extLst>
              <a:ext uri="{FF2B5EF4-FFF2-40B4-BE49-F238E27FC236}">
                <a16:creationId xmlns:a16="http://schemas.microsoft.com/office/drawing/2014/main" id="{185D2BBA-205F-DEC4-3775-D04538AB7201}"/>
              </a:ext>
            </a:extLst>
          </p:cNvPr>
          <p:cNvSpPr txBox="1"/>
          <p:nvPr/>
        </p:nvSpPr>
        <p:spPr>
          <a:xfrm>
            <a:off x="10261960" y="271424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9" name="TextBox 18">
            <a:extLst>
              <a:ext uri="{FF2B5EF4-FFF2-40B4-BE49-F238E27FC236}">
                <a16:creationId xmlns:a16="http://schemas.microsoft.com/office/drawing/2014/main" id="{8388754E-355C-44F4-28C5-2370516830F7}"/>
              </a:ext>
            </a:extLst>
          </p:cNvPr>
          <p:cNvSpPr txBox="1"/>
          <p:nvPr/>
        </p:nvSpPr>
        <p:spPr>
          <a:xfrm>
            <a:off x="5181600" y="3056464"/>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0" name="TextBox 19">
            <a:extLst>
              <a:ext uri="{FF2B5EF4-FFF2-40B4-BE49-F238E27FC236}">
                <a16:creationId xmlns:a16="http://schemas.microsoft.com/office/drawing/2014/main" id="{E4DBABBF-506F-B5A9-415C-267B462D5321}"/>
              </a:ext>
            </a:extLst>
          </p:cNvPr>
          <p:cNvSpPr txBox="1"/>
          <p:nvPr/>
        </p:nvSpPr>
        <p:spPr>
          <a:xfrm>
            <a:off x="6858000" y="3056464"/>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1" name="TextBox 20">
            <a:extLst>
              <a:ext uri="{FF2B5EF4-FFF2-40B4-BE49-F238E27FC236}">
                <a16:creationId xmlns:a16="http://schemas.microsoft.com/office/drawing/2014/main" id="{B2D76142-3267-E02A-26E2-E57BE34F6F8B}"/>
              </a:ext>
            </a:extLst>
          </p:cNvPr>
          <p:cNvSpPr txBox="1"/>
          <p:nvPr/>
        </p:nvSpPr>
        <p:spPr>
          <a:xfrm>
            <a:off x="8610600" y="305646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2" name="TextBox 21">
            <a:extLst>
              <a:ext uri="{FF2B5EF4-FFF2-40B4-BE49-F238E27FC236}">
                <a16:creationId xmlns:a16="http://schemas.microsoft.com/office/drawing/2014/main" id="{FE76C488-C2DB-FAD7-109D-7B567F969918}"/>
              </a:ext>
            </a:extLst>
          </p:cNvPr>
          <p:cNvSpPr txBox="1"/>
          <p:nvPr/>
        </p:nvSpPr>
        <p:spPr>
          <a:xfrm>
            <a:off x="10261960" y="305646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3" name="TextBox 22">
            <a:extLst>
              <a:ext uri="{FF2B5EF4-FFF2-40B4-BE49-F238E27FC236}">
                <a16:creationId xmlns:a16="http://schemas.microsoft.com/office/drawing/2014/main" id="{D16E1567-D2D2-98D5-A6CC-E4653A3E3699}"/>
              </a:ext>
            </a:extLst>
          </p:cNvPr>
          <p:cNvSpPr txBox="1"/>
          <p:nvPr/>
        </p:nvSpPr>
        <p:spPr>
          <a:xfrm>
            <a:off x="5181600" y="3398679"/>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5" name="TextBox 24">
            <a:extLst>
              <a:ext uri="{FF2B5EF4-FFF2-40B4-BE49-F238E27FC236}">
                <a16:creationId xmlns:a16="http://schemas.microsoft.com/office/drawing/2014/main" id="{CDF5D7E8-5370-F247-03FA-5ED3390A2B38}"/>
              </a:ext>
            </a:extLst>
          </p:cNvPr>
          <p:cNvSpPr txBox="1"/>
          <p:nvPr/>
        </p:nvSpPr>
        <p:spPr>
          <a:xfrm>
            <a:off x="6858000" y="3398679"/>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6" name="TextBox 25">
            <a:extLst>
              <a:ext uri="{FF2B5EF4-FFF2-40B4-BE49-F238E27FC236}">
                <a16:creationId xmlns:a16="http://schemas.microsoft.com/office/drawing/2014/main" id="{61667CBC-104F-E1CE-A12A-2D283FEF72EA}"/>
              </a:ext>
            </a:extLst>
          </p:cNvPr>
          <p:cNvSpPr txBox="1"/>
          <p:nvPr/>
        </p:nvSpPr>
        <p:spPr>
          <a:xfrm>
            <a:off x="8610600" y="339867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7" name="TextBox 26">
            <a:extLst>
              <a:ext uri="{FF2B5EF4-FFF2-40B4-BE49-F238E27FC236}">
                <a16:creationId xmlns:a16="http://schemas.microsoft.com/office/drawing/2014/main" id="{F711D0DF-3C6E-C889-F356-5A864373D962}"/>
              </a:ext>
            </a:extLst>
          </p:cNvPr>
          <p:cNvSpPr txBox="1"/>
          <p:nvPr/>
        </p:nvSpPr>
        <p:spPr>
          <a:xfrm>
            <a:off x="10261960" y="339867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9" name="TextBox 28">
            <a:extLst>
              <a:ext uri="{FF2B5EF4-FFF2-40B4-BE49-F238E27FC236}">
                <a16:creationId xmlns:a16="http://schemas.microsoft.com/office/drawing/2014/main" id="{B4041292-D92C-C25F-D764-B27B749EA22E}"/>
              </a:ext>
            </a:extLst>
          </p:cNvPr>
          <p:cNvSpPr txBox="1"/>
          <p:nvPr/>
        </p:nvSpPr>
        <p:spPr>
          <a:xfrm>
            <a:off x="5181600" y="3743219"/>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0" name="TextBox 29">
            <a:extLst>
              <a:ext uri="{FF2B5EF4-FFF2-40B4-BE49-F238E27FC236}">
                <a16:creationId xmlns:a16="http://schemas.microsoft.com/office/drawing/2014/main" id="{2611F7F9-6674-5FC6-37A6-08BE2C0F434B}"/>
              </a:ext>
            </a:extLst>
          </p:cNvPr>
          <p:cNvSpPr txBox="1"/>
          <p:nvPr/>
        </p:nvSpPr>
        <p:spPr>
          <a:xfrm>
            <a:off x="6858000" y="3743219"/>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1" name="TextBox 30">
            <a:extLst>
              <a:ext uri="{FF2B5EF4-FFF2-40B4-BE49-F238E27FC236}">
                <a16:creationId xmlns:a16="http://schemas.microsoft.com/office/drawing/2014/main" id="{0541CB03-A50F-EB94-39C5-75C7152F0AF7}"/>
              </a:ext>
            </a:extLst>
          </p:cNvPr>
          <p:cNvSpPr txBox="1"/>
          <p:nvPr/>
        </p:nvSpPr>
        <p:spPr>
          <a:xfrm>
            <a:off x="8610600" y="374321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2" name="TextBox 31">
            <a:extLst>
              <a:ext uri="{FF2B5EF4-FFF2-40B4-BE49-F238E27FC236}">
                <a16:creationId xmlns:a16="http://schemas.microsoft.com/office/drawing/2014/main" id="{5C2D0B10-BCCD-A1E3-F97D-BE470333C7B3}"/>
              </a:ext>
            </a:extLst>
          </p:cNvPr>
          <p:cNvSpPr txBox="1"/>
          <p:nvPr/>
        </p:nvSpPr>
        <p:spPr>
          <a:xfrm>
            <a:off x="10261960" y="374321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3" name="TextBox 32">
            <a:extLst>
              <a:ext uri="{FF2B5EF4-FFF2-40B4-BE49-F238E27FC236}">
                <a16:creationId xmlns:a16="http://schemas.microsoft.com/office/drawing/2014/main" id="{B4424842-D15A-B70E-ACA1-6A28A55821C3}"/>
              </a:ext>
            </a:extLst>
          </p:cNvPr>
          <p:cNvSpPr txBox="1"/>
          <p:nvPr/>
        </p:nvSpPr>
        <p:spPr>
          <a:xfrm>
            <a:off x="5181600" y="4085434"/>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4" name="TextBox 33">
            <a:extLst>
              <a:ext uri="{FF2B5EF4-FFF2-40B4-BE49-F238E27FC236}">
                <a16:creationId xmlns:a16="http://schemas.microsoft.com/office/drawing/2014/main" id="{536E2511-1054-E37A-20DF-8C7293924630}"/>
              </a:ext>
            </a:extLst>
          </p:cNvPr>
          <p:cNvSpPr txBox="1"/>
          <p:nvPr/>
        </p:nvSpPr>
        <p:spPr>
          <a:xfrm>
            <a:off x="6858000" y="4085434"/>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5" name="TextBox 34">
            <a:extLst>
              <a:ext uri="{FF2B5EF4-FFF2-40B4-BE49-F238E27FC236}">
                <a16:creationId xmlns:a16="http://schemas.microsoft.com/office/drawing/2014/main" id="{B8231194-C751-5319-A823-0503BDEF49ED}"/>
              </a:ext>
            </a:extLst>
          </p:cNvPr>
          <p:cNvSpPr txBox="1"/>
          <p:nvPr/>
        </p:nvSpPr>
        <p:spPr>
          <a:xfrm>
            <a:off x="8610600" y="408543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6" name="TextBox 35">
            <a:extLst>
              <a:ext uri="{FF2B5EF4-FFF2-40B4-BE49-F238E27FC236}">
                <a16:creationId xmlns:a16="http://schemas.microsoft.com/office/drawing/2014/main" id="{C5F066AA-9544-606F-4363-F14DBAD24CE6}"/>
              </a:ext>
            </a:extLst>
          </p:cNvPr>
          <p:cNvSpPr txBox="1"/>
          <p:nvPr/>
        </p:nvSpPr>
        <p:spPr>
          <a:xfrm>
            <a:off x="10261960" y="408543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7" name="TextBox 36">
            <a:extLst>
              <a:ext uri="{FF2B5EF4-FFF2-40B4-BE49-F238E27FC236}">
                <a16:creationId xmlns:a16="http://schemas.microsoft.com/office/drawing/2014/main" id="{2CDE9D51-124F-56DD-9956-AFFE086FE926}"/>
              </a:ext>
            </a:extLst>
          </p:cNvPr>
          <p:cNvSpPr txBox="1"/>
          <p:nvPr/>
        </p:nvSpPr>
        <p:spPr>
          <a:xfrm>
            <a:off x="5181600" y="441678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8" name="TextBox 37">
            <a:extLst>
              <a:ext uri="{FF2B5EF4-FFF2-40B4-BE49-F238E27FC236}">
                <a16:creationId xmlns:a16="http://schemas.microsoft.com/office/drawing/2014/main" id="{FAAD9FCD-7739-0F66-4CF6-39B299B53DE2}"/>
              </a:ext>
            </a:extLst>
          </p:cNvPr>
          <p:cNvSpPr txBox="1"/>
          <p:nvPr/>
        </p:nvSpPr>
        <p:spPr>
          <a:xfrm>
            <a:off x="6858000" y="441678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9" name="TextBox 38">
            <a:extLst>
              <a:ext uri="{FF2B5EF4-FFF2-40B4-BE49-F238E27FC236}">
                <a16:creationId xmlns:a16="http://schemas.microsoft.com/office/drawing/2014/main" id="{911DA1AF-34A7-61CC-A649-FC8FF53DD4BF}"/>
              </a:ext>
            </a:extLst>
          </p:cNvPr>
          <p:cNvSpPr txBox="1"/>
          <p:nvPr/>
        </p:nvSpPr>
        <p:spPr>
          <a:xfrm>
            <a:off x="8610600" y="441678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0" name="TextBox 39">
            <a:extLst>
              <a:ext uri="{FF2B5EF4-FFF2-40B4-BE49-F238E27FC236}">
                <a16:creationId xmlns:a16="http://schemas.microsoft.com/office/drawing/2014/main" id="{B60BE1F6-77CC-2BD6-6AB3-7A4A957CC61E}"/>
              </a:ext>
            </a:extLst>
          </p:cNvPr>
          <p:cNvSpPr txBox="1"/>
          <p:nvPr/>
        </p:nvSpPr>
        <p:spPr>
          <a:xfrm>
            <a:off x="10261960" y="441678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1" name="TextBox 40">
            <a:extLst>
              <a:ext uri="{FF2B5EF4-FFF2-40B4-BE49-F238E27FC236}">
                <a16:creationId xmlns:a16="http://schemas.microsoft.com/office/drawing/2014/main" id="{474D7F2E-542A-FED1-EAB2-D61A341BDA2D}"/>
              </a:ext>
            </a:extLst>
          </p:cNvPr>
          <p:cNvSpPr txBox="1"/>
          <p:nvPr/>
        </p:nvSpPr>
        <p:spPr>
          <a:xfrm>
            <a:off x="5181600" y="4758995"/>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2" name="TextBox 41">
            <a:extLst>
              <a:ext uri="{FF2B5EF4-FFF2-40B4-BE49-F238E27FC236}">
                <a16:creationId xmlns:a16="http://schemas.microsoft.com/office/drawing/2014/main" id="{86609FDE-7806-1F21-D066-0B55AF0F2DFB}"/>
              </a:ext>
            </a:extLst>
          </p:cNvPr>
          <p:cNvSpPr txBox="1"/>
          <p:nvPr/>
        </p:nvSpPr>
        <p:spPr>
          <a:xfrm>
            <a:off x="6858000" y="4758995"/>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3" name="TextBox 42">
            <a:extLst>
              <a:ext uri="{FF2B5EF4-FFF2-40B4-BE49-F238E27FC236}">
                <a16:creationId xmlns:a16="http://schemas.microsoft.com/office/drawing/2014/main" id="{A7A01AD5-DBDD-6FC3-EB79-951CFF5B2312}"/>
              </a:ext>
            </a:extLst>
          </p:cNvPr>
          <p:cNvSpPr txBox="1"/>
          <p:nvPr/>
        </p:nvSpPr>
        <p:spPr>
          <a:xfrm>
            <a:off x="8610600" y="475899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4" name="TextBox 43">
            <a:extLst>
              <a:ext uri="{FF2B5EF4-FFF2-40B4-BE49-F238E27FC236}">
                <a16:creationId xmlns:a16="http://schemas.microsoft.com/office/drawing/2014/main" id="{5358E4C8-EBE8-2D9F-7839-3D3AFC78D48E}"/>
              </a:ext>
            </a:extLst>
          </p:cNvPr>
          <p:cNvSpPr txBox="1"/>
          <p:nvPr/>
        </p:nvSpPr>
        <p:spPr>
          <a:xfrm>
            <a:off x="10261960" y="475899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5" name="TextBox 44">
            <a:extLst>
              <a:ext uri="{FF2B5EF4-FFF2-40B4-BE49-F238E27FC236}">
                <a16:creationId xmlns:a16="http://schemas.microsoft.com/office/drawing/2014/main" id="{4C9A9C10-DBB0-7093-BB2B-5FC664D6EBF7}"/>
              </a:ext>
            </a:extLst>
          </p:cNvPr>
          <p:cNvSpPr txBox="1"/>
          <p:nvPr/>
        </p:nvSpPr>
        <p:spPr>
          <a:xfrm>
            <a:off x="5181600" y="5100213"/>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6" name="TextBox 45">
            <a:extLst>
              <a:ext uri="{FF2B5EF4-FFF2-40B4-BE49-F238E27FC236}">
                <a16:creationId xmlns:a16="http://schemas.microsoft.com/office/drawing/2014/main" id="{794E422A-DCA8-4D5C-B54C-F602B0B52B82}"/>
              </a:ext>
            </a:extLst>
          </p:cNvPr>
          <p:cNvSpPr txBox="1"/>
          <p:nvPr/>
        </p:nvSpPr>
        <p:spPr>
          <a:xfrm>
            <a:off x="6858000" y="5100213"/>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7" name="TextBox 46">
            <a:extLst>
              <a:ext uri="{FF2B5EF4-FFF2-40B4-BE49-F238E27FC236}">
                <a16:creationId xmlns:a16="http://schemas.microsoft.com/office/drawing/2014/main" id="{05F2C7FE-719D-84FB-46CE-28B27F9DC21E}"/>
              </a:ext>
            </a:extLst>
          </p:cNvPr>
          <p:cNvSpPr txBox="1"/>
          <p:nvPr/>
        </p:nvSpPr>
        <p:spPr>
          <a:xfrm>
            <a:off x="8610600" y="5100213"/>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8" name="TextBox 47">
            <a:extLst>
              <a:ext uri="{FF2B5EF4-FFF2-40B4-BE49-F238E27FC236}">
                <a16:creationId xmlns:a16="http://schemas.microsoft.com/office/drawing/2014/main" id="{04B43602-98C4-F7E2-1636-DCF6D5AFB506}"/>
              </a:ext>
            </a:extLst>
          </p:cNvPr>
          <p:cNvSpPr txBox="1"/>
          <p:nvPr/>
        </p:nvSpPr>
        <p:spPr>
          <a:xfrm>
            <a:off x="10261960" y="5100213"/>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Tree>
    <p:extLst>
      <p:ext uri="{BB962C8B-B14F-4D97-AF65-F5344CB8AC3E}">
        <p14:creationId xmlns:p14="http://schemas.microsoft.com/office/powerpoint/2010/main" val="129459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2114481389"/>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Care or Support Worker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Paul’s story – Care or Support Worker</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Pathway Care or Support Worker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8</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Care or Support Worker </a:t>
                      </a:r>
                      <a:r>
                        <a:rPr lang="en-GB" sz="1600" b="1" kern="1200" dirty="0">
                          <a:solidFill>
                            <a:schemeClr val="tx1"/>
                          </a:solidFill>
                          <a:latin typeface="Arial" panose="020B0604020202020204" pitchFamily="34" charset="0"/>
                          <a:cs typeface="Arial" panose="020B0604020202020204" pitchFamily="34" charset="0"/>
                        </a:rPr>
                        <a:t>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9 - 19</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b="0" dirty="0">
                <a:solidFill>
                  <a:prstClr val="black"/>
                </a:solidFill>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 </a:t>
            </a:r>
            <a:r>
              <a:rPr lang="en-GB" sz="1200" b="1" dirty="0">
                <a:solidFill>
                  <a:prstClr val="black"/>
                </a:solidFill>
                <a:latin typeface="Arial"/>
                <a:ea typeface="Arial" panose="020B0604020202020204" pitchFamily="34" charset="0"/>
                <a:cs typeface="Times New Roman"/>
              </a:rPr>
              <a:t>Care or Support Worker role</a:t>
            </a:r>
            <a:r>
              <a:rPr lang="en-GB" sz="1200" b="0" dirty="0">
                <a:solidFill>
                  <a:prstClr val="black"/>
                </a:solidFill>
                <a:latin typeface="Arial"/>
                <a:ea typeface="Arial" panose="020B0604020202020204" pitchFamily="34" charset="0"/>
                <a:cs typeface="Times New Roman"/>
              </a:rPr>
              <a:t>. Reflect on those areas you are already strong and the areas you’d like to develop as part of your continued professional development. </a:t>
            </a:r>
            <a:r>
              <a:rPr lang="en-GB" sz="1200" b="1" dirty="0">
                <a:solidFill>
                  <a:prstClr val="black"/>
                </a:solidFill>
                <a:latin typeface="Arial"/>
                <a:ea typeface="Arial" panose="020B0604020202020204" pitchFamily="34" charset="0"/>
                <a:cs typeface="Times New Roman"/>
              </a:rPr>
              <a:t>Remember this is a reflective exercise and there will likely to be some skills and knowledge that you will develop overtime.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(teal), and your manager’s assessment (blue)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Care or </a:t>
            </a:r>
            <a:br>
              <a:rPr lang="en-GB" sz="4000" dirty="0"/>
            </a:br>
            <a:r>
              <a:rPr lang="en-GB" sz="4000" dirty="0"/>
              <a:t>Support Worker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Paul’s story – Care/support worker</a:t>
            </a:r>
          </a:p>
        </p:txBody>
      </p:sp>
      <p:sp>
        <p:nvSpPr>
          <p:cNvPr id="6" name="TextBox 5">
            <a:extLst>
              <a:ext uri="{FF2B5EF4-FFF2-40B4-BE49-F238E27FC236}">
                <a16:creationId xmlns:a16="http://schemas.microsoft.com/office/drawing/2014/main" id="{5D0F0B8D-7688-1DB4-CB5A-D1E460B27E74}"/>
              </a:ext>
            </a:extLst>
          </p:cNvPr>
          <p:cNvSpPr txBox="1"/>
          <p:nvPr/>
        </p:nvSpPr>
        <p:spPr>
          <a:xfrm>
            <a:off x="559039" y="1480531"/>
            <a:ext cx="8673451" cy="4708981"/>
          </a:xfrm>
          <a:prstGeom prst="rect">
            <a:avLst/>
          </a:prstGeom>
          <a:noFill/>
        </p:spPr>
        <p:txBody>
          <a:bodyPr wrap="square">
            <a:spAutoFit/>
          </a:bodyPr>
          <a:lstStyle/>
          <a:p>
            <a:pPr algn="l"/>
            <a:r>
              <a:rPr lang="en-GB" sz="1200" b="1" i="0" dirty="0">
                <a:solidFill>
                  <a:srgbClr val="0068B3"/>
                </a:solidFill>
                <a:effectLst/>
                <a:latin typeface="Arial" panose="020B0604020202020204" pitchFamily="34" charset="0"/>
                <a:cs typeface="Arial" panose="020B0604020202020204" pitchFamily="34" charset="0"/>
              </a:rPr>
              <a:t>Paul recognises the value in the previous training and development he has done during his time as a care or support worker and begins to think about what further learning and development he wants to complete. During his time as a care or support worker, he has done his Care Certificate qualification and previously chose to develop his skills and knowledge in dementia care to better support the people living in the care home.</a:t>
            </a:r>
          </a:p>
          <a:p>
            <a:pPr algn="l"/>
            <a:endParaRPr lang="en-GB" sz="1200" b="1" i="0" dirty="0">
              <a:solidFill>
                <a:srgbClr val="0068B3"/>
              </a:solidFill>
              <a:effectLst/>
              <a:latin typeface="Arial" panose="020B0604020202020204" pitchFamily="34" charset="0"/>
              <a:cs typeface="Arial" panose="020B0604020202020204" pitchFamily="34" charset="0"/>
            </a:endParaRPr>
          </a:p>
          <a:p>
            <a:pPr algn="l"/>
            <a:r>
              <a:rPr lang="en-GB" sz="1200" i="0" dirty="0">
                <a:solidFill>
                  <a:schemeClr val="tx1"/>
                </a:solidFill>
                <a:effectLst/>
                <a:latin typeface="Arial" panose="020B0604020202020204" pitchFamily="34" charset="0"/>
                <a:cs typeface="Arial" panose="020B0604020202020204" pitchFamily="34" charset="0"/>
              </a:rPr>
              <a:t>Paul has his year 1 appraisal and speaks to his manager about what his next steps could be as part of his learning and development. His manager recommends the Level 3 Diploma in Adult Care as a way for him to further grow his knowledge and skills. After agreeing with Paul that he wants to do it, his manager plans for him to start this qualification.</a:t>
            </a:r>
          </a:p>
          <a:p>
            <a:pPr algn="l"/>
            <a:endParaRPr lang="en-GB" sz="1200" i="0" dirty="0">
              <a:solidFill>
                <a:schemeClr val="tx1"/>
              </a:solidFill>
              <a:effectLst/>
              <a:latin typeface="Arial" panose="020B0604020202020204" pitchFamily="34" charset="0"/>
              <a:cs typeface="Arial" panose="020B0604020202020204" pitchFamily="34" charset="0"/>
            </a:endParaRPr>
          </a:p>
          <a:p>
            <a:pPr algn="l"/>
            <a:r>
              <a:rPr lang="en-GB" sz="1200" i="0" dirty="0">
                <a:solidFill>
                  <a:schemeClr val="tx1"/>
                </a:solidFill>
                <a:effectLst/>
                <a:latin typeface="Arial" panose="020B0604020202020204" pitchFamily="34" charset="0"/>
                <a:cs typeface="Arial" panose="020B0604020202020204" pitchFamily="34" charset="0"/>
              </a:rPr>
              <a:t>His training provider maps his previous learning that he has done against the Level 3 qualification he wants to undertake so that he does not have to repeat any previous learning. He is given an individual learning plan that he will follow until he completes the qualification. He chooses several optional units for himself that he can use within his specific practice and setting.</a:t>
            </a:r>
          </a:p>
          <a:p>
            <a:pPr algn="l"/>
            <a:endParaRPr lang="en-GB" sz="1200" i="0" dirty="0">
              <a:solidFill>
                <a:schemeClr val="tx1"/>
              </a:solidFill>
              <a:effectLst/>
              <a:latin typeface="Arial" panose="020B0604020202020204" pitchFamily="34" charset="0"/>
              <a:cs typeface="Arial" panose="020B0604020202020204" pitchFamily="34" charset="0"/>
            </a:endParaRPr>
          </a:p>
          <a:p>
            <a:pPr algn="l"/>
            <a:r>
              <a:rPr lang="en-GB" sz="1200" i="0" dirty="0">
                <a:solidFill>
                  <a:schemeClr val="tx1"/>
                </a:solidFill>
                <a:effectLst/>
                <a:latin typeface="Arial" panose="020B0604020202020204" pitchFamily="34" charset="0"/>
                <a:cs typeface="Arial" panose="020B0604020202020204" pitchFamily="34" charset="0"/>
              </a:rPr>
              <a:t>As Paul works through completing the qualification in his current role, he consolidates his learning, embedding it into his practice and showing how he is delivering high-quality person-centred care. In Paul’s ongoing role as a care or support worker, he will maintain continuous professional development by undertaking learning and development, which he can use to support the people living in the care home.</a:t>
            </a:r>
          </a:p>
          <a:p>
            <a:pPr algn="l"/>
            <a:endParaRPr lang="en-GB" sz="1200" i="0" dirty="0">
              <a:solidFill>
                <a:schemeClr val="tx1"/>
              </a:solidFill>
              <a:effectLst/>
              <a:latin typeface="Arial" panose="020B0604020202020204" pitchFamily="34" charset="0"/>
              <a:cs typeface="Arial" panose="020B0604020202020204" pitchFamily="34" charset="0"/>
            </a:endParaRPr>
          </a:p>
          <a:p>
            <a:pPr algn="l"/>
            <a:r>
              <a:rPr lang="en-GB" sz="1200" i="0" dirty="0">
                <a:solidFill>
                  <a:schemeClr val="tx1"/>
                </a:solidFill>
                <a:effectLst/>
                <a:latin typeface="Arial" panose="020B0604020202020204" pitchFamily="34" charset="0"/>
                <a:cs typeface="Arial" panose="020B0604020202020204" pitchFamily="34" charset="0"/>
              </a:rPr>
              <a:t>Paul has recently received additional training to carry out a delegated healthcare activity for one of the people he supports. The healthcare activity has been delegated to him by a registered nurse from the local community nursing team who remains accountable for the decision to delegate in the person’s best interest, even though it is Paul who is carrying out the activity. He is carrying out percutaneous endoscopic gastrostomy (PEG) feeds, by following the care plan and the training he has been given, ensuring he continues to deliver safe and person-centred care. The delegated healthcare and clinical safety is monitored by the registered nurse, who retains accountability and responsibility for the activity.</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5437"/>
            <a:ext cx="4844521" cy="2336784"/>
            <a:chOff x="6379149" y="3799301"/>
            <a:chExt cx="4844521" cy="2336784"/>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950195"/>
              <a:ext cx="2338473" cy="1569660"/>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Mental capacity and restrictive practice</a:t>
              </a:r>
            </a:p>
            <a:p>
              <a:pPr marL="285750" indent="-285750">
                <a:buFont typeface="Wingdings" panose="05000000000000000000" pitchFamily="2" charset="2"/>
                <a:buChar char="ü"/>
              </a:pPr>
              <a:r>
                <a:rPr lang="en-GB" sz="1200" dirty="0">
                  <a:latin typeface="Arial"/>
                  <a:cs typeface="Arial"/>
                </a:rPr>
                <a:t>Health and wellbeing/ safety</a:t>
              </a:r>
            </a:p>
            <a:p>
              <a:pPr marL="285750" indent="-285750">
                <a:buFont typeface="Wingdings" panose="05000000000000000000" pitchFamily="2" charset="2"/>
                <a:buChar char="ü"/>
              </a:pPr>
              <a:r>
                <a:rPr lang="en-GB" sz="1200" dirty="0">
                  <a:latin typeface="Arial"/>
                  <a:cs typeface="Arial"/>
                </a:rPr>
                <a:t>Person-centred practice</a:t>
              </a:r>
            </a:p>
            <a:p>
              <a:pPr marL="285750" indent="-285750">
                <a:buFont typeface="Wingdings" panose="05000000000000000000" pitchFamily="2" charset="2"/>
                <a:buChar char="ü"/>
              </a:pPr>
              <a:r>
                <a:rPr lang="en-GB" sz="1200" dirty="0">
                  <a:latin typeface="Arial"/>
                  <a:cs typeface="Arial"/>
                </a:rPr>
                <a:t>Infection prevention and control</a:t>
              </a:r>
            </a:p>
            <a:p>
              <a:pPr marL="285750" indent="-285750">
                <a:buFont typeface="Wingdings" panose="05000000000000000000" pitchFamily="2" charset="2"/>
                <a:buChar char="ü"/>
              </a:pPr>
              <a:r>
                <a:rPr lang="en-GB" sz="1200" dirty="0">
                  <a:latin typeface="Arial"/>
                  <a:cs typeface="Arial"/>
                </a:rPr>
                <a:t>Specific areas of practice</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646331"/>
            </a:xfrm>
            <a:prstGeom prst="rect">
              <a:avLst/>
            </a:prstGeom>
            <a:noFill/>
          </p:spPr>
          <p:txBody>
            <a:bodyPr wrap="square">
              <a:spAutoFit/>
            </a:bodyPr>
            <a:lstStyle/>
            <a:p>
              <a:pPr marL="285750" indent="-285750">
                <a:buFont typeface="Wingdings" panose="05000000000000000000" pitchFamily="2" charset="2"/>
                <a:buChar char="ü"/>
              </a:pPr>
              <a:r>
                <a:rPr lang="en-GB" sz="1200" dirty="0">
                  <a:latin typeface="Arial"/>
                  <a:cs typeface="Arial"/>
                </a:rPr>
                <a:t>Reduce likelihood of abuse</a:t>
              </a:r>
            </a:p>
            <a:p>
              <a:pPr marL="285750" indent="-285750">
                <a:buFont typeface="Wingdings" panose="05000000000000000000" pitchFamily="2" charset="2"/>
                <a:buChar char="ü"/>
              </a:pPr>
              <a:r>
                <a:rPr lang="en-GB" sz="1200" dirty="0">
                  <a:latin typeface="Arial"/>
                  <a:cs typeface="Arial"/>
                </a:rPr>
                <a:t>Duty of care</a:t>
              </a:r>
            </a:p>
            <a:p>
              <a:pPr marL="285750" indent="-285750">
                <a:buFont typeface="Wingdings" panose="05000000000000000000" pitchFamily="2" charset="2"/>
                <a:buChar char="ü"/>
              </a:pPr>
              <a:r>
                <a:rPr lang="en-GB" sz="1200" dirty="0">
                  <a:latin typeface="Arial"/>
                  <a:cs typeface="Arial"/>
                </a:rPr>
                <a:t>Choice and independence</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1015663"/>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Ways of working</a:t>
              </a:r>
            </a:p>
            <a:p>
              <a:pPr marL="285750" indent="-285750">
                <a:buFont typeface="Wingdings" panose="05000000000000000000" pitchFamily="2" charset="2"/>
                <a:buChar char="ü"/>
              </a:pPr>
              <a:r>
                <a:rPr lang="en-GB" sz="1200" dirty="0">
                  <a:latin typeface="Arial"/>
                  <a:cs typeface="Arial"/>
                </a:rPr>
                <a:t>Effective communication</a:t>
              </a:r>
            </a:p>
            <a:p>
              <a:pPr marL="285750" indent="-285750">
                <a:buFont typeface="Wingdings" panose="05000000000000000000" pitchFamily="2" charset="2"/>
                <a:buChar char="ü"/>
              </a:pPr>
              <a:r>
                <a:rPr lang="en-GB" sz="1200" dirty="0">
                  <a:latin typeface="Arial"/>
                  <a:cs typeface="Arial"/>
                </a:rPr>
                <a:t>Handling information</a:t>
              </a:r>
            </a:p>
            <a:p>
              <a:pPr marL="285750" indent="-285750">
                <a:buFont typeface="Wingdings" panose="05000000000000000000" pitchFamily="2" charset="2"/>
                <a:buChar char="ü"/>
              </a:pPr>
              <a:r>
                <a:rPr lang="en-GB" sz="1200" dirty="0">
                  <a:latin typeface="Arial"/>
                  <a:cs typeface="Arial"/>
                </a:rPr>
                <a:t>Equality, diversity, inclusion and               human rights</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338473" cy="461665"/>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Continuous development</a:t>
              </a:r>
            </a:p>
            <a:p>
              <a:pPr marL="285750" indent="-285750">
                <a:buFont typeface="Wingdings" panose="05000000000000000000" pitchFamily="2" charset="2"/>
                <a:buChar char="ü"/>
              </a:pPr>
              <a:r>
                <a:rPr lang="en-GB" sz="1200" dirty="0">
                  <a:latin typeface="Arial"/>
                  <a:cs typeface="Arial"/>
                </a:rPr>
                <a:t>Personal wellbeing</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Care or Support Worker</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Pathway framework for the </a:t>
            </a:r>
          </a:p>
          <a:p>
            <a:pPr defTabSz="914126">
              <a:defRPr/>
            </a:pPr>
            <a:r>
              <a:rPr lang="en-GB" sz="3200" kern="0" dirty="0">
                <a:solidFill>
                  <a:srgbClr val="606060"/>
                </a:solidFill>
              </a:rPr>
              <a:t>Deputy Manager role</a:t>
            </a:r>
          </a:p>
        </p:txBody>
      </p:sp>
    </p:spTree>
    <p:extLst>
      <p:ext uri="{BB962C8B-B14F-4D97-AF65-F5344CB8AC3E}">
        <p14:creationId xmlns:p14="http://schemas.microsoft.com/office/powerpoint/2010/main" val="4026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F466-95F9-B595-B35A-AC821A23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D6C-8F67-4914-3D82-44EED5D3F9D8}"/>
              </a:ext>
            </a:extLst>
          </p:cNvPr>
          <p:cNvSpPr>
            <a:spLocks noGrp="1"/>
          </p:cNvSpPr>
          <p:nvPr>
            <p:ph type="title"/>
          </p:nvPr>
        </p:nvSpPr>
        <p:spPr/>
        <p:txBody>
          <a:bodyPr/>
          <a:lstStyle/>
          <a:p>
            <a:r>
              <a:rPr lang="en-GB" sz="4000" dirty="0">
                <a:solidFill>
                  <a:srgbClr val="008C95"/>
                </a:solidFill>
              </a:rPr>
              <a:t>Section 3:</a:t>
            </a:r>
            <a:br>
              <a:rPr lang="en-GB" sz="4000" dirty="0"/>
            </a:br>
            <a:r>
              <a:rPr lang="en-GB" sz="4000" dirty="0"/>
              <a:t>Care or Support Worker </a:t>
            </a:r>
            <a:br>
              <a:rPr lang="en-GB" sz="4000" dirty="0"/>
            </a:br>
            <a:r>
              <a:rPr lang="en-GB" sz="4000" dirty="0"/>
              <a:t>role assessment</a:t>
            </a:r>
          </a:p>
        </p:txBody>
      </p:sp>
    </p:spTree>
    <p:extLst>
      <p:ext uri="{BB962C8B-B14F-4D97-AF65-F5344CB8AC3E}">
        <p14:creationId xmlns:p14="http://schemas.microsoft.com/office/powerpoint/2010/main" val="42255345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s>
</ds:datastoreItem>
</file>

<file path=customXml/itemProps2.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3.xml><?xml version="1.0" encoding="utf-8"?>
<ds:datastoreItem xmlns:ds="http://schemas.openxmlformats.org/officeDocument/2006/customXml" ds:itemID="{7E0565CD-D22C-4BA2-B702-3177BF70CB87}"/>
</file>

<file path=docProps/app.xml><?xml version="1.0" encoding="utf-8"?>
<Properties xmlns="http://schemas.openxmlformats.org/officeDocument/2006/extended-properties" xmlns:vt="http://schemas.openxmlformats.org/officeDocument/2006/docPropsVTypes">
  <Template/>
  <TotalTime>335</TotalTime>
  <Words>2975</Words>
  <Application>Microsoft Office PowerPoint</Application>
  <PresentationFormat>Widescreen</PresentationFormat>
  <Paragraphs>493</Paragraphs>
  <Slides>19</Slides>
  <Notes>6</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Care or  Support Worker role</vt:lpstr>
      <vt:lpstr>PowerPoint Presentation</vt:lpstr>
      <vt:lpstr>PowerPoint Presentation</vt:lpstr>
      <vt:lpstr>Section 3: Care or Support Worker  role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16</cp:revision>
  <dcterms:created xsi:type="dcterms:W3CDTF">2024-02-05T11:50:09Z</dcterms:created>
  <dcterms:modified xsi:type="dcterms:W3CDTF">2025-03-18T12:28:54Z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33496100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