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1" r:id="rId4"/>
    <p:sldMasterId id="2147483666" r:id="rId5"/>
    <p:sldMasterId id="2147483707" r:id="rId6"/>
    <p:sldMasterId id="2147483727" r:id="rId7"/>
    <p:sldMasterId id="2147483735" r:id="rId8"/>
  </p:sldMasterIdLst>
  <p:notesMasterIdLst>
    <p:notesMasterId r:id="rId31"/>
  </p:notesMasterIdLst>
  <p:handoutMasterIdLst>
    <p:handoutMasterId r:id="rId32"/>
  </p:handoutMasterIdLst>
  <p:sldIdLst>
    <p:sldId id="2147468702" r:id="rId9"/>
    <p:sldId id="2147468703" r:id="rId10"/>
    <p:sldId id="2147468704" r:id="rId11"/>
    <p:sldId id="2147468705" r:id="rId12"/>
    <p:sldId id="2147468706" r:id="rId13"/>
    <p:sldId id="2147468707" r:id="rId14"/>
    <p:sldId id="2147468708" r:id="rId15"/>
    <p:sldId id="2147472963" r:id="rId16"/>
    <p:sldId id="2147472964" r:id="rId17"/>
    <p:sldId id="2147472965" r:id="rId18"/>
    <p:sldId id="2147472966" r:id="rId19"/>
    <p:sldId id="2147472967" r:id="rId20"/>
    <p:sldId id="2147472968" r:id="rId21"/>
    <p:sldId id="2147472969" r:id="rId22"/>
    <p:sldId id="2147472970" r:id="rId23"/>
    <p:sldId id="2147472971" r:id="rId24"/>
    <p:sldId id="2147472972" r:id="rId25"/>
    <p:sldId id="2147472973" r:id="rId26"/>
    <p:sldId id="2147472974" r:id="rId27"/>
    <p:sldId id="2147472975" r:id="rId28"/>
    <p:sldId id="2147472976" r:id="rId29"/>
    <p:sldId id="2147472977" r:id="rId30"/>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060"/>
    <a:srgbClr val="BA0C2F"/>
    <a:srgbClr val="0068B3"/>
    <a:srgbClr val="008F9C"/>
    <a:srgbClr val="CACACA"/>
    <a:srgbClr val="00A651"/>
    <a:srgbClr val="330072"/>
    <a:srgbClr val="FFB81C"/>
    <a:srgbClr val="008C95"/>
    <a:srgbClr val="A200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A1E8FA-1DAF-6BFE-E9BB-721411D6EE3E}" v="20" dt="2025-03-18T12:27:44.98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898" y="56"/>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Harrison" userId="S::claire.harrison@skillsforcare.org.uk::c7c817ee-8ac4-43a7-9e17-62414c60257a" providerId="AD" clId="Web-{69A1E8FA-1DAF-6BFE-E9BB-721411D6EE3E}"/>
    <pc:docChg chg="modSld">
      <pc:chgData name="Claire Harrison" userId="S::claire.harrison@skillsforcare.org.uk::c7c817ee-8ac4-43a7-9e17-62414c60257a" providerId="AD" clId="Web-{69A1E8FA-1DAF-6BFE-E9BB-721411D6EE3E}" dt="2025-03-18T12:27:44.982" v="19"/>
      <pc:docMkLst>
        <pc:docMk/>
      </pc:docMkLst>
      <pc:sldChg chg="modSp">
        <pc:chgData name="Claire Harrison" userId="S::claire.harrison@skillsforcare.org.uk::c7c817ee-8ac4-43a7-9e17-62414c60257a" providerId="AD" clId="Web-{69A1E8FA-1DAF-6BFE-E9BB-721411D6EE3E}" dt="2025-03-18T12:27:44.982" v="19"/>
        <pc:sldMkLst>
          <pc:docMk/>
          <pc:sldMk cId="4026664586" sldId="2147472963"/>
        </pc:sldMkLst>
        <pc:spChg chg="mod">
          <ac:chgData name="Claire Harrison" userId="S::claire.harrison@skillsforcare.org.uk::c7c817ee-8ac4-43a7-9e17-62414c60257a" providerId="AD" clId="Web-{69A1E8FA-1DAF-6BFE-E9BB-721411D6EE3E}" dt="2025-03-18T12:27:44.670" v="0"/>
          <ac:spMkLst>
            <pc:docMk/>
            <pc:sldMk cId="4026664586" sldId="2147472963"/>
            <ac:spMk id="7" creationId="{0D67BADE-AE4B-4FA9-4812-1E9D99977FA8}"/>
          </ac:spMkLst>
        </pc:spChg>
        <pc:spChg chg="mod">
          <ac:chgData name="Claire Harrison" userId="S::claire.harrison@skillsforcare.org.uk::c7c817ee-8ac4-43a7-9e17-62414c60257a" providerId="AD" clId="Web-{69A1E8FA-1DAF-6BFE-E9BB-721411D6EE3E}" dt="2025-03-18T12:27:44.670" v="1"/>
          <ac:spMkLst>
            <pc:docMk/>
            <pc:sldMk cId="4026664586" sldId="2147472963"/>
            <ac:spMk id="8" creationId="{7C7A139C-48D3-F482-3A9B-0A08FA4302CD}"/>
          </ac:spMkLst>
        </pc:spChg>
        <pc:spChg chg="mod">
          <ac:chgData name="Claire Harrison" userId="S::claire.harrison@skillsforcare.org.uk::c7c817ee-8ac4-43a7-9e17-62414c60257a" providerId="AD" clId="Web-{69A1E8FA-1DAF-6BFE-E9BB-721411D6EE3E}" dt="2025-03-18T12:27:44.670" v="2"/>
          <ac:spMkLst>
            <pc:docMk/>
            <pc:sldMk cId="4026664586" sldId="2147472963"/>
            <ac:spMk id="9" creationId="{60409156-0B49-A1CC-5ABC-37CE38265858}"/>
          </ac:spMkLst>
        </pc:spChg>
        <pc:spChg chg="mod">
          <ac:chgData name="Claire Harrison" userId="S::claire.harrison@skillsforcare.org.uk::c7c817ee-8ac4-43a7-9e17-62414c60257a" providerId="AD" clId="Web-{69A1E8FA-1DAF-6BFE-E9BB-721411D6EE3E}" dt="2025-03-18T12:27:44.670" v="3"/>
          <ac:spMkLst>
            <pc:docMk/>
            <pc:sldMk cId="4026664586" sldId="2147472963"/>
            <ac:spMk id="12" creationId="{10D25466-344F-F967-2139-9B2935475753}"/>
          </ac:spMkLst>
        </pc:spChg>
        <pc:spChg chg="mod">
          <ac:chgData name="Claire Harrison" userId="S::claire.harrison@skillsforcare.org.uk::c7c817ee-8ac4-43a7-9e17-62414c60257a" providerId="AD" clId="Web-{69A1E8FA-1DAF-6BFE-E9BB-721411D6EE3E}" dt="2025-03-18T12:27:44.670" v="4"/>
          <ac:spMkLst>
            <pc:docMk/>
            <pc:sldMk cId="4026664586" sldId="2147472963"/>
            <ac:spMk id="14" creationId="{D123B554-2C78-F0ED-B232-47284490EC11}"/>
          </ac:spMkLst>
        </pc:spChg>
        <pc:spChg chg="mod">
          <ac:chgData name="Claire Harrison" userId="S::claire.harrison@skillsforcare.org.uk::c7c817ee-8ac4-43a7-9e17-62414c60257a" providerId="AD" clId="Web-{69A1E8FA-1DAF-6BFE-E9BB-721411D6EE3E}" dt="2025-03-18T12:27:44.670" v="5"/>
          <ac:spMkLst>
            <pc:docMk/>
            <pc:sldMk cId="4026664586" sldId="2147472963"/>
            <ac:spMk id="15" creationId="{B7257FC2-4EE1-FEF3-234A-7E286FBAC664}"/>
          </ac:spMkLst>
        </pc:spChg>
        <pc:spChg chg="mod">
          <ac:chgData name="Claire Harrison" userId="S::claire.harrison@skillsforcare.org.uk::c7c817ee-8ac4-43a7-9e17-62414c60257a" providerId="AD" clId="Web-{69A1E8FA-1DAF-6BFE-E9BB-721411D6EE3E}" dt="2025-03-18T12:27:44.670" v="6"/>
          <ac:spMkLst>
            <pc:docMk/>
            <pc:sldMk cId="4026664586" sldId="2147472963"/>
            <ac:spMk id="16" creationId="{1D32F870-E345-8CD3-703D-188C55E580C7}"/>
          </ac:spMkLst>
        </pc:spChg>
        <pc:spChg chg="mod">
          <ac:chgData name="Claire Harrison" userId="S::claire.harrison@skillsforcare.org.uk::c7c817ee-8ac4-43a7-9e17-62414c60257a" providerId="AD" clId="Web-{69A1E8FA-1DAF-6BFE-E9BB-721411D6EE3E}" dt="2025-03-18T12:27:44.670" v="7"/>
          <ac:spMkLst>
            <pc:docMk/>
            <pc:sldMk cId="4026664586" sldId="2147472963"/>
            <ac:spMk id="19" creationId="{9D037729-0E59-8862-CE1F-7C7682CF1D38}"/>
          </ac:spMkLst>
        </pc:spChg>
        <pc:spChg chg="mod">
          <ac:chgData name="Claire Harrison" userId="S::claire.harrison@skillsforcare.org.uk::c7c817ee-8ac4-43a7-9e17-62414c60257a" providerId="AD" clId="Web-{69A1E8FA-1DAF-6BFE-E9BB-721411D6EE3E}" dt="2025-03-18T12:27:44.670" v="8"/>
          <ac:spMkLst>
            <pc:docMk/>
            <pc:sldMk cId="4026664586" sldId="2147472963"/>
            <ac:spMk id="21" creationId="{A46D28E8-6811-3580-5E1B-69664C51611B}"/>
          </ac:spMkLst>
        </pc:spChg>
        <pc:spChg chg="mod">
          <ac:chgData name="Claire Harrison" userId="S::claire.harrison@skillsforcare.org.uk::c7c817ee-8ac4-43a7-9e17-62414c60257a" providerId="AD" clId="Web-{69A1E8FA-1DAF-6BFE-E9BB-721411D6EE3E}" dt="2025-03-18T12:27:44.670" v="9"/>
          <ac:spMkLst>
            <pc:docMk/>
            <pc:sldMk cId="4026664586" sldId="2147472963"/>
            <ac:spMk id="22" creationId="{7B4232EE-AEDB-8172-471F-3AC49E210ADF}"/>
          </ac:spMkLst>
        </pc:spChg>
        <pc:spChg chg="mod">
          <ac:chgData name="Claire Harrison" userId="S::claire.harrison@skillsforcare.org.uk::c7c817ee-8ac4-43a7-9e17-62414c60257a" providerId="AD" clId="Web-{69A1E8FA-1DAF-6BFE-E9BB-721411D6EE3E}" dt="2025-03-18T12:27:44.670" v="10"/>
          <ac:spMkLst>
            <pc:docMk/>
            <pc:sldMk cId="4026664586" sldId="2147472963"/>
            <ac:spMk id="23" creationId="{ED316A62-5271-EBCB-C564-8A3965D371A4}"/>
          </ac:spMkLst>
        </pc:spChg>
        <pc:spChg chg="mod">
          <ac:chgData name="Claire Harrison" userId="S::claire.harrison@skillsforcare.org.uk::c7c817ee-8ac4-43a7-9e17-62414c60257a" providerId="AD" clId="Web-{69A1E8FA-1DAF-6BFE-E9BB-721411D6EE3E}" dt="2025-03-18T12:27:44.670" v="11"/>
          <ac:spMkLst>
            <pc:docMk/>
            <pc:sldMk cId="4026664586" sldId="2147472963"/>
            <ac:spMk id="26" creationId="{BDEAD59F-A0B9-AA96-4E70-90610B21DCE0}"/>
          </ac:spMkLst>
        </pc:spChg>
        <pc:spChg chg="mod">
          <ac:chgData name="Claire Harrison" userId="S::claire.harrison@skillsforcare.org.uk::c7c817ee-8ac4-43a7-9e17-62414c60257a" providerId="AD" clId="Web-{69A1E8FA-1DAF-6BFE-E9BB-721411D6EE3E}" dt="2025-03-18T12:27:44.670" v="12"/>
          <ac:spMkLst>
            <pc:docMk/>
            <pc:sldMk cId="4026664586" sldId="2147472963"/>
            <ac:spMk id="28" creationId="{5496A64D-C165-5F45-6BC2-CC2C29F6F61C}"/>
          </ac:spMkLst>
        </pc:spChg>
        <pc:spChg chg="mod">
          <ac:chgData name="Claire Harrison" userId="S::claire.harrison@skillsforcare.org.uk::c7c817ee-8ac4-43a7-9e17-62414c60257a" providerId="AD" clId="Web-{69A1E8FA-1DAF-6BFE-E9BB-721411D6EE3E}" dt="2025-03-18T12:27:44.686" v="13"/>
          <ac:spMkLst>
            <pc:docMk/>
            <pc:sldMk cId="4026664586" sldId="2147472963"/>
            <ac:spMk id="29" creationId="{E02FD69A-F93D-3DC6-C736-3B00483B6F08}"/>
          </ac:spMkLst>
        </pc:spChg>
        <pc:spChg chg="mod">
          <ac:chgData name="Claire Harrison" userId="S::claire.harrison@skillsforcare.org.uk::c7c817ee-8ac4-43a7-9e17-62414c60257a" providerId="AD" clId="Web-{69A1E8FA-1DAF-6BFE-E9BB-721411D6EE3E}" dt="2025-03-18T12:27:44.686" v="14"/>
          <ac:spMkLst>
            <pc:docMk/>
            <pc:sldMk cId="4026664586" sldId="2147472963"/>
            <ac:spMk id="30" creationId="{335AE62B-9D86-7EF6-6B16-A04413265A5A}"/>
          </ac:spMkLst>
        </pc:spChg>
        <pc:spChg chg="mod">
          <ac:chgData name="Claire Harrison" userId="S::claire.harrison@skillsforcare.org.uk::c7c817ee-8ac4-43a7-9e17-62414c60257a" providerId="AD" clId="Web-{69A1E8FA-1DAF-6BFE-E9BB-721411D6EE3E}" dt="2025-03-18T12:27:44.686" v="15"/>
          <ac:spMkLst>
            <pc:docMk/>
            <pc:sldMk cId="4026664586" sldId="2147472963"/>
            <ac:spMk id="33" creationId="{6C1EC1FE-E3CD-AA8F-D278-6D8EE4BC8C75}"/>
          </ac:spMkLst>
        </pc:spChg>
        <pc:spChg chg="mod">
          <ac:chgData name="Claire Harrison" userId="S::claire.harrison@skillsforcare.org.uk::c7c817ee-8ac4-43a7-9e17-62414c60257a" providerId="AD" clId="Web-{69A1E8FA-1DAF-6BFE-E9BB-721411D6EE3E}" dt="2025-03-18T12:27:44.686" v="16"/>
          <ac:spMkLst>
            <pc:docMk/>
            <pc:sldMk cId="4026664586" sldId="2147472963"/>
            <ac:spMk id="34" creationId="{F8918EEE-DB57-7B86-B88F-F9D80A2F9311}"/>
          </ac:spMkLst>
        </pc:spChg>
        <pc:spChg chg="mod">
          <ac:chgData name="Claire Harrison" userId="S::claire.harrison@skillsforcare.org.uk::c7c817ee-8ac4-43a7-9e17-62414c60257a" providerId="AD" clId="Web-{69A1E8FA-1DAF-6BFE-E9BB-721411D6EE3E}" dt="2025-03-18T12:27:44.686" v="17"/>
          <ac:spMkLst>
            <pc:docMk/>
            <pc:sldMk cId="4026664586" sldId="2147472963"/>
            <ac:spMk id="35" creationId="{175E092E-3217-FB74-8D64-162DCA702778}"/>
          </ac:spMkLst>
        </pc:spChg>
        <pc:spChg chg="mod">
          <ac:chgData name="Claire Harrison" userId="S::claire.harrison@skillsforcare.org.uk::c7c817ee-8ac4-43a7-9e17-62414c60257a" providerId="AD" clId="Web-{69A1E8FA-1DAF-6BFE-E9BB-721411D6EE3E}" dt="2025-03-18T12:27:44.686" v="18"/>
          <ac:spMkLst>
            <pc:docMk/>
            <pc:sldMk cId="4026664586" sldId="2147472963"/>
            <ac:spMk id="36" creationId="{8D217381-C159-C11F-3E1E-F2164883EC0C}"/>
          </ac:spMkLst>
        </pc:spChg>
        <pc:spChg chg="mod">
          <ac:chgData name="Claire Harrison" userId="S::claire.harrison@skillsforcare.org.uk::c7c817ee-8ac4-43a7-9e17-62414c60257a" providerId="AD" clId="Web-{69A1E8FA-1DAF-6BFE-E9BB-721411D6EE3E}" dt="2025-03-18T12:27:44.982" v="19"/>
          <ac:spMkLst>
            <pc:docMk/>
            <pc:sldMk cId="4026664586" sldId="2147472963"/>
            <ac:spMk id="37" creationId="{2B9BDE4C-1537-00EC-C6E3-CB81FD0B6AB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8A7A25-D282-2AC0-B0A4-A48D71E93D0C}"/>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84CFAF-A864-B859-8577-03C9D56EE8DB}"/>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2330FD7F-F176-C742-B975-1C93DB2AB02C}" type="datetimeFigureOut">
              <a:rPr lang="en-US" smtClean="0"/>
              <a:t>3/18/2025</a:t>
            </a:fld>
            <a:endParaRPr lang="en-US"/>
          </a:p>
        </p:txBody>
      </p:sp>
      <p:sp>
        <p:nvSpPr>
          <p:cNvPr id="4" name="Footer Placeholder 3">
            <a:extLst>
              <a:ext uri="{FF2B5EF4-FFF2-40B4-BE49-F238E27FC236}">
                <a16:creationId xmlns:a16="http://schemas.microsoft.com/office/drawing/2014/main" id="{DD46D415-9749-965F-B56F-702E085BB3F7}"/>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B1E7BB-11D6-00B1-171F-2966F901A613}"/>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3F47C526-786F-5648-B630-A379B16C317C}" type="slidenum">
              <a:rPr lang="en-US" smtClean="0"/>
              <a:t>‹#›</a:t>
            </a:fld>
            <a:endParaRPr lang="en-US"/>
          </a:p>
        </p:txBody>
      </p:sp>
    </p:spTree>
    <p:extLst>
      <p:ext uri="{BB962C8B-B14F-4D97-AF65-F5344CB8AC3E}">
        <p14:creationId xmlns:p14="http://schemas.microsoft.com/office/powerpoint/2010/main" val="373337810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160" userDrawn="1">
          <p15:clr>
            <a:srgbClr val="F26B43"/>
          </p15:clr>
        </p15:guide>
        <p15:guide id="2" pos="38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7D0D702-F9F9-2F41-938F-287A986F5BFF}" type="datetimeFigureOut">
              <a:rPr lang="en-US" smtClean="0"/>
              <a:t>3/18/2025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B9240D4-6F14-3449-8FA2-7400E50A5229}" type="slidenum">
              <a:rPr lang="en-US" smtClean="0"/>
              <a:t>‹#›</a:t>
            </a:fld>
            <a:endParaRPr lang="en-US"/>
          </a:p>
        </p:txBody>
      </p:sp>
    </p:spTree>
    <p:extLst>
      <p:ext uri="{BB962C8B-B14F-4D97-AF65-F5344CB8AC3E}">
        <p14:creationId xmlns:p14="http://schemas.microsoft.com/office/powerpoint/2010/main" val="1713444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160" userDrawn="1">
          <p15:clr>
            <a:srgbClr val="F26B43"/>
          </p15:clr>
        </p15:guide>
        <p15:guide id="2" pos="384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240D4-6F14-3449-8FA2-7400E50A5229}" type="slidenum">
              <a:rPr lang="en-US" smtClean="0"/>
              <a:t>12</a:t>
            </a:fld>
            <a:endParaRPr lang="en-US"/>
          </a:p>
        </p:txBody>
      </p:sp>
    </p:spTree>
    <p:extLst>
      <p:ext uri="{BB962C8B-B14F-4D97-AF65-F5344CB8AC3E}">
        <p14:creationId xmlns:p14="http://schemas.microsoft.com/office/powerpoint/2010/main" val="1025137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EDF6E-4A79-DC24-C43F-DB3BEAC01D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D4B71-2ACF-1620-E73F-16D7849ACD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1ADD0-1C5F-E59C-1899-298F3276B0E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E5B002-4059-4671-C5B9-C1DCA72D9F88}"/>
              </a:ext>
            </a:extLst>
          </p:cNvPr>
          <p:cNvSpPr>
            <a:spLocks noGrp="1"/>
          </p:cNvSpPr>
          <p:nvPr>
            <p:ph type="sldNum" sz="quarter" idx="5"/>
          </p:nvPr>
        </p:nvSpPr>
        <p:spPr/>
        <p:txBody>
          <a:bodyPr/>
          <a:lstStyle/>
          <a:p>
            <a:fld id="{2B9240D4-6F14-3449-8FA2-7400E50A5229}" type="slidenum">
              <a:rPr lang="en-US" smtClean="0"/>
              <a:t>21</a:t>
            </a:fld>
            <a:endParaRPr lang="en-US"/>
          </a:p>
        </p:txBody>
      </p:sp>
    </p:spTree>
    <p:extLst>
      <p:ext uri="{BB962C8B-B14F-4D97-AF65-F5344CB8AC3E}">
        <p14:creationId xmlns:p14="http://schemas.microsoft.com/office/powerpoint/2010/main" val="3035513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A95EC-19E0-BCB5-E21F-A0CAA5A2B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827814-684B-CAFB-8681-6C81657F9F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CCDA11-43C0-F03F-41D2-6629CA7913D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454134B-AE2A-AAD7-418D-7E7B0D66B7D6}"/>
              </a:ext>
            </a:extLst>
          </p:cNvPr>
          <p:cNvSpPr>
            <a:spLocks noGrp="1"/>
          </p:cNvSpPr>
          <p:nvPr>
            <p:ph type="sldNum" sz="quarter" idx="5"/>
          </p:nvPr>
        </p:nvSpPr>
        <p:spPr/>
        <p:txBody>
          <a:bodyPr/>
          <a:lstStyle/>
          <a:p>
            <a:fld id="{2B9240D4-6F14-3449-8FA2-7400E50A5229}" type="slidenum">
              <a:rPr lang="en-US" smtClean="0"/>
              <a:t>13</a:t>
            </a:fld>
            <a:endParaRPr lang="en-US"/>
          </a:p>
        </p:txBody>
      </p:sp>
    </p:spTree>
    <p:extLst>
      <p:ext uri="{BB962C8B-B14F-4D97-AF65-F5344CB8AC3E}">
        <p14:creationId xmlns:p14="http://schemas.microsoft.com/office/powerpoint/2010/main" val="3869959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02E55-85D7-C947-5472-63A343A7B3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551E74-F294-068B-FBF0-5AABA75FCA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5B3215-62BD-67F3-86E8-73F2AE05FD5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B178F1-B78E-3D25-8E2B-B74C6BAD6639}"/>
              </a:ext>
            </a:extLst>
          </p:cNvPr>
          <p:cNvSpPr>
            <a:spLocks noGrp="1"/>
          </p:cNvSpPr>
          <p:nvPr>
            <p:ph type="sldNum" sz="quarter" idx="5"/>
          </p:nvPr>
        </p:nvSpPr>
        <p:spPr/>
        <p:txBody>
          <a:bodyPr/>
          <a:lstStyle/>
          <a:p>
            <a:fld id="{2B9240D4-6F14-3449-8FA2-7400E50A5229}" type="slidenum">
              <a:rPr lang="en-US" smtClean="0"/>
              <a:t>14</a:t>
            </a:fld>
            <a:endParaRPr lang="en-US"/>
          </a:p>
        </p:txBody>
      </p:sp>
    </p:spTree>
    <p:extLst>
      <p:ext uri="{BB962C8B-B14F-4D97-AF65-F5344CB8AC3E}">
        <p14:creationId xmlns:p14="http://schemas.microsoft.com/office/powerpoint/2010/main" val="87768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4738F-CCBB-38B4-0562-C156A717C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EFC196-1CBD-DA77-7F25-E270749677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8B4767-D901-876A-F7CE-FA92DF17C27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F0ADBAF-8C9B-1A12-2A15-A049D20F3EE7}"/>
              </a:ext>
            </a:extLst>
          </p:cNvPr>
          <p:cNvSpPr>
            <a:spLocks noGrp="1"/>
          </p:cNvSpPr>
          <p:nvPr>
            <p:ph type="sldNum" sz="quarter" idx="5"/>
          </p:nvPr>
        </p:nvSpPr>
        <p:spPr/>
        <p:txBody>
          <a:bodyPr/>
          <a:lstStyle/>
          <a:p>
            <a:fld id="{2B9240D4-6F14-3449-8FA2-7400E50A5229}" type="slidenum">
              <a:rPr lang="en-US" smtClean="0"/>
              <a:t>15</a:t>
            </a:fld>
            <a:endParaRPr lang="en-US"/>
          </a:p>
        </p:txBody>
      </p:sp>
    </p:spTree>
    <p:extLst>
      <p:ext uri="{BB962C8B-B14F-4D97-AF65-F5344CB8AC3E}">
        <p14:creationId xmlns:p14="http://schemas.microsoft.com/office/powerpoint/2010/main" val="226059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5BF89-B028-ABCE-0C80-5375C1F727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B6A6E-BA67-659F-4C35-B5E43BB361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BD5F9C-3FAB-6B89-AC0B-CED8D4C632F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6B175E7-CA0E-1E9C-D693-F9A2521A046B}"/>
              </a:ext>
            </a:extLst>
          </p:cNvPr>
          <p:cNvSpPr>
            <a:spLocks noGrp="1"/>
          </p:cNvSpPr>
          <p:nvPr>
            <p:ph type="sldNum" sz="quarter" idx="5"/>
          </p:nvPr>
        </p:nvSpPr>
        <p:spPr/>
        <p:txBody>
          <a:bodyPr/>
          <a:lstStyle/>
          <a:p>
            <a:fld id="{2B9240D4-6F14-3449-8FA2-7400E50A5229}" type="slidenum">
              <a:rPr lang="en-US" smtClean="0"/>
              <a:t>16</a:t>
            </a:fld>
            <a:endParaRPr lang="en-US"/>
          </a:p>
        </p:txBody>
      </p:sp>
    </p:spTree>
    <p:extLst>
      <p:ext uri="{BB962C8B-B14F-4D97-AF65-F5344CB8AC3E}">
        <p14:creationId xmlns:p14="http://schemas.microsoft.com/office/powerpoint/2010/main" val="1881142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1B45A-B732-DD92-C65F-A2FEE1A13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C9C264-7D29-9C78-8EDC-0972DCD8D8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88EADB-6283-E348-268C-61D1071CFCA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1F3B0D3-24CB-35EB-9087-EE33375DF110}"/>
              </a:ext>
            </a:extLst>
          </p:cNvPr>
          <p:cNvSpPr>
            <a:spLocks noGrp="1"/>
          </p:cNvSpPr>
          <p:nvPr>
            <p:ph type="sldNum" sz="quarter" idx="5"/>
          </p:nvPr>
        </p:nvSpPr>
        <p:spPr/>
        <p:txBody>
          <a:bodyPr/>
          <a:lstStyle/>
          <a:p>
            <a:fld id="{2B9240D4-6F14-3449-8FA2-7400E50A5229}" type="slidenum">
              <a:rPr lang="en-US" smtClean="0"/>
              <a:t>17</a:t>
            </a:fld>
            <a:endParaRPr lang="en-US"/>
          </a:p>
        </p:txBody>
      </p:sp>
    </p:spTree>
    <p:extLst>
      <p:ext uri="{BB962C8B-B14F-4D97-AF65-F5344CB8AC3E}">
        <p14:creationId xmlns:p14="http://schemas.microsoft.com/office/powerpoint/2010/main" val="1690427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8E0B9-74BF-F29F-2924-C821D9A878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85CA5C-4293-DC68-58EA-AD7DDD56F9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E1F6B9-BE73-C4D6-4B5A-AF462B8CEC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F0385BA-0472-595C-E2F7-A15BAC13DBE7}"/>
              </a:ext>
            </a:extLst>
          </p:cNvPr>
          <p:cNvSpPr>
            <a:spLocks noGrp="1"/>
          </p:cNvSpPr>
          <p:nvPr>
            <p:ph type="sldNum" sz="quarter" idx="5"/>
          </p:nvPr>
        </p:nvSpPr>
        <p:spPr/>
        <p:txBody>
          <a:bodyPr/>
          <a:lstStyle/>
          <a:p>
            <a:fld id="{2B9240D4-6F14-3449-8FA2-7400E50A5229}" type="slidenum">
              <a:rPr lang="en-US" smtClean="0"/>
              <a:t>18</a:t>
            </a:fld>
            <a:endParaRPr lang="en-US"/>
          </a:p>
        </p:txBody>
      </p:sp>
    </p:spTree>
    <p:extLst>
      <p:ext uri="{BB962C8B-B14F-4D97-AF65-F5344CB8AC3E}">
        <p14:creationId xmlns:p14="http://schemas.microsoft.com/office/powerpoint/2010/main" val="2794749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8362D-5A71-C730-B830-FE4FB5AE35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DC8BD7-718D-26E3-3AB8-88C241816F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02ADF4-860C-1E61-8461-93CE5BF082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FB3A5E-B2BD-9D0F-5A92-82EB53BF175E}"/>
              </a:ext>
            </a:extLst>
          </p:cNvPr>
          <p:cNvSpPr>
            <a:spLocks noGrp="1"/>
          </p:cNvSpPr>
          <p:nvPr>
            <p:ph type="sldNum" sz="quarter" idx="5"/>
          </p:nvPr>
        </p:nvSpPr>
        <p:spPr/>
        <p:txBody>
          <a:bodyPr/>
          <a:lstStyle/>
          <a:p>
            <a:fld id="{2B9240D4-6F14-3449-8FA2-7400E50A5229}" type="slidenum">
              <a:rPr lang="en-US" smtClean="0"/>
              <a:t>19</a:t>
            </a:fld>
            <a:endParaRPr lang="en-US"/>
          </a:p>
        </p:txBody>
      </p:sp>
    </p:spTree>
    <p:extLst>
      <p:ext uri="{BB962C8B-B14F-4D97-AF65-F5344CB8AC3E}">
        <p14:creationId xmlns:p14="http://schemas.microsoft.com/office/powerpoint/2010/main" val="168474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6CAEC-7993-F51B-AC2B-62B2269558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62F6F6-A042-796F-F3AC-295F8D1344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0BCA2C-E087-3484-BDFD-AE2495996F9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5433148-ABF5-2FB0-97D2-14DDBB228D4C}"/>
              </a:ext>
            </a:extLst>
          </p:cNvPr>
          <p:cNvSpPr>
            <a:spLocks noGrp="1"/>
          </p:cNvSpPr>
          <p:nvPr>
            <p:ph type="sldNum" sz="quarter" idx="5"/>
          </p:nvPr>
        </p:nvSpPr>
        <p:spPr/>
        <p:txBody>
          <a:bodyPr/>
          <a:lstStyle/>
          <a:p>
            <a:fld id="{2B9240D4-6F14-3449-8FA2-7400E50A5229}" type="slidenum">
              <a:rPr lang="en-US" smtClean="0"/>
              <a:t>20</a:t>
            </a:fld>
            <a:endParaRPr lang="en-US"/>
          </a:p>
        </p:txBody>
      </p:sp>
    </p:spTree>
    <p:extLst>
      <p:ext uri="{BB962C8B-B14F-4D97-AF65-F5344CB8AC3E}">
        <p14:creationId xmlns:p14="http://schemas.microsoft.com/office/powerpoint/2010/main" val="3436924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65F6B5C-4D90-9D62-11C7-DCBA4B404F86}"/>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
        <p:nvSpPr>
          <p:cNvPr id="3" name="Text Placeholder 8">
            <a:extLst>
              <a:ext uri="{FF2B5EF4-FFF2-40B4-BE49-F238E27FC236}">
                <a16:creationId xmlns:a16="http://schemas.microsoft.com/office/drawing/2014/main" id="{A5D0438E-9E01-D84B-B2D9-523E1C6B5E19}"/>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5" name="Text Placeholder 13">
            <a:extLst>
              <a:ext uri="{FF2B5EF4-FFF2-40B4-BE49-F238E27FC236}">
                <a16:creationId xmlns:a16="http://schemas.microsoft.com/office/drawing/2014/main" id="{F080B91B-BD11-27EF-85C6-793F2725FCE2}"/>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26D98DD4-B153-46FB-3A3E-A97F72301C6C}"/>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Tree>
    <p:extLst>
      <p:ext uri="{BB962C8B-B14F-4D97-AF65-F5344CB8AC3E}">
        <p14:creationId xmlns:p14="http://schemas.microsoft.com/office/powerpoint/2010/main" val="21043188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390B980-1B9F-021C-EB62-E108E6B9F4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991" y="547525"/>
            <a:ext cx="1333375" cy="1205079"/>
          </a:xfrm>
          <a:prstGeom prst="rect">
            <a:avLst/>
          </a:prstGeom>
        </p:spPr>
      </p:pic>
      <p:pic>
        <p:nvPicPr>
          <p:cNvPr id="7" name="Graphic 6">
            <a:extLst>
              <a:ext uri="{FF2B5EF4-FFF2-40B4-BE49-F238E27FC236}">
                <a16:creationId xmlns:a16="http://schemas.microsoft.com/office/drawing/2014/main" id="{1E525899-ED45-A249-472D-C0999B33DB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8203771" y="3012345"/>
            <a:ext cx="3528847" cy="3189307"/>
          </a:xfrm>
          <a:prstGeom prst="rect">
            <a:avLst/>
          </a:prstGeom>
        </p:spPr>
      </p:pic>
      <p:sp>
        <p:nvSpPr>
          <p:cNvPr id="4" name="Parallelogram 7">
            <a:extLst>
              <a:ext uri="{FF2B5EF4-FFF2-40B4-BE49-F238E27FC236}">
                <a16:creationId xmlns:a16="http://schemas.microsoft.com/office/drawing/2014/main" id="{59A9CAFA-25C8-C62E-BE7B-5D3F7666F911}"/>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09262CE8-C898-E8E7-F3B6-8B0D77BFBA9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5E3C9325-480E-3995-AA12-5226FD09EB73}"/>
              </a:ext>
            </a:extLst>
          </p:cNvPr>
          <p:cNvSpPr>
            <a:spLocks noGrp="1"/>
          </p:cNvSpPr>
          <p:nvPr>
            <p:ph type="body" sz="quarter" idx="11"/>
          </p:nvPr>
        </p:nvSpPr>
        <p:spPr>
          <a:xfrm>
            <a:off x="474663" y="2362200"/>
            <a:ext cx="9131948" cy="2590800"/>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5">
            <a:extLst>
              <a:ext uri="{FF2B5EF4-FFF2-40B4-BE49-F238E27FC236}">
                <a16:creationId xmlns:a16="http://schemas.microsoft.com/office/drawing/2014/main" id="{2B7FC001-50F4-EFFC-7608-826AA2FD4C07}"/>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254736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390B980-1B9F-021C-EB62-E108E6B9F4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991" y="547525"/>
            <a:ext cx="1333375" cy="1205079"/>
          </a:xfrm>
          <a:prstGeom prst="rect">
            <a:avLst/>
          </a:prstGeom>
        </p:spPr>
      </p:pic>
      <p:pic>
        <p:nvPicPr>
          <p:cNvPr id="7" name="Graphic 6">
            <a:extLst>
              <a:ext uri="{FF2B5EF4-FFF2-40B4-BE49-F238E27FC236}">
                <a16:creationId xmlns:a16="http://schemas.microsoft.com/office/drawing/2014/main" id="{1E525899-ED45-A249-472D-C0999B33DB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8203771" y="3012345"/>
            <a:ext cx="3528847" cy="3189307"/>
          </a:xfrm>
          <a:prstGeom prst="rect">
            <a:avLst/>
          </a:prstGeom>
        </p:spPr>
      </p:pic>
      <p:sp>
        <p:nvSpPr>
          <p:cNvPr id="4" name="Parallelogram 7">
            <a:extLst>
              <a:ext uri="{FF2B5EF4-FFF2-40B4-BE49-F238E27FC236}">
                <a16:creationId xmlns:a16="http://schemas.microsoft.com/office/drawing/2014/main" id="{59A9CAFA-25C8-C62E-BE7B-5D3F7666F911}"/>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09262CE8-C898-E8E7-F3B6-8B0D77BFBA9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5E3C9325-480E-3995-AA12-5226FD09EB73}"/>
              </a:ext>
            </a:extLst>
          </p:cNvPr>
          <p:cNvSpPr>
            <a:spLocks noGrp="1"/>
          </p:cNvSpPr>
          <p:nvPr>
            <p:ph type="body" sz="quarter" idx="11"/>
          </p:nvPr>
        </p:nvSpPr>
        <p:spPr>
          <a:xfrm>
            <a:off x="474663" y="2362200"/>
            <a:ext cx="9131948" cy="2590800"/>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5">
            <a:extLst>
              <a:ext uri="{FF2B5EF4-FFF2-40B4-BE49-F238E27FC236}">
                <a16:creationId xmlns:a16="http://schemas.microsoft.com/office/drawing/2014/main" id="{020C066B-9059-C63E-7725-147054F541DA}"/>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837014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B7750E40-A798-2C98-81DE-B22FA853DF6E}"/>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Break</a:t>
            </a:r>
            <a:endParaRPr lang="en-US"/>
          </a:p>
        </p:txBody>
      </p:sp>
      <p:sp>
        <p:nvSpPr>
          <p:cNvPr id="5" name="Parallelogram 4">
            <a:extLst>
              <a:ext uri="{FF2B5EF4-FFF2-40B4-BE49-F238E27FC236}">
                <a16:creationId xmlns:a16="http://schemas.microsoft.com/office/drawing/2014/main" id="{ABF20446-4FC4-D648-C6D7-25F566FB8042}"/>
              </a:ext>
            </a:extLst>
          </p:cNvPr>
          <p:cNvSpPr/>
          <p:nvPr userDrawn="1"/>
        </p:nvSpPr>
        <p:spPr>
          <a:xfrm>
            <a:off x="5191335" y="3660863"/>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52445"/>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0" name="Picture 9" descr="A white and black logo&#10;&#10;Description automatically generated">
            <a:extLst>
              <a:ext uri="{FF2B5EF4-FFF2-40B4-BE49-F238E27FC236}">
                <a16:creationId xmlns:a16="http://schemas.microsoft.com/office/drawing/2014/main" id="{1B084495-6E16-EBBF-FE6C-1651F76499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0677" y="1398100"/>
            <a:ext cx="4353216" cy="4353216"/>
          </a:xfrm>
          <a:prstGeom prst="rect">
            <a:avLst/>
          </a:prstGeom>
        </p:spPr>
      </p:pic>
      <p:pic>
        <p:nvPicPr>
          <p:cNvPr id="11" name="Picture 10" descr="A white and black logo&#10;&#10;Description automatically generated">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35000"/>
            <a:extLst>
              <a:ext uri="{28A0092B-C50C-407E-A947-70E740481C1C}">
                <a14:useLocalDpi xmlns:a14="http://schemas.microsoft.com/office/drawing/2010/main" val="0"/>
              </a:ext>
            </a:extLst>
          </a:blip>
          <a:srcRect r="27553" b="17667"/>
          <a:stretch/>
        </p:blipFill>
        <p:spPr>
          <a:xfrm>
            <a:off x="8032222"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A2FE048E-BBDE-B8BF-46DD-C9E076A290FA}"/>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763953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5" y="3660863"/>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52445"/>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0" name="Picture 9">
            <a:extLst>
              <a:ext uri="{FF2B5EF4-FFF2-40B4-BE49-F238E27FC236}">
                <a16:creationId xmlns:a16="http://schemas.microsoft.com/office/drawing/2014/main" id="{1B084495-6E16-EBBF-FE6C-1651F76499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50677" y="1398100"/>
            <a:ext cx="4353216" cy="4353216"/>
          </a:xfrm>
          <a:prstGeom prst="rect">
            <a:avLst/>
          </a:prstGeom>
        </p:spPr>
      </p:pic>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5322" t="-868" r="30691" b="28149"/>
          <a:stretch/>
        </p:blipFill>
        <p:spPr>
          <a:xfrm>
            <a:off x="8032222"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1BB4EF12-BCB4-9EEC-F7B9-42999C7DC60A}"/>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8" name="Title 4">
            <a:extLst>
              <a:ext uri="{FF2B5EF4-FFF2-40B4-BE49-F238E27FC236}">
                <a16:creationId xmlns:a16="http://schemas.microsoft.com/office/drawing/2014/main" id="{92E80A7C-B69C-407C-05C8-8401C452E6CF}"/>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Lunch</a:t>
            </a:r>
            <a:endParaRPr lang="en-US"/>
          </a:p>
        </p:txBody>
      </p:sp>
    </p:spTree>
    <p:extLst>
      <p:ext uri="{BB962C8B-B14F-4D97-AF65-F5344CB8AC3E}">
        <p14:creationId xmlns:p14="http://schemas.microsoft.com/office/powerpoint/2010/main" val="1948811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ussion/break 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5" y="3657157"/>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48739"/>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35000"/>
            <a:extLst>
              <a:ext uri="{28A0092B-C50C-407E-A947-70E740481C1C}">
                <a14:useLocalDpi xmlns:a14="http://schemas.microsoft.com/office/drawing/2010/main" val="0"/>
              </a:ext>
            </a:extLst>
          </a:blip>
          <a:srcRect l="-5420" t="-6017" r="31885" b="1"/>
          <a:stretch/>
        </p:blipFill>
        <p:spPr>
          <a:xfrm>
            <a:off x="8032222"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and white chat bubbles&#10;&#10;Description automatically generated">
            <a:extLst>
              <a:ext uri="{FF2B5EF4-FFF2-40B4-BE49-F238E27FC236}">
                <a16:creationId xmlns:a16="http://schemas.microsoft.com/office/drawing/2014/main" id="{8127CCE5-C34C-664A-8038-28865F7B55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837" y="2192870"/>
            <a:ext cx="3596923" cy="2835412"/>
          </a:xfrm>
          <a:prstGeom prst="rect">
            <a:avLst/>
          </a:prstGeom>
        </p:spPr>
      </p:pic>
      <p:sp>
        <p:nvSpPr>
          <p:cNvPr id="2" name="Text Placeholder 5">
            <a:extLst>
              <a:ext uri="{FF2B5EF4-FFF2-40B4-BE49-F238E27FC236}">
                <a16:creationId xmlns:a16="http://schemas.microsoft.com/office/drawing/2014/main" id="{93ADEA23-6836-1769-A989-CC0B8470352E}"/>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3" name="Title 4">
            <a:extLst>
              <a:ext uri="{FF2B5EF4-FFF2-40B4-BE49-F238E27FC236}">
                <a16:creationId xmlns:a16="http://schemas.microsoft.com/office/drawing/2014/main" id="{5F14F7AD-0434-B94A-96C2-9077E9F5B4E5}"/>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Discussion</a:t>
            </a:r>
            <a:br>
              <a:rPr lang="en-GB"/>
            </a:br>
            <a:endParaRPr lang="en-US"/>
          </a:p>
        </p:txBody>
      </p:sp>
    </p:spTree>
    <p:extLst>
      <p:ext uri="{BB962C8B-B14F-4D97-AF65-F5344CB8AC3E}">
        <p14:creationId xmlns:p14="http://schemas.microsoft.com/office/powerpoint/2010/main" val="3601827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ussion/break out 2">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5" y="3657157"/>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48739"/>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20000"/>
            <a:extLst>
              <a:ext uri="{28A0092B-C50C-407E-A947-70E740481C1C}">
                <a14:useLocalDpi xmlns:a14="http://schemas.microsoft.com/office/drawing/2010/main" val="0"/>
              </a:ext>
            </a:extLst>
          </a:blip>
          <a:srcRect l="-661" r="21392" b="6988"/>
          <a:stretch/>
        </p:blipFill>
        <p:spPr>
          <a:xfrm>
            <a:off x="8390776" y="2130530"/>
            <a:ext cx="3801224" cy="4319982"/>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outline of a thought bubble&#10;&#10;Description automatically generated">
            <a:extLst>
              <a:ext uri="{FF2B5EF4-FFF2-40B4-BE49-F238E27FC236}">
                <a16:creationId xmlns:a16="http://schemas.microsoft.com/office/drawing/2014/main" id="{77CCDD46-FA2B-82F4-B91F-2085C4640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9033" y="1717243"/>
            <a:ext cx="3691177" cy="3575050"/>
          </a:xfrm>
          <a:prstGeom prst="rect">
            <a:avLst/>
          </a:prstGeom>
        </p:spPr>
      </p:pic>
      <p:sp>
        <p:nvSpPr>
          <p:cNvPr id="2" name="Text Placeholder 5">
            <a:extLst>
              <a:ext uri="{FF2B5EF4-FFF2-40B4-BE49-F238E27FC236}">
                <a16:creationId xmlns:a16="http://schemas.microsoft.com/office/drawing/2014/main" id="{E98B7A30-7518-4361-CB35-CB0C7DB2DA76}"/>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9" name="Title 4">
            <a:extLst>
              <a:ext uri="{FF2B5EF4-FFF2-40B4-BE49-F238E27FC236}">
                <a16:creationId xmlns:a16="http://schemas.microsoft.com/office/drawing/2014/main" id="{BD6C6506-7846-3FB4-C834-C246EE810AF4}"/>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Pause for thought</a:t>
            </a:r>
            <a:br>
              <a:rPr lang="en-GB"/>
            </a:br>
            <a:br>
              <a:rPr lang="en-GB"/>
            </a:br>
            <a:endParaRPr lang="en-US"/>
          </a:p>
        </p:txBody>
      </p:sp>
    </p:spTree>
    <p:extLst>
      <p:ext uri="{BB962C8B-B14F-4D97-AF65-F5344CB8AC3E}">
        <p14:creationId xmlns:p14="http://schemas.microsoft.com/office/powerpoint/2010/main" val="1233187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 speakers blank ">
    <p:spTree>
      <p:nvGrpSpPr>
        <p:cNvPr id="1" name=""/>
        <p:cNvGrpSpPr/>
        <p:nvPr/>
      </p:nvGrpSpPr>
      <p:grpSpPr>
        <a:xfrm>
          <a:off x="0" y="0"/>
          <a:ext cx="0" cy="0"/>
          <a:chOff x="0" y="0"/>
          <a:chExt cx="0" cy="0"/>
        </a:xfrm>
      </p:grpSpPr>
      <p:sp>
        <p:nvSpPr>
          <p:cNvPr id="17" name="Text Placeholder 5">
            <a:extLst>
              <a:ext uri="{FF2B5EF4-FFF2-40B4-BE49-F238E27FC236}">
                <a16:creationId xmlns:a16="http://schemas.microsoft.com/office/drawing/2014/main" id="{9A3BB16E-EF51-7756-B40E-1A920A57FBBE}"/>
              </a:ext>
            </a:extLst>
          </p:cNvPr>
          <p:cNvSpPr>
            <a:spLocks noGrp="1"/>
          </p:cNvSpPr>
          <p:nvPr>
            <p:ph type="body" sz="quarter" idx="11"/>
          </p:nvPr>
        </p:nvSpPr>
        <p:spPr>
          <a:xfrm>
            <a:off x="589085"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3437511"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5">
            <a:extLst>
              <a:ext uri="{FF2B5EF4-FFF2-40B4-BE49-F238E27FC236}">
                <a16:creationId xmlns:a16="http://schemas.microsoft.com/office/drawing/2014/main" id="{64EB3BB0-C4B9-9EF3-12F0-683A38D95519}"/>
              </a:ext>
            </a:extLst>
          </p:cNvPr>
          <p:cNvSpPr>
            <a:spLocks noGrp="1"/>
          </p:cNvSpPr>
          <p:nvPr>
            <p:ph type="body" sz="quarter" idx="13"/>
          </p:nvPr>
        </p:nvSpPr>
        <p:spPr>
          <a:xfrm>
            <a:off x="6324601"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3" name="Text Placeholder 5">
            <a:extLst>
              <a:ext uri="{FF2B5EF4-FFF2-40B4-BE49-F238E27FC236}">
                <a16:creationId xmlns:a16="http://schemas.microsoft.com/office/drawing/2014/main" id="{831D0A74-E961-4106-DDE6-684E09D48AD0}"/>
              </a:ext>
            </a:extLst>
          </p:cNvPr>
          <p:cNvSpPr>
            <a:spLocks noGrp="1"/>
          </p:cNvSpPr>
          <p:nvPr>
            <p:ph type="body" sz="quarter" idx="14"/>
          </p:nvPr>
        </p:nvSpPr>
        <p:spPr>
          <a:xfrm>
            <a:off x="9134363"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6" name="Parallelogram 7">
            <a:extLst>
              <a:ext uri="{FF2B5EF4-FFF2-40B4-BE49-F238E27FC236}">
                <a16:creationId xmlns:a16="http://schemas.microsoft.com/office/drawing/2014/main" id="{B5F25D19-2444-3F28-64A1-FDD929AC70A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9">
            <a:extLst>
              <a:ext uri="{FF2B5EF4-FFF2-40B4-BE49-F238E27FC236}">
                <a16:creationId xmlns:a16="http://schemas.microsoft.com/office/drawing/2014/main" id="{A3AAB783-CE45-F240-3004-C68C57E2F2A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5">
            <a:extLst>
              <a:ext uri="{FF2B5EF4-FFF2-40B4-BE49-F238E27FC236}">
                <a16:creationId xmlns:a16="http://schemas.microsoft.com/office/drawing/2014/main" id="{FCAF4504-3224-BD5B-47BD-D532DB312561}"/>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12">
            <a:extLst>
              <a:ext uri="{FF2B5EF4-FFF2-40B4-BE49-F238E27FC236}">
                <a16:creationId xmlns:a16="http://schemas.microsoft.com/office/drawing/2014/main" id="{20B59BE2-C6D0-1D27-B466-98DC8D2C305D}"/>
              </a:ext>
            </a:extLst>
          </p:cNvPr>
          <p:cNvSpPr>
            <a:spLocks noGrp="1"/>
          </p:cNvSpPr>
          <p:nvPr>
            <p:ph type="body" sz="quarter" idx="18" hasCustomPrompt="1"/>
          </p:nvPr>
        </p:nvSpPr>
        <p:spPr>
          <a:xfrm>
            <a:off x="3437511"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3" name="Text Placeholder 12">
            <a:extLst>
              <a:ext uri="{FF2B5EF4-FFF2-40B4-BE49-F238E27FC236}">
                <a16:creationId xmlns:a16="http://schemas.microsoft.com/office/drawing/2014/main" id="{16F9AC72-E003-36A6-3861-97560B727544}"/>
              </a:ext>
            </a:extLst>
          </p:cNvPr>
          <p:cNvSpPr>
            <a:spLocks noGrp="1"/>
          </p:cNvSpPr>
          <p:nvPr>
            <p:ph type="body" sz="quarter" idx="19" hasCustomPrompt="1"/>
          </p:nvPr>
        </p:nvSpPr>
        <p:spPr>
          <a:xfrm>
            <a:off x="6324600"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4" name="Text Placeholder 12">
            <a:extLst>
              <a:ext uri="{FF2B5EF4-FFF2-40B4-BE49-F238E27FC236}">
                <a16:creationId xmlns:a16="http://schemas.microsoft.com/office/drawing/2014/main" id="{705906A6-6376-E75D-210B-A12D5AD05ECD}"/>
              </a:ext>
            </a:extLst>
          </p:cNvPr>
          <p:cNvSpPr>
            <a:spLocks noGrp="1"/>
          </p:cNvSpPr>
          <p:nvPr>
            <p:ph type="body" sz="quarter" idx="20" hasCustomPrompt="1"/>
          </p:nvPr>
        </p:nvSpPr>
        <p:spPr>
          <a:xfrm>
            <a:off x="9133075"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5" name="Text Placeholder 12">
            <a:extLst>
              <a:ext uri="{FF2B5EF4-FFF2-40B4-BE49-F238E27FC236}">
                <a16:creationId xmlns:a16="http://schemas.microsoft.com/office/drawing/2014/main" id="{83BCCB3C-AD1D-1E5F-624E-00E244E235A6}"/>
              </a:ext>
            </a:extLst>
          </p:cNvPr>
          <p:cNvSpPr>
            <a:spLocks noGrp="1"/>
          </p:cNvSpPr>
          <p:nvPr>
            <p:ph type="body" sz="quarter" idx="21" hasCustomPrompt="1"/>
          </p:nvPr>
        </p:nvSpPr>
        <p:spPr>
          <a:xfrm>
            <a:off x="589085"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10" name="Text Placeholder 11">
            <a:extLst>
              <a:ext uri="{FF2B5EF4-FFF2-40B4-BE49-F238E27FC236}">
                <a16:creationId xmlns:a16="http://schemas.microsoft.com/office/drawing/2014/main" id="{13AAE4D3-C3A2-F69C-B2DA-2D5B25578354}"/>
              </a:ext>
            </a:extLst>
          </p:cNvPr>
          <p:cNvSpPr>
            <a:spLocks noGrp="1"/>
          </p:cNvSpPr>
          <p:nvPr>
            <p:ph type="body" sz="quarter" idx="22"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3453807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speakers blank ">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170247AC-12DF-8CF8-7D80-422481C76C31}"/>
              </a:ext>
            </a:extLst>
          </p:cNvPr>
          <p:cNvSpPr>
            <a:spLocks noGrp="1"/>
          </p:cNvSpPr>
          <p:nvPr>
            <p:ph type="title"/>
          </p:nvPr>
        </p:nvSpPr>
        <p:spPr>
          <a:xfrm>
            <a:off x="589084" y="4419600"/>
            <a:ext cx="2281384" cy="609600"/>
          </a:xfrm>
          <a:prstGeom prst="rect">
            <a:avLst/>
          </a:prstGeom>
        </p:spPr>
        <p:txBody>
          <a:bodyPr/>
          <a:lstStyle>
            <a:lvl1pPr>
              <a:defRPr sz="112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7" name="Text Placeholder 5">
            <a:extLst>
              <a:ext uri="{FF2B5EF4-FFF2-40B4-BE49-F238E27FC236}">
                <a16:creationId xmlns:a16="http://schemas.microsoft.com/office/drawing/2014/main" id="{9A3BB16E-EF51-7756-B40E-1A920A57FBBE}"/>
              </a:ext>
            </a:extLst>
          </p:cNvPr>
          <p:cNvSpPr>
            <a:spLocks noGrp="1"/>
          </p:cNvSpPr>
          <p:nvPr>
            <p:ph type="body" sz="quarter" idx="11"/>
          </p:nvPr>
        </p:nvSpPr>
        <p:spPr>
          <a:xfrm>
            <a:off x="589085" y="51054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4645360" y="51054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5">
            <a:extLst>
              <a:ext uri="{FF2B5EF4-FFF2-40B4-BE49-F238E27FC236}">
                <a16:creationId xmlns:a16="http://schemas.microsoft.com/office/drawing/2014/main" id="{64EB3BB0-C4B9-9EF3-12F0-683A38D95519}"/>
              </a:ext>
            </a:extLst>
          </p:cNvPr>
          <p:cNvSpPr>
            <a:spLocks noGrp="1"/>
          </p:cNvSpPr>
          <p:nvPr>
            <p:ph type="body" sz="quarter" idx="13"/>
          </p:nvPr>
        </p:nvSpPr>
        <p:spPr>
          <a:xfrm>
            <a:off x="9290388" y="51054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4" name="Parallelogram 7">
            <a:extLst>
              <a:ext uri="{FF2B5EF4-FFF2-40B4-BE49-F238E27FC236}">
                <a16:creationId xmlns:a16="http://schemas.microsoft.com/office/drawing/2014/main" id="{199485D3-12F7-DA29-42B7-3A2D37C346AF}"/>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BF8948A4-001C-AF46-31EA-3951161E604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0B391870-6AD3-E5A9-88BF-36810CD76FBC}"/>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13" name="Text Placeholder 12">
            <a:extLst>
              <a:ext uri="{FF2B5EF4-FFF2-40B4-BE49-F238E27FC236}">
                <a16:creationId xmlns:a16="http://schemas.microsoft.com/office/drawing/2014/main" id="{D2185683-ECC2-7A3B-1A3D-22EB63F0EFAB}"/>
              </a:ext>
            </a:extLst>
          </p:cNvPr>
          <p:cNvSpPr>
            <a:spLocks noGrp="1"/>
          </p:cNvSpPr>
          <p:nvPr>
            <p:ph type="body" sz="quarter" idx="18" hasCustomPrompt="1"/>
          </p:nvPr>
        </p:nvSpPr>
        <p:spPr>
          <a:xfrm>
            <a:off x="4645359" y="4419599"/>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14" name="Text Placeholder 12">
            <a:extLst>
              <a:ext uri="{FF2B5EF4-FFF2-40B4-BE49-F238E27FC236}">
                <a16:creationId xmlns:a16="http://schemas.microsoft.com/office/drawing/2014/main" id="{D81844AD-D942-2330-DB16-ECB9E1C0B677}"/>
              </a:ext>
            </a:extLst>
          </p:cNvPr>
          <p:cNvSpPr>
            <a:spLocks noGrp="1"/>
          </p:cNvSpPr>
          <p:nvPr>
            <p:ph type="body" sz="quarter" idx="19" hasCustomPrompt="1"/>
          </p:nvPr>
        </p:nvSpPr>
        <p:spPr>
          <a:xfrm>
            <a:off x="9272061" y="4419599"/>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18" name="Text Placeholder 11">
            <a:extLst>
              <a:ext uri="{FF2B5EF4-FFF2-40B4-BE49-F238E27FC236}">
                <a16:creationId xmlns:a16="http://schemas.microsoft.com/office/drawing/2014/main" id="{868D843A-72D0-2E0F-70B7-F86F0FFD2652}"/>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2915604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speakers blank ">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7171311" y="5410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7" name="Text Placeholder 5">
            <a:extLst>
              <a:ext uri="{FF2B5EF4-FFF2-40B4-BE49-F238E27FC236}">
                <a16:creationId xmlns:a16="http://schemas.microsoft.com/office/drawing/2014/main" id="{D30C567B-61E8-C20E-CC6F-67C0A4E6ADF4}"/>
              </a:ext>
            </a:extLst>
          </p:cNvPr>
          <p:cNvSpPr>
            <a:spLocks noGrp="1"/>
          </p:cNvSpPr>
          <p:nvPr>
            <p:ph type="body" sz="quarter" idx="13"/>
          </p:nvPr>
        </p:nvSpPr>
        <p:spPr>
          <a:xfrm>
            <a:off x="1684911" y="5410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8" name="Parallelogram 7">
            <a:extLst>
              <a:ext uri="{FF2B5EF4-FFF2-40B4-BE49-F238E27FC236}">
                <a16:creationId xmlns:a16="http://schemas.microsoft.com/office/drawing/2014/main" id="{894DCCE5-9876-1395-5A19-8B5B879B49F8}"/>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EE9D6224-C6E6-E6FA-F7A8-6C3419F80D1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5">
            <a:extLst>
              <a:ext uri="{FF2B5EF4-FFF2-40B4-BE49-F238E27FC236}">
                <a16:creationId xmlns:a16="http://schemas.microsoft.com/office/drawing/2014/main" id="{E925D5FA-7B38-6DBD-FA6C-A4EA8C75DBD3}"/>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5" name="Title 4">
            <a:extLst>
              <a:ext uri="{FF2B5EF4-FFF2-40B4-BE49-F238E27FC236}">
                <a16:creationId xmlns:a16="http://schemas.microsoft.com/office/drawing/2014/main" id="{907E227C-DCC9-D28C-35A0-DD85CA658B66}"/>
              </a:ext>
            </a:extLst>
          </p:cNvPr>
          <p:cNvSpPr>
            <a:spLocks noGrp="1"/>
          </p:cNvSpPr>
          <p:nvPr>
            <p:ph type="title"/>
          </p:nvPr>
        </p:nvSpPr>
        <p:spPr>
          <a:xfrm>
            <a:off x="1684911" y="4699544"/>
            <a:ext cx="2281384" cy="609600"/>
          </a:xfrm>
          <a:prstGeom prst="rect">
            <a:avLst/>
          </a:prstGeom>
        </p:spPr>
        <p:txBody>
          <a:bodyPr/>
          <a:lstStyle>
            <a:lvl1pPr>
              <a:defRPr sz="112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1" name="Text Placeholder 12">
            <a:extLst>
              <a:ext uri="{FF2B5EF4-FFF2-40B4-BE49-F238E27FC236}">
                <a16:creationId xmlns:a16="http://schemas.microsoft.com/office/drawing/2014/main" id="{935EA10E-1165-89ED-82B6-DC3E0B4127CD}"/>
              </a:ext>
            </a:extLst>
          </p:cNvPr>
          <p:cNvSpPr>
            <a:spLocks noGrp="1"/>
          </p:cNvSpPr>
          <p:nvPr>
            <p:ph type="body" sz="quarter" idx="18" hasCustomPrompt="1"/>
          </p:nvPr>
        </p:nvSpPr>
        <p:spPr>
          <a:xfrm>
            <a:off x="7171311" y="4699544"/>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6" name="Text Placeholder 11">
            <a:extLst>
              <a:ext uri="{FF2B5EF4-FFF2-40B4-BE49-F238E27FC236}">
                <a16:creationId xmlns:a16="http://schemas.microsoft.com/office/drawing/2014/main" id="{E1969D2C-65A5-62AB-5F20-D8B8EF6947B6}"/>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2868689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speakers blank ">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778487" y="5410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 name="Parallelogram 7">
            <a:extLst>
              <a:ext uri="{FF2B5EF4-FFF2-40B4-BE49-F238E27FC236}">
                <a16:creationId xmlns:a16="http://schemas.microsoft.com/office/drawing/2014/main" id="{0B3DD48E-1156-B981-E6E3-1756791B2759}"/>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9">
            <a:extLst>
              <a:ext uri="{FF2B5EF4-FFF2-40B4-BE49-F238E27FC236}">
                <a16:creationId xmlns:a16="http://schemas.microsoft.com/office/drawing/2014/main" id="{7BEDC6E9-75FE-1CB6-43A2-57900696765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3A9943B2-872F-C831-6304-0177189EE8FB}"/>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pic>
        <p:nvPicPr>
          <p:cNvPr id="13" name="Picture 12" descr="A blue and black chat bubble&#10;&#10;Description automatically generated">
            <a:extLst>
              <a:ext uri="{FF2B5EF4-FFF2-40B4-BE49-F238E27FC236}">
                <a16:creationId xmlns:a16="http://schemas.microsoft.com/office/drawing/2014/main" id="{D4662BB4-F07F-0EA2-2872-A7F8399F5D92}"/>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flipH="1">
            <a:off x="9672309" y="4180219"/>
            <a:ext cx="2186016" cy="2028851"/>
          </a:xfrm>
          <a:prstGeom prst="rect">
            <a:avLst/>
          </a:prstGeom>
        </p:spPr>
      </p:pic>
      <p:sp>
        <p:nvSpPr>
          <p:cNvPr id="5" name="Title 4">
            <a:extLst>
              <a:ext uri="{FF2B5EF4-FFF2-40B4-BE49-F238E27FC236}">
                <a16:creationId xmlns:a16="http://schemas.microsoft.com/office/drawing/2014/main" id="{F6BD194F-E846-2260-CDA3-0547256DE546}"/>
              </a:ext>
            </a:extLst>
          </p:cNvPr>
          <p:cNvSpPr>
            <a:spLocks noGrp="1"/>
          </p:cNvSpPr>
          <p:nvPr>
            <p:ph type="title"/>
          </p:nvPr>
        </p:nvSpPr>
        <p:spPr>
          <a:xfrm>
            <a:off x="772700" y="4674208"/>
            <a:ext cx="2281384" cy="609600"/>
          </a:xfrm>
          <a:prstGeom prst="rect">
            <a:avLst/>
          </a:prstGeom>
        </p:spPr>
        <p:txBody>
          <a:bodyPr/>
          <a:lstStyle>
            <a:lvl1pPr>
              <a:defRPr sz="112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7" name="Text Placeholder 11">
            <a:extLst>
              <a:ext uri="{FF2B5EF4-FFF2-40B4-BE49-F238E27FC236}">
                <a16:creationId xmlns:a16="http://schemas.microsoft.com/office/drawing/2014/main" id="{56B0B162-6FB6-4240-4C19-9BCF2B394AEA}"/>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60569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
        <p:nvSpPr>
          <p:cNvPr id="3" name="Text Placeholder 8">
            <a:extLst>
              <a:ext uri="{FF2B5EF4-FFF2-40B4-BE49-F238E27FC236}">
                <a16:creationId xmlns:a16="http://schemas.microsoft.com/office/drawing/2014/main" id="{1F12CB50-9381-860F-1281-8DB95DC80891}"/>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5" name="Text Placeholder 13">
            <a:extLst>
              <a:ext uri="{FF2B5EF4-FFF2-40B4-BE49-F238E27FC236}">
                <a16:creationId xmlns:a16="http://schemas.microsoft.com/office/drawing/2014/main" id="{5397F4CF-5FD3-7F03-6C6B-9D0051F59BA3}"/>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2B4AE6F9-99A1-B864-A725-AEA0924F1F24}"/>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8" name="Text Placeholder 5">
            <a:extLst>
              <a:ext uri="{FF2B5EF4-FFF2-40B4-BE49-F238E27FC236}">
                <a16:creationId xmlns:a16="http://schemas.microsoft.com/office/drawing/2014/main" id="{66944E50-7C18-AA0F-98CC-C3D07715CC21}"/>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4797876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84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5" y="4110990"/>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Parallelogram 5">
            <a:extLst>
              <a:ext uri="{FF2B5EF4-FFF2-40B4-BE49-F238E27FC236}">
                <a16:creationId xmlns:a16="http://schemas.microsoft.com/office/drawing/2014/main" id="{27019EEF-5FEE-CFD5-58B1-1833B338284B}"/>
              </a:ext>
            </a:extLst>
          </p:cNvPr>
          <p:cNvSpPr/>
          <p:nvPr userDrawn="1"/>
        </p:nvSpPr>
        <p:spPr>
          <a:xfrm rot="10800000" flipV="1">
            <a:off x="10151479" y="2667427"/>
            <a:ext cx="2046940" cy="3865507"/>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96245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051078"/>
              <a:gd name="connsiteY0" fmla="*/ 3857232 h 3857232"/>
              <a:gd name="connsiteX1" fmla="*/ 13662 w 2051078"/>
              <a:gd name="connsiteY1" fmla="*/ 0 h 3857232"/>
              <a:gd name="connsiteX2" fmla="*/ 2051078 w 2051078"/>
              <a:gd name="connsiteY2" fmla="*/ 0 h 3857232"/>
              <a:gd name="connsiteX3" fmla="*/ 494106 w 2051078"/>
              <a:gd name="connsiteY3" fmla="*/ 3857232 h 3857232"/>
              <a:gd name="connsiteX4" fmla="*/ 0 w 2051078"/>
              <a:gd name="connsiteY4" fmla="*/ 3857232 h 3857232"/>
              <a:gd name="connsiteX0" fmla="*/ 0 w 2046940"/>
              <a:gd name="connsiteY0" fmla="*/ 3865507 h 3865507"/>
              <a:gd name="connsiteX1" fmla="*/ 9524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 name="connsiteX0" fmla="*/ 0 w 2046940"/>
              <a:gd name="connsiteY0" fmla="*/ 3865507 h 3865507"/>
              <a:gd name="connsiteX1" fmla="*/ 1249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6940" h="3865507">
                <a:moveTo>
                  <a:pt x="0" y="3865507"/>
                </a:moveTo>
                <a:cubicBezTo>
                  <a:pt x="3175" y="2577005"/>
                  <a:pt x="-1926" y="1288502"/>
                  <a:pt x="1249" y="0"/>
                </a:cubicBezTo>
                <a:lnTo>
                  <a:pt x="2046940" y="0"/>
                </a:lnTo>
                <a:lnTo>
                  <a:pt x="489968" y="3857232"/>
                </a:lnTo>
                <a:lnTo>
                  <a:pt x="0" y="3865507"/>
                </a:lnTo>
                <a:close/>
              </a:path>
            </a:pathLst>
          </a:custGeom>
          <a:solidFill>
            <a:srgbClr val="008C9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8">
            <a:extLst>
              <a:ext uri="{FF2B5EF4-FFF2-40B4-BE49-F238E27FC236}">
                <a16:creationId xmlns:a16="http://schemas.microsoft.com/office/drawing/2014/main" id="{D377FB50-5216-E4FA-097A-8B1FB0604F56}"/>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3" name="Text Placeholder 13">
            <a:extLst>
              <a:ext uri="{FF2B5EF4-FFF2-40B4-BE49-F238E27FC236}">
                <a16:creationId xmlns:a16="http://schemas.microsoft.com/office/drawing/2014/main" id="{70B4C123-821F-E035-2E02-FB1C932E1D6A}"/>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C50148FA-9831-D87E-3E2D-3EDECA8C9818}"/>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8" name="Text Placeholder 5">
            <a:extLst>
              <a:ext uri="{FF2B5EF4-FFF2-40B4-BE49-F238E27FC236}">
                <a16:creationId xmlns:a16="http://schemas.microsoft.com/office/drawing/2014/main" id="{81D2A3F3-2BD4-21A0-C03D-C0AB211BB138}"/>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5369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EE51B4B3-130B-6799-9B1C-0822088F2B41}"/>
              </a:ext>
            </a:extLst>
          </p:cNvPr>
          <p:cNvSpPr/>
          <p:nvPr userDrawn="1"/>
        </p:nvSpPr>
        <p:spPr>
          <a:xfrm rot="10800000" flipH="1" flipV="1">
            <a:off x="9364316" y="2667004"/>
            <a:ext cx="2827685" cy="3877079"/>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827685"/>
              <a:gd name="connsiteY0" fmla="*/ 3857232 h 3857232"/>
              <a:gd name="connsiteX1" fmla="*/ 1556972 w 2827685"/>
              <a:gd name="connsiteY1" fmla="*/ 0 h 3857232"/>
              <a:gd name="connsiteX2" fmla="*/ 2827685 w 2827685"/>
              <a:gd name="connsiteY2" fmla="*/ 0 h 3857232"/>
              <a:gd name="connsiteX3" fmla="*/ 2442896 w 2827685"/>
              <a:gd name="connsiteY3" fmla="*/ 3857232 h 3857232"/>
              <a:gd name="connsiteX4" fmla="*/ 0 w 2827685"/>
              <a:gd name="connsiteY4" fmla="*/ 3857232 h 3857232"/>
              <a:gd name="connsiteX0" fmla="*/ 0 w 2827685"/>
              <a:gd name="connsiteY0" fmla="*/ 3857232 h 3871824"/>
              <a:gd name="connsiteX1" fmla="*/ 1556972 w 2827685"/>
              <a:gd name="connsiteY1" fmla="*/ 0 h 3871824"/>
              <a:gd name="connsiteX2" fmla="*/ 2827685 w 2827685"/>
              <a:gd name="connsiteY2" fmla="*/ 0 h 3871824"/>
              <a:gd name="connsiteX3" fmla="*/ 2802820 w 2827685"/>
              <a:gd name="connsiteY3" fmla="*/ 3871824 h 3871824"/>
              <a:gd name="connsiteX4" fmla="*/ 0 w 2827685"/>
              <a:gd name="connsiteY4" fmla="*/ 3857232 h 3871824"/>
              <a:gd name="connsiteX0" fmla="*/ 0 w 2827685"/>
              <a:gd name="connsiteY0" fmla="*/ 3857232 h 3877079"/>
              <a:gd name="connsiteX1" fmla="*/ 1556972 w 2827685"/>
              <a:gd name="connsiteY1" fmla="*/ 0 h 3877079"/>
              <a:gd name="connsiteX2" fmla="*/ 2827685 w 2827685"/>
              <a:gd name="connsiteY2" fmla="*/ 0 h 3877079"/>
              <a:gd name="connsiteX3" fmla="*/ 2823841 w 2827685"/>
              <a:gd name="connsiteY3" fmla="*/ 3877079 h 3877079"/>
              <a:gd name="connsiteX4" fmla="*/ 0 w 2827685"/>
              <a:gd name="connsiteY4" fmla="*/ 3857232 h 3877079"/>
              <a:gd name="connsiteX0" fmla="*/ 0 w 2827685"/>
              <a:gd name="connsiteY0" fmla="*/ 3857232 h 3877079"/>
              <a:gd name="connsiteX1" fmla="*/ 1556972 w 2827685"/>
              <a:gd name="connsiteY1" fmla="*/ 0 h 3877079"/>
              <a:gd name="connsiteX2" fmla="*/ 2827685 w 2827685"/>
              <a:gd name="connsiteY2" fmla="*/ 0 h 3877079"/>
              <a:gd name="connsiteX3" fmla="*/ 2823841 w 2827685"/>
              <a:gd name="connsiteY3" fmla="*/ 3877079 h 3877079"/>
              <a:gd name="connsiteX4" fmla="*/ 0 w 2827685"/>
              <a:gd name="connsiteY4" fmla="*/ 3857232 h 3877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7685" h="3877079">
                <a:moveTo>
                  <a:pt x="0" y="3857232"/>
                </a:moveTo>
                <a:lnTo>
                  <a:pt x="1556972" y="0"/>
                </a:lnTo>
                <a:lnTo>
                  <a:pt x="2827685" y="0"/>
                </a:lnTo>
                <a:cubicBezTo>
                  <a:pt x="2826404" y="1292360"/>
                  <a:pt x="2825122" y="2584719"/>
                  <a:pt x="2823841" y="3877079"/>
                </a:cubicBezTo>
                <a:lnTo>
                  <a:pt x="0" y="3857232"/>
                </a:lnTo>
                <a:close/>
              </a:path>
            </a:pathLst>
          </a:custGeom>
          <a:solidFill>
            <a:srgbClr val="008F9C">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noFill/>
            </a:endParaRPr>
          </a:p>
        </p:txBody>
      </p:sp>
      <p:sp>
        <p:nvSpPr>
          <p:cNvPr id="11" name="Parallelogram 10">
            <a:extLst>
              <a:ext uri="{FF2B5EF4-FFF2-40B4-BE49-F238E27FC236}">
                <a16:creationId xmlns:a16="http://schemas.microsoft.com/office/drawing/2014/main" id="{3217AD01-ADFD-6641-19B1-3FE6D8A24A66}"/>
              </a:ext>
            </a:extLst>
          </p:cNvPr>
          <p:cNvSpPr/>
          <p:nvPr userDrawn="1"/>
        </p:nvSpPr>
        <p:spPr>
          <a:xfrm rot="10800000" flipH="1" flipV="1">
            <a:off x="10149059" y="4114589"/>
            <a:ext cx="2042943" cy="274341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482353"/>
              <a:gd name="connsiteY0" fmla="*/ 3857232 h 3857232"/>
              <a:gd name="connsiteX1" fmla="*/ 1556972 w 2482353"/>
              <a:gd name="connsiteY1" fmla="*/ 0 h 3857232"/>
              <a:gd name="connsiteX2" fmla="*/ 2482353 w 2482353"/>
              <a:gd name="connsiteY2" fmla="*/ 0 h 3857232"/>
              <a:gd name="connsiteX3" fmla="*/ 2442896 w 2482353"/>
              <a:gd name="connsiteY3" fmla="*/ 3857232 h 3857232"/>
              <a:gd name="connsiteX4" fmla="*/ 0 w 2482353"/>
              <a:gd name="connsiteY4" fmla="*/ 3857232 h 3857232"/>
              <a:gd name="connsiteX0" fmla="*/ 0 w 2482353"/>
              <a:gd name="connsiteY0" fmla="*/ 3857232 h 3857232"/>
              <a:gd name="connsiteX1" fmla="*/ 1556972 w 2482353"/>
              <a:gd name="connsiteY1" fmla="*/ 0 h 3857232"/>
              <a:gd name="connsiteX2" fmla="*/ 2482353 w 2482353"/>
              <a:gd name="connsiteY2" fmla="*/ 0 h 3857232"/>
              <a:gd name="connsiteX3" fmla="*/ 2472079 w 2482353"/>
              <a:gd name="connsiteY3" fmla="*/ 2748279 h 3857232"/>
              <a:gd name="connsiteX4" fmla="*/ 0 w 2482353"/>
              <a:gd name="connsiteY4" fmla="*/ 3857232 h 3857232"/>
              <a:gd name="connsiteX0" fmla="*/ 0 w 2039745"/>
              <a:gd name="connsiteY0" fmla="*/ 2723960 h 2748279"/>
              <a:gd name="connsiteX1" fmla="*/ 1114364 w 2039745"/>
              <a:gd name="connsiteY1" fmla="*/ 0 h 2748279"/>
              <a:gd name="connsiteX2" fmla="*/ 2039745 w 2039745"/>
              <a:gd name="connsiteY2" fmla="*/ 0 h 2748279"/>
              <a:gd name="connsiteX3" fmla="*/ 2029471 w 2039745"/>
              <a:gd name="connsiteY3" fmla="*/ 2748279 h 2748279"/>
              <a:gd name="connsiteX4" fmla="*/ 0 w 2039745"/>
              <a:gd name="connsiteY4" fmla="*/ 2723960 h 2748279"/>
              <a:gd name="connsiteX0" fmla="*/ 0 w 2039745"/>
              <a:gd name="connsiteY0" fmla="*/ 2743415 h 2748279"/>
              <a:gd name="connsiteX1" fmla="*/ 1114364 w 2039745"/>
              <a:gd name="connsiteY1" fmla="*/ 0 h 2748279"/>
              <a:gd name="connsiteX2" fmla="*/ 2039745 w 2039745"/>
              <a:gd name="connsiteY2" fmla="*/ 0 h 2748279"/>
              <a:gd name="connsiteX3" fmla="*/ 2029471 w 2039745"/>
              <a:gd name="connsiteY3" fmla="*/ 2748279 h 2748279"/>
              <a:gd name="connsiteX4" fmla="*/ 0 w 2039745"/>
              <a:gd name="connsiteY4" fmla="*/ 2743415 h 2748279"/>
              <a:gd name="connsiteX0" fmla="*/ 0 w 2039745"/>
              <a:gd name="connsiteY0" fmla="*/ 2743415 h 2743415"/>
              <a:gd name="connsiteX1" fmla="*/ 1114364 w 2039745"/>
              <a:gd name="connsiteY1" fmla="*/ 0 h 2743415"/>
              <a:gd name="connsiteX2" fmla="*/ 2039745 w 2039745"/>
              <a:gd name="connsiteY2" fmla="*/ 0 h 2743415"/>
              <a:gd name="connsiteX3" fmla="*/ 2029471 w 2039745"/>
              <a:gd name="connsiteY3" fmla="*/ 2727258 h 2743415"/>
              <a:gd name="connsiteX4" fmla="*/ 0 w 2039745"/>
              <a:gd name="connsiteY4" fmla="*/ 2743415 h 2743415"/>
              <a:gd name="connsiteX0" fmla="*/ 0 w 2042943"/>
              <a:gd name="connsiteY0" fmla="*/ 2743415 h 2743415"/>
              <a:gd name="connsiteX1" fmla="*/ 1114364 w 2042943"/>
              <a:gd name="connsiteY1" fmla="*/ 0 h 2743415"/>
              <a:gd name="connsiteX2" fmla="*/ 2039745 w 2042943"/>
              <a:gd name="connsiteY2" fmla="*/ 0 h 2743415"/>
              <a:gd name="connsiteX3" fmla="*/ 2042171 w 2042943"/>
              <a:gd name="connsiteY3" fmla="*/ 2743133 h 2743415"/>
              <a:gd name="connsiteX4" fmla="*/ 0 w 2042943"/>
              <a:gd name="connsiteY4" fmla="*/ 2743415 h 274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943" h="2743415">
                <a:moveTo>
                  <a:pt x="0" y="2743415"/>
                </a:moveTo>
                <a:lnTo>
                  <a:pt x="1114364" y="0"/>
                </a:lnTo>
                <a:lnTo>
                  <a:pt x="2039745" y="0"/>
                </a:lnTo>
                <a:cubicBezTo>
                  <a:pt x="2036320" y="916093"/>
                  <a:pt x="2045596" y="1827040"/>
                  <a:pt x="2042171" y="2743133"/>
                </a:cubicBezTo>
                <a:lnTo>
                  <a:pt x="0" y="274341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noFill/>
            </a:endParaRPr>
          </a:p>
        </p:txBody>
      </p:sp>
      <p:sp>
        <p:nvSpPr>
          <p:cNvPr id="8" name="Parallelogram 7">
            <a:extLst>
              <a:ext uri="{FF2B5EF4-FFF2-40B4-BE49-F238E27FC236}">
                <a16:creationId xmlns:a16="http://schemas.microsoft.com/office/drawing/2014/main" id="{0A86830B-0C75-6D38-034B-205E9525A85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09B54D76-4F55-1932-1D90-D9ED8489125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black text on a black background&#10;&#10;Description automatically generated">
            <a:extLst>
              <a:ext uri="{FF2B5EF4-FFF2-40B4-BE49-F238E27FC236}">
                <a16:creationId xmlns:a16="http://schemas.microsoft.com/office/drawing/2014/main" id="{9AFEC8D4-F544-5C7E-A1D3-7AFDC4D8F7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
        <p:nvSpPr>
          <p:cNvPr id="9" name="Text Placeholder 8">
            <a:extLst>
              <a:ext uri="{FF2B5EF4-FFF2-40B4-BE49-F238E27FC236}">
                <a16:creationId xmlns:a16="http://schemas.microsoft.com/office/drawing/2014/main" id="{8E371248-1C22-541D-A79E-7C7446108C7D}"/>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14" name="Text Placeholder 13">
            <a:extLst>
              <a:ext uri="{FF2B5EF4-FFF2-40B4-BE49-F238E27FC236}">
                <a16:creationId xmlns:a16="http://schemas.microsoft.com/office/drawing/2014/main" id="{837A23F8-4A6D-6E12-149D-99727604F935}"/>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8">
            <a:extLst>
              <a:ext uri="{FF2B5EF4-FFF2-40B4-BE49-F238E27FC236}">
                <a16:creationId xmlns:a16="http://schemas.microsoft.com/office/drawing/2014/main" id="{EEE3EEB1-1AED-C5C0-B09A-B92CD0B9D517}"/>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3" name="Text Placeholder 5">
            <a:extLst>
              <a:ext uri="{FF2B5EF4-FFF2-40B4-BE49-F238E27FC236}">
                <a16:creationId xmlns:a16="http://schemas.microsoft.com/office/drawing/2014/main" id="{E34BC324-A01E-1342-6DBC-C8482014D47B}"/>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0666220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2B5544DF-45D9-683D-F20F-7443E374210F}"/>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Parallelogram 9">
            <a:extLst>
              <a:ext uri="{FF2B5EF4-FFF2-40B4-BE49-F238E27FC236}">
                <a16:creationId xmlns:a16="http://schemas.microsoft.com/office/drawing/2014/main" id="{436EFA45-7D8F-774F-2F9F-3CF0C3177336}"/>
              </a:ext>
            </a:extLst>
          </p:cNvPr>
          <p:cNvSpPr/>
          <p:nvPr userDrawn="1"/>
        </p:nvSpPr>
        <p:spPr>
          <a:xfrm rot="10800000" flipV="1">
            <a:off x="9067802" y="4363830"/>
            <a:ext cx="3125543" cy="2494173"/>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011" h="5034570">
                <a:moveTo>
                  <a:pt x="1344" y="5034157"/>
                </a:moveTo>
                <a:lnTo>
                  <a:pt x="0" y="0"/>
                </a:lnTo>
                <a:lnTo>
                  <a:pt x="6309011" y="5370"/>
                </a:lnTo>
                <a:lnTo>
                  <a:pt x="4278974" y="5034570"/>
                </a:lnTo>
                <a:lnTo>
                  <a:pt x="1344" y="5034157"/>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Parallelogram 11">
            <a:extLst>
              <a:ext uri="{FF2B5EF4-FFF2-40B4-BE49-F238E27FC236}">
                <a16:creationId xmlns:a16="http://schemas.microsoft.com/office/drawing/2014/main" id="{E3B920C3-D2BE-A085-E386-A541A0DC777D}"/>
              </a:ext>
            </a:extLst>
          </p:cNvPr>
          <p:cNvSpPr/>
          <p:nvPr userDrawn="1"/>
        </p:nvSpPr>
        <p:spPr>
          <a:xfrm rot="10800000" flipV="1">
            <a:off x="8771398" y="5419686"/>
            <a:ext cx="2553585" cy="1438314"/>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999868"/>
              <a:gd name="connsiteY0" fmla="*/ 3300216 h 3300216"/>
              <a:gd name="connsiteX1" fmla="*/ 1332132 w 3999868"/>
              <a:gd name="connsiteY1" fmla="*/ 0 h 3300216"/>
              <a:gd name="connsiteX2" fmla="*/ 3999868 w 3999868"/>
              <a:gd name="connsiteY2" fmla="*/ 0 h 3300216"/>
              <a:gd name="connsiteX3" fmla="*/ 3209602 w 3999868"/>
              <a:gd name="connsiteY3" fmla="*/ 1979416 h 3300216"/>
              <a:gd name="connsiteX4" fmla="*/ 0 w 3999868"/>
              <a:gd name="connsiteY4" fmla="*/ 3300216 h 3300216"/>
              <a:gd name="connsiteX0" fmla="*/ 0 w 3508801"/>
              <a:gd name="connsiteY0" fmla="*/ 2097949 h 2097949"/>
              <a:gd name="connsiteX1" fmla="*/ 841065 w 3508801"/>
              <a:gd name="connsiteY1" fmla="*/ 0 h 2097949"/>
              <a:gd name="connsiteX2" fmla="*/ 3508801 w 3508801"/>
              <a:gd name="connsiteY2" fmla="*/ 0 h 2097949"/>
              <a:gd name="connsiteX3" fmla="*/ 2718535 w 3508801"/>
              <a:gd name="connsiteY3" fmla="*/ 1979416 h 2097949"/>
              <a:gd name="connsiteX4" fmla="*/ 0 w 3508801"/>
              <a:gd name="connsiteY4" fmla="*/ 2097949 h 2097949"/>
              <a:gd name="connsiteX0" fmla="*/ 0 w 3425167"/>
              <a:gd name="connsiteY0" fmla="*/ 1925105 h 1979416"/>
              <a:gd name="connsiteX1" fmla="*/ 757431 w 3425167"/>
              <a:gd name="connsiteY1" fmla="*/ 0 h 1979416"/>
              <a:gd name="connsiteX2" fmla="*/ 3425167 w 3425167"/>
              <a:gd name="connsiteY2" fmla="*/ 0 h 1979416"/>
              <a:gd name="connsiteX3" fmla="*/ 2634901 w 3425167"/>
              <a:gd name="connsiteY3" fmla="*/ 1979416 h 1979416"/>
              <a:gd name="connsiteX4" fmla="*/ 0 w 3425167"/>
              <a:gd name="connsiteY4" fmla="*/ 1925105 h 1979416"/>
              <a:gd name="connsiteX0" fmla="*/ 0 w 3425167"/>
              <a:gd name="connsiteY0" fmla="*/ 1925105 h 1929235"/>
              <a:gd name="connsiteX1" fmla="*/ 757431 w 3425167"/>
              <a:gd name="connsiteY1" fmla="*/ 0 h 1929235"/>
              <a:gd name="connsiteX2" fmla="*/ 3425167 w 3425167"/>
              <a:gd name="connsiteY2" fmla="*/ 0 h 1929235"/>
              <a:gd name="connsiteX3" fmla="*/ 2657203 w 3425167"/>
              <a:gd name="connsiteY3" fmla="*/ 1929235 h 1929235"/>
              <a:gd name="connsiteX4" fmla="*/ 0 w 3425167"/>
              <a:gd name="connsiteY4" fmla="*/ 1925105 h 192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67" h="1929235">
                <a:moveTo>
                  <a:pt x="0" y="1925105"/>
                </a:moveTo>
                <a:lnTo>
                  <a:pt x="757431" y="0"/>
                </a:lnTo>
                <a:lnTo>
                  <a:pt x="3425167" y="0"/>
                </a:lnTo>
                <a:lnTo>
                  <a:pt x="2657203" y="1929235"/>
                </a:lnTo>
                <a:lnTo>
                  <a:pt x="0" y="1925105"/>
                </a:lnTo>
                <a:close/>
              </a:path>
            </a:pathLst>
          </a:custGeom>
          <a:solidFill>
            <a:srgbClr val="008F9C">
              <a:alpha val="731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Title 4">
            <a:extLst>
              <a:ext uri="{FF2B5EF4-FFF2-40B4-BE49-F238E27FC236}">
                <a16:creationId xmlns:a16="http://schemas.microsoft.com/office/drawing/2014/main" id="{81CB260B-03CF-C7F0-1CAA-5B107D43133A}"/>
              </a:ext>
            </a:extLst>
          </p:cNvPr>
          <p:cNvSpPr>
            <a:spLocks noGrp="1"/>
          </p:cNvSpPr>
          <p:nvPr>
            <p:ph type="title"/>
          </p:nvPr>
        </p:nvSpPr>
        <p:spPr>
          <a:xfrm>
            <a:off x="537402" y="1823902"/>
            <a:ext cx="9349993" cy="559323"/>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Text Placeholder 5">
            <a:extLst>
              <a:ext uri="{FF2B5EF4-FFF2-40B4-BE49-F238E27FC236}">
                <a16:creationId xmlns:a16="http://schemas.microsoft.com/office/drawing/2014/main" id="{ECCF66A1-63F1-7C00-012E-24A1A72A1203}"/>
              </a:ext>
            </a:extLst>
          </p:cNvPr>
          <p:cNvSpPr>
            <a:spLocks noGrp="1"/>
          </p:cNvSpPr>
          <p:nvPr>
            <p:ph type="body" sz="quarter" idx="10"/>
          </p:nvPr>
        </p:nvSpPr>
        <p:spPr>
          <a:xfrm>
            <a:off x="538164" y="27432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4930731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5D4CC-7B24-A909-A805-1319DFD79D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 t="64357" r="126" b="53"/>
          <a:stretch/>
        </p:blipFill>
        <p:spPr>
          <a:xfrm>
            <a:off x="0" y="4415939"/>
            <a:ext cx="12187093" cy="2442060"/>
          </a:xfrm>
          <a:prstGeom prst="rect">
            <a:avLst/>
          </a:prstGeom>
        </p:spPr>
      </p:pic>
      <p:sp>
        <p:nvSpPr>
          <p:cNvPr id="2" name="Parallelogram 1">
            <a:extLst>
              <a:ext uri="{FF2B5EF4-FFF2-40B4-BE49-F238E27FC236}">
                <a16:creationId xmlns:a16="http://schemas.microsoft.com/office/drawing/2014/main" id="{7A8269B2-FAC2-FE4D-053B-2F3D60076225}"/>
              </a:ext>
            </a:extLst>
          </p:cNvPr>
          <p:cNvSpPr/>
          <p:nvPr userDrawn="1"/>
        </p:nvSpPr>
        <p:spPr>
          <a:xfrm rot="10800000" flipV="1">
            <a:off x="7620003" y="4417770"/>
            <a:ext cx="3417559" cy="2440230"/>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751151"/>
              <a:gd name="connsiteY0" fmla="*/ 2678424 h 3300216"/>
              <a:gd name="connsiteX1" fmla="*/ 1083415 w 3751151"/>
              <a:gd name="connsiteY1" fmla="*/ 0 h 3300216"/>
              <a:gd name="connsiteX2" fmla="*/ 3751151 w 3751151"/>
              <a:gd name="connsiteY2" fmla="*/ 0 h 3300216"/>
              <a:gd name="connsiteX3" fmla="*/ 2419019 w 3751151"/>
              <a:gd name="connsiteY3" fmla="*/ 3300216 h 3300216"/>
              <a:gd name="connsiteX4" fmla="*/ 0 w 3751151"/>
              <a:gd name="connsiteY4" fmla="*/ 2678424 h 3300216"/>
              <a:gd name="connsiteX0" fmla="*/ 0 w 3751151"/>
              <a:gd name="connsiteY0" fmla="*/ 2678424 h 2700370"/>
              <a:gd name="connsiteX1" fmla="*/ 1083415 w 3751151"/>
              <a:gd name="connsiteY1" fmla="*/ 0 h 2700370"/>
              <a:gd name="connsiteX2" fmla="*/ 3751151 w 3751151"/>
              <a:gd name="connsiteY2" fmla="*/ 0 h 2700370"/>
              <a:gd name="connsiteX3" fmla="*/ 2660420 w 3751151"/>
              <a:gd name="connsiteY3" fmla="*/ 2700370 h 2700370"/>
              <a:gd name="connsiteX4" fmla="*/ 0 w 3751151"/>
              <a:gd name="connsiteY4" fmla="*/ 2678424 h 2700370"/>
              <a:gd name="connsiteX0" fmla="*/ 0 w 3751151"/>
              <a:gd name="connsiteY0" fmla="*/ 2678424 h 2678424"/>
              <a:gd name="connsiteX1" fmla="*/ 1083415 w 3751151"/>
              <a:gd name="connsiteY1" fmla="*/ 0 h 2678424"/>
              <a:gd name="connsiteX2" fmla="*/ 3751151 w 3751151"/>
              <a:gd name="connsiteY2" fmla="*/ 0 h 2678424"/>
              <a:gd name="connsiteX3" fmla="*/ 2670253 w 3751151"/>
              <a:gd name="connsiteY3" fmla="*/ 2675789 h 2678424"/>
              <a:gd name="connsiteX4" fmla="*/ 0 w 3751151"/>
              <a:gd name="connsiteY4" fmla="*/ 2678424 h 267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151" h="2678424">
                <a:moveTo>
                  <a:pt x="0" y="2678424"/>
                </a:moveTo>
                <a:lnTo>
                  <a:pt x="1083415" y="0"/>
                </a:lnTo>
                <a:lnTo>
                  <a:pt x="3751151" y="0"/>
                </a:lnTo>
                <a:lnTo>
                  <a:pt x="2670253" y="2675789"/>
                </a:lnTo>
                <a:lnTo>
                  <a:pt x="0" y="2678424"/>
                </a:lnTo>
                <a:close/>
              </a:path>
            </a:pathLst>
          </a:custGeom>
          <a:solidFill>
            <a:srgbClr val="008C9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Parallelogram 8">
            <a:extLst>
              <a:ext uri="{FF2B5EF4-FFF2-40B4-BE49-F238E27FC236}">
                <a16:creationId xmlns:a16="http://schemas.microsoft.com/office/drawing/2014/main" id="{EC0948F1-1426-F5C9-C80E-C7607204F18A}"/>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02993EE9-AC13-1245-3A53-45D9F5BEE807}"/>
              </a:ext>
            </a:extLst>
          </p:cNvPr>
          <p:cNvSpPr/>
          <p:nvPr userDrawn="1"/>
        </p:nvSpPr>
        <p:spPr>
          <a:xfrm rot="10800000" flipV="1">
            <a:off x="8700057" y="4417773"/>
            <a:ext cx="3502387" cy="2440231"/>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 name="connsiteX0" fmla="*/ 923237 w 7230904"/>
              <a:gd name="connsiteY0" fmla="*/ 5028787 h 5029200"/>
              <a:gd name="connsiteX1" fmla="*/ 0 w 7230904"/>
              <a:gd name="connsiteY1" fmla="*/ 8389 h 5029200"/>
              <a:gd name="connsiteX2" fmla="*/ 7230904 w 7230904"/>
              <a:gd name="connsiteY2" fmla="*/ 0 h 5029200"/>
              <a:gd name="connsiteX3" fmla="*/ 5200867 w 7230904"/>
              <a:gd name="connsiteY3" fmla="*/ 5029200 h 5029200"/>
              <a:gd name="connsiteX4" fmla="*/ 923237 w 7230904"/>
              <a:gd name="connsiteY4" fmla="*/ 5028787 h 5029200"/>
              <a:gd name="connsiteX0" fmla="*/ 15102 w 7230904"/>
              <a:gd name="connsiteY0" fmla="*/ 5028788 h 5029200"/>
              <a:gd name="connsiteX1" fmla="*/ 0 w 7230904"/>
              <a:gd name="connsiteY1" fmla="*/ 8389 h 5029200"/>
              <a:gd name="connsiteX2" fmla="*/ 7230904 w 7230904"/>
              <a:gd name="connsiteY2" fmla="*/ 0 h 5029200"/>
              <a:gd name="connsiteX3" fmla="*/ 5200867 w 7230904"/>
              <a:gd name="connsiteY3" fmla="*/ 5029200 h 5029200"/>
              <a:gd name="connsiteX4" fmla="*/ 15102 w 7230904"/>
              <a:gd name="connsiteY4" fmla="*/ 5028788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0904" h="5029200">
                <a:moveTo>
                  <a:pt x="15102" y="5028788"/>
                </a:moveTo>
                <a:lnTo>
                  <a:pt x="0" y="8389"/>
                </a:lnTo>
                <a:lnTo>
                  <a:pt x="7230904" y="0"/>
                </a:lnTo>
                <a:lnTo>
                  <a:pt x="5200867" y="5029200"/>
                </a:lnTo>
                <a:lnTo>
                  <a:pt x="15102" y="5028788"/>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Title 4">
            <a:extLst>
              <a:ext uri="{FF2B5EF4-FFF2-40B4-BE49-F238E27FC236}">
                <a16:creationId xmlns:a16="http://schemas.microsoft.com/office/drawing/2014/main" id="{A9CD436F-3861-F942-F82B-11D81AE5D705}"/>
              </a:ext>
            </a:extLst>
          </p:cNvPr>
          <p:cNvSpPr>
            <a:spLocks noGrp="1"/>
          </p:cNvSpPr>
          <p:nvPr>
            <p:ph type="title"/>
          </p:nvPr>
        </p:nvSpPr>
        <p:spPr>
          <a:xfrm>
            <a:off x="537402" y="1823902"/>
            <a:ext cx="9349993" cy="559323"/>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Text Placeholder 5">
            <a:extLst>
              <a:ext uri="{FF2B5EF4-FFF2-40B4-BE49-F238E27FC236}">
                <a16:creationId xmlns:a16="http://schemas.microsoft.com/office/drawing/2014/main" id="{4847457C-82FC-5CD1-1436-BB2D5FEB2D23}"/>
              </a:ext>
            </a:extLst>
          </p:cNvPr>
          <p:cNvSpPr>
            <a:spLocks noGrp="1"/>
          </p:cNvSpPr>
          <p:nvPr>
            <p:ph type="body" sz="quarter" idx="10"/>
          </p:nvPr>
        </p:nvSpPr>
        <p:spPr>
          <a:xfrm>
            <a:off x="538164" y="27432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5078769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5D4CC-7B24-A909-A805-1319DFD79D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4357" b="53"/>
          <a:stretch/>
        </p:blipFill>
        <p:spPr>
          <a:xfrm>
            <a:off x="0" y="4415940"/>
            <a:ext cx="12187093" cy="2442060"/>
          </a:xfrm>
          <a:prstGeom prst="rect">
            <a:avLst/>
          </a:prstGeom>
        </p:spPr>
      </p:pic>
      <p:sp>
        <p:nvSpPr>
          <p:cNvPr id="2" name="Parallelogram 1">
            <a:extLst>
              <a:ext uri="{FF2B5EF4-FFF2-40B4-BE49-F238E27FC236}">
                <a16:creationId xmlns:a16="http://schemas.microsoft.com/office/drawing/2014/main" id="{7A8269B2-FAC2-FE4D-053B-2F3D60076225}"/>
              </a:ext>
            </a:extLst>
          </p:cNvPr>
          <p:cNvSpPr/>
          <p:nvPr userDrawn="1"/>
        </p:nvSpPr>
        <p:spPr>
          <a:xfrm rot="10800000" flipV="1">
            <a:off x="7606043" y="4417770"/>
            <a:ext cx="3417559" cy="2440230"/>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751151"/>
              <a:gd name="connsiteY0" fmla="*/ 2678424 h 3300216"/>
              <a:gd name="connsiteX1" fmla="*/ 1083415 w 3751151"/>
              <a:gd name="connsiteY1" fmla="*/ 0 h 3300216"/>
              <a:gd name="connsiteX2" fmla="*/ 3751151 w 3751151"/>
              <a:gd name="connsiteY2" fmla="*/ 0 h 3300216"/>
              <a:gd name="connsiteX3" fmla="*/ 2419019 w 3751151"/>
              <a:gd name="connsiteY3" fmla="*/ 3300216 h 3300216"/>
              <a:gd name="connsiteX4" fmla="*/ 0 w 3751151"/>
              <a:gd name="connsiteY4" fmla="*/ 2678424 h 3300216"/>
              <a:gd name="connsiteX0" fmla="*/ 0 w 3751151"/>
              <a:gd name="connsiteY0" fmla="*/ 2678424 h 2700370"/>
              <a:gd name="connsiteX1" fmla="*/ 1083415 w 3751151"/>
              <a:gd name="connsiteY1" fmla="*/ 0 h 2700370"/>
              <a:gd name="connsiteX2" fmla="*/ 3751151 w 3751151"/>
              <a:gd name="connsiteY2" fmla="*/ 0 h 2700370"/>
              <a:gd name="connsiteX3" fmla="*/ 2660420 w 3751151"/>
              <a:gd name="connsiteY3" fmla="*/ 2700370 h 2700370"/>
              <a:gd name="connsiteX4" fmla="*/ 0 w 3751151"/>
              <a:gd name="connsiteY4" fmla="*/ 2678424 h 2700370"/>
              <a:gd name="connsiteX0" fmla="*/ 0 w 3751151"/>
              <a:gd name="connsiteY0" fmla="*/ 2678424 h 2678424"/>
              <a:gd name="connsiteX1" fmla="*/ 1083415 w 3751151"/>
              <a:gd name="connsiteY1" fmla="*/ 0 h 2678424"/>
              <a:gd name="connsiteX2" fmla="*/ 3751151 w 3751151"/>
              <a:gd name="connsiteY2" fmla="*/ 0 h 2678424"/>
              <a:gd name="connsiteX3" fmla="*/ 2670253 w 3751151"/>
              <a:gd name="connsiteY3" fmla="*/ 2675789 h 2678424"/>
              <a:gd name="connsiteX4" fmla="*/ 0 w 3751151"/>
              <a:gd name="connsiteY4" fmla="*/ 2678424 h 267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151" h="2678424">
                <a:moveTo>
                  <a:pt x="0" y="2678424"/>
                </a:moveTo>
                <a:lnTo>
                  <a:pt x="1083415" y="0"/>
                </a:lnTo>
                <a:lnTo>
                  <a:pt x="3751151" y="0"/>
                </a:lnTo>
                <a:lnTo>
                  <a:pt x="2670253" y="2675789"/>
                </a:lnTo>
                <a:lnTo>
                  <a:pt x="0" y="2678424"/>
                </a:lnTo>
                <a:close/>
              </a:path>
            </a:pathLst>
          </a:custGeom>
          <a:solidFill>
            <a:srgbClr val="008C9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Parallelogram 8">
            <a:extLst>
              <a:ext uri="{FF2B5EF4-FFF2-40B4-BE49-F238E27FC236}">
                <a16:creationId xmlns:a16="http://schemas.microsoft.com/office/drawing/2014/main" id="{EC0948F1-1426-F5C9-C80E-C7607204F18A}"/>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02993EE9-AC13-1245-3A53-45D9F5BEE807}"/>
              </a:ext>
            </a:extLst>
          </p:cNvPr>
          <p:cNvSpPr/>
          <p:nvPr userDrawn="1"/>
        </p:nvSpPr>
        <p:spPr>
          <a:xfrm rot="10800000" flipV="1">
            <a:off x="8700057" y="4417773"/>
            <a:ext cx="3502387" cy="2440231"/>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 name="connsiteX0" fmla="*/ 923237 w 7230904"/>
              <a:gd name="connsiteY0" fmla="*/ 5028787 h 5029200"/>
              <a:gd name="connsiteX1" fmla="*/ 0 w 7230904"/>
              <a:gd name="connsiteY1" fmla="*/ 8389 h 5029200"/>
              <a:gd name="connsiteX2" fmla="*/ 7230904 w 7230904"/>
              <a:gd name="connsiteY2" fmla="*/ 0 h 5029200"/>
              <a:gd name="connsiteX3" fmla="*/ 5200867 w 7230904"/>
              <a:gd name="connsiteY3" fmla="*/ 5029200 h 5029200"/>
              <a:gd name="connsiteX4" fmla="*/ 923237 w 7230904"/>
              <a:gd name="connsiteY4" fmla="*/ 5028787 h 5029200"/>
              <a:gd name="connsiteX0" fmla="*/ 15102 w 7230904"/>
              <a:gd name="connsiteY0" fmla="*/ 5028788 h 5029200"/>
              <a:gd name="connsiteX1" fmla="*/ 0 w 7230904"/>
              <a:gd name="connsiteY1" fmla="*/ 8389 h 5029200"/>
              <a:gd name="connsiteX2" fmla="*/ 7230904 w 7230904"/>
              <a:gd name="connsiteY2" fmla="*/ 0 h 5029200"/>
              <a:gd name="connsiteX3" fmla="*/ 5200867 w 7230904"/>
              <a:gd name="connsiteY3" fmla="*/ 5029200 h 5029200"/>
              <a:gd name="connsiteX4" fmla="*/ 15102 w 7230904"/>
              <a:gd name="connsiteY4" fmla="*/ 5028788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0904" h="5029200">
                <a:moveTo>
                  <a:pt x="15102" y="5028788"/>
                </a:moveTo>
                <a:lnTo>
                  <a:pt x="0" y="8389"/>
                </a:lnTo>
                <a:lnTo>
                  <a:pt x="7230904" y="0"/>
                </a:lnTo>
                <a:lnTo>
                  <a:pt x="5200867" y="5029200"/>
                </a:lnTo>
                <a:lnTo>
                  <a:pt x="15102" y="5028788"/>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Title 4">
            <a:extLst>
              <a:ext uri="{FF2B5EF4-FFF2-40B4-BE49-F238E27FC236}">
                <a16:creationId xmlns:a16="http://schemas.microsoft.com/office/drawing/2014/main" id="{9B947CC1-CD42-14E1-6C87-24AA3C9BEE7F}"/>
              </a:ext>
            </a:extLst>
          </p:cNvPr>
          <p:cNvSpPr>
            <a:spLocks noGrp="1"/>
          </p:cNvSpPr>
          <p:nvPr>
            <p:ph type="title"/>
          </p:nvPr>
        </p:nvSpPr>
        <p:spPr>
          <a:xfrm>
            <a:off x="537402" y="1823902"/>
            <a:ext cx="9349993" cy="559323"/>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0" name="Text Placeholder 5">
            <a:extLst>
              <a:ext uri="{FF2B5EF4-FFF2-40B4-BE49-F238E27FC236}">
                <a16:creationId xmlns:a16="http://schemas.microsoft.com/office/drawing/2014/main" id="{02E18557-C3AA-ADBC-419E-6B0CC400537F}"/>
              </a:ext>
            </a:extLst>
          </p:cNvPr>
          <p:cNvSpPr>
            <a:spLocks noGrp="1"/>
          </p:cNvSpPr>
          <p:nvPr>
            <p:ph type="body" sz="quarter" idx="10"/>
          </p:nvPr>
        </p:nvSpPr>
        <p:spPr>
          <a:xfrm>
            <a:off x="538164" y="27432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753005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4" name="Parallelogram 8">
            <a:extLst>
              <a:ext uri="{FF2B5EF4-FFF2-40B4-BE49-F238E27FC236}">
                <a16:creationId xmlns:a16="http://schemas.microsoft.com/office/drawing/2014/main" id="{BC6DD746-FE55-333F-EE62-35C068AB0B47}"/>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F0FFC30D-2A7B-82BD-6015-519C3AB5F7D0}"/>
              </a:ext>
            </a:extLst>
          </p:cNvPr>
          <p:cNvSpPr/>
          <p:nvPr userDrawn="1"/>
        </p:nvSpPr>
        <p:spPr>
          <a:xfrm rot="10800000" flipV="1">
            <a:off x="5943601" y="1870726"/>
            <a:ext cx="6249743" cy="4987274"/>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011" h="5034570">
                <a:moveTo>
                  <a:pt x="1344" y="5034157"/>
                </a:moveTo>
                <a:lnTo>
                  <a:pt x="0" y="0"/>
                </a:lnTo>
                <a:lnTo>
                  <a:pt x="6309011" y="5370"/>
                </a:lnTo>
                <a:lnTo>
                  <a:pt x="4278974" y="5034570"/>
                </a:lnTo>
                <a:lnTo>
                  <a:pt x="1344" y="5034157"/>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Parallelogram 11">
            <a:extLst>
              <a:ext uri="{FF2B5EF4-FFF2-40B4-BE49-F238E27FC236}">
                <a16:creationId xmlns:a16="http://schemas.microsoft.com/office/drawing/2014/main" id="{F0DE07F2-322A-79D6-992E-325DF6955470}"/>
              </a:ext>
            </a:extLst>
          </p:cNvPr>
          <p:cNvSpPr/>
          <p:nvPr userDrawn="1"/>
        </p:nvSpPr>
        <p:spPr>
          <a:xfrm rot="10800000" flipV="1">
            <a:off x="5257797" y="4861731"/>
            <a:ext cx="3544187" cy="1996273"/>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999868"/>
              <a:gd name="connsiteY0" fmla="*/ 3300216 h 3300216"/>
              <a:gd name="connsiteX1" fmla="*/ 1332132 w 3999868"/>
              <a:gd name="connsiteY1" fmla="*/ 0 h 3300216"/>
              <a:gd name="connsiteX2" fmla="*/ 3999868 w 3999868"/>
              <a:gd name="connsiteY2" fmla="*/ 0 h 3300216"/>
              <a:gd name="connsiteX3" fmla="*/ 3209602 w 3999868"/>
              <a:gd name="connsiteY3" fmla="*/ 1979416 h 3300216"/>
              <a:gd name="connsiteX4" fmla="*/ 0 w 3999868"/>
              <a:gd name="connsiteY4" fmla="*/ 3300216 h 3300216"/>
              <a:gd name="connsiteX0" fmla="*/ 0 w 3508801"/>
              <a:gd name="connsiteY0" fmla="*/ 2097949 h 2097949"/>
              <a:gd name="connsiteX1" fmla="*/ 841065 w 3508801"/>
              <a:gd name="connsiteY1" fmla="*/ 0 h 2097949"/>
              <a:gd name="connsiteX2" fmla="*/ 3508801 w 3508801"/>
              <a:gd name="connsiteY2" fmla="*/ 0 h 2097949"/>
              <a:gd name="connsiteX3" fmla="*/ 2718535 w 3508801"/>
              <a:gd name="connsiteY3" fmla="*/ 1979416 h 2097949"/>
              <a:gd name="connsiteX4" fmla="*/ 0 w 3508801"/>
              <a:gd name="connsiteY4" fmla="*/ 2097949 h 2097949"/>
              <a:gd name="connsiteX0" fmla="*/ 0 w 3425167"/>
              <a:gd name="connsiteY0" fmla="*/ 1925105 h 1979416"/>
              <a:gd name="connsiteX1" fmla="*/ 757431 w 3425167"/>
              <a:gd name="connsiteY1" fmla="*/ 0 h 1979416"/>
              <a:gd name="connsiteX2" fmla="*/ 3425167 w 3425167"/>
              <a:gd name="connsiteY2" fmla="*/ 0 h 1979416"/>
              <a:gd name="connsiteX3" fmla="*/ 2634901 w 3425167"/>
              <a:gd name="connsiteY3" fmla="*/ 1979416 h 1979416"/>
              <a:gd name="connsiteX4" fmla="*/ 0 w 3425167"/>
              <a:gd name="connsiteY4" fmla="*/ 1925105 h 1979416"/>
              <a:gd name="connsiteX0" fmla="*/ 0 w 3425167"/>
              <a:gd name="connsiteY0" fmla="*/ 1925105 h 1929235"/>
              <a:gd name="connsiteX1" fmla="*/ 757431 w 3425167"/>
              <a:gd name="connsiteY1" fmla="*/ 0 h 1929235"/>
              <a:gd name="connsiteX2" fmla="*/ 3425167 w 3425167"/>
              <a:gd name="connsiteY2" fmla="*/ 0 h 1929235"/>
              <a:gd name="connsiteX3" fmla="*/ 2657203 w 3425167"/>
              <a:gd name="connsiteY3" fmla="*/ 1929235 h 1929235"/>
              <a:gd name="connsiteX4" fmla="*/ 0 w 3425167"/>
              <a:gd name="connsiteY4" fmla="*/ 1925105 h 192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67" h="1929235">
                <a:moveTo>
                  <a:pt x="0" y="1925105"/>
                </a:moveTo>
                <a:lnTo>
                  <a:pt x="757431" y="0"/>
                </a:lnTo>
                <a:lnTo>
                  <a:pt x="3425167" y="0"/>
                </a:lnTo>
                <a:lnTo>
                  <a:pt x="2657203" y="1929235"/>
                </a:lnTo>
                <a:lnTo>
                  <a:pt x="0" y="1925105"/>
                </a:lnTo>
                <a:close/>
              </a:path>
            </a:pathLst>
          </a:custGeom>
          <a:solidFill>
            <a:srgbClr val="008F9C">
              <a:alpha val="731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Parallelogram 7">
            <a:extLst>
              <a:ext uri="{FF2B5EF4-FFF2-40B4-BE49-F238E27FC236}">
                <a16:creationId xmlns:a16="http://schemas.microsoft.com/office/drawing/2014/main" id="{1A176806-E05C-D7EC-8F31-40155858D42A}"/>
              </a:ext>
            </a:extLst>
          </p:cNvPr>
          <p:cNvSpPr/>
          <p:nvPr userDrawn="1"/>
        </p:nvSpPr>
        <p:spPr>
          <a:xfrm rot="10800000" flipV="1">
            <a:off x="6915151" y="-1"/>
            <a:ext cx="4892292" cy="6872289"/>
          </a:xfrm>
          <a:custGeom>
            <a:avLst/>
            <a:gdLst>
              <a:gd name="connsiteX0" fmla="*/ 0 w 5920992"/>
              <a:gd name="connsiteY0" fmla="*/ 6858000 h 6858000"/>
              <a:gd name="connsiteX1" fmla="*/ 4295147 w 5920992"/>
              <a:gd name="connsiteY1" fmla="*/ 0 h 6858000"/>
              <a:gd name="connsiteX2" fmla="*/ 5920992 w 5920992"/>
              <a:gd name="connsiteY2" fmla="*/ 0 h 6858000"/>
              <a:gd name="connsiteX3" fmla="*/ 1625845 w 5920992"/>
              <a:gd name="connsiteY3" fmla="*/ 6858000 h 6858000"/>
              <a:gd name="connsiteX4" fmla="*/ 0 w 5920992"/>
              <a:gd name="connsiteY4" fmla="*/ 6858000 h 6858000"/>
              <a:gd name="connsiteX0" fmla="*/ 0 w 5920992"/>
              <a:gd name="connsiteY0" fmla="*/ 6858000 h 6858000"/>
              <a:gd name="connsiteX1" fmla="*/ 2594934 w 5920992"/>
              <a:gd name="connsiteY1" fmla="*/ 14287 h 6858000"/>
              <a:gd name="connsiteX2" fmla="*/ 5920992 w 5920992"/>
              <a:gd name="connsiteY2" fmla="*/ 0 h 6858000"/>
              <a:gd name="connsiteX3" fmla="*/ 1625845 w 5920992"/>
              <a:gd name="connsiteY3" fmla="*/ 6858000 h 6858000"/>
              <a:gd name="connsiteX4" fmla="*/ 0 w 5920992"/>
              <a:gd name="connsiteY4" fmla="*/ 6858000 h 6858000"/>
              <a:gd name="connsiteX0" fmla="*/ 0 w 4720842"/>
              <a:gd name="connsiteY0" fmla="*/ 6843713 h 6843713"/>
              <a:gd name="connsiteX1" fmla="*/ 2594934 w 4720842"/>
              <a:gd name="connsiteY1" fmla="*/ 0 h 6843713"/>
              <a:gd name="connsiteX2" fmla="*/ 4720842 w 4720842"/>
              <a:gd name="connsiteY2" fmla="*/ 1 h 6843713"/>
              <a:gd name="connsiteX3" fmla="*/ 1625845 w 4720842"/>
              <a:gd name="connsiteY3" fmla="*/ 6843713 h 6843713"/>
              <a:gd name="connsiteX4" fmla="*/ 0 w 4720842"/>
              <a:gd name="connsiteY4" fmla="*/ 6843713 h 6843713"/>
              <a:gd name="connsiteX0" fmla="*/ 0 w 4720842"/>
              <a:gd name="connsiteY0" fmla="*/ 6843713 h 6858001"/>
              <a:gd name="connsiteX1" fmla="*/ 2594934 w 4720842"/>
              <a:gd name="connsiteY1" fmla="*/ 0 h 6858001"/>
              <a:gd name="connsiteX2" fmla="*/ 4720842 w 4720842"/>
              <a:gd name="connsiteY2" fmla="*/ 1 h 6858001"/>
              <a:gd name="connsiteX3" fmla="*/ 1940170 w 4720842"/>
              <a:gd name="connsiteY3" fmla="*/ 6858001 h 6858001"/>
              <a:gd name="connsiteX4" fmla="*/ 0 w 4720842"/>
              <a:gd name="connsiteY4" fmla="*/ 6843713 h 6858001"/>
              <a:gd name="connsiteX0" fmla="*/ 0 w 4892292"/>
              <a:gd name="connsiteY0" fmla="*/ 6843713 h 6858001"/>
              <a:gd name="connsiteX1" fmla="*/ 2766384 w 4892292"/>
              <a:gd name="connsiteY1" fmla="*/ 0 h 6858001"/>
              <a:gd name="connsiteX2" fmla="*/ 4892292 w 4892292"/>
              <a:gd name="connsiteY2" fmla="*/ 1 h 6858001"/>
              <a:gd name="connsiteX3" fmla="*/ 2111620 w 4892292"/>
              <a:gd name="connsiteY3" fmla="*/ 6858001 h 6858001"/>
              <a:gd name="connsiteX4" fmla="*/ 0 w 4892292"/>
              <a:gd name="connsiteY4" fmla="*/ 6843713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2292" h="6858001">
                <a:moveTo>
                  <a:pt x="0" y="6843713"/>
                </a:moveTo>
                <a:lnTo>
                  <a:pt x="2766384" y="0"/>
                </a:lnTo>
                <a:lnTo>
                  <a:pt x="4892292" y="1"/>
                </a:lnTo>
                <a:lnTo>
                  <a:pt x="2111620" y="6858001"/>
                </a:lnTo>
                <a:lnTo>
                  <a:pt x="0" y="6843713"/>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noFill/>
              </a:rPr>
              <a:t>A</a:t>
            </a:r>
          </a:p>
        </p:txBody>
      </p:sp>
      <p:sp>
        <p:nvSpPr>
          <p:cNvPr id="9" name="Title 4">
            <a:extLst>
              <a:ext uri="{FF2B5EF4-FFF2-40B4-BE49-F238E27FC236}">
                <a16:creationId xmlns:a16="http://schemas.microsoft.com/office/drawing/2014/main" id="{CE2AC7F4-E641-1D16-C6D7-90F4B86742AB}"/>
              </a:ext>
            </a:extLst>
          </p:cNvPr>
          <p:cNvSpPr>
            <a:spLocks noGrp="1"/>
          </p:cNvSpPr>
          <p:nvPr>
            <p:ph type="title"/>
          </p:nvPr>
        </p:nvSpPr>
        <p:spPr>
          <a:xfrm>
            <a:off x="537402" y="1823898"/>
            <a:ext cx="5020300" cy="1147902"/>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3" name="Text Placeholder 5">
            <a:extLst>
              <a:ext uri="{FF2B5EF4-FFF2-40B4-BE49-F238E27FC236}">
                <a16:creationId xmlns:a16="http://schemas.microsoft.com/office/drawing/2014/main" id="{06AC6396-24D2-6520-9B08-D9915B13C25F}"/>
              </a:ext>
            </a:extLst>
          </p:cNvPr>
          <p:cNvSpPr>
            <a:spLocks noGrp="1"/>
          </p:cNvSpPr>
          <p:nvPr>
            <p:ph type="body" sz="quarter" idx="10"/>
          </p:nvPr>
        </p:nvSpPr>
        <p:spPr>
          <a:xfrm>
            <a:off x="538164" y="34290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9407549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aker">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5" y="4110990"/>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4">
            <a:extLst>
              <a:ext uri="{FF2B5EF4-FFF2-40B4-BE49-F238E27FC236}">
                <a16:creationId xmlns:a16="http://schemas.microsoft.com/office/drawing/2014/main" id="{D6BB1299-A76D-DF84-211C-80CA0BAD0CC8}"/>
              </a:ext>
            </a:extLst>
          </p:cNvPr>
          <p:cNvSpPr/>
          <p:nvPr userDrawn="1"/>
        </p:nvSpPr>
        <p:spPr>
          <a:xfrm>
            <a:off x="5723513" y="2658764"/>
            <a:ext cx="4925463" cy="3300218"/>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12">
            <a:extLst>
              <a:ext uri="{FF2B5EF4-FFF2-40B4-BE49-F238E27FC236}">
                <a16:creationId xmlns:a16="http://schemas.microsoft.com/office/drawing/2014/main" id="{27653093-D9A8-EDAF-4597-6DAB2BBE5E0D}"/>
              </a:ext>
            </a:extLst>
          </p:cNvPr>
          <p:cNvSpPr/>
          <p:nvPr userDrawn="1"/>
        </p:nvSpPr>
        <p:spPr>
          <a:xfrm>
            <a:off x="5486403" y="2350988"/>
            <a:ext cx="4925463" cy="3300218"/>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8">
            <a:extLst>
              <a:ext uri="{FF2B5EF4-FFF2-40B4-BE49-F238E27FC236}">
                <a16:creationId xmlns:a16="http://schemas.microsoft.com/office/drawing/2014/main" id="{D8BD85F9-1575-3A9A-48C6-B80E724025AC}"/>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1" name="Picture 10" descr="A white outline of a person with a speech bubble&#10;&#10;Description automatically generated">
            <a:extLst>
              <a:ext uri="{FF2B5EF4-FFF2-40B4-BE49-F238E27FC236}">
                <a16:creationId xmlns:a16="http://schemas.microsoft.com/office/drawing/2014/main" id="{CB3C13BE-D618-D7F4-ED26-9F2A8CF05E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49613" y="2653272"/>
            <a:ext cx="2599035" cy="2599034"/>
          </a:xfrm>
          <a:prstGeom prst="rect">
            <a:avLst/>
          </a:prstGeom>
        </p:spPr>
      </p:pic>
      <p:sp>
        <p:nvSpPr>
          <p:cNvPr id="8" name="Title 4">
            <a:extLst>
              <a:ext uri="{FF2B5EF4-FFF2-40B4-BE49-F238E27FC236}">
                <a16:creationId xmlns:a16="http://schemas.microsoft.com/office/drawing/2014/main" id="{F342CE37-4555-4BE9-C6C8-3E5B492D9638}"/>
              </a:ext>
            </a:extLst>
          </p:cNvPr>
          <p:cNvSpPr>
            <a:spLocks noGrp="1"/>
          </p:cNvSpPr>
          <p:nvPr>
            <p:ph type="title"/>
          </p:nvPr>
        </p:nvSpPr>
        <p:spPr>
          <a:xfrm>
            <a:off x="537402" y="1823898"/>
            <a:ext cx="5020300" cy="1147902"/>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2" name="Text Placeholder 5">
            <a:extLst>
              <a:ext uri="{FF2B5EF4-FFF2-40B4-BE49-F238E27FC236}">
                <a16:creationId xmlns:a16="http://schemas.microsoft.com/office/drawing/2014/main" id="{F24C8A4C-3252-A3C0-40E5-E9BFFE714F21}"/>
              </a:ext>
            </a:extLst>
          </p:cNvPr>
          <p:cNvSpPr>
            <a:spLocks noGrp="1"/>
          </p:cNvSpPr>
          <p:nvPr>
            <p:ph type="body" sz="quarter" idx="11"/>
          </p:nvPr>
        </p:nvSpPr>
        <p:spPr>
          <a:xfrm>
            <a:off x="538164" y="34290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6" name="Text Placeholder 5">
            <a:extLst>
              <a:ext uri="{FF2B5EF4-FFF2-40B4-BE49-F238E27FC236}">
                <a16:creationId xmlns:a16="http://schemas.microsoft.com/office/drawing/2014/main" id="{BA8887BF-E28D-8C63-C572-847CAC25D74B}"/>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909319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0.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86DFB244-190C-2E1B-CED8-87B72CE39E7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pic>
        <p:nvPicPr>
          <p:cNvPr id="8" name="Picture 7" descr="A green and white logo&#10;&#10;AI-generated content may be incorrect.">
            <a:extLst>
              <a:ext uri="{FF2B5EF4-FFF2-40B4-BE49-F238E27FC236}">
                <a16:creationId xmlns:a16="http://schemas.microsoft.com/office/drawing/2014/main" id="{CAFD072C-4150-1F60-2422-FAEE728A0C9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733677" y="471800"/>
            <a:ext cx="1338683" cy="411555"/>
          </a:xfrm>
          <a:prstGeom prst="rect">
            <a:avLst/>
          </a:prstGeom>
        </p:spPr>
      </p:pic>
    </p:spTree>
    <p:extLst>
      <p:ext uri="{BB962C8B-B14F-4D97-AF65-F5344CB8AC3E}">
        <p14:creationId xmlns:p14="http://schemas.microsoft.com/office/powerpoint/2010/main" val="188736710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674" r:id="rId3"/>
    <p:sldLayoutId id="2147483702"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33124A9C-C4BE-DC66-AF20-97C18166FEB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06001" y="533400"/>
            <a:ext cx="1921707" cy="914400"/>
          </a:xfrm>
          <a:prstGeom prst="rect">
            <a:avLst/>
          </a:prstGeom>
        </p:spPr>
      </p:pic>
      <p:pic>
        <p:nvPicPr>
          <p:cNvPr id="4" name="Picture 3" descr="A green and white logo&#10;&#10;AI-generated content may be incorrect.">
            <a:extLst>
              <a:ext uri="{FF2B5EF4-FFF2-40B4-BE49-F238E27FC236}">
                <a16:creationId xmlns:a16="http://schemas.microsoft.com/office/drawing/2014/main" id="{1C8399F8-3000-45BD-6F91-FBAE417DED8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812074" y="677965"/>
            <a:ext cx="1769699" cy="544063"/>
          </a:xfrm>
          <a:prstGeom prst="rect">
            <a:avLst/>
          </a:prstGeom>
        </p:spPr>
      </p:pic>
    </p:spTree>
    <p:extLst>
      <p:ext uri="{BB962C8B-B14F-4D97-AF65-F5344CB8AC3E}">
        <p14:creationId xmlns:p14="http://schemas.microsoft.com/office/powerpoint/2010/main" val="4130656272"/>
      </p:ext>
    </p:extLst>
  </p:cSld>
  <p:clrMap bg1="lt1" tx1="dk1" bg2="lt2" tx2="dk2" accent1="accent1" accent2="accent2" accent3="accent3" accent4="accent4" accent5="accent5" accent6="accent6" hlink="hlink" folHlink="folHlink"/>
  <p:sldLayoutIdLst>
    <p:sldLayoutId id="2147483705" r:id="rId1"/>
    <p:sldLayoutId id="2147483703" r:id="rId2"/>
    <p:sldLayoutId id="2147483704" r:id="rId3"/>
    <p:sldLayoutId id="2147483672"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33124A9C-C4BE-DC66-AF20-97C18166FEB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234843" y="533400"/>
            <a:ext cx="1592865" cy="757928"/>
          </a:xfrm>
          <a:prstGeom prst="rect">
            <a:avLst/>
          </a:prstGeom>
        </p:spPr>
      </p:pic>
      <p:pic>
        <p:nvPicPr>
          <p:cNvPr id="4" name="Picture 3" descr="A green and white logo&#10;&#10;AI-generated content may be incorrect.">
            <a:extLst>
              <a:ext uri="{FF2B5EF4-FFF2-40B4-BE49-F238E27FC236}">
                <a16:creationId xmlns:a16="http://schemas.microsoft.com/office/drawing/2014/main" id="{CC7B8029-8777-B7C3-CCE1-D1192E188BD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439005" y="676688"/>
            <a:ext cx="1444892" cy="444206"/>
          </a:xfrm>
          <a:prstGeom prst="rect">
            <a:avLst/>
          </a:prstGeom>
        </p:spPr>
      </p:pic>
    </p:spTree>
    <p:extLst>
      <p:ext uri="{BB962C8B-B14F-4D97-AF65-F5344CB8AC3E}">
        <p14:creationId xmlns:p14="http://schemas.microsoft.com/office/powerpoint/2010/main" val="2554695408"/>
      </p:ext>
    </p:extLst>
  </p:cSld>
  <p:clrMap bg1="lt1" tx1="dk1" bg2="lt2" tx2="dk2" accent1="accent1" accent2="accent2" accent3="accent3" accent4="accent4" accent5="accent5" accent6="accent6" hlink="hlink" folHlink="folHlink"/>
  <p:sldLayoutIdLst>
    <p:sldLayoutId id="2147483713" r:id="rId1"/>
    <p:sldLayoutId id="2147483718" r:id="rId2"/>
    <p:sldLayoutId id="2147483723" r:id="rId3"/>
    <p:sldLayoutId id="2147483719" r:id="rId4"/>
    <p:sldLayoutId id="2147483726" r:id="rId5"/>
    <p:sldLayoutId id="2147483724" r:id="rId6"/>
    <p:sldLayoutId id="2147483725"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blue and black text on a black background&#10;&#10;Description automatically generated">
            <a:extLst>
              <a:ext uri="{FF2B5EF4-FFF2-40B4-BE49-F238E27FC236}">
                <a16:creationId xmlns:a16="http://schemas.microsoft.com/office/drawing/2014/main" id="{CFEC3AD5-DDC9-543A-AC53-73554D101E0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06001" y="267936"/>
            <a:ext cx="1921707" cy="914400"/>
          </a:xfrm>
          <a:prstGeom prst="rect">
            <a:avLst/>
          </a:prstGeom>
        </p:spPr>
      </p:pic>
      <p:pic>
        <p:nvPicPr>
          <p:cNvPr id="3" name="Picture 2" descr="A green and white logo&#10;&#10;AI-generated content may be incorrect.">
            <a:extLst>
              <a:ext uri="{FF2B5EF4-FFF2-40B4-BE49-F238E27FC236}">
                <a16:creationId xmlns:a16="http://schemas.microsoft.com/office/drawing/2014/main" id="{3508F8EA-36C5-C342-863B-6947848FBE1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48625" y="502741"/>
            <a:ext cx="1497246" cy="460302"/>
          </a:xfrm>
          <a:prstGeom prst="rect">
            <a:avLst/>
          </a:prstGeom>
        </p:spPr>
      </p:pic>
    </p:spTree>
    <p:extLst>
      <p:ext uri="{BB962C8B-B14F-4D97-AF65-F5344CB8AC3E}">
        <p14:creationId xmlns:p14="http://schemas.microsoft.com/office/powerpoint/2010/main" val="245909102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23427F39-4F8F-7889-8D70-164467F8DB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2" y="552562"/>
            <a:ext cx="1485777" cy="703373"/>
          </a:xfrm>
          <a:prstGeom prst="rect">
            <a:avLst/>
          </a:prstGeom>
        </p:spPr>
      </p:pic>
      <p:pic>
        <p:nvPicPr>
          <p:cNvPr id="3" name="Picture 2" descr="A green and white logo&#10;&#10;AI-generated content may be incorrect.">
            <a:extLst>
              <a:ext uri="{FF2B5EF4-FFF2-40B4-BE49-F238E27FC236}">
                <a16:creationId xmlns:a16="http://schemas.microsoft.com/office/drawing/2014/main" id="{401311E7-9E80-5DDF-D8BA-52EB7AEA8D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33677" y="700400"/>
            <a:ext cx="1338683" cy="411555"/>
          </a:xfrm>
          <a:prstGeom prst="rect">
            <a:avLst/>
          </a:prstGeom>
        </p:spPr>
      </p:pic>
    </p:spTree>
    <p:extLst>
      <p:ext uri="{BB962C8B-B14F-4D97-AF65-F5344CB8AC3E}">
        <p14:creationId xmlns:p14="http://schemas.microsoft.com/office/powerpoint/2010/main" val="639390600"/>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22.xml"/><Relationship Id="rId1" Type="http://schemas.openxmlformats.org/officeDocument/2006/relationships/slideLayout" Target="../slideLayouts/slideLayout20.xml"/><Relationship Id="rId6" Type="http://schemas.openxmlformats.org/officeDocument/2006/relationships/slide" Target="slide19.xml"/><Relationship Id="rId5" Type="http://schemas.openxmlformats.org/officeDocument/2006/relationships/slide" Target="slide17.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22.xml"/><Relationship Id="rId1" Type="http://schemas.openxmlformats.org/officeDocument/2006/relationships/slideLayout" Target="../slideLayouts/slideLayout20.xml"/><Relationship Id="rId6" Type="http://schemas.openxmlformats.org/officeDocument/2006/relationships/slide" Target="slide19.xml"/><Relationship Id="rId5" Type="http://schemas.openxmlformats.org/officeDocument/2006/relationships/slide" Target="slide17.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slide" Target="slide19.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slide" Target="slide17.xml"/><Relationship Id="rId5" Type="http://schemas.openxmlformats.org/officeDocument/2006/relationships/slide" Target="slide12.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slide" Target="slide19.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slide" Target="slide17.xml"/><Relationship Id="rId5" Type="http://schemas.openxmlformats.org/officeDocument/2006/relationships/slide" Target="slide12.xml"/><Relationship Id="rId4" Type="http://schemas.openxmlformats.org/officeDocument/2006/relationships/slide" Target="slide15.xml"/></Relationships>
</file>

<file path=ppt/slides/_rels/slide14.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slide" Target="slide19.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slide" Target="slide17.xml"/><Relationship Id="rId5" Type="http://schemas.openxmlformats.org/officeDocument/2006/relationships/slide" Target="slide12.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slide" Target="slide19.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slide" Target="slide17.xml"/><Relationship Id="rId5" Type="http://schemas.openxmlformats.org/officeDocument/2006/relationships/slide" Target="slide12.xml"/><Relationship Id="rId4" Type="http://schemas.openxmlformats.org/officeDocument/2006/relationships/slide" Target="slide15.xml"/></Relationships>
</file>

<file path=ppt/slides/_rels/slide16.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slide" Target="slide19.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slide" Target="slide17.xml"/><Relationship Id="rId5" Type="http://schemas.openxmlformats.org/officeDocument/2006/relationships/slide" Target="slide12.xml"/><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slide" Target="slide19.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slide" Target="slide17.xml"/><Relationship Id="rId5" Type="http://schemas.openxmlformats.org/officeDocument/2006/relationships/slide" Target="slide12.xml"/><Relationship Id="rId4" Type="http://schemas.openxmlformats.org/officeDocument/2006/relationships/slide" Target="slide15.xml"/></Relationships>
</file>

<file path=ppt/slides/_rels/slide18.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slide" Target="slide19.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slide" Target="slide17.xml"/><Relationship Id="rId5" Type="http://schemas.openxmlformats.org/officeDocument/2006/relationships/slide" Target="slide12.xml"/><Relationship Id="rId4" Type="http://schemas.openxmlformats.org/officeDocument/2006/relationships/slide" Target="slide15.xml"/></Relationships>
</file>

<file path=ppt/slides/_rels/slide19.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slide" Target="slide19.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slide" Target="slide17.xml"/><Relationship Id="rId5" Type="http://schemas.openxmlformats.org/officeDocument/2006/relationships/slide" Target="slide12.xml"/><Relationship Id="rId4" Type="http://schemas.openxmlformats.org/officeDocument/2006/relationships/slide" Target="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slide" Target="slide19.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slide" Target="slide17.xml"/><Relationship Id="rId5" Type="http://schemas.openxmlformats.org/officeDocument/2006/relationships/slide" Target="slide12.xml"/><Relationship Id="rId4" Type="http://schemas.openxmlformats.org/officeDocument/2006/relationships/slide" Target="slide15.xml"/></Relationships>
</file>

<file path=ppt/slides/_rels/slide21.xml.rels><?xml version="1.0" encoding="UTF-8" standalone="yes"?>
<Relationships xmlns="http://schemas.openxmlformats.org/package/2006/relationships"><Relationship Id="rId8" Type="http://schemas.openxmlformats.org/officeDocument/2006/relationships/hyperlink" Target="https://www.e-lfh.org.uk/programmes/the-oliver-mcgowan-mandatory-training-on-learning-disability-and-autism/" TargetMode="External"/><Relationship Id="rId3" Type="http://schemas.openxmlformats.org/officeDocument/2006/relationships/slide" Target="slide22.xml"/><Relationship Id="rId7" Type="http://schemas.openxmlformats.org/officeDocument/2006/relationships/slide" Target="slide19.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slide" Target="slide17.xml"/><Relationship Id="rId5" Type="http://schemas.openxmlformats.org/officeDocument/2006/relationships/slide" Target="slide12.xml"/><Relationship Id="rId4" Type="http://schemas.openxmlformats.org/officeDocument/2006/relationships/slide" Target="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22.xml"/><Relationship Id="rId1" Type="http://schemas.openxmlformats.org/officeDocument/2006/relationships/slideLayout" Target="../slideLayouts/slideLayout20.xml"/><Relationship Id="rId5" Type="http://schemas.openxmlformats.org/officeDocument/2006/relationships/slide" Target="slide17.xml"/><Relationship Id="rId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380B-C6E5-3801-DBAF-D0E1899AE383}"/>
              </a:ext>
            </a:extLst>
          </p:cNvPr>
          <p:cNvSpPr>
            <a:spLocks noGrp="1"/>
          </p:cNvSpPr>
          <p:nvPr>
            <p:ph type="title"/>
          </p:nvPr>
        </p:nvSpPr>
        <p:spPr/>
        <p:txBody>
          <a:bodyPr/>
          <a:lstStyle/>
          <a:p>
            <a:r>
              <a:rPr lang="en-GB" sz="4400" dirty="0"/>
              <a:t>Skills assessment</a:t>
            </a:r>
          </a:p>
        </p:txBody>
      </p:sp>
      <p:sp>
        <p:nvSpPr>
          <p:cNvPr id="3" name="Text Placeholder 2">
            <a:extLst>
              <a:ext uri="{FF2B5EF4-FFF2-40B4-BE49-F238E27FC236}">
                <a16:creationId xmlns:a16="http://schemas.microsoft.com/office/drawing/2014/main" id="{26DCFB96-CDE2-3BEC-5F7C-76CAF211ACFB}"/>
              </a:ext>
            </a:extLst>
          </p:cNvPr>
          <p:cNvSpPr>
            <a:spLocks noGrp="1"/>
          </p:cNvSpPr>
          <p:nvPr>
            <p:ph type="body" sz="quarter" idx="10"/>
          </p:nvPr>
        </p:nvSpPr>
        <p:spPr>
          <a:xfrm>
            <a:off x="558946" y="2743204"/>
            <a:ext cx="8377237" cy="626647"/>
          </a:xfrm>
        </p:spPr>
        <p:txBody>
          <a:bodyPr/>
          <a:lstStyle/>
          <a:p>
            <a:r>
              <a:rPr lang="en-GB" sz="2400" dirty="0"/>
              <a:t>For Deputy Manager role</a:t>
            </a:r>
          </a:p>
        </p:txBody>
      </p:sp>
    </p:spTree>
    <p:extLst>
      <p:ext uri="{BB962C8B-B14F-4D97-AF65-F5344CB8AC3E}">
        <p14:creationId xmlns:p14="http://schemas.microsoft.com/office/powerpoint/2010/main" val="168973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0DFD6-B62A-E061-68F2-30B768EC1D40}"/>
            </a:ext>
          </a:extLst>
        </p:cNvPr>
        <p:cNvGrpSpPr/>
        <p:nvPr/>
      </p:nvGrpSpPr>
      <p:grpSpPr>
        <a:xfrm>
          <a:off x="0" y="0"/>
          <a:ext cx="0" cy="0"/>
          <a:chOff x="0" y="0"/>
          <a:chExt cx="0" cy="0"/>
        </a:xfrm>
      </p:grpSpPr>
      <p:graphicFrame>
        <p:nvGraphicFramePr>
          <p:cNvPr id="181" name="Table 180">
            <a:extLst>
              <a:ext uri="{FF2B5EF4-FFF2-40B4-BE49-F238E27FC236}">
                <a16:creationId xmlns:a16="http://schemas.microsoft.com/office/drawing/2014/main" id="{A1597D63-54B6-7F66-EAD2-989E6F5D6E9A}"/>
              </a:ext>
            </a:extLst>
          </p:cNvPr>
          <p:cNvGraphicFramePr>
            <a:graphicFrameLocks/>
          </p:cNvGraphicFramePr>
          <p:nvPr>
            <p:extLst>
              <p:ext uri="{D42A27DB-BD31-4B8C-83A1-F6EECF244321}">
                <p14:modId xmlns:p14="http://schemas.microsoft.com/office/powerpoint/2010/main" val="574986750"/>
              </p:ext>
            </p:extLst>
          </p:nvPr>
        </p:nvGraphicFramePr>
        <p:xfrm>
          <a:off x="619601" y="1433510"/>
          <a:ext cx="11184473" cy="4898709"/>
        </p:xfrm>
        <a:graphic>
          <a:graphicData uri="http://schemas.openxmlformats.org/drawingml/2006/table">
            <a:tbl>
              <a:tblPr firstRow="1" bandRow="1">
                <a:tableStyleId>{2D5ABB26-0587-4C30-8999-92F81FD0307C}</a:tableStyleId>
              </a:tblPr>
              <a:tblGrid>
                <a:gridCol w="6016656">
                  <a:extLst>
                    <a:ext uri="{9D8B030D-6E8A-4147-A177-3AD203B41FA5}">
                      <a16:colId xmlns:a16="http://schemas.microsoft.com/office/drawing/2014/main" val="2582755497"/>
                    </a:ext>
                  </a:extLst>
                </a:gridCol>
                <a:gridCol w="5167817">
                  <a:extLst>
                    <a:ext uri="{9D8B030D-6E8A-4147-A177-3AD203B41FA5}">
                      <a16:colId xmlns:a16="http://schemas.microsoft.com/office/drawing/2014/main" val="697235041"/>
                    </a:ext>
                  </a:extLst>
                </a:gridCol>
              </a:tblGrid>
              <a:tr h="316447">
                <a:tc>
                  <a:txBody>
                    <a:bodyPr/>
                    <a:lstStyle/>
                    <a:p>
                      <a:pPr algn="l"/>
                      <a:r>
                        <a:rPr lang="en-GB" sz="1200" b="1">
                          <a:solidFill>
                            <a:schemeClr val="bg1"/>
                          </a:solidFill>
                        </a:rPr>
                        <a:t>Behaviour</a:t>
                      </a:r>
                    </a:p>
                  </a:txBody>
                  <a:tcPr marL="100558" marR="100558" marT="45708" marB="45708">
                    <a:lnB>
                      <a:noFill/>
                    </a:lnB>
                    <a:solidFill>
                      <a:schemeClr val="accent1"/>
                    </a:solidFill>
                  </a:tcPr>
                </a:tc>
                <a:tc>
                  <a:txBody>
                    <a:bodyPr/>
                    <a:lstStyle/>
                    <a:p>
                      <a:pPr algn="ctr"/>
                      <a:endParaRPr lang="en-GB" sz="1600">
                        <a:solidFill>
                          <a:schemeClr val="bg1"/>
                        </a:solidFill>
                      </a:endParaRPr>
                    </a:p>
                  </a:txBody>
                  <a:tcPr marL="100558" marR="100558" marT="45708" marB="45708">
                    <a:lnB>
                      <a:noFill/>
                    </a:lnB>
                    <a:solidFill>
                      <a:schemeClr val="accent1"/>
                    </a:solidFill>
                  </a:tcPr>
                </a:tc>
                <a:extLst>
                  <a:ext uri="{0D108BD9-81ED-4DB2-BD59-A6C34878D82A}">
                    <a16:rowId xmlns:a16="http://schemas.microsoft.com/office/drawing/2014/main" val="71994065"/>
                  </a:ext>
                </a:extLst>
              </a:tr>
              <a:tr h="542666">
                <a:tc>
                  <a:txBody>
                    <a:bodyPr/>
                    <a:lstStyle/>
                    <a:p>
                      <a:pPr algn="l" fontAlgn="b"/>
                      <a:r>
                        <a:rPr lang="en-GB" sz="1100" b="0" i="0" u="none" strike="noStrike">
                          <a:solidFill>
                            <a:srgbClr val="000000"/>
                          </a:solidFill>
                          <a:effectLst/>
                          <a:latin typeface="Arial" panose="020B0604020202020204" pitchFamily="34" charset="0"/>
                        </a:rPr>
                        <a:t>Acts as a leader in delivering person-centred support. Leads a culture of coproduction in their service, recognising the significance and value of the lived experience of the people drawing on care and support</a:t>
                      </a:r>
                    </a:p>
                  </a:txBody>
                  <a:tcPr marL="90000" marR="90000" marT="36000" marB="3600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dirty="0">
                        <a:solidFill>
                          <a:schemeClr val="tx1"/>
                        </a:solidFill>
                      </a:endParaRPr>
                    </a:p>
                  </a:txBody>
                  <a:tcPr marL="100558" marR="100558" marT="45708" marB="45708">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7806090"/>
                  </a:ext>
                </a:extLst>
              </a:tr>
              <a:tr h="384431">
                <a:tc>
                  <a:txBody>
                    <a:bodyPr/>
                    <a:lstStyle/>
                    <a:p>
                      <a:pPr algn="l" fontAlgn="b"/>
                      <a:r>
                        <a:rPr lang="en-GB" sz="1100" b="0" i="0" u="none" strike="noStrike">
                          <a:solidFill>
                            <a:srgbClr val="000000"/>
                          </a:solidFill>
                          <a:effectLst/>
                          <a:latin typeface="Arial" panose="020B0604020202020204" pitchFamily="34" charset="0"/>
                        </a:rPr>
                        <a:t>Devote yourself to ensuring the contentment, health and wellbeing of the people drawing on care and support by putting them at the heart of what you do </a:t>
                      </a:r>
                    </a:p>
                  </a:txBody>
                  <a:tcPr marL="90000" marR="90000" marT="36000" marB="3600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a:solidFill>
                          <a:schemeClr val="tx1"/>
                        </a:solidFill>
                      </a:endParaRPr>
                    </a:p>
                  </a:txBody>
                  <a:tcPr marL="100558" marR="100558" marT="45708" marB="45708">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7784593"/>
                  </a:ext>
                </a:extLst>
              </a:tr>
              <a:tr h="384431">
                <a:tc>
                  <a:txBody>
                    <a:bodyPr/>
                    <a:lstStyle/>
                    <a:p>
                      <a:pPr algn="l" fontAlgn="b"/>
                      <a:r>
                        <a:rPr lang="en-GB" sz="1100" b="0" i="0" u="none" strike="noStrike">
                          <a:solidFill>
                            <a:srgbClr val="000000"/>
                          </a:solidFill>
                          <a:effectLst/>
                          <a:latin typeface="Arial" panose="020B0604020202020204" pitchFamily="34" charset="0"/>
                        </a:rPr>
                        <a:t>Acts in a flexible, creative, innovative and proactive way when problem solving, taking account of best practice</a:t>
                      </a:r>
                    </a:p>
                  </a:txBody>
                  <a:tcPr marL="90000" marR="90000" marT="36000" marB="3600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dirty="0">
                        <a:solidFill>
                          <a:schemeClr val="tx1"/>
                        </a:solidFill>
                      </a:endParaRPr>
                    </a:p>
                  </a:txBody>
                  <a:tcPr marL="100558" marR="100558" marT="45708" marB="45708">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9583974"/>
                  </a:ext>
                </a:extLst>
              </a:tr>
              <a:tr h="384431">
                <a:tc>
                  <a:txBody>
                    <a:bodyPr/>
                    <a:lstStyle/>
                    <a:p>
                      <a:pPr algn="l" fontAlgn="b"/>
                      <a:r>
                        <a:rPr lang="en-GB" sz="1100" b="0" i="0" u="none" strike="noStrike">
                          <a:solidFill>
                            <a:srgbClr val="000000"/>
                          </a:solidFill>
                          <a:effectLst/>
                          <a:latin typeface="Arial" panose="020B0604020202020204" pitchFamily="34" charset="0"/>
                        </a:rPr>
                        <a:t>Promote an open environment that encourages and values feedback and learning from incidents, taking responsibility for ensuring it is incorporated into practice</a:t>
                      </a:r>
                    </a:p>
                  </a:txBody>
                  <a:tcPr marL="90000" marR="90000" marT="36000" marB="3600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dirty="0">
                        <a:solidFill>
                          <a:schemeClr val="tx1"/>
                        </a:solidFill>
                      </a:endParaRPr>
                    </a:p>
                  </a:txBody>
                  <a:tcPr marL="100558" marR="100558" marT="45708" marB="45708">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093288"/>
                  </a:ext>
                </a:extLst>
              </a:tr>
              <a:tr h="388441">
                <a:tc>
                  <a:txBody>
                    <a:bodyPr/>
                    <a:lstStyle/>
                    <a:p>
                      <a:pPr algn="l" fontAlgn="b"/>
                      <a:r>
                        <a:rPr lang="en-GB" sz="1100" b="0" i="0" u="none" strike="noStrike">
                          <a:solidFill>
                            <a:srgbClr val="000000"/>
                          </a:solidFill>
                          <a:effectLst/>
                          <a:latin typeface="Arial" panose="020B0604020202020204" pitchFamily="34" charset="0"/>
                        </a:rPr>
                        <a:t>Champions, and leads others in the use of, reflective practice to help drive service and personal improvement </a:t>
                      </a:r>
                    </a:p>
                  </a:txBody>
                  <a:tcPr marL="90000" marR="90000" marT="36000" marB="3600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a:solidFill>
                          <a:schemeClr val="tx1"/>
                        </a:solidFill>
                      </a:endParaRPr>
                    </a:p>
                  </a:txBody>
                  <a:tcPr marL="100558" marR="100558"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178680"/>
                  </a:ext>
                </a:extLst>
              </a:tr>
              <a:tr h="388441">
                <a:tc>
                  <a:txBody>
                    <a:bodyPr/>
                    <a:lstStyle/>
                    <a:p>
                      <a:pPr algn="l" fontAlgn="b"/>
                      <a:r>
                        <a:rPr lang="en-GB" sz="1100" b="0" i="0" u="none" strike="noStrike">
                          <a:solidFill>
                            <a:srgbClr val="000000"/>
                          </a:solidFill>
                          <a:effectLst/>
                          <a:latin typeface="Arial" panose="020B0604020202020204" pitchFamily="34" charset="0"/>
                        </a:rPr>
                        <a:t>Takes pride in their role in adult social care, empowering their staff to also take pride in the work they do, celebrating achievements and success</a:t>
                      </a:r>
                    </a:p>
                  </a:txBody>
                  <a:tcPr marL="90000" marR="90000" marT="36000" marB="3600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a:solidFill>
                          <a:schemeClr val="tx1"/>
                        </a:solidFill>
                      </a:endParaRPr>
                    </a:p>
                  </a:txBody>
                  <a:tcPr marL="100558" marR="100558"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1091905"/>
                  </a:ext>
                </a:extLst>
              </a:tr>
              <a:tr h="388441">
                <a:tc>
                  <a:txBody>
                    <a:bodyPr/>
                    <a:lstStyle/>
                    <a:p>
                      <a:pPr algn="l" fontAlgn="b"/>
                      <a:r>
                        <a:rPr lang="en-GB" sz="1100" b="0" i="0" u="none" strike="noStrike">
                          <a:solidFill>
                            <a:srgbClr val="000000"/>
                          </a:solidFill>
                          <a:effectLst/>
                          <a:latin typeface="Arial" panose="020B0604020202020204" pitchFamily="34" charset="0"/>
                        </a:rPr>
                        <a:t>Role models a calm, measured and positive approach when managing complex or difficult situations</a:t>
                      </a:r>
                    </a:p>
                  </a:txBody>
                  <a:tcPr marL="90000" marR="90000" marT="36000" marB="3600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a:solidFill>
                          <a:schemeClr val="tx1"/>
                        </a:solidFill>
                      </a:endParaRPr>
                    </a:p>
                  </a:txBody>
                  <a:tcPr marL="100558" marR="100558"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591927"/>
                  </a:ext>
                </a:extLst>
              </a:tr>
              <a:tr h="384431">
                <a:tc>
                  <a:txBody>
                    <a:bodyPr/>
                    <a:lstStyle/>
                    <a:p>
                      <a:pPr algn="l" fontAlgn="b"/>
                      <a:r>
                        <a:rPr lang="en-GB" sz="1100" b="0" i="0" u="none" strike="noStrike">
                          <a:solidFill>
                            <a:srgbClr val="000000"/>
                          </a:solidFill>
                          <a:effectLst/>
                          <a:latin typeface="Arial" panose="020B0604020202020204" pitchFamily="34" charset="0"/>
                        </a:rPr>
                        <a:t>Acts proactively to develop positive and collaborative relationships with their staff, external stakeholders and people who draw on care and support </a:t>
                      </a:r>
                    </a:p>
                  </a:txBody>
                  <a:tcPr marL="90000" marR="90000" marT="36000" marB="3600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a:solidFill>
                          <a:schemeClr val="tx1"/>
                        </a:solidFill>
                      </a:endParaRPr>
                    </a:p>
                  </a:txBody>
                  <a:tcPr marL="100558" marR="100558"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775213"/>
                  </a:ext>
                </a:extLst>
              </a:tr>
              <a:tr h="388441">
                <a:tc>
                  <a:txBody>
                    <a:bodyPr/>
                    <a:lstStyle/>
                    <a:p>
                      <a:pPr algn="l" fontAlgn="b"/>
                      <a:r>
                        <a:rPr lang="en-GB" sz="1100" b="0" i="0" u="none" strike="noStrike">
                          <a:solidFill>
                            <a:srgbClr val="000000"/>
                          </a:solidFill>
                          <a:effectLst/>
                          <a:latin typeface="Arial" panose="020B0604020202020204" pitchFamily="34" charset="0"/>
                        </a:rPr>
                        <a:t>Act in an ethical and professional manner, role modelling evidence-based best practice and values</a:t>
                      </a:r>
                    </a:p>
                  </a:txBody>
                  <a:tcPr marL="90000" marR="90000" marT="36000" marB="3600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a:solidFill>
                          <a:schemeClr val="tx1"/>
                        </a:solidFill>
                      </a:endParaRPr>
                    </a:p>
                  </a:txBody>
                  <a:tcPr marL="100558" marR="100558"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1481331"/>
                  </a:ext>
                </a:extLst>
              </a:tr>
              <a:tr h="323013">
                <a:tc>
                  <a:txBody>
                    <a:bodyPr/>
                    <a:lstStyle/>
                    <a:p>
                      <a:pPr algn="l" fontAlgn="b"/>
                      <a:r>
                        <a:rPr lang="en-GB" sz="1100" b="0" i="0" u="none" strike="noStrike">
                          <a:solidFill>
                            <a:srgbClr val="000000"/>
                          </a:solidFill>
                          <a:effectLst/>
                          <a:latin typeface="Arial" panose="020B0604020202020204" pitchFamily="34" charset="0"/>
                        </a:rPr>
                        <a:t>Takes personal responsibility for the effective and safe running of the service at all times </a:t>
                      </a:r>
                    </a:p>
                  </a:txBody>
                  <a:tcPr marL="90000" marR="90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a:solidFill>
                          <a:schemeClr val="tx1"/>
                        </a:solidFill>
                      </a:endParaRPr>
                    </a:p>
                  </a:txBody>
                  <a:tcPr marL="100558" marR="100558"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3155022"/>
                  </a:ext>
                </a:extLst>
              </a:tr>
              <a:tr h="388441">
                <a:tc>
                  <a:txBody>
                    <a:bodyPr/>
                    <a:lstStyle/>
                    <a:p>
                      <a:pPr algn="l" fontAlgn="b"/>
                      <a:r>
                        <a:rPr lang="en-GB" sz="1100" b="0" i="0" u="none" strike="noStrike">
                          <a:solidFill>
                            <a:srgbClr val="000000"/>
                          </a:solidFill>
                          <a:effectLst/>
                          <a:latin typeface="Arial" panose="020B0604020202020204" pitchFamily="34" charset="0"/>
                        </a:rPr>
                        <a:t>Recognises the need for continual professional development to remain up to date and able to understand and follow appropriate regulations and practice updates/innovations</a:t>
                      </a:r>
                    </a:p>
                  </a:txBody>
                  <a:tcPr marL="90000" marR="90000" marT="36000" marB="3600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dirty="0">
                        <a:solidFill>
                          <a:schemeClr val="tx1"/>
                        </a:solidFill>
                      </a:endParaRPr>
                    </a:p>
                  </a:txBody>
                  <a:tcPr marL="100558" marR="100558"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8761679"/>
                  </a:ext>
                </a:extLst>
              </a:tr>
            </a:tbl>
          </a:graphicData>
        </a:graphic>
      </p:graphicFrame>
      <p:sp>
        <p:nvSpPr>
          <p:cNvPr id="3" name="Oval 2">
            <a:extLst>
              <a:ext uri="{FF2B5EF4-FFF2-40B4-BE49-F238E27FC236}">
                <a16:creationId xmlns:a16="http://schemas.microsoft.com/office/drawing/2014/main" id="{B996FC64-4B85-C2D9-900D-3BD9510B2151}"/>
              </a:ext>
            </a:extLst>
          </p:cNvPr>
          <p:cNvSpPr/>
          <p:nvPr/>
        </p:nvSpPr>
        <p:spPr>
          <a:xfrm>
            <a:off x="8364835" y="6382215"/>
            <a:ext cx="180000" cy="180000"/>
          </a:xfrm>
          <a:prstGeom prst="ellipse">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 name="TextBox 3">
            <a:extLst>
              <a:ext uri="{FF2B5EF4-FFF2-40B4-BE49-F238E27FC236}">
                <a16:creationId xmlns:a16="http://schemas.microsoft.com/office/drawing/2014/main" id="{5B2FCE55-6483-D918-E221-DCBC6E370039}"/>
              </a:ext>
            </a:extLst>
          </p:cNvPr>
          <p:cNvSpPr txBox="1"/>
          <p:nvPr/>
        </p:nvSpPr>
        <p:spPr>
          <a:xfrm>
            <a:off x="8493955" y="6341411"/>
            <a:ext cx="3049248" cy="261610"/>
          </a:xfrm>
          <a:prstGeom prst="rect">
            <a:avLst/>
          </a:prstGeom>
          <a:noFill/>
        </p:spPr>
        <p:txBody>
          <a:bodyPr wrap="square" rtlCol="0">
            <a:spAutoFit/>
          </a:bodyPr>
          <a:lstStyle/>
          <a:p>
            <a:r>
              <a:rPr lang="en-GB" sz="1100" dirty="0"/>
              <a:t>Your assessment</a:t>
            </a:r>
          </a:p>
        </p:txBody>
      </p:sp>
      <p:sp>
        <p:nvSpPr>
          <p:cNvPr id="5" name="Oval 4">
            <a:extLst>
              <a:ext uri="{FF2B5EF4-FFF2-40B4-BE49-F238E27FC236}">
                <a16:creationId xmlns:a16="http://schemas.microsoft.com/office/drawing/2014/main" id="{8576181B-32BD-5BA5-E078-7EE55E3B1727}"/>
              </a:ext>
            </a:extLst>
          </p:cNvPr>
          <p:cNvSpPr/>
          <p:nvPr/>
        </p:nvSpPr>
        <p:spPr>
          <a:xfrm>
            <a:off x="9765950" y="6369699"/>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 name="TextBox 5">
            <a:extLst>
              <a:ext uri="{FF2B5EF4-FFF2-40B4-BE49-F238E27FC236}">
                <a16:creationId xmlns:a16="http://schemas.microsoft.com/office/drawing/2014/main" id="{4D65A2D9-D629-B3E5-CE66-DA0DF63F291C}"/>
              </a:ext>
            </a:extLst>
          </p:cNvPr>
          <p:cNvSpPr txBox="1"/>
          <p:nvPr/>
        </p:nvSpPr>
        <p:spPr>
          <a:xfrm>
            <a:off x="9925945" y="6336368"/>
            <a:ext cx="2113888" cy="261610"/>
          </a:xfrm>
          <a:prstGeom prst="rect">
            <a:avLst/>
          </a:prstGeom>
          <a:noFill/>
        </p:spPr>
        <p:txBody>
          <a:bodyPr wrap="square" rtlCol="0">
            <a:spAutoFit/>
          </a:bodyPr>
          <a:lstStyle/>
          <a:p>
            <a:r>
              <a:rPr lang="en-GB" sz="1100" dirty="0"/>
              <a:t>Your manager’s assessment</a:t>
            </a:r>
          </a:p>
        </p:txBody>
      </p:sp>
      <p:sp>
        <p:nvSpPr>
          <p:cNvPr id="7" name="TextBox 6">
            <a:extLst>
              <a:ext uri="{FF2B5EF4-FFF2-40B4-BE49-F238E27FC236}">
                <a16:creationId xmlns:a16="http://schemas.microsoft.com/office/drawing/2014/main" id="{6D2A3948-E91C-666D-ABEF-9CF009BCAD68}"/>
              </a:ext>
            </a:extLst>
          </p:cNvPr>
          <p:cNvSpPr txBox="1"/>
          <p:nvPr/>
        </p:nvSpPr>
        <p:spPr>
          <a:xfrm>
            <a:off x="7751695" y="6327175"/>
            <a:ext cx="613140" cy="307777"/>
          </a:xfrm>
          <a:prstGeom prst="rect">
            <a:avLst/>
          </a:prstGeom>
          <a:noFill/>
        </p:spPr>
        <p:txBody>
          <a:bodyPr wrap="square" rtlCol="0">
            <a:spAutoFit/>
          </a:bodyPr>
          <a:lstStyle/>
          <a:p>
            <a:r>
              <a:rPr lang="en-GB" sz="1400" b="1" dirty="0"/>
              <a:t>Key:</a:t>
            </a:r>
          </a:p>
        </p:txBody>
      </p:sp>
      <p:sp>
        <p:nvSpPr>
          <p:cNvPr id="8" name="Slide Number Placeholder 1">
            <a:extLst>
              <a:ext uri="{FF2B5EF4-FFF2-40B4-BE49-F238E27FC236}">
                <a16:creationId xmlns:a16="http://schemas.microsoft.com/office/drawing/2014/main" id="{B66F16EC-82D0-3968-630F-F18D47EAAC2B}"/>
              </a:ext>
            </a:extLst>
          </p:cNvPr>
          <p:cNvSpPr txBox="1">
            <a:spLocks/>
          </p:cNvSpPr>
          <p:nvPr/>
        </p:nvSpPr>
        <p:spPr>
          <a:xfrm>
            <a:off x="0" y="0"/>
            <a:ext cx="0" cy="0"/>
          </a:xfrm>
        </p:spPr>
        <p:txBody>
          <a:bodyPr/>
          <a:lstStyle>
            <a:defPPr>
              <a:defRPr kern="0"/>
            </a:defPPr>
          </a:lstStyle>
          <a:p>
            <a:fld id="{06A44ADC-FBC0-4698-B0EC-1AD4A4060383}" type="slidenum">
              <a:rPr lang="en-GB" smtClean="0"/>
              <a:pPr/>
              <a:t>10</a:t>
            </a:fld>
            <a:endParaRPr lang="en-GB"/>
          </a:p>
        </p:txBody>
      </p:sp>
      <p:sp>
        <p:nvSpPr>
          <p:cNvPr id="9" name="Rectangle: Rounded Corners 8">
            <a:extLst>
              <a:ext uri="{FF2B5EF4-FFF2-40B4-BE49-F238E27FC236}">
                <a16:creationId xmlns:a16="http://schemas.microsoft.com/office/drawing/2014/main" id="{D355BC08-43CF-25A9-490F-87DE9BCAFA1A}"/>
              </a:ext>
            </a:extLst>
          </p:cNvPr>
          <p:cNvSpPr/>
          <p:nvPr/>
        </p:nvSpPr>
        <p:spPr>
          <a:xfrm rot="10800000" flipV="1">
            <a:off x="0" y="-1"/>
            <a:ext cx="1658983" cy="360000"/>
          </a:xfrm>
          <a:prstGeom prst="roundRect">
            <a:avLst/>
          </a:prstGeom>
          <a:solidFill>
            <a:srgbClr val="FFB81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Behaviours</a:t>
            </a:r>
          </a:p>
        </p:txBody>
      </p:sp>
      <p:sp>
        <p:nvSpPr>
          <p:cNvPr id="10" name="Rectangle: Rounded Corners 9">
            <a:hlinkClick r:id="rId2" action="ppaction://hlinksldjump"/>
            <a:extLst>
              <a:ext uri="{FF2B5EF4-FFF2-40B4-BE49-F238E27FC236}">
                <a16:creationId xmlns:a16="http://schemas.microsoft.com/office/drawing/2014/main" id="{BC0405B7-DE81-74F9-683E-9A35250A6378}"/>
              </a:ext>
            </a:extLst>
          </p:cNvPr>
          <p:cNvSpPr/>
          <p:nvPr/>
        </p:nvSpPr>
        <p:spPr>
          <a:xfrm rot="10800000" flipV="1">
            <a:off x="10337074" y="-1"/>
            <a:ext cx="1854926"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3" action="ppaction://hlinksldjump"/>
            <a:extLst>
              <a:ext uri="{FF2B5EF4-FFF2-40B4-BE49-F238E27FC236}">
                <a16:creationId xmlns:a16="http://schemas.microsoft.com/office/drawing/2014/main" id="{CB9370F6-C11A-9462-5859-B7B19727E7F0}"/>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4" action="ppaction://hlinksldjump"/>
            <a:extLst>
              <a:ext uri="{FF2B5EF4-FFF2-40B4-BE49-F238E27FC236}">
                <a16:creationId xmlns:a16="http://schemas.microsoft.com/office/drawing/2014/main" id="{D516039C-6792-CA69-5977-43A9A4EBC8E6}"/>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5" action="ppaction://hlinksldjump"/>
            <a:extLst>
              <a:ext uri="{FF2B5EF4-FFF2-40B4-BE49-F238E27FC236}">
                <a16:creationId xmlns:a16="http://schemas.microsoft.com/office/drawing/2014/main" id="{3246459F-0C51-7C05-2E31-798E14077085}"/>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6" action="ppaction://hlinksldjump"/>
            <a:extLst>
              <a:ext uri="{FF2B5EF4-FFF2-40B4-BE49-F238E27FC236}">
                <a16:creationId xmlns:a16="http://schemas.microsoft.com/office/drawing/2014/main" id="{311C24BD-5AE9-E2FE-61ED-A1B97AF3DE5B}"/>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15" name="Oval 14">
            <a:extLst>
              <a:ext uri="{FF2B5EF4-FFF2-40B4-BE49-F238E27FC236}">
                <a16:creationId xmlns:a16="http://schemas.microsoft.com/office/drawing/2014/main" id="{25EB5245-D26F-86CD-D6A8-25D864086343}"/>
              </a:ext>
            </a:extLst>
          </p:cNvPr>
          <p:cNvSpPr/>
          <p:nvPr/>
        </p:nvSpPr>
        <p:spPr>
          <a:xfrm>
            <a:off x="7359944" y="1867354"/>
            <a:ext cx="180000" cy="180000"/>
          </a:xfrm>
          <a:prstGeom prst="ellipse">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Oval 15">
            <a:extLst>
              <a:ext uri="{FF2B5EF4-FFF2-40B4-BE49-F238E27FC236}">
                <a16:creationId xmlns:a16="http://schemas.microsoft.com/office/drawing/2014/main" id="{06B09320-8318-6336-5E4A-1FB567A4BF84}"/>
              </a:ext>
            </a:extLst>
          </p:cNvPr>
          <p:cNvSpPr/>
          <p:nvPr/>
        </p:nvSpPr>
        <p:spPr>
          <a:xfrm>
            <a:off x="7695683" y="186861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627CE9D2-F20A-558B-57CF-4AADA8E6ABB4}"/>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sp>
        <p:nvSpPr>
          <p:cNvPr id="25" name="TextBox 24">
            <a:extLst>
              <a:ext uri="{FF2B5EF4-FFF2-40B4-BE49-F238E27FC236}">
                <a16:creationId xmlns:a16="http://schemas.microsoft.com/office/drawing/2014/main" id="{A6C14F9D-15FE-5C39-1692-7AFB03602C71}"/>
              </a:ext>
            </a:extLst>
          </p:cNvPr>
          <p:cNvSpPr txBox="1"/>
          <p:nvPr/>
        </p:nvSpPr>
        <p:spPr>
          <a:xfrm>
            <a:off x="10831633" y="1452162"/>
            <a:ext cx="792000" cy="230832"/>
          </a:xfrm>
          <a:prstGeom prst="rect">
            <a:avLst/>
          </a:prstGeom>
          <a:noFill/>
        </p:spPr>
        <p:txBody>
          <a:bodyPr wrap="square" rtlCol="0">
            <a:spAutoFit/>
          </a:bodyPr>
          <a:lstStyle/>
          <a:p>
            <a:pPr algn="ctr"/>
            <a:r>
              <a:rPr lang="en-GB" sz="900">
                <a:solidFill>
                  <a:schemeClr val="bg1"/>
                </a:solidFill>
              </a:rPr>
              <a:t>Expert</a:t>
            </a:r>
          </a:p>
        </p:txBody>
      </p:sp>
      <p:sp>
        <p:nvSpPr>
          <p:cNvPr id="26" name="TextBox 25">
            <a:extLst>
              <a:ext uri="{FF2B5EF4-FFF2-40B4-BE49-F238E27FC236}">
                <a16:creationId xmlns:a16="http://schemas.microsoft.com/office/drawing/2014/main" id="{5ABD534C-5E7F-7709-94CC-C2471C30D5D7}"/>
              </a:ext>
            </a:extLst>
          </p:cNvPr>
          <p:cNvSpPr txBox="1"/>
          <p:nvPr/>
        </p:nvSpPr>
        <p:spPr>
          <a:xfrm>
            <a:off x="9413588" y="1452162"/>
            <a:ext cx="792000" cy="230832"/>
          </a:xfrm>
          <a:prstGeom prst="rect">
            <a:avLst/>
          </a:prstGeom>
          <a:noFill/>
        </p:spPr>
        <p:txBody>
          <a:bodyPr wrap="square" rtlCol="0">
            <a:spAutoFit/>
          </a:bodyPr>
          <a:lstStyle/>
          <a:p>
            <a:pPr algn="ctr"/>
            <a:r>
              <a:rPr lang="en-GB" sz="900">
                <a:solidFill>
                  <a:schemeClr val="bg1"/>
                </a:solidFill>
              </a:rPr>
              <a:t>Working</a:t>
            </a:r>
          </a:p>
        </p:txBody>
      </p:sp>
      <p:sp>
        <p:nvSpPr>
          <p:cNvPr id="27" name="TextBox 26">
            <a:extLst>
              <a:ext uri="{FF2B5EF4-FFF2-40B4-BE49-F238E27FC236}">
                <a16:creationId xmlns:a16="http://schemas.microsoft.com/office/drawing/2014/main" id="{52F7EB10-1987-DBFD-2948-0B9E2F41DD9F}"/>
              </a:ext>
            </a:extLst>
          </p:cNvPr>
          <p:cNvSpPr txBox="1"/>
          <p:nvPr/>
        </p:nvSpPr>
        <p:spPr>
          <a:xfrm>
            <a:off x="10122611" y="1452162"/>
            <a:ext cx="792000" cy="230832"/>
          </a:xfrm>
          <a:prstGeom prst="rect">
            <a:avLst/>
          </a:prstGeom>
          <a:noFill/>
        </p:spPr>
        <p:txBody>
          <a:bodyPr wrap="square" rtlCol="0">
            <a:spAutoFit/>
          </a:bodyPr>
          <a:lstStyle/>
          <a:p>
            <a:pPr algn="ctr"/>
            <a:r>
              <a:rPr lang="en-GB" sz="900">
                <a:solidFill>
                  <a:schemeClr val="bg1"/>
                </a:solidFill>
              </a:rPr>
              <a:t>Practitioner</a:t>
            </a:r>
          </a:p>
        </p:txBody>
      </p:sp>
      <p:sp>
        <p:nvSpPr>
          <p:cNvPr id="28" name="TextBox 27">
            <a:extLst>
              <a:ext uri="{FF2B5EF4-FFF2-40B4-BE49-F238E27FC236}">
                <a16:creationId xmlns:a16="http://schemas.microsoft.com/office/drawing/2014/main" id="{7696FE46-63DE-E6D4-AB49-937123107F4F}"/>
              </a:ext>
            </a:extLst>
          </p:cNvPr>
          <p:cNvSpPr txBox="1"/>
          <p:nvPr/>
        </p:nvSpPr>
        <p:spPr>
          <a:xfrm>
            <a:off x="8003142" y="1455227"/>
            <a:ext cx="792000" cy="230832"/>
          </a:xfrm>
          <a:prstGeom prst="rect">
            <a:avLst/>
          </a:prstGeom>
          <a:noFill/>
        </p:spPr>
        <p:txBody>
          <a:bodyPr wrap="square" rtlCol="0">
            <a:spAutoFit/>
          </a:bodyPr>
          <a:lstStyle/>
          <a:p>
            <a:pPr algn="ctr"/>
            <a:r>
              <a:rPr lang="en-GB" sz="900">
                <a:solidFill>
                  <a:schemeClr val="bg1"/>
                </a:solidFill>
              </a:rPr>
              <a:t>N/A</a:t>
            </a:r>
          </a:p>
        </p:txBody>
      </p:sp>
      <p:sp>
        <p:nvSpPr>
          <p:cNvPr id="36" name="Oval 35">
            <a:extLst>
              <a:ext uri="{FF2B5EF4-FFF2-40B4-BE49-F238E27FC236}">
                <a16:creationId xmlns:a16="http://schemas.microsoft.com/office/drawing/2014/main" id="{23802AC5-DC3F-4151-763A-58472EA3CB9F}"/>
              </a:ext>
            </a:extLst>
          </p:cNvPr>
          <p:cNvSpPr/>
          <p:nvPr/>
        </p:nvSpPr>
        <p:spPr>
          <a:xfrm>
            <a:off x="7359944" y="2438791"/>
            <a:ext cx="180000" cy="180000"/>
          </a:xfrm>
          <a:prstGeom prst="ellipse">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7" name="Oval 36">
            <a:extLst>
              <a:ext uri="{FF2B5EF4-FFF2-40B4-BE49-F238E27FC236}">
                <a16:creationId xmlns:a16="http://schemas.microsoft.com/office/drawing/2014/main" id="{4B63F056-DE4F-DD57-41DB-CEA85E0A297A}"/>
              </a:ext>
            </a:extLst>
          </p:cNvPr>
          <p:cNvSpPr/>
          <p:nvPr/>
        </p:nvSpPr>
        <p:spPr>
          <a:xfrm>
            <a:off x="7695683" y="2440051"/>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8" name="Oval 37">
            <a:extLst>
              <a:ext uri="{FF2B5EF4-FFF2-40B4-BE49-F238E27FC236}">
                <a16:creationId xmlns:a16="http://schemas.microsoft.com/office/drawing/2014/main" id="{8306A65E-253C-A677-1DDF-967178450B72}"/>
              </a:ext>
            </a:extLst>
          </p:cNvPr>
          <p:cNvSpPr/>
          <p:nvPr/>
        </p:nvSpPr>
        <p:spPr>
          <a:xfrm>
            <a:off x="7359944" y="2883064"/>
            <a:ext cx="180000" cy="180000"/>
          </a:xfrm>
          <a:prstGeom prst="ellipse">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9" name="Oval 38">
            <a:extLst>
              <a:ext uri="{FF2B5EF4-FFF2-40B4-BE49-F238E27FC236}">
                <a16:creationId xmlns:a16="http://schemas.microsoft.com/office/drawing/2014/main" id="{4A2D891A-1C0C-C7C5-1F5A-242D943EA7EA}"/>
              </a:ext>
            </a:extLst>
          </p:cNvPr>
          <p:cNvSpPr/>
          <p:nvPr/>
        </p:nvSpPr>
        <p:spPr>
          <a:xfrm>
            <a:off x="7695683" y="288432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4" name="Oval 53">
            <a:extLst>
              <a:ext uri="{FF2B5EF4-FFF2-40B4-BE49-F238E27FC236}">
                <a16:creationId xmlns:a16="http://schemas.microsoft.com/office/drawing/2014/main" id="{AB2A11CE-B4DC-21F5-6A35-C0E51A58DDCB}"/>
              </a:ext>
            </a:extLst>
          </p:cNvPr>
          <p:cNvSpPr/>
          <p:nvPr/>
        </p:nvSpPr>
        <p:spPr>
          <a:xfrm>
            <a:off x="7359944" y="3305667"/>
            <a:ext cx="180000" cy="180000"/>
          </a:xfrm>
          <a:prstGeom prst="ellipse">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5" name="Oval 54">
            <a:extLst>
              <a:ext uri="{FF2B5EF4-FFF2-40B4-BE49-F238E27FC236}">
                <a16:creationId xmlns:a16="http://schemas.microsoft.com/office/drawing/2014/main" id="{B1ABABA6-2AD5-D589-893A-34FCB0A7D2D3}"/>
              </a:ext>
            </a:extLst>
          </p:cNvPr>
          <p:cNvSpPr/>
          <p:nvPr/>
        </p:nvSpPr>
        <p:spPr>
          <a:xfrm>
            <a:off x="7695683" y="3306927"/>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6" name="Oval 55">
            <a:extLst>
              <a:ext uri="{FF2B5EF4-FFF2-40B4-BE49-F238E27FC236}">
                <a16:creationId xmlns:a16="http://schemas.microsoft.com/office/drawing/2014/main" id="{06614DC4-171D-4782-EEEE-0016D1AF589F}"/>
              </a:ext>
            </a:extLst>
          </p:cNvPr>
          <p:cNvSpPr/>
          <p:nvPr/>
        </p:nvSpPr>
        <p:spPr>
          <a:xfrm>
            <a:off x="7359944" y="3731801"/>
            <a:ext cx="180000" cy="180000"/>
          </a:xfrm>
          <a:prstGeom prst="ellipse">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7" name="Oval 56">
            <a:extLst>
              <a:ext uri="{FF2B5EF4-FFF2-40B4-BE49-F238E27FC236}">
                <a16:creationId xmlns:a16="http://schemas.microsoft.com/office/drawing/2014/main" id="{A7F22C8B-2473-54A0-91FA-044DD055B0DA}"/>
              </a:ext>
            </a:extLst>
          </p:cNvPr>
          <p:cNvSpPr/>
          <p:nvPr/>
        </p:nvSpPr>
        <p:spPr>
          <a:xfrm>
            <a:off x="7695683" y="3733061"/>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2" name="Oval 71">
            <a:extLst>
              <a:ext uri="{FF2B5EF4-FFF2-40B4-BE49-F238E27FC236}">
                <a16:creationId xmlns:a16="http://schemas.microsoft.com/office/drawing/2014/main" id="{A595DCD5-3C76-A0EC-8064-FBE3CAF1F839}"/>
              </a:ext>
            </a:extLst>
          </p:cNvPr>
          <p:cNvSpPr/>
          <p:nvPr/>
        </p:nvSpPr>
        <p:spPr>
          <a:xfrm>
            <a:off x="7359944" y="4100785"/>
            <a:ext cx="180000" cy="180000"/>
          </a:xfrm>
          <a:prstGeom prst="ellipse">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3" name="Oval 72">
            <a:extLst>
              <a:ext uri="{FF2B5EF4-FFF2-40B4-BE49-F238E27FC236}">
                <a16:creationId xmlns:a16="http://schemas.microsoft.com/office/drawing/2014/main" id="{906B968B-294A-F814-2382-500F7659C5FA}"/>
              </a:ext>
            </a:extLst>
          </p:cNvPr>
          <p:cNvSpPr/>
          <p:nvPr/>
        </p:nvSpPr>
        <p:spPr>
          <a:xfrm>
            <a:off x="7695683" y="4102045"/>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1" name="Oval 80">
            <a:extLst>
              <a:ext uri="{FF2B5EF4-FFF2-40B4-BE49-F238E27FC236}">
                <a16:creationId xmlns:a16="http://schemas.microsoft.com/office/drawing/2014/main" id="{BA943920-1719-0E60-C163-A73E4E75B272}"/>
              </a:ext>
            </a:extLst>
          </p:cNvPr>
          <p:cNvSpPr/>
          <p:nvPr/>
        </p:nvSpPr>
        <p:spPr>
          <a:xfrm>
            <a:off x="7359944" y="4503890"/>
            <a:ext cx="180000" cy="180000"/>
          </a:xfrm>
          <a:prstGeom prst="ellipse">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2" name="Oval 81">
            <a:extLst>
              <a:ext uri="{FF2B5EF4-FFF2-40B4-BE49-F238E27FC236}">
                <a16:creationId xmlns:a16="http://schemas.microsoft.com/office/drawing/2014/main" id="{288B80DC-F889-EABE-72FC-CED3D4E97147}"/>
              </a:ext>
            </a:extLst>
          </p:cNvPr>
          <p:cNvSpPr/>
          <p:nvPr/>
        </p:nvSpPr>
        <p:spPr>
          <a:xfrm>
            <a:off x="7695683" y="4505150"/>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0" name="Oval 89">
            <a:extLst>
              <a:ext uri="{FF2B5EF4-FFF2-40B4-BE49-F238E27FC236}">
                <a16:creationId xmlns:a16="http://schemas.microsoft.com/office/drawing/2014/main" id="{5ADB626E-DDF1-DD9B-D028-E3E810603D91}"/>
              </a:ext>
            </a:extLst>
          </p:cNvPr>
          <p:cNvSpPr/>
          <p:nvPr/>
        </p:nvSpPr>
        <p:spPr>
          <a:xfrm>
            <a:off x="7359944" y="4907405"/>
            <a:ext cx="180000" cy="180000"/>
          </a:xfrm>
          <a:prstGeom prst="ellipse">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1" name="Oval 90">
            <a:extLst>
              <a:ext uri="{FF2B5EF4-FFF2-40B4-BE49-F238E27FC236}">
                <a16:creationId xmlns:a16="http://schemas.microsoft.com/office/drawing/2014/main" id="{24C09438-AD3C-260D-22BB-4A5710FD1801}"/>
              </a:ext>
            </a:extLst>
          </p:cNvPr>
          <p:cNvSpPr/>
          <p:nvPr/>
        </p:nvSpPr>
        <p:spPr>
          <a:xfrm>
            <a:off x="7695683" y="4908665"/>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9" name="Oval 98">
            <a:extLst>
              <a:ext uri="{FF2B5EF4-FFF2-40B4-BE49-F238E27FC236}">
                <a16:creationId xmlns:a16="http://schemas.microsoft.com/office/drawing/2014/main" id="{FA3EBEE6-3F5C-E318-6C05-94ED9E621F92}"/>
              </a:ext>
            </a:extLst>
          </p:cNvPr>
          <p:cNvSpPr/>
          <p:nvPr/>
        </p:nvSpPr>
        <p:spPr>
          <a:xfrm>
            <a:off x="7359944" y="6054759"/>
            <a:ext cx="180000" cy="180000"/>
          </a:xfrm>
          <a:prstGeom prst="ellipse">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0" name="Oval 99">
            <a:extLst>
              <a:ext uri="{FF2B5EF4-FFF2-40B4-BE49-F238E27FC236}">
                <a16:creationId xmlns:a16="http://schemas.microsoft.com/office/drawing/2014/main" id="{DDB13013-DB2F-6A79-2C8F-30D1D1C2981F}"/>
              </a:ext>
            </a:extLst>
          </p:cNvPr>
          <p:cNvSpPr/>
          <p:nvPr/>
        </p:nvSpPr>
        <p:spPr>
          <a:xfrm>
            <a:off x="7695683" y="6056019"/>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1" name="Google Shape;64;p14">
            <a:extLst>
              <a:ext uri="{FF2B5EF4-FFF2-40B4-BE49-F238E27FC236}">
                <a16:creationId xmlns:a16="http://schemas.microsoft.com/office/drawing/2014/main" id="{7C1720F1-9B23-C8CB-38C9-8A1EC9E62D7A}"/>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FFB81C"/>
                </a:solidFill>
                <a:effectLst/>
                <a:uLnTx/>
                <a:uFillTx/>
                <a:latin typeface="Arial"/>
                <a:cs typeface="Arial"/>
                <a:sym typeface="Arial"/>
              </a:rPr>
              <a:t>Behaviours</a:t>
            </a:r>
          </a:p>
        </p:txBody>
      </p:sp>
      <p:grpSp>
        <p:nvGrpSpPr>
          <p:cNvPr id="182" name="Group 181">
            <a:extLst>
              <a:ext uri="{FF2B5EF4-FFF2-40B4-BE49-F238E27FC236}">
                <a16:creationId xmlns:a16="http://schemas.microsoft.com/office/drawing/2014/main" id="{F1BD5D78-B0CC-5180-5624-E72C12D40EDF}"/>
              </a:ext>
            </a:extLst>
          </p:cNvPr>
          <p:cNvGrpSpPr/>
          <p:nvPr/>
        </p:nvGrpSpPr>
        <p:grpSpPr>
          <a:xfrm>
            <a:off x="8399142" y="1916938"/>
            <a:ext cx="2817319" cy="293202"/>
            <a:chOff x="7998846" y="1867220"/>
            <a:chExt cx="3448967" cy="253573"/>
          </a:xfrm>
        </p:grpSpPr>
        <p:cxnSp>
          <p:nvCxnSpPr>
            <p:cNvPr id="183" name="Straight Connector 182">
              <a:extLst>
                <a:ext uri="{FF2B5EF4-FFF2-40B4-BE49-F238E27FC236}">
                  <a16:creationId xmlns:a16="http://schemas.microsoft.com/office/drawing/2014/main" id="{686AA9B3-00DA-D6C5-314B-989F564CAF51}"/>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B00C9682-0FD1-C59D-E329-B12DF59AD4F2}"/>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C4C2300D-487E-E90C-662E-42CBEA4A3CDE}"/>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ACE26AD6-B0E8-C27C-D22B-CDE7236B636E}"/>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09832512-40B8-0450-94E9-F7237C973996}"/>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E38BCADB-6409-D707-ABDC-71FAD1E82CA9}"/>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9" name="Group 188">
            <a:extLst>
              <a:ext uri="{FF2B5EF4-FFF2-40B4-BE49-F238E27FC236}">
                <a16:creationId xmlns:a16="http://schemas.microsoft.com/office/drawing/2014/main" id="{8E1A8CDE-939E-45D9-9023-16FB75FA1CE6}"/>
              </a:ext>
            </a:extLst>
          </p:cNvPr>
          <p:cNvGrpSpPr/>
          <p:nvPr/>
        </p:nvGrpSpPr>
        <p:grpSpPr>
          <a:xfrm>
            <a:off x="8399142" y="2408679"/>
            <a:ext cx="2817319" cy="293202"/>
            <a:chOff x="7998846" y="1867220"/>
            <a:chExt cx="3448967" cy="253573"/>
          </a:xfrm>
        </p:grpSpPr>
        <p:cxnSp>
          <p:nvCxnSpPr>
            <p:cNvPr id="190" name="Straight Connector 189">
              <a:extLst>
                <a:ext uri="{FF2B5EF4-FFF2-40B4-BE49-F238E27FC236}">
                  <a16:creationId xmlns:a16="http://schemas.microsoft.com/office/drawing/2014/main" id="{B304A318-5313-2B04-F3E0-E0360FE51602}"/>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A25A88A4-BB2C-49AE-E449-E49DCC63D965}"/>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CF983419-1F58-2A28-E666-253A46A0D031}"/>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2F64A74F-E7B5-65D0-83A8-A6A2E30E0B68}"/>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F173B258-4B91-65FA-2167-B7DFFFEEFA74}"/>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888496D8-0184-CC5B-7962-945B93823F64}"/>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6" name="Group 195">
            <a:extLst>
              <a:ext uri="{FF2B5EF4-FFF2-40B4-BE49-F238E27FC236}">
                <a16:creationId xmlns:a16="http://schemas.microsoft.com/office/drawing/2014/main" id="{365A234B-CC2E-CE8D-6EC1-61FCC1CAE4BF}"/>
              </a:ext>
            </a:extLst>
          </p:cNvPr>
          <p:cNvGrpSpPr/>
          <p:nvPr/>
        </p:nvGrpSpPr>
        <p:grpSpPr>
          <a:xfrm>
            <a:off x="8399142" y="2826135"/>
            <a:ext cx="2817319" cy="293202"/>
            <a:chOff x="7998846" y="1867220"/>
            <a:chExt cx="3448967" cy="253573"/>
          </a:xfrm>
        </p:grpSpPr>
        <p:cxnSp>
          <p:nvCxnSpPr>
            <p:cNvPr id="197" name="Straight Connector 196">
              <a:extLst>
                <a:ext uri="{FF2B5EF4-FFF2-40B4-BE49-F238E27FC236}">
                  <a16:creationId xmlns:a16="http://schemas.microsoft.com/office/drawing/2014/main" id="{43F2214C-69C7-3A8B-20A9-D3CE0A7DEDC1}"/>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DD67DF97-3E2D-83F5-771D-D9929BD38881}"/>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BB298A49-EB86-E750-3187-2CC44223D26D}"/>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FD2E96BF-5073-A853-6FC4-E8BD3B0A1A05}"/>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28C36E6-6842-47F6-DEFF-70E586C5ACBD}"/>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C29EA4B8-0376-D4E0-3105-E577BD7F41B5}"/>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3" name="Group 202">
            <a:extLst>
              <a:ext uri="{FF2B5EF4-FFF2-40B4-BE49-F238E27FC236}">
                <a16:creationId xmlns:a16="http://schemas.microsoft.com/office/drawing/2014/main" id="{86CF2E0E-3170-0BCA-C652-5536AE8ED08D}"/>
              </a:ext>
            </a:extLst>
          </p:cNvPr>
          <p:cNvGrpSpPr/>
          <p:nvPr/>
        </p:nvGrpSpPr>
        <p:grpSpPr>
          <a:xfrm>
            <a:off x="8399142" y="3242331"/>
            <a:ext cx="2817319" cy="293202"/>
            <a:chOff x="7998846" y="1867220"/>
            <a:chExt cx="3448967" cy="253573"/>
          </a:xfrm>
        </p:grpSpPr>
        <p:cxnSp>
          <p:nvCxnSpPr>
            <p:cNvPr id="204" name="Straight Connector 203">
              <a:extLst>
                <a:ext uri="{FF2B5EF4-FFF2-40B4-BE49-F238E27FC236}">
                  <a16:creationId xmlns:a16="http://schemas.microsoft.com/office/drawing/2014/main" id="{37ACE6F4-1CD7-3869-DBFE-9FB825FCD809}"/>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9592AF81-B645-4FF3-047F-15760E3FB08B}"/>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BCB110C0-7E9A-B3AD-F6BE-6AF4D3D651B7}"/>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94E1ADA5-B633-00FC-C54F-8ABE0707A537}"/>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072EA7BB-DBDA-92D3-7F14-2D59FBC3F63C}"/>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9C7D9670-E50F-D8E7-5B2B-61DAF9228EEA}"/>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0" name="Group 209">
            <a:extLst>
              <a:ext uri="{FF2B5EF4-FFF2-40B4-BE49-F238E27FC236}">
                <a16:creationId xmlns:a16="http://schemas.microsoft.com/office/drawing/2014/main" id="{EBF0EAD4-09BB-493D-396A-B19E57D42FCB}"/>
              </a:ext>
            </a:extLst>
          </p:cNvPr>
          <p:cNvGrpSpPr/>
          <p:nvPr/>
        </p:nvGrpSpPr>
        <p:grpSpPr>
          <a:xfrm>
            <a:off x="8399142" y="3653822"/>
            <a:ext cx="2817319" cy="293202"/>
            <a:chOff x="7998846" y="1867220"/>
            <a:chExt cx="3448967" cy="253573"/>
          </a:xfrm>
        </p:grpSpPr>
        <p:cxnSp>
          <p:nvCxnSpPr>
            <p:cNvPr id="211" name="Straight Connector 210">
              <a:extLst>
                <a:ext uri="{FF2B5EF4-FFF2-40B4-BE49-F238E27FC236}">
                  <a16:creationId xmlns:a16="http://schemas.microsoft.com/office/drawing/2014/main" id="{8939C95C-10E8-2EC4-B57C-C1CEF47954BF}"/>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210772EB-0C13-AFA3-8B40-0CF526F13572}"/>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7127EA91-2C2C-26C7-B4F9-1C9095FFA6D1}"/>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C6A65C5D-CA31-3079-5249-C55FF5311302}"/>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FD36E589-3ACF-D477-EB77-72665FBF6D61}"/>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1D514C9E-FAEC-297B-4725-16CEB314F6D2}"/>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7" name="Group 216">
            <a:extLst>
              <a:ext uri="{FF2B5EF4-FFF2-40B4-BE49-F238E27FC236}">
                <a16:creationId xmlns:a16="http://schemas.microsoft.com/office/drawing/2014/main" id="{DA4163CD-B034-B5A9-3224-92AA9BB08F61}"/>
              </a:ext>
            </a:extLst>
          </p:cNvPr>
          <p:cNvGrpSpPr/>
          <p:nvPr/>
        </p:nvGrpSpPr>
        <p:grpSpPr>
          <a:xfrm>
            <a:off x="8399142" y="4059619"/>
            <a:ext cx="2817319" cy="293202"/>
            <a:chOff x="7998846" y="1867220"/>
            <a:chExt cx="3448967" cy="253573"/>
          </a:xfrm>
        </p:grpSpPr>
        <p:cxnSp>
          <p:nvCxnSpPr>
            <p:cNvPr id="218" name="Straight Connector 217">
              <a:extLst>
                <a:ext uri="{FF2B5EF4-FFF2-40B4-BE49-F238E27FC236}">
                  <a16:creationId xmlns:a16="http://schemas.microsoft.com/office/drawing/2014/main" id="{54F8CA83-FF01-D6E7-3B71-1CBC6B86A200}"/>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5EB64714-1FA5-5BBC-032A-1B234599F2BF}"/>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B076DB16-F002-5113-8199-7C3E6AC67405}"/>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09BBD3DE-D2DD-3CB4-1D48-E767FC9D6A9A}"/>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772EF1C0-B2D2-E665-3042-1A786F299FFD}"/>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C6092A91-FAC2-CBAD-6D9B-FC847692D158}"/>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4" name="Group 223">
            <a:extLst>
              <a:ext uri="{FF2B5EF4-FFF2-40B4-BE49-F238E27FC236}">
                <a16:creationId xmlns:a16="http://schemas.microsoft.com/office/drawing/2014/main" id="{F3B36A13-76C3-F152-E38B-B71E6812DFCA}"/>
              </a:ext>
            </a:extLst>
          </p:cNvPr>
          <p:cNvGrpSpPr/>
          <p:nvPr/>
        </p:nvGrpSpPr>
        <p:grpSpPr>
          <a:xfrm>
            <a:off x="8399142" y="4478334"/>
            <a:ext cx="2817319" cy="293202"/>
            <a:chOff x="7998846" y="1867220"/>
            <a:chExt cx="3448967" cy="253573"/>
          </a:xfrm>
        </p:grpSpPr>
        <p:cxnSp>
          <p:nvCxnSpPr>
            <p:cNvPr id="225" name="Straight Connector 224">
              <a:extLst>
                <a:ext uri="{FF2B5EF4-FFF2-40B4-BE49-F238E27FC236}">
                  <a16:creationId xmlns:a16="http://schemas.microsoft.com/office/drawing/2014/main" id="{769AB0DB-2D87-D322-6AC2-E8D38B667F88}"/>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A20535F4-F738-1B0F-8A53-3762AEC04193}"/>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9CD99426-9B36-5F58-4B54-41D0FF378CEF}"/>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9ECC6F04-F908-5328-E0BC-1A99B5CD76F4}"/>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76E19F1D-D5FD-0CBC-9517-CB4D2499AF95}"/>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2995C30C-3175-16D3-6FAB-8C736C875235}"/>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1" name="Group 230">
            <a:extLst>
              <a:ext uri="{FF2B5EF4-FFF2-40B4-BE49-F238E27FC236}">
                <a16:creationId xmlns:a16="http://schemas.microsoft.com/office/drawing/2014/main" id="{E32D387E-BEFF-37F3-A35E-6410BD51A1E6}"/>
              </a:ext>
            </a:extLst>
          </p:cNvPr>
          <p:cNvGrpSpPr/>
          <p:nvPr/>
        </p:nvGrpSpPr>
        <p:grpSpPr>
          <a:xfrm>
            <a:off x="8399142" y="4873036"/>
            <a:ext cx="2817319" cy="293202"/>
            <a:chOff x="7998846" y="1867220"/>
            <a:chExt cx="3448967" cy="253573"/>
          </a:xfrm>
        </p:grpSpPr>
        <p:cxnSp>
          <p:nvCxnSpPr>
            <p:cNvPr id="232" name="Straight Connector 231">
              <a:extLst>
                <a:ext uri="{FF2B5EF4-FFF2-40B4-BE49-F238E27FC236}">
                  <a16:creationId xmlns:a16="http://schemas.microsoft.com/office/drawing/2014/main" id="{F8A67D03-AA7E-D1D9-DC1F-D5C8FA0A7825}"/>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3F8B7AD2-A6DF-8E95-3B9F-F54B6C7606C5}"/>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241B3AAC-E4D0-CB1D-E6F8-C27F2E3B048C}"/>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C97728BA-E820-8C1B-2F9E-9A5987A35722}"/>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FBD0D639-B3CC-89D8-C325-257EC6EBE23F}"/>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32DB5CAB-9A5B-131E-D8F8-4467AEC6B75D}"/>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8" name="Group 237">
            <a:extLst>
              <a:ext uri="{FF2B5EF4-FFF2-40B4-BE49-F238E27FC236}">
                <a16:creationId xmlns:a16="http://schemas.microsoft.com/office/drawing/2014/main" id="{D0CA5F98-FAEE-6C11-0EE0-A473121C68F4}"/>
              </a:ext>
            </a:extLst>
          </p:cNvPr>
          <p:cNvGrpSpPr/>
          <p:nvPr/>
        </p:nvGrpSpPr>
        <p:grpSpPr>
          <a:xfrm>
            <a:off x="8399142" y="5264035"/>
            <a:ext cx="2817319" cy="293202"/>
            <a:chOff x="7998846" y="1867220"/>
            <a:chExt cx="3448967" cy="253573"/>
          </a:xfrm>
        </p:grpSpPr>
        <p:cxnSp>
          <p:nvCxnSpPr>
            <p:cNvPr id="239" name="Straight Connector 238">
              <a:extLst>
                <a:ext uri="{FF2B5EF4-FFF2-40B4-BE49-F238E27FC236}">
                  <a16:creationId xmlns:a16="http://schemas.microsoft.com/office/drawing/2014/main" id="{5DAE1CAF-C470-60B2-1ABE-FF7A7F6A94DF}"/>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6413CAB6-059B-9E02-C3E2-4900DEEACF73}"/>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6AC6EE9C-5B76-A3DB-04C8-3EE52A4B027C}"/>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8A55B6B9-336F-393F-AF4B-D14414CA1724}"/>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24B3EDF1-BA3E-7234-FAAF-51B9658ACDA3}"/>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DC0B84F3-24AE-A9EA-F01F-190E4F480252}"/>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5" name="Group 244">
            <a:extLst>
              <a:ext uri="{FF2B5EF4-FFF2-40B4-BE49-F238E27FC236}">
                <a16:creationId xmlns:a16="http://schemas.microsoft.com/office/drawing/2014/main" id="{D8E55D7E-0D41-967A-D826-1F4D08F3F966}"/>
              </a:ext>
            </a:extLst>
          </p:cNvPr>
          <p:cNvGrpSpPr/>
          <p:nvPr/>
        </p:nvGrpSpPr>
        <p:grpSpPr>
          <a:xfrm>
            <a:off x="8399142" y="5628899"/>
            <a:ext cx="2817319" cy="293202"/>
            <a:chOff x="7998846" y="1867220"/>
            <a:chExt cx="3448967" cy="253573"/>
          </a:xfrm>
        </p:grpSpPr>
        <p:cxnSp>
          <p:nvCxnSpPr>
            <p:cNvPr id="246" name="Straight Connector 245">
              <a:extLst>
                <a:ext uri="{FF2B5EF4-FFF2-40B4-BE49-F238E27FC236}">
                  <a16:creationId xmlns:a16="http://schemas.microsoft.com/office/drawing/2014/main" id="{D86FF951-7AA1-0F6E-C808-C2F013ED9170}"/>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B15CEA03-5B93-E57E-F770-C5F2387C18C0}"/>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DFD5F586-5CBC-6C24-5FBC-C40593905476}"/>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1DDA9A35-7830-9C86-81F5-71C2ADADE9C3}"/>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B95FAE95-B667-8577-B8EA-8F00C9957892}"/>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B43F8822-C5B7-FC60-FA97-C1FC5B2A5713}"/>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2" name="Group 251">
            <a:extLst>
              <a:ext uri="{FF2B5EF4-FFF2-40B4-BE49-F238E27FC236}">
                <a16:creationId xmlns:a16="http://schemas.microsoft.com/office/drawing/2014/main" id="{B9DD6AE6-F756-64BC-FFB2-15EE69F8E5E0}"/>
              </a:ext>
            </a:extLst>
          </p:cNvPr>
          <p:cNvGrpSpPr/>
          <p:nvPr/>
        </p:nvGrpSpPr>
        <p:grpSpPr>
          <a:xfrm>
            <a:off x="8399142" y="5993443"/>
            <a:ext cx="2817319" cy="293202"/>
            <a:chOff x="7998846" y="1867220"/>
            <a:chExt cx="3448967" cy="253573"/>
          </a:xfrm>
        </p:grpSpPr>
        <p:cxnSp>
          <p:nvCxnSpPr>
            <p:cNvPr id="253" name="Straight Connector 252">
              <a:extLst>
                <a:ext uri="{FF2B5EF4-FFF2-40B4-BE49-F238E27FC236}">
                  <a16:creationId xmlns:a16="http://schemas.microsoft.com/office/drawing/2014/main" id="{28C8F16D-F0B3-9C0C-549D-7311B10B984B}"/>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4584CAA9-E42C-DAA9-DB11-644C495CE7F2}"/>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D5605303-F80C-A088-9D2B-72608486939E}"/>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F5D8D84B-C3D8-5B46-6C6E-BE71A0841E4A}"/>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1EEB091B-B55A-EF5C-6039-BE30CB00249A}"/>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627C3875-2D44-9454-7976-D6BB283CFF5B}"/>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9" name="Oval 258">
            <a:extLst>
              <a:ext uri="{FF2B5EF4-FFF2-40B4-BE49-F238E27FC236}">
                <a16:creationId xmlns:a16="http://schemas.microsoft.com/office/drawing/2014/main" id="{39CD56B2-AE29-A1F4-C0CB-D4C45E50BD06}"/>
              </a:ext>
            </a:extLst>
          </p:cNvPr>
          <p:cNvSpPr/>
          <p:nvPr/>
        </p:nvSpPr>
        <p:spPr>
          <a:xfrm>
            <a:off x="7359944" y="5338035"/>
            <a:ext cx="180000" cy="180000"/>
          </a:xfrm>
          <a:prstGeom prst="ellipse">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0" name="Oval 259">
            <a:extLst>
              <a:ext uri="{FF2B5EF4-FFF2-40B4-BE49-F238E27FC236}">
                <a16:creationId xmlns:a16="http://schemas.microsoft.com/office/drawing/2014/main" id="{ACE66DD9-D46F-BEA3-4D68-F7F2156C9FB6}"/>
              </a:ext>
            </a:extLst>
          </p:cNvPr>
          <p:cNvSpPr/>
          <p:nvPr/>
        </p:nvSpPr>
        <p:spPr>
          <a:xfrm>
            <a:off x="7695683" y="5339295"/>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1" name="Oval 260">
            <a:extLst>
              <a:ext uri="{FF2B5EF4-FFF2-40B4-BE49-F238E27FC236}">
                <a16:creationId xmlns:a16="http://schemas.microsoft.com/office/drawing/2014/main" id="{90C8352A-386F-130C-8442-0D280EFEAD3D}"/>
              </a:ext>
            </a:extLst>
          </p:cNvPr>
          <p:cNvSpPr/>
          <p:nvPr/>
        </p:nvSpPr>
        <p:spPr>
          <a:xfrm>
            <a:off x="7356088" y="5706010"/>
            <a:ext cx="180000" cy="180000"/>
          </a:xfrm>
          <a:prstGeom prst="ellipse">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2" name="Oval 261">
            <a:extLst>
              <a:ext uri="{FF2B5EF4-FFF2-40B4-BE49-F238E27FC236}">
                <a16:creationId xmlns:a16="http://schemas.microsoft.com/office/drawing/2014/main" id="{76081FEB-0CC9-2E93-7AC8-79C461B3F2FA}"/>
              </a:ext>
            </a:extLst>
          </p:cNvPr>
          <p:cNvSpPr/>
          <p:nvPr/>
        </p:nvSpPr>
        <p:spPr>
          <a:xfrm>
            <a:off x="7691827" y="5707270"/>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Tree>
    <p:extLst>
      <p:ext uri="{BB962C8B-B14F-4D97-AF65-F5344CB8AC3E}">
        <p14:creationId xmlns:p14="http://schemas.microsoft.com/office/powerpoint/2010/main" val="291221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0508D-A5F3-D4A7-1F1E-8A3B834456CB}"/>
            </a:ext>
          </a:extLst>
        </p:cNvPr>
        <p:cNvGrpSpPr/>
        <p:nvPr/>
      </p:nvGrpSpPr>
      <p:grpSpPr>
        <a:xfrm>
          <a:off x="0" y="0"/>
          <a:ext cx="0" cy="0"/>
          <a:chOff x="0" y="0"/>
          <a:chExt cx="0" cy="0"/>
        </a:xfrm>
      </p:grpSpPr>
      <p:graphicFrame>
        <p:nvGraphicFramePr>
          <p:cNvPr id="79" name="Table 78">
            <a:extLst>
              <a:ext uri="{FF2B5EF4-FFF2-40B4-BE49-F238E27FC236}">
                <a16:creationId xmlns:a16="http://schemas.microsoft.com/office/drawing/2014/main" id="{591FA46D-A4C7-ACC8-E526-0FCB46B1BC36}"/>
              </a:ext>
            </a:extLst>
          </p:cNvPr>
          <p:cNvGraphicFramePr>
            <a:graphicFrameLocks/>
          </p:cNvGraphicFramePr>
          <p:nvPr>
            <p:extLst>
              <p:ext uri="{D42A27DB-BD31-4B8C-83A1-F6EECF244321}">
                <p14:modId xmlns:p14="http://schemas.microsoft.com/office/powerpoint/2010/main" val="545872525"/>
              </p:ext>
            </p:extLst>
          </p:nvPr>
        </p:nvGraphicFramePr>
        <p:xfrm>
          <a:off x="415147" y="1260839"/>
          <a:ext cx="11430086" cy="5208541"/>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104795">
                  <a:extLst>
                    <a:ext uri="{9D8B030D-6E8A-4147-A177-3AD203B41FA5}">
                      <a16:colId xmlns:a16="http://schemas.microsoft.com/office/drawing/2014/main" val="3537765484"/>
                    </a:ext>
                  </a:extLst>
                </a:gridCol>
                <a:gridCol w="1529763">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509898">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400" b="1" dirty="0">
                          <a:latin typeface="Arial" panose="020B0604020202020204" pitchFamily="34" charset="0"/>
                          <a:cs typeface="Arial" panose="020B0604020202020204" pitchFamily="34" charset="0"/>
                        </a:rPr>
                        <a:t>         </a:t>
                      </a:r>
                    </a:p>
                    <a:p>
                      <a:r>
                        <a:rPr lang="en-GB" sz="1400" b="1" dirty="0">
                          <a:solidFill>
                            <a:srgbClr val="0068B3"/>
                          </a:solidFill>
                          <a:latin typeface="Arial" panose="020B0604020202020204" pitchFamily="34" charset="0"/>
                          <a:cs typeface="Arial" panose="020B0604020202020204" pitchFamily="34" charset="0"/>
                        </a:rPr>
                        <a:t>         </a:t>
                      </a:r>
                      <a:r>
                        <a:rPr lang="en-GB" sz="1200" b="1" dirty="0">
                          <a:solidFill>
                            <a:srgbClr val="0068B3"/>
                          </a:solidFill>
                          <a:latin typeface="Arial" panose="020B0604020202020204" pitchFamily="34" charset="0"/>
                          <a:cs typeface="Arial" panose="020B0604020202020204" pitchFamily="34" charset="0"/>
                        </a:rPr>
                        <a:t>Detail</a:t>
                      </a:r>
                    </a:p>
                  </a:txBody>
                  <a:tcPr>
                    <a:lnB w="12700" cap="flat" cmpd="sng" algn="ctr">
                      <a:solidFill>
                        <a:schemeClr val="tx1"/>
                      </a:solidFill>
                      <a:prstDash val="solid"/>
                      <a:round/>
                      <a:headEnd type="none" w="med" len="med"/>
                      <a:tailEnd type="none" w="med" len="med"/>
                    </a:lnB>
                  </a:tcPr>
                </a:tc>
                <a:tc>
                  <a:txBody>
                    <a:bodyPr/>
                    <a:lstStyle/>
                    <a:p>
                      <a:endParaRPr lang="en-GB" sz="1400" b="1">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400" b="1" dirty="0"/>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400" b="1" dirty="0"/>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1598085">
                <a:tc>
                  <a:txBody>
                    <a:bodyPr/>
                    <a:lstStyle/>
                    <a:p>
                      <a:r>
                        <a:rPr lang="en-GB" sz="1200" b="1" dirty="0">
                          <a:latin typeface="Arial" panose="020B0604020202020204" pitchFamily="34" charset="0"/>
                          <a:cs typeface="Arial" panose="020B0604020202020204" pitchFamily="34" charset="0"/>
                        </a:rPr>
                        <a:t>Understanding leadership and management in adult care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leadership and management theories and styles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leadership and management in adult care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825141"/>
                  </a:ext>
                </a:extLst>
              </a:tr>
              <a:tr h="1598085">
                <a:tc>
                  <a:txBody>
                    <a:bodyPr/>
                    <a:lstStyle/>
                    <a:p>
                      <a:r>
                        <a:rPr lang="en-GB" sz="1200" b="1" dirty="0">
                          <a:latin typeface="Arial" panose="020B0604020202020204" pitchFamily="34" charset="0"/>
                          <a:cs typeface="Arial" panose="020B0604020202020204" pitchFamily="34" charset="0"/>
                        </a:rPr>
                        <a:t>Decision-making in leadership and management within adult care​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effective decision-making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demonstrate effective decision-making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1372291">
                <a:tc>
                  <a:txBody>
                    <a:bodyPr/>
                    <a:lstStyle/>
                    <a:p>
                      <a:r>
                        <a:rPr lang="en-GB" sz="1200" b="1" dirty="0">
                          <a:latin typeface="Arial" panose="020B0604020202020204" pitchFamily="34" charset="0"/>
                          <a:cs typeface="Arial" panose="020B0604020202020204" pitchFamily="34" charset="0"/>
                        </a:rPr>
                        <a:t>Team leadership in adult care</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provide leadership for a team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manage teamwork </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8" name="Slide Number Placeholder 1">
            <a:extLst>
              <a:ext uri="{FF2B5EF4-FFF2-40B4-BE49-F238E27FC236}">
                <a16:creationId xmlns:a16="http://schemas.microsoft.com/office/drawing/2014/main" id="{A06F635D-0CA4-273C-C8AB-8E4EEE910F04}"/>
              </a:ext>
            </a:extLst>
          </p:cNvPr>
          <p:cNvSpPr txBox="1">
            <a:spLocks/>
          </p:cNvSpPr>
          <p:nvPr/>
        </p:nvSpPr>
        <p:spPr>
          <a:xfrm>
            <a:off x="0" y="0"/>
            <a:ext cx="0" cy="0"/>
          </a:xfrm>
        </p:spPr>
        <p:txBody>
          <a:bodyPr/>
          <a:lstStyle>
            <a:defPPr>
              <a:defRPr kern="0"/>
            </a:defPPr>
          </a:lstStyle>
          <a:p>
            <a:fld id="{06A44ADC-FBC0-4698-B0EC-1AD4A4060383}" type="slidenum">
              <a:rPr lang="en-GB" smtClean="0"/>
              <a:pPr/>
              <a:t>11</a:t>
            </a:fld>
            <a:endParaRPr lang="en-GB"/>
          </a:p>
        </p:txBody>
      </p:sp>
      <p:sp>
        <p:nvSpPr>
          <p:cNvPr id="9" name="Rectangle: Rounded Corners 8">
            <a:extLst>
              <a:ext uri="{FF2B5EF4-FFF2-40B4-BE49-F238E27FC236}">
                <a16:creationId xmlns:a16="http://schemas.microsoft.com/office/drawing/2014/main" id="{1B691B78-5C2F-F9AB-E5F9-41BB5CB0219E}"/>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2" action="ppaction://hlinksldjump"/>
            <a:extLst>
              <a:ext uri="{FF2B5EF4-FFF2-40B4-BE49-F238E27FC236}">
                <a16:creationId xmlns:a16="http://schemas.microsoft.com/office/drawing/2014/main" id="{2C8BA537-0DA6-8BE0-7217-6A076F801291}"/>
              </a:ext>
            </a:extLst>
          </p:cNvPr>
          <p:cNvSpPr/>
          <p:nvPr/>
        </p:nvSpPr>
        <p:spPr>
          <a:xfrm rot="10800000" flipV="1">
            <a:off x="10337074" y="-1"/>
            <a:ext cx="1854926"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3" action="ppaction://hlinksldjump"/>
            <a:extLst>
              <a:ext uri="{FF2B5EF4-FFF2-40B4-BE49-F238E27FC236}">
                <a16:creationId xmlns:a16="http://schemas.microsoft.com/office/drawing/2014/main" id="{CD07E82B-982E-B7DF-7B49-3B83F47D5C97}"/>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4" action="ppaction://hlinksldjump"/>
            <a:extLst>
              <a:ext uri="{FF2B5EF4-FFF2-40B4-BE49-F238E27FC236}">
                <a16:creationId xmlns:a16="http://schemas.microsoft.com/office/drawing/2014/main" id="{864AB030-CC25-2B4C-76B5-541BEB908046}"/>
              </a:ext>
            </a:extLst>
          </p:cNvPr>
          <p:cNvSpPr/>
          <p:nvPr/>
        </p:nvSpPr>
        <p:spPr>
          <a:xfrm rot="10800000" flipV="1">
            <a:off x="1672404" y="-1"/>
            <a:ext cx="2160000" cy="360000"/>
          </a:xfrm>
          <a:prstGeom prst="roundRect">
            <a:avLst/>
          </a:prstGeom>
          <a:solidFill>
            <a:srgbClr val="00A65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5" action="ppaction://hlinksldjump"/>
            <a:extLst>
              <a:ext uri="{FF2B5EF4-FFF2-40B4-BE49-F238E27FC236}">
                <a16:creationId xmlns:a16="http://schemas.microsoft.com/office/drawing/2014/main" id="{3E4BFD38-4631-7F7C-5625-CB7938148574}"/>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6" action="ppaction://hlinksldjump"/>
            <a:extLst>
              <a:ext uri="{FF2B5EF4-FFF2-40B4-BE49-F238E27FC236}">
                <a16:creationId xmlns:a16="http://schemas.microsoft.com/office/drawing/2014/main" id="{3EF422CF-2993-13EA-681F-D0408C5146EC}"/>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CB3914D5-C6D5-2274-FE30-00583B6BA043}"/>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sp>
        <p:nvSpPr>
          <p:cNvPr id="28" name="TextBox 27">
            <a:extLst>
              <a:ext uri="{FF2B5EF4-FFF2-40B4-BE49-F238E27FC236}">
                <a16:creationId xmlns:a16="http://schemas.microsoft.com/office/drawing/2014/main" id="{32FB6304-5E1E-7C7C-A282-8251A1AF6669}"/>
              </a:ext>
            </a:extLst>
          </p:cNvPr>
          <p:cNvSpPr txBox="1"/>
          <p:nvPr/>
        </p:nvSpPr>
        <p:spPr>
          <a:xfrm>
            <a:off x="8956121" y="2597284"/>
            <a:ext cx="792000" cy="230832"/>
          </a:xfrm>
          <a:prstGeom prst="rect">
            <a:avLst/>
          </a:prstGeom>
          <a:noFill/>
        </p:spPr>
        <p:txBody>
          <a:bodyPr wrap="square" rtlCol="0">
            <a:spAutoFit/>
          </a:bodyPr>
          <a:lstStyle/>
          <a:p>
            <a:pPr algn="ctr"/>
            <a:r>
              <a:rPr lang="en-GB" sz="900">
                <a:solidFill>
                  <a:schemeClr val="bg1"/>
                </a:solidFill>
              </a:rPr>
              <a:t>N/A</a:t>
            </a:r>
          </a:p>
        </p:txBody>
      </p:sp>
      <p:sp>
        <p:nvSpPr>
          <p:cNvPr id="101" name="Google Shape;64;p14">
            <a:extLst>
              <a:ext uri="{FF2B5EF4-FFF2-40B4-BE49-F238E27FC236}">
                <a16:creationId xmlns:a16="http://schemas.microsoft.com/office/drawing/2014/main" id="{163D5FF2-DE5E-F75A-8C6C-E285FBBE9269}"/>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A651"/>
                </a:solidFill>
                <a:effectLst/>
                <a:uLnTx/>
                <a:uFillTx/>
                <a:latin typeface="Arial"/>
                <a:cs typeface="Arial"/>
                <a:sym typeface="Arial"/>
              </a:rPr>
              <a:t>Creating a positive working environment</a:t>
            </a:r>
          </a:p>
        </p:txBody>
      </p:sp>
      <p:sp>
        <p:nvSpPr>
          <p:cNvPr id="2" name="TextBox 1">
            <a:extLst>
              <a:ext uri="{FF2B5EF4-FFF2-40B4-BE49-F238E27FC236}">
                <a16:creationId xmlns:a16="http://schemas.microsoft.com/office/drawing/2014/main" id="{EA4A967C-B660-D670-7A1C-3BE373539692}"/>
              </a:ext>
            </a:extLst>
          </p:cNvPr>
          <p:cNvSpPr txBox="1"/>
          <p:nvPr/>
        </p:nvSpPr>
        <p:spPr>
          <a:xfrm>
            <a:off x="9889695" y="1999696"/>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17" name="Oval 16">
            <a:extLst>
              <a:ext uri="{FF2B5EF4-FFF2-40B4-BE49-F238E27FC236}">
                <a16:creationId xmlns:a16="http://schemas.microsoft.com/office/drawing/2014/main" id="{2FF255CD-14C0-3BFD-2D93-F10F1FE0DF41}"/>
              </a:ext>
            </a:extLst>
          </p:cNvPr>
          <p:cNvSpPr/>
          <p:nvPr/>
        </p:nvSpPr>
        <p:spPr>
          <a:xfrm>
            <a:off x="6109572" y="2452020"/>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Oval 17">
            <a:extLst>
              <a:ext uri="{FF2B5EF4-FFF2-40B4-BE49-F238E27FC236}">
                <a16:creationId xmlns:a16="http://schemas.microsoft.com/office/drawing/2014/main" id="{88EA69E7-6D58-26D8-1187-A833C5085590}"/>
              </a:ext>
            </a:extLst>
          </p:cNvPr>
          <p:cNvSpPr/>
          <p:nvPr/>
        </p:nvSpPr>
        <p:spPr>
          <a:xfrm>
            <a:off x="6445311" y="2453280"/>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9" name="Group 18">
            <a:extLst>
              <a:ext uri="{FF2B5EF4-FFF2-40B4-BE49-F238E27FC236}">
                <a16:creationId xmlns:a16="http://schemas.microsoft.com/office/drawing/2014/main" id="{D8F0C0C6-60EF-1F0A-6801-79DDFB74C9DF}"/>
              </a:ext>
            </a:extLst>
          </p:cNvPr>
          <p:cNvGrpSpPr/>
          <p:nvPr/>
        </p:nvGrpSpPr>
        <p:grpSpPr>
          <a:xfrm>
            <a:off x="6309075" y="2060213"/>
            <a:ext cx="3628091" cy="646668"/>
            <a:chOff x="3706661" y="2326116"/>
            <a:chExt cx="4441515" cy="559265"/>
          </a:xfrm>
        </p:grpSpPr>
        <p:grpSp>
          <p:nvGrpSpPr>
            <p:cNvPr id="20" name="Group 19">
              <a:extLst>
                <a:ext uri="{FF2B5EF4-FFF2-40B4-BE49-F238E27FC236}">
                  <a16:creationId xmlns:a16="http://schemas.microsoft.com/office/drawing/2014/main" id="{F3B8A2D9-F385-63CD-3FB6-80E4F366B493}"/>
                </a:ext>
              </a:extLst>
            </p:cNvPr>
            <p:cNvGrpSpPr/>
            <p:nvPr/>
          </p:nvGrpSpPr>
          <p:grpSpPr>
            <a:xfrm>
              <a:off x="4200749" y="2631808"/>
              <a:ext cx="3448967" cy="253573"/>
              <a:chOff x="7998846" y="1867220"/>
              <a:chExt cx="3448967" cy="253573"/>
            </a:xfrm>
          </p:grpSpPr>
          <p:cxnSp>
            <p:nvCxnSpPr>
              <p:cNvPr id="31" name="Straight Connector 30">
                <a:extLst>
                  <a:ext uri="{FF2B5EF4-FFF2-40B4-BE49-F238E27FC236}">
                    <a16:creationId xmlns:a16="http://schemas.microsoft.com/office/drawing/2014/main" id="{EFE991CC-33FC-F37A-745F-F600DF2A533B}"/>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8E8452C-D29C-627E-959D-46183A09EF48}"/>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3888D7B-36EF-6570-D5C9-1B81B275869B}"/>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92C41C3-394D-EEE6-EE83-81499E32A79C}"/>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63629A5-3718-EB64-9D78-8E8A64A11D22}"/>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2F1D571-F031-8FB0-DDA5-C6679773429C}"/>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72E0C4B-1539-2D11-7ED5-310CF11139F9}"/>
                </a:ext>
              </a:extLst>
            </p:cNvPr>
            <p:cNvSpPr txBox="1"/>
            <p:nvPr/>
          </p:nvSpPr>
          <p:spPr>
            <a:xfrm>
              <a:off x="4574648" y="2326116"/>
              <a:ext cx="969568" cy="244338"/>
            </a:xfrm>
            <a:prstGeom prst="rect">
              <a:avLst/>
            </a:prstGeom>
            <a:noFill/>
          </p:spPr>
          <p:txBody>
            <a:bodyPr wrap="square" rtlCol="0">
              <a:spAutoFit/>
            </a:bodyPr>
            <a:lstStyle/>
            <a:p>
              <a:r>
                <a:rPr lang="en-GB" sz="900"/>
                <a:t>Awareness</a:t>
              </a:r>
            </a:p>
          </p:txBody>
        </p:sp>
        <p:sp>
          <p:nvSpPr>
            <p:cNvPr id="22" name="TextBox 21">
              <a:extLst>
                <a:ext uri="{FF2B5EF4-FFF2-40B4-BE49-F238E27FC236}">
                  <a16:creationId xmlns:a16="http://schemas.microsoft.com/office/drawing/2014/main" id="{2A5379C9-3206-8560-A677-66A5B9C2D321}"/>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23" name="TextBox 22">
              <a:extLst>
                <a:ext uri="{FF2B5EF4-FFF2-40B4-BE49-F238E27FC236}">
                  <a16:creationId xmlns:a16="http://schemas.microsoft.com/office/drawing/2014/main" id="{F900CB10-0EAA-7E55-E470-5D4D9DC47C69}"/>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29" name="TextBox 28">
              <a:extLst>
                <a:ext uri="{FF2B5EF4-FFF2-40B4-BE49-F238E27FC236}">
                  <a16:creationId xmlns:a16="http://schemas.microsoft.com/office/drawing/2014/main" id="{D8E90B06-15C3-62F3-C4E3-678715ECA212}"/>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0" name="TextBox 29">
              <a:extLst>
                <a:ext uri="{FF2B5EF4-FFF2-40B4-BE49-F238E27FC236}">
                  <a16:creationId xmlns:a16="http://schemas.microsoft.com/office/drawing/2014/main" id="{FD6B03D9-7424-94A7-0958-5D892361D8B7}"/>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nvGrpSpPr>
          <p:cNvPr id="41" name="Group 40">
            <a:extLst>
              <a:ext uri="{FF2B5EF4-FFF2-40B4-BE49-F238E27FC236}">
                <a16:creationId xmlns:a16="http://schemas.microsoft.com/office/drawing/2014/main" id="{DC161CE8-2E29-9E34-DBF4-B3F639E2B573}"/>
              </a:ext>
            </a:extLst>
          </p:cNvPr>
          <p:cNvGrpSpPr/>
          <p:nvPr/>
        </p:nvGrpSpPr>
        <p:grpSpPr>
          <a:xfrm>
            <a:off x="6309075" y="5263077"/>
            <a:ext cx="3628091" cy="646668"/>
            <a:chOff x="3706661" y="2326116"/>
            <a:chExt cx="4441515" cy="559265"/>
          </a:xfrm>
        </p:grpSpPr>
        <p:grpSp>
          <p:nvGrpSpPr>
            <p:cNvPr id="42" name="Group 41">
              <a:extLst>
                <a:ext uri="{FF2B5EF4-FFF2-40B4-BE49-F238E27FC236}">
                  <a16:creationId xmlns:a16="http://schemas.microsoft.com/office/drawing/2014/main" id="{327D76FA-0A70-4E54-F571-D7C3A58544DD}"/>
                </a:ext>
              </a:extLst>
            </p:cNvPr>
            <p:cNvGrpSpPr/>
            <p:nvPr/>
          </p:nvGrpSpPr>
          <p:grpSpPr>
            <a:xfrm>
              <a:off x="4200749" y="2631808"/>
              <a:ext cx="3448967" cy="253573"/>
              <a:chOff x="7998846" y="1867220"/>
              <a:chExt cx="3448967" cy="253573"/>
            </a:xfrm>
          </p:grpSpPr>
          <p:cxnSp>
            <p:nvCxnSpPr>
              <p:cNvPr id="48" name="Straight Connector 47">
                <a:extLst>
                  <a:ext uri="{FF2B5EF4-FFF2-40B4-BE49-F238E27FC236}">
                    <a16:creationId xmlns:a16="http://schemas.microsoft.com/office/drawing/2014/main" id="{8FC3B19D-E62B-3A90-6563-1E8B53FC67C1}"/>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663A8ED-FD91-AC8F-CFF0-7C7426DF204B}"/>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596C3B2-C0CA-7837-A787-D52C19B37EDE}"/>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754656E-C800-0BE6-21E4-F48773B63CFF}"/>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DF6DD75-3402-EBF6-71FA-27E6E29C83B8}"/>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5B35998-56A9-76AD-E8E5-18E6458AB5B3}"/>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1DBCB330-9C50-DBFA-B1D6-13B225FE4C82}"/>
                </a:ext>
              </a:extLst>
            </p:cNvPr>
            <p:cNvSpPr txBox="1"/>
            <p:nvPr/>
          </p:nvSpPr>
          <p:spPr>
            <a:xfrm>
              <a:off x="4574648" y="2326116"/>
              <a:ext cx="969568" cy="244338"/>
            </a:xfrm>
            <a:prstGeom prst="rect">
              <a:avLst/>
            </a:prstGeom>
            <a:noFill/>
          </p:spPr>
          <p:txBody>
            <a:bodyPr wrap="square" rtlCol="0">
              <a:spAutoFit/>
            </a:bodyPr>
            <a:lstStyle/>
            <a:p>
              <a:r>
                <a:rPr lang="en-GB" sz="900"/>
                <a:t>Awareness</a:t>
              </a:r>
            </a:p>
          </p:txBody>
        </p:sp>
        <p:sp>
          <p:nvSpPr>
            <p:cNvPr id="44" name="TextBox 43">
              <a:extLst>
                <a:ext uri="{FF2B5EF4-FFF2-40B4-BE49-F238E27FC236}">
                  <a16:creationId xmlns:a16="http://schemas.microsoft.com/office/drawing/2014/main" id="{B7E361F3-CB0A-E546-7404-FBE871E4BA64}"/>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45" name="TextBox 44">
              <a:extLst>
                <a:ext uri="{FF2B5EF4-FFF2-40B4-BE49-F238E27FC236}">
                  <a16:creationId xmlns:a16="http://schemas.microsoft.com/office/drawing/2014/main" id="{4B8545D5-1282-11A3-0757-B07FF3F73A12}"/>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46" name="TextBox 45">
              <a:extLst>
                <a:ext uri="{FF2B5EF4-FFF2-40B4-BE49-F238E27FC236}">
                  <a16:creationId xmlns:a16="http://schemas.microsoft.com/office/drawing/2014/main" id="{8EBFF2AE-150F-504D-E739-84DFC99E0CBE}"/>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47" name="TextBox 46">
              <a:extLst>
                <a:ext uri="{FF2B5EF4-FFF2-40B4-BE49-F238E27FC236}">
                  <a16:creationId xmlns:a16="http://schemas.microsoft.com/office/drawing/2014/main" id="{99BEAEAE-17BF-09BB-5790-39CAB52A402A}"/>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sp>
        <p:nvSpPr>
          <p:cNvPr id="58" name="Oval 57">
            <a:extLst>
              <a:ext uri="{FF2B5EF4-FFF2-40B4-BE49-F238E27FC236}">
                <a16:creationId xmlns:a16="http://schemas.microsoft.com/office/drawing/2014/main" id="{FC46C301-B954-4DFA-1CAC-9E9B0E3072AF}"/>
              </a:ext>
            </a:extLst>
          </p:cNvPr>
          <p:cNvSpPr/>
          <p:nvPr/>
        </p:nvSpPr>
        <p:spPr>
          <a:xfrm>
            <a:off x="6109572" y="5670339"/>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9" name="Oval 58">
            <a:extLst>
              <a:ext uri="{FF2B5EF4-FFF2-40B4-BE49-F238E27FC236}">
                <a16:creationId xmlns:a16="http://schemas.microsoft.com/office/drawing/2014/main" id="{3B0D8EEB-FE2D-B2F0-022C-04D9D95DCE9E}"/>
              </a:ext>
            </a:extLst>
          </p:cNvPr>
          <p:cNvSpPr/>
          <p:nvPr/>
        </p:nvSpPr>
        <p:spPr>
          <a:xfrm>
            <a:off x="6445311" y="5671599"/>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0" name="Oval 59">
            <a:extLst>
              <a:ext uri="{FF2B5EF4-FFF2-40B4-BE49-F238E27FC236}">
                <a16:creationId xmlns:a16="http://schemas.microsoft.com/office/drawing/2014/main" id="{6A7F21F6-72E5-96E6-A084-62567DC10BC3}"/>
              </a:ext>
            </a:extLst>
          </p:cNvPr>
          <p:cNvSpPr/>
          <p:nvPr/>
        </p:nvSpPr>
        <p:spPr>
          <a:xfrm>
            <a:off x="6109572" y="3981785"/>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1" name="Oval 60">
            <a:extLst>
              <a:ext uri="{FF2B5EF4-FFF2-40B4-BE49-F238E27FC236}">
                <a16:creationId xmlns:a16="http://schemas.microsoft.com/office/drawing/2014/main" id="{F513F5EC-BEE2-8BEF-FA79-88B885A3B224}"/>
              </a:ext>
            </a:extLst>
          </p:cNvPr>
          <p:cNvSpPr/>
          <p:nvPr/>
        </p:nvSpPr>
        <p:spPr>
          <a:xfrm>
            <a:off x="6445311" y="3983045"/>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62" name="Group 61">
            <a:extLst>
              <a:ext uri="{FF2B5EF4-FFF2-40B4-BE49-F238E27FC236}">
                <a16:creationId xmlns:a16="http://schemas.microsoft.com/office/drawing/2014/main" id="{9D526BD7-9CB4-3CE2-8C26-0E1A9A292C35}"/>
              </a:ext>
            </a:extLst>
          </p:cNvPr>
          <p:cNvGrpSpPr/>
          <p:nvPr/>
        </p:nvGrpSpPr>
        <p:grpSpPr>
          <a:xfrm>
            <a:off x="6309075" y="3589978"/>
            <a:ext cx="3628091" cy="646668"/>
            <a:chOff x="3706661" y="2326116"/>
            <a:chExt cx="4441515" cy="559265"/>
          </a:xfrm>
        </p:grpSpPr>
        <p:grpSp>
          <p:nvGrpSpPr>
            <p:cNvPr id="63" name="Group 62">
              <a:extLst>
                <a:ext uri="{FF2B5EF4-FFF2-40B4-BE49-F238E27FC236}">
                  <a16:creationId xmlns:a16="http://schemas.microsoft.com/office/drawing/2014/main" id="{FCEABE2B-7869-B1C7-E2AD-2547AFF08251}"/>
                </a:ext>
              </a:extLst>
            </p:cNvPr>
            <p:cNvGrpSpPr/>
            <p:nvPr/>
          </p:nvGrpSpPr>
          <p:grpSpPr>
            <a:xfrm>
              <a:off x="4200749" y="2631808"/>
              <a:ext cx="3448967" cy="253573"/>
              <a:chOff x="7998846" y="1867220"/>
              <a:chExt cx="3448967" cy="253573"/>
            </a:xfrm>
          </p:grpSpPr>
          <p:cxnSp>
            <p:nvCxnSpPr>
              <p:cNvPr id="69" name="Straight Connector 68">
                <a:extLst>
                  <a:ext uri="{FF2B5EF4-FFF2-40B4-BE49-F238E27FC236}">
                    <a16:creationId xmlns:a16="http://schemas.microsoft.com/office/drawing/2014/main" id="{C5DDB651-6FB5-E4A8-911A-E3FAD0A41BED}"/>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370D370-A11F-F941-92CB-256DD5AD6803}"/>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F19DEC0-9EDA-1875-E4F7-36E9D4769C7D}"/>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7E217DF-2159-C9CC-3E6E-03B90DCC3E10}"/>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B46E26B-0B63-8D12-8744-8C081D8F8715}"/>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FCA7C47-ECA2-CC51-614F-A3B994870DF7}"/>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35A044ED-82A0-78F6-40FE-E8ED5E992BA9}"/>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65" name="TextBox 64">
              <a:extLst>
                <a:ext uri="{FF2B5EF4-FFF2-40B4-BE49-F238E27FC236}">
                  <a16:creationId xmlns:a16="http://schemas.microsoft.com/office/drawing/2014/main" id="{00BA8180-0FA2-CD47-2D22-839D1E2DD476}"/>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66" name="TextBox 65">
              <a:extLst>
                <a:ext uri="{FF2B5EF4-FFF2-40B4-BE49-F238E27FC236}">
                  <a16:creationId xmlns:a16="http://schemas.microsoft.com/office/drawing/2014/main" id="{E16CD87B-1105-F47B-110B-E18A1AC9FB9E}"/>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67" name="TextBox 66">
              <a:extLst>
                <a:ext uri="{FF2B5EF4-FFF2-40B4-BE49-F238E27FC236}">
                  <a16:creationId xmlns:a16="http://schemas.microsoft.com/office/drawing/2014/main" id="{55051872-D993-686B-82AA-C2F57DF2BF64}"/>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68" name="TextBox 67">
              <a:extLst>
                <a:ext uri="{FF2B5EF4-FFF2-40B4-BE49-F238E27FC236}">
                  <a16:creationId xmlns:a16="http://schemas.microsoft.com/office/drawing/2014/main" id="{5C111E82-9516-C541-62CA-71CCB389B330}"/>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sp>
        <p:nvSpPr>
          <p:cNvPr id="77" name="TextBox 76">
            <a:extLst>
              <a:ext uri="{FF2B5EF4-FFF2-40B4-BE49-F238E27FC236}">
                <a16:creationId xmlns:a16="http://schemas.microsoft.com/office/drawing/2014/main" id="{04530DB1-8806-0BE4-4504-D4C8060D1A81}"/>
              </a:ext>
            </a:extLst>
          </p:cNvPr>
          <p:cNvSpPr txBox="1"/>
          <p:nvPr/>
        </p:nvSpPr>
        <p:spPr>
          <a:xfrm>
            <a:off x="9884313" y="3621847"/>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78" name="TextBox 77">
            <a:extLst>
              <a:ext uri="{FF2B5EF4-FFF2-40B4-BE49-F238E27FC236}">
                <a16:creationId xmlns:a16="http://schemas.microsoft.com/office/drawing/2014/main" id="{6C501D5A-F3E2-ECE9-5842-D8FAEE2B0762}"/>
              </a:ext>
            </a:extLst>
          </p:cNvPr>
          <p:cNvSpPr txBox="1"/>
          <p:nvPr/>
        </p:nvSpPr>
        <p:spPr>
          <a:xfrm>
            <a:off x="9916550" y="5201595"/>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80" name="TextBox 79">
            <a:extLst>
              <a:ext uri="{FF2B5EF4-FFF2-40B4-BE49-F238E27FC236}">
                <a16:creationId xmlns:a16="http://schemas.microsoft.com/office/drawing/2014/main" id="{256CD4F3-B856-DE65-8B7F-B88A57E70D72}"/>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49F36B4A-2159-D381-8DD9-5E5550BCE1CF}"/>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FC1345B9-1462-A5A2-8D70-3157AFB9F226}"/>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26353DB1-D316-D7E9-CAF4-F2C3260F5295}"/>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A045A930-1124-3B48-2741-FA756665210A}"/>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Tree>
    <p:extLst>
      <p:ext uri="{BB962C8B-B14F-4D97-AF65-F5344CB8AC3E}">
        <p14:creationId xmlns:p14="http://schemas.microsoft.com/office/powerpoint/2010/main" val="3933490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550B8-6579-642A-701B-0E5DFE035A9F}"/>
            </a:ext>
          </a:extLst>
        </p:cNvPr>
        <p:cNvGrpSpPr/>
        <p:nvPr/>
      </p:nvGrpSpPr>
      <p:grpSpPr>
        <a:xfrm>
          <a:off x="0" y="0"/>
          <a:ext cx="0" cy="0"/>
          <a:chOff x="0" y="0"/>
          <a:chExt cx="0" cy="0"/>
        </a:xfrm>
      </p:grpSpPr>
      <p:graphicFrame>
        <p:nvGraphicFramePr>
          <p:cNvPr id="79" name="Table 78">
            <a:extLst>
              <a:ext uri="{FF2B5EF4-FFF2-40B4-BE49-F238E27FC236}">
                <a16:creationId xmlns:a16="http://schemas.microsoft.com/office/drawing/2014/main" id="{8E4B8316-F4AB-3545-F6A4-D72CE33538F9}"/>
              </a:ext>
            </a:extLst>
          </p:cNvPr>
          <p:cNvGraphicFramePr>
            <a:graphicFrameLocks/>
          </p:cNvGraphicFramePr>
          <p:nvPr>
            <p:extLst>
              <p:ext uri="{D42A27DB-BD31-4B8C-83A1-F6EECF244321}">
                <p14:modId xmlns:p14="http://schemas.microsoft.com/office/powerpoint/2010/main" val="2256633956"/>
              </p:ext>
            </p:extLst>
          </p:nvPr>
        </p:nvGraphicFramePr>
        <p:xfrm>
          <a:off x="415147" y="1260839"/>
          <a:ext cx="11430086" cy="5153480"/>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104795">
                  <a:extLst>
                    <a:ext uri="{9D8B030D-6E8A-4147-A177-3AD203B41FA5}">
                      <a16:colId xmlns:a16="http://schemas.microsoft.com/office/drawing/2014/main" val="3537765484"/>
                    </a:ext>
                  </a:extLst>
                </a:gridCol>
                <a:gridCol w="1529763">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509898">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400" b="1" dirty="0">
                          <a:latin typeface="Arial" panose="020B0604020202020204" pitchFamily="34" charset="0"/>
                          <a:cs typeface="Arial" panose="020B0604020202020204" pitchFamily="34" charset="0"/>
                        </a:rPr>
                        <a:t>         </a:t>
                      </a:r>
                    </a:p>
                    <a:p>
                      <a:r>
                        <a:rPr lang="en-GB" sz="1400" b="1" dirty="0">
                          <a:solidFill>
                            <a:srgbClr val="0068B3"/>
                          </a:solidFill>
                          <a:latin typeface="Arial" panose="020B0604020202020204" pitchFamily="34" charset="0"/>
                          <a:cs typeface="Arial" panose="020B0604020202020204" pitchFamily="34" charset="0"/>
                        </a:rPr>
                        <a:t>         </a:t>
                      </a:r>
                      <a:r>
                        <a:rPr lang="en-GB" sz="1200" b="1" dirty="0">
                          <a:solidFill>
                            <a:srgbClr val="0068B3"/>
                          </a:solidFill>
                          <a:latin typeface="Arial" panose="020B0604020202020204" pitchFamily="34" charset="0"/>
                          <a:cs typeface="Arial" panose="020B0604020202020204" pitchFamily="34" charset="0"/>
                        </a:rPr>
                        <a:t>Detail</a:t>
                      </a:r>
                    </a:p>
                  </a:txBody>
                  <a:tcPr>
                    <a:lnB w="12700" cap="flat" cmpd="sng" algn="ctr">
                      <a:solidFill>
                        <a:schemeClr val="tx1"/>
                      </a:solidFill>
                      <a:prstDash val="solid"/>
                      <a:round/>
                      <a:headEnd type="none" w="med" len="med"/>
                      <a:tailEnd type="none" w="med" len="med"/>
                    </a:lnB>
                  </a:tcPr>
                </a:tc>
                <a:tc>
                  <a:txBody>
                    <a:bodyPr/>
                    <a:lstStyle/>
                    <a:p>
                      <a:endParaRPr lang="en-GB" sz="1400" b="1">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400" b="1" dirty="0"/>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400" b="1" dirty="0"/>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970100">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Professional supervision in adult care​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the purpose and practice of professional supervision in adult care settings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provide regular professional supervision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825141"/>
                  </a:ext>
                </a:extLst>
              </a:tr>
              <a:tr h="1598085">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Leading and managing partnerships in adult care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the context of relationships and partnership working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lead effective relationships with individuals, carers and families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manage working relationships with colleagues in own setting to achieve positive outcomes for individuals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work in partnerships with professionals and other agencies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1372291">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Effective communication in leadership and management in adult care </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Know how to use communication skills to achieve positive interactions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Know how to manage and resolve conflict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communicate effectively with others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develop communication practices that promote positive outcomes </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8" name="Slide Number Placeholder 1">
            <a:extLst>
              <a:ext uri="{FF2B5EF4-FFF2-40B4-BE49-F238E27FC236}">
                <a16:creationId xmlns:a16="http://schemas.microsoft.com/office/drawing/2014/main" id="{23B79627-8E98-FA0B-F094-4CDE9FD9FAA3}"/>
              </a:ext>
            </a:extLst>
          </p:cNvPr>
          <p:cNvSpPr txBox="1">
            <a:spLocks/>
          </p:cNvSpPr>
          <p:nvPr/>
        </p:nvSpPr>
        <p:spPr>
          <a:xfrm>
            <a:off x="0" y="0"/>
            <a:ext cx="0" cy="0"/>
          </a:xfrm>
        </p:spPr>
        <p:txBody>
          <a:bodyPr/>
          <a:lstStyle>
            <a:defPPr>
              <a:defRPr kern="0"/>
            </a:defPPr>
          </a:lstStyle>
          <a:p>
            <a:fld id="{06A44ADC-FBC0-4698-B0EC-1AD4A4060383}" type="slidenum">
              <a:rPr lang="en-GB" smtClean="0"/>
              <a:pPr/>
              <a:t>12</a:t>
            </a:fld>
            <a:endParaRPr lang="en-GB"/>
          </a:p>
        </p:txBody>
      </p:sp>
      <p:sp>
        <p:nvSpPr>
          <p:cNvPr id="9" name="Rectangle: Rounded Corners 8">
            <a:extLst>
              <a:ext uri="{FF2B5EF4-FFF2-40B4-BE49-F238E27FC236}">
                <a16:creationId xmlns:a16="http://schemas.microsoft.com/office/drawing/2014/main" id="{FAFED810-65CD-1EB6-6CE0-361BE3E23BF6}"/>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C22A3B5F-BD4E-733C-1E35-32689C7E7E4E}"/>
              </a:ext>
            </a:extLst>
          </p:cNvPr>
          <p:cNvSpPr/>
          <p:nvPr/>
        </p:nvSpPr>
        <p:spPr>
          <a:xfrm rot="10800000" flipV="1">
            <a:off x="10337074" y="-1"/>
            <a:ext cx="1854926"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1DA17A38-D875-5E19-56AC-A8EBE224A880}"/>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15956EFD-5C18-119C-9F2E-6831F02836BD}"/>
              </a:ext>
            </a:extLst>
          </p:cNvPr>
          <p:cNvSpPr/>
          <p:nvPr/>
        </p:nvSpPr>
        <p:spPr>
          <a:xfrm rot="10800000" flipV="1">
            <a:off x="1672404" y="-1"/>
            <a:ext cx="2160000" cy="360000"/>
          </a:xfrm>
          <a:prstGeom prst="roundRect">
            <a:avLst/>
          </a:prstGeom>
          <a:solidFill>
            <a:srgbClr val="00A65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F3FF62FA-39CA-E0ED-B322-17F4925C1379}"/>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7" action="ppaction://hlinksldjump"/>
            <a:extLst>
              <a:ext uri="{FF2B5EF4-FFF2-40B4-BE49-F238E27FC236}">
                <a16:creationId xmlns:a16="http://schemas.microsoft.com/office/drawing/2014/main" id="{F6921D52-C0A9-85F0-A48C-7A1C94380E07}"/>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7ADA5B37-DDE7-6A11-3808-7B7622332EC8}"/>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sp>
        <p:nvSpPr>
          <p:cNvPr id="28" name="TextBox 27">
            <a:extLst>
              <a:ext uri="{FF2B5EF4-FFF2-40B4-BE49-F238E27FC236}">
                <a16:creationId xmlns:a16="http://schemas.microsoft.com/office/drawing/2014/main" id="{FCFBAFB4-47B1-EF57-DD32-217C010AAC0C}"/>
              </a:ext>
            </a:extLst>
          </p:cNvPr>
          <p:cNvSpPr txBox="1"/>
          <p:nvPr/>
        </p:nvSpPr>
        <p:spPr>
          <a:xfrm>
            <a:off x="8956121" y="2597284"/>
            <a:ext cx="792000" cy="230832"/>
          </a:xfrm>
          <a:prstGeom prst="rect">
            <a:avLst/>
          </a:prstGeom>
          <a:noFill/>
        </p:spPr>
        <p:txBody>
          <a:bodyPr wrap="square" rtlCol="0">
            <a:spAutoFit/>
          </a:bodyPr>
          <a:lstStyle/>
          <a:p>
            <a:pPr algn="ctr"/>
            <a:r>
              <a:rPr lang="en-GB" sz="900">
                <a:solidFill>
                  <a:schemeClr val="bg1"/>
                </a:solidFill>
              </a:rPr>
              <a:t>N/A</a:t>
            </a:r>
          </a:p>
        </p:txBody>
      </p:sp>
      <p:sp>
        <p:nvSpPr>
          <p:cNvPr id="101" name="Google Shape;64;p14">
            <a:extLst>
              <a:ext uri="{FF2B5EF4-FFF2-40B4-BE49-F238E27FC236}">
                <a16:creationId xmlns:a16="http://schemas.microsoft.com/office/drawing/2014/main" id="{3592C6EE-EAB0-AD6D-B4CB-3DB496F0B8AA}"/>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A651"/>
                </a:solidFill>
                <a:effectLst/>
                <a:uLnTx/>
                <a:uFillTx/>
                <a:latin typeface="Arial"/>
                <a:cs typeface="Arial"/>
                <a:sym typeface="Arial"/>
              </a:rPr>
              <a:t>Creating a positive working environment</a:t>
            </a:r>
          </a:p>
        </p:txBody>
      </p:sp>
      <p:sp>
        <p:nvSpPr>
          <p:cNvPr id="2" name="TextBox 1">
            <a:extLst>
              <a:ext uri="{FF2B5EF4-FFF2-40B4-BE49-F238E27FC236}">
                <a16:creationId xmlns:a16="http://schemas.microsoft.com/office/drawing/2014/main" id="{F29B399A-0D09-C097-0309-9288499988A4}"/>
              </a:ext>
            </a:extLst>
          </p:cNvPr>
          <p:cNvSpPr txBox="1"/>
          <p:nvPr/>
        </p:nvSpPr>
        <p:spPr>
          <a:xfrm>
            <a:off x="9889695" y="1999696"/>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17" name="Oval 16">
            <a:extLst>
              <a:ext uri="{FF2B5EF4-FFF2-40B4-BE49-F238E27FC236}">
                <a16:creationId xmlns:a16="http://schemas.microsoft.com/office/drawing/2014/main" id="{1E322E3B-ED15-93FD-0F38-2144C604076E}"/>
              </a:ext>
            </a:extLst>
          </p:cNvPr>
          <p:cNvSpPr/>
          <p:nvPr/>
        </p:nvSpPr>
        <p:spPr>
          <a:xfrm>
            <a:off x="6109572" y="2452020"/>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Oval 17">
            <a:extLst>
              <a:ext uri="{FF2B5EF4-FFF2-40B4-BE49-F238E27FC236}">
                <a16:creationId xmlns:a16="http://schemas.microsoft.com/office/drawing/2014/main" id="{349D84CE-0952-4E4E-E7B4-2CF878D13CB2}"/>
              </a:ext>
            </a:extLst>
          </p:cNvPr>
          <p:cNvSpPr/>
          <p:nvPr/>
        </p:nvSpPr>
        <p:spPr>
          <a:xfrm>
            <a:off x="6445311" y="2453280"/>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9" name="Group 18">
            <a:extLst>
              <a:ext uri="{FF2B5EF4-FFF2-40B4-BE49-F238E27FC236}">
                <a16:creationId xmlns:a16="http://schemas.microsoft.com/office/drawing/2014/main" id="{AEC9E196-9275-BB70-1E2D-29AE3551FC34}"/>
              </a:ext>
            </a:extLst>
          </p:cNvPr>
          <p:cNvGrpSpPr/>
          <p:nvPr/>
        </p:nvGrpSpPr>
        <p:grpSpPr>
          <a:xfrm>
            <a:off x="6309075" y="2060213"/>
            <a:ext cx="3628091" cy="646668"/>
            <a:chOff x="3706661" y="2326116"/>
            <a:chExt cx="4441515" cy="559265"/>
          </a:xfrm>
        </p:grpSpPr>
        <p:grpSp>
          <p:nvGrpSpPr>
            <p:cNvPr id="20" name="Group 19">
              <a:extLst>
                <a:ext uri="{FF2B5EF4-FFF2-40B4-BE49-F238E27FC236}">
                  <a16:creationId xmlns:a16="http://schemas.microsoft.com/office/drawing/2014/main" id="{4C081751-BB74-51C8-848C-DA5B0D353EF6}"/>
                </a:ext>
              </a:extLst>
            </p:cNvPr>
            <p:cNvGrpSpPr/>
            <p:nvPr/>
          </p:nvGrpSpPr>
          <p:grpSpPr>
            <a:xfrm>
              <a:off x="4200749" y="2631808"/>
              <a:ext cx="3448967" cy="253573"/>
              <a:chOff x="7998846" y="1867220"/>
              <a:chExt cx="3448967" cy="253573"/>
            </a:xfrm>
          </p:grpSpPr>
          <p:cxnSp>
            <p:nvCxnSpPr>
              <p:cNvPr id="31" name="Straight Connector 30">
                <a:extLst>
                  <a:ext uri="{FF2B5EF4-FFF2-40B4-BE49-F238E27FC236}">
                    <a16:creationId xmlns:a16="http://schemas.microsoft.com/office/drawing/2014/main" id="{336391C2-F2DC-0D67-89A2-20B721BCFAB5}"/>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E875AD7-7F96-9B20-1E16-903A05E75C62}"/>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7EC11B-8273-11B9-42C7-D7D043AEB718}"/>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67D6341-4A93-57CE-0FFD-172253ED6E7B}"/>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AD62A6D-2C80-D783-1542-A521B27C6B14}"/>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523C3D3-5355-2D30-D737-A2E888A2E29B}"/>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CFCCFCF5-3BFE-EAFD-F223-95664BFC6A3A}"/>
                </a:ext>
              </a:extLst>
            </p:cNvPr>
            <p:cNvSpPr txBox="1"/>
            <p:nvPr/>
          </p:nvSpPr>
          <p:spPr>
            <a:xfrm>
              <a:off x="4574648" y="2326116"/>
              <a:ext cx="969568" cy="244338"/>
            </a:xfrm>
            <a:prstGeom prst="rect">
              <a:avLst/>
            </a:prstGeom>
            <a:noFill/>
          </p:spPr>
          <p:txBody>
            <a:bodyPr wrap="square" rtlCol="0">
              <a:spAutoFit/>
            </a:bodyPr>
            <a:lstStyle/>
            <a:p>
              <a:r>
                <a:rPr lang="en-GB" sz="900"/>
                <a:t>Awareness</a:t>
              </a:r>
            </a:p>
          </p:txBody>
        </p:sp>
        <p:sp>
          <p:nvSpPr>
            <p:cNvPr id="22" name="TextBox 21">
              <a:extLst>
                <a:ext uri="{FF2B5EF4-FFF2-40B4-BE49-F238E27FC236}">
                  <a16:creationId xmlns:a16="http://schemas.microsoft.com/office/drawing/2014/main" id="{0BFA5754-D61E-7FA2-4681-1FADACB0753B}"/>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23" name="TextBox 22">
              <a:extLst>
                <a:ext uri="{FF2B5EF4-FFF2-40B4-BE49-F238E27FC236}">
                  <a16:creationId xmlns:a16="http://schemas.microsoft.com/office/drawing/2014/main" id="{36916EB8-DBE5-C6B4-D37E-3D0B854951A0}"/>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29" name="TextBox 28">
              <a:extLst>
                <a:ext uri="{FF2B5EF4-FFF2-40B4-BE49-F238E27FC236}">
                  <a16:creationId xmlns:a16="http://schemas.microsoft.com/office/drawing/2014/main" id="{FFEEB19A-68C6-B954-85BF-E930BC0E62F7}"/>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0" name="TextBox 29">
              <a:extLst>
                <a:ext uri="{FF2B5EF4-FFF2-40B4-BE49-F238E27FC236}">
                  <a16:creationId xmlns:a16="http://schemas.microsoft.com/office/drawing/2014/main" id="{C35C13C9-5AA7-189F-D129-F23483C54CBD}"/>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nvGrpSpPr>
          <p:cNvPr id="41" name="Group 40">
            <a:extLst>
              <a:ext uri="{FF2B5EF4-FFF2-40B4-BE49-F238E27FC236}">
                <a16:creationId xmlns:a16="http://schemas.microsoft.com/office/drawing/2014/main" id="{241CA7F0-6D06-3FBD-4E68-A303097ACF64}"/>
              </a:ext>
            </a:extLst>
          </p:cNvPr>
          <p:cNvGrpSpPr/>
          <p:nvPr/>
        </p:nvGrpSpPr>
        <p:grpSpPr>
          <a:xfrm>
            <a:off x="6309075" y="5263077"/>
            <a:ext cx="3628091" cy="646668"/>
            <a:chOff x="3706661" y="2326116"/>
            <a:chExt cx="4441515" cy="559265"/>
          </a:xfrm>
        </p:grpSpPr>
        <p:grpSp>
          <p:nvGrpSpPr>
            <p:cNvPr id="42" name="Group 41">
              <a:extLst>
                <a:ext uri="{FF2B5EF4-FFF2-40B4-BE49-F238E27FC236}">
                  <a16:creationId xmlns:a16="http://schemas.microsoft.com/office/drawing/2014/main" id="{39AEA99A-250F-D87B-1897-67C6ADF2859F}"/>
                </a:ext>
              </a:extLst>
            </p:cNvPr>
            <p:cNvGrpSpPr/>
            <p:nvPr/>
          </p:nvGrpSpPr>
          <p:grpSpPr>
            <a:xfrm>
              <a:off x="4200749" y="2631808"/>
              <a:ext cx="3448967" cy="253573"/>
              <a:chOff x="7998846" y="1867220"/>
              <a:chExt cx="3448967" cy="253573"/>
            </a:xfrm>
          </p:grpSpPr>
          <p:cxnSp>
            <p:nvCxnSpPr>
              <p:cNvPr id="48" name="Straight Connector 47">
                <a:extLst>
                  <a:ext uri="{FF2B5EF4-FFF2-40B4-BE49-F238E27FC236}">
                    <a16:creationId xmlns:a16="http://schemas.microsoft.com/office/drawing/2014/main" id="{73775C44-2787-4ED6-1213-B3B9CCD5ED9E}"/>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1D4B748-1E4E-43A2-68DA-4AEC54AF53DF}"/>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C388655-3F35-1A54-D9E0-CE480D7BF859}"/>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8D35A42-B3AC-04BC-0801-FC9FAD634853}"/>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085B675-C7A5-BEAC-1272-A640B8EB1678}"/>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7F2B45F-00D8-36E2-10A6-8202136D1E70}"/>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9DED0B1F-A14F-A654-DE1D-60CB2D594234}"/>
                </a:ext>
              </a:extLst>
            </p:cNvPr>
            <p:cNvSpPr txBox="1"/>
            <p:nvPr/>
          </p:nvSpPr>
          <p:spPr>
            <a:xfrm>
              <a:off x="4574648" y="2326116"/>
              <a:ext cx="969568" cy="244338"/>
            </a:xfrm>
            <a:prstGeom prst="rect">
              <a:avLst/>
            </a:prstGeom>
            <a:noFill/>
          </p:spPr>
          <p:txBody>
            <a:bodyPr wrap="square" rtlCol="0">
              <a:spAutoFit/>
            </a:bodyPr>
            <a:lstStyle/>
            <a:p>
              <a:r>
                <a:rPr lang="en-GB" sz="900"/>
                <a:t>Awareness</a:t>
              </a:r>
            </a:p>
          </p:txBody>
        </p:sp>
        <p:sp>
          <p:nvSpPr>
            <p:cNvPr id="44" name="TextBox 43">
              <a:extLst>
                <a:ext uri="{FF2B5EF4-FFF2-40B4-BE49-F238E27FC236}">
                  <a16:creationId xmlns:a16="http://schemas.microsoft.com/office/drawing/2014/main" id="{8854446B-689C-660A-7B84-F5663A427B15}"/>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45" name="TextBox 44">
              <a:extLst>
                <a:ext uri="{FF2B5EF4-FFF2-40B4-BE49-F238E27FC236}">
                  <a16:creationId xmlns:a16="http://schemas.microsoft.com/office/drawing/2014/main" id="{9265BBB0-A44E-7559-8B6E-56DBFC83F045}"/>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46" name="TextBox 45">
              <a:extLst>
                <a:ext uri="{FF2B5EF4-FFF2-40B4-BE49-F238E27FC236}">
                  <a16:creationId xmlns:a16="http://schemas.microsoft.com/office/drawing/2014/main" id="{1FAFC823-F309-3F56-A115-08FA6A6391BD}"/>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47" name="TextBox 46">
              <a:extLst>
                <a:ext uri="{FF2B5EF4-FFF2-40B4-BE49-F238E27FC236}">
                  <a16:creationId xmlns:a16="http://schemas.microsoft.com/office/drawing/2014/main" id="{98A6E439-45E1-8485-6F80-9DD19E093E32}"/>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sp>
        <p:nvSpPr>
          <p:cNvPr id="58" name="Oval 57">
            <a:extLst>
              <a:ext uri="{FF2B5EF4-FFF2-40B4-BE49-F238E27FC236}">
                <a16:creationId xmlns:a16="http://schemas.microsoft.com/office/drawing/2014/main" id="{22F58BF4-BAB1-D1A8-86EF-1E31A34EB68E}"/>
              </a:ext>
            </a:extLst>
          </p:cNvPr>
          <p:cNvSpPr/>
          <p:nvPr/>
        </p:nvSpPr>
        <p:spPr>
          <a:xfrm>
            <a:off x="6109572" y="5670339"/>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9" name="Oval 58">
            <a:extLst>
              <a:ext uri="{FF2B5EF4-FFF2-40B4-BE49-F238E27FC236}">
                <a16:creationId xmlns:a16="http://schemas.microsoft.com/office/drawing/2014/main" id="{8C1F6879-E5E3-5FD4-BC5B-F375D4AA8973}"/>
              </a:ext>
            </a:extLst>
          </p:cNvPr>
          <p:cNvSpPr/>
          <p:nvPr/>
        </p:nvSpPr>
        <p:spPr>
          <a:xfrm>
            <a:off x="6445311" y="5671599"/>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0" name="Oval 59">
            <a:extLst>
              <a:ext uri="{FF2B5EF4-FFF2-40B4-BE49-F238E27FC236}">
                <a16:creationId xmlns:a16="http://schemas.microsoft.com/office/drawing/2014/main" id="{6679CE94-2500-62AC-7F8A-606C21D447B2}"/>
              </a:ext>
            </a:extLst>
          </p:cNvPr>
          <p:cNvSpPr/>
          <p:nvPr/>
        </p:nvSpPr>
        <p:spPr>
          <a:xfrm>
            <a:off x="6109572" y="3981785"/>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1" name="Oval 60">
            <a:extLst>
              <a:ext uri="{FF2B5EF4-FFF2-40B4-BE49-F238E27FC236}">
                <a16:creationId xmlns:a16="http://schemas.microsoft.com/office/drawing/2014/main" id="{D04C720C-5C25-72B1-E6C6-332990C3FE9C}"/>
              </a:ext>
            </a:extLst>
          </p:cNvPr>
          <p:cNvSpPr/>
          <p:nvPr/>
        </p:nvSpPr>
        <p:spPr>
          <a:xfrm>
            <a:off x="6445311" y="3983045"/>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62" name="Group 61">
            <a:extLst>
              <a:ext uri="{FF2B5EF4-FFF2-40B4-BE49-F238E27FC236}">
                <a16:creationId xmlns:a16="http://schemas.microsoft.com/office/drawing/2014/main" id="{1DD4E430-297C-0C3E-1F3E-9B15C6A755BA}"/>
              </a:ext>
            </a:extLst>
          </p:cNvPr>
          <p:cNvGrpSpPr/>
          <p:nvPr/>
        </p:nvGrpSpPr>
        <p:grpSpPr>
          <a:xfrm>
            <a:off x="6309075" y="3589978"/>
            <a:ext cx="3628091" cy="646668"/>
            <a:chOff x="3706661" y="2326116"/>
            <a:chExt cx="4441515" cy="559265"/>
          </a:xfrm>
        </p:grpSpPr>
        <p:grpSp>
          <p:nvGrpSpPr>
            <p:cNvPr id="63" name="Group 62">
              <a:extLst>
                <a:ext uri="{FF2B5EF4-FFF2-40B4-BE49-F238E27FC236}">
                  <a16:creationId xmlns:a16="http://schemas.microsoft.com/office/drawing/2014/main" id="{CE2B8F49-5D4A-0770-2D46-1541AFC4320B}"/>
                </a:ext>
              </a:extLst>
            </p:cNvPr>
            <p:cNvGrpSpPr/>
            <p:nvPr/>
          </p:nvGrpSpPr>
          <p:grpSpPr>
            <a:xfrm>
              <a:off x="4200749" y="2631808"/>
              <a:ext cx="3448967" cy="253573"/>
              <a:chOff x="7998846" y="1867220"/>
              <a:chExt cx="3448967" cy="253573"/>
            </a:xfrm>
          </p:grpSpPr>
          <p:cxnSp>
            <p:nvCxnSpPr>
              <p:cNvPr id="69" name="Straight Connector 68">
                <a:extLst>
                  <a:ext uri="{FF2B5EF4-FFF2-40B4-BE49-F238E27FC236}">
                    <a16:creationId xmlns:a16="http://schemas.microsoft.com/office/drawing/2014/main" id="{5A72C9FE-BC52-5863-9709-5AF545946610}"/>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20DC3B5-055B-67CA-D795-2685467A44A4}"/>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5C41956-22F0-AE09-AA54-34FF1B5CBD7A}"/>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858CC3A-537B-CED6-FD73-18CD186DAE09}"/>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3847D8D-2052-187F-0266-7B2E2F9B8F84}"/>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4765BA7-61F9-656E-DDE6-609F6488E100}"/>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7236DFD9-FAFD-8605-3F9A-777137DFAA5A}"/>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65" name="TextBox 64">
              <a:extLst>
                <a:ext uri="{FF2B5EF4-FFF2-40B4-BE49-F238E27FC236}">
                  <a16:creationId xmlns:a16="http://schemas.microsoft.com/office/drawing/2014/main" id="{3EF78854-54EC-6B32-AB14-A48DDF3CBBFF}"/>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66" name="TextBox 65">
              <a:extLst>
                <a:ext uri="{FF2B5EF4-FFF2-40B4-BE49-F238E27FC236}">
                  <a16:creationId xmlns:a16="http://schemas.microsoft.com/office/drawing/2014/main" id="{064EFB15-68A6-5363-7E20-682C20015897}"/>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67" name="TextBox 66">
              <a:extLst>
                <a:ext uri="{FF2B5EF4-FFF2-40B4-BE49-F238E27FC236}">
                  <a16:creationId xmlns:a16="http://schemas.microsoft.com/office/drawing/2014/main" id="{4B69333C-8BF6-1884-171F-4AC723BE6269}"/>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68" name="TextBox 67">
              <a:extLst>
                <a:ext uri="{FF2B5EF4-FFF2-40B4-BE49-F238E27FC236}">
                  <a16:creationId xmlns:a16="http://schemas.microsoft.com/office/drawing/2014/main" id="{4F67AC70-1BF5-ADE2-3A77-E92621DE23EE}"/>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sp>
        <p:nvSpPr>
          <p:cNvPr id="77" name="TextBox 76">
            <a:extLst>
              <a:ext uri="{FF2B5EF4-FFF2-40B4-BE49-F238E27FC236}">
                <a16:creationId xmlns:a16="http://schemas.microsoft.com/office/drawing/2014/main" id="{58DE6BFF-6079-EE00-5D6C-2412E636BB97}"/>
              </a:ext>
            </a:extLst>
          </p:cNvPr>
          <p:cNvSpPr txBox="1"/>
          <p:nvPr/>
        </p:nvSpPr>
        <p:spPr>
          <a:xfrm>
            <a:off x="9889694" y="3142111"/>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78" name="TextBox 77">
            <a:extLst>
              <a:ext uri="{FF2B5EF4-FFF2-40B4-BE49-F238E27FC236}">
                <a16:creationId xmlns:a16="http://schemas.microsoft.com/office/drawing/2014/main" id="{6EF64CA0-D721-CF2A-E150-229334B03AF7}"/>
              </a:ext>
            </a:extLst>
          </p:cNvPr>
          <p:cNvSpPr txBox="1"/>
          <p:nvPr/>
        </p:nvSpPr>
        <p:spPr>
          <a:xfrm>
            <a:off x="9904755" y="5111467"/>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80" name="TextBox 79">
            <a:extLst>
              <a:ext uri="{FF2B5EF4-FFF2-40B4-BE49-F238E27FC236}">
                <a16:creationId xmlns:a16="http://schemas.microsoft.com/office/drawing/2014/main" id="{142BD687-BEED-8FAE-7E7C-2A31F91CB5A8}"/>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2401D43C-997A-FAD6-75E7-C89097C9468C}"/>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1B5A0CC8-C0A9-A932-64E2-76DE541255A5}"/>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2C737DC5-05F5-DF2C-C0A9-397A38C911A9}"/>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2CF95B5C-54E2-5E11-A872-4E2969996932}"/>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Tree>
    <p:extLst>
      <p:ext uri="{BB962C8B-B14F-4D97-AF65-F5344CB8AC3E}">
        <p14:creationId xmlns:p14="http://schemas.microsoft.com/office/powerpoint/2010/main" val="2409890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7BE35-1A19-80AE-BE3C-51B6B1320C8A}"/>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438E3B4-3A19-888C-756A-EF984FB13F25}"/>
              </a:ext>
            </a:extLst>
          </p:cNvPr>
          <p:cNvSpPr txBox="1">
            <a:spLocks/>
          </p:cNvSpPr>
          <p:nvPr/>
        </p:nvSpPr>
        <p:spPr>
          <a:xfrm>
            <a:off x="0" y="0"/>
            <a:ext cx="0" cy="0"/>
          </a:xfrm>
        </p:spPr>
        <p:txBody>
          <a:bodyPr/>
          <a:lstStyle>
            <a:defPPr>
              <a:defRPr kern="0"/>
            </a:defPPr>
          </a:lstStyle>
          <a:p>
            <a:fld id="{06A44ADC-FBC0-4698-B0EC-1AD4A4060383}" type="slidenum">
              <a:rPr lang="en-GB" smtClean="0"/>
              <a:pPr/>
              <a:t>13</a:t>
            </a:fld>
            <a:endParaRPr lang="en-GB"/>
          </a:p>
        </p:txBody>
      </p:sp>
      <p:sp>
        <p:nvSpPr>
          <p:cNvPr id="9" name="Rectangle: Rounded Corners 8">
            <a:extLst>
              <a:ext uri="{FF2B5EF4-FFF2-40B4-BE49-F238E27FC236}">
                <a16:creationId xmlns:a16="http://schemas.microsoft.com/office/drawing/2014/main" id="{6F269F6D-E365-0DEC-AB2A-100530951E06}"/>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B6B63EBC-41BD-7B99-3DFE-D5312E537C06}"/>
              </a:ext>
            </a:extLst>
          </p:cNvPr>
          <p:cNvSpPr/>
          <p:nvPr/>
        </p:nvSpPr>
        <p:spPr>
          <a:xfrm rot="10800000" flipV="1">
            <a:off x="10337074" y="-1"/>
            <a:ext cx="1854926"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358C0D91-80E5-2093-9483-B55E65B7E666}"/>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27C972EC-1675-A515-6C26-16B9DE9865D0}"/>
              </a:ext>
            </a:extLst>
          </p:cNvPr>
          <p:cNvSpPr/>
          <p:nvPr/>
        </p:nvSpPr>
        <p:spPr>
          <a:xfrm rot="10800000" flipV="1">
            <a:off x="1672404" y="-1"/>
            <a:ext cx="2160000" cy="360000"/>
          </a:xfrm>
          <a:prstGeom prst="roundRect">
            <a:avLst/>
          </a:prstGeom>
          <a:solidFill>
            <a:srgbClr val="00A65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2C4EFBE9-C667-966B-1521-8CC3FFDC23AA}"/>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7" action="ppaction://hlinksldjump"/>
            <a:extLst>
              <a:ext uri="{FF2B5EF4-FFF2-40B4-BE49-F238E27FC236}">
                <a16:creationId xmlns:a16="http://schemas.microsoft.com/office/drawing/2014/main" id="{F36D51C8-3951-B761-7E62-FA6A7E15A51D}"/>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40F33012-1D76-9BEC-592A-0BB535AFA9CC}"/>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2B9A7B6A-F5FD-82E1-519C-5304CB183634}"/>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A651"/>
                </a:solidFill>
                <a:effectLst/>
                <a:uLnTx/>
                <a:uFillTx/>
                <a:latin typeface="Arial"/>
                <a:cs typeface="Arial"/>
                <a:sym typeface="Arial"/>
              </a:rPr>
              <a:t>Creating a positive working environment</a:t>
            </a:r>
          </a:p>
        </p:txBody>
      </p:sp>
      <p:sp>
        <p:nvSpPr>
          <p:cNvPr id="80" name="TextBox 79">
            <a:extLst>
              <a:ext uri="{FF2B5EF4-FFF2-40B4-BE49-F238E27FC236}">
                <a16:creationId xmlns:a16="http://schemas.microsoft.com/office/drawing/2014/main" id="{65CC7DCC-7EBA-E156-0227-09C9ED28BD5A}"/>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3E8EC0F6-8BAE-FCE1-EE50-59E3C4D721B2}"/>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27114B42-93E5-5B30-FCE8-D8B706BC28E3}"/>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4404E74C-7FF5-CAEF-A9F6-6C0AA112594A}"/>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67C7FCA5-AD81-01DF-29C6-790D2FD1730A}"/>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aphicFrame>
        <p:nvGraphicFramePr>
          <p:cNvPr id="4" name="Table 3">
            <a:extLst>
              <a:ext uri="{FF2B5EF4-FFF2-40B4-BE49-F238E27FC236}">
                <a16:creationId xmlns:a16="http://schemas.microsoft.com/office/drawing/2014/main" id="{F022372C-7CB5-BC06-BB0D-256B69A92F40}"/>
              </a:ext>
            </a:extLst>
          </p:cNvPr>
          <p:cNvGraphicFramePr>
            <a:graphicFrameLocks/>
          </p:cNvGraphicFramePr>
          <p:nvPr>
            <p:extLst>
              <p:ext uri="{D42A27DB-BD31-4B8C-83A1-F6EECF244321}">
                <p14:modId xmlns:p14="http://schemas.microsoft.com/office/powerpoint/2010/main" val="3674510478"/>
              </p:ext>
            </p:extLst>
          </p:nvPr>
        </p:nvGraphicFramePr>
        <p:xfrm>
          <a:off x="374159" y="1620487"/>
          <a:ext cx="11430086" cy="5329538"/>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471578">
                  <a:extLst>
                    <a:ext uri="{9D8B030D-6E8A-4147-A177-3AD203B41FA5}">
                      <a16:colId xmlns:a16="http://schemas.microsoft.com/office/drawing/2014/main" val="3537765484"/>
                    </a:ext>
                  </a:extLst>
                </a:gridCol>
                <a:gridCol w="1162980">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509898">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4689458">
                <a:tc>
                  <a:txBody>
                    <a:bodyPr/>
                    <a:lstStyle/>
                    <a:p>
                      <a:r>
                        <a:rPr lang="en-GB" sz="1200" b="1" dirty="0">
                          <a:latin typeface="Arial" panose="020B0604020202020204" pitchFamily="34" charset="0"/>
                          <a:cs typeface="Arial" panose="020B0604020202020204" pitchFamily="34" charset="0"/>
                        </a:rPr>
                        <a:t>Leadership / soft skills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role model good practice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Show and practice emotional intelligence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adaptable and creative in management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Build trust in your setting, both between staff and with the people who draw on care and support/ their loved ones.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negotiate and persuade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apply critical thinking to your practice and setting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manage your time management effectively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manage difficult conversations both internally and externally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have professional conversations both internally and externally, having confidence in yourself in those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825141"/>
                  </a:ext>
                </a:extLst>
              </a:tr>
            </a:tbl>
          </a:graphicData>
        </a:graphic>
      </p:graphicFrame>
      <p:sp>
        <p:nvSpPr>
          <p:cNvPr id="28" name="TextBox 27">
            <a:extLst>
              <a:ext uri="{FF2B5EF4-FFF2-40B4-BE49-F238E27FC236}">
                <a16:creationId xmlns:a16="http://schemas.microsoft.com/office/drawing/2014/main" id="{05DEDE35-54DD-E1F2-949F-A4A98D25BA1B}"/>
              </a:ext>
            </a:extLst>
          </p:cNvPr>
          <p:cNvSpPr txBox="1"/>
          <p:nvPr/>
        </p:nvSpPr>
        <p:spPr>
          <a:xfrm>
            <a:off x="10598901" y="3232276"/>
            <a:ext cx="792000" cy="230832"/>
          </a:xfrm>
          <a:prstGeom prst="rect">
            <a:avLst/>
          </a:prstGeom>
          <a:noFill/>
        </p:spPr>
        <p:txBody>
          <a:bodyPr wrap="square" rtlCol="0">
            <a:spAutoFit/>
          </a:bodyPr>
          <a:lstStyle/>
          <a:p>
            <a:pPr algn="ctr"/>
            <a:r>
              <a:rPr lang="en-GB" sz="900">
                <a:solidFill>
                  <a:schemeClr val="bg1"/>
                </a:solidFill>
              </a:rPr>
              <a:t>N/A</a:t>
            </a:r>
          </a:p>
        </p:txBody>
      </p:sp>
      <p:sp>
        <p:nvSpPr>
          <p:cNvPr id="2" name="TextBox 1">
            <a:extLst>
              <a:ext uri="{FF2B5EF4-FFF2-40B4-BE49-F238E27FC236}">
                <a16:creationId xmlns:a16="http://schemas.microsoft.com/office/drawing/2014/main" id="{9EA935FB-0C83-ECDB-6C74-7AF3C50C1319}"/>
              </a:ext>
            </a:extLst>
          </p:cNvPr>
          <p:cNvSpPr txBox="1"/>
          <p:nvPr/>
        </p:nvSpPr>
        <p:spPr>
          <a:xfrm>
            <a:off x="9816145" y="2512941"/>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17" name="Oval 16">
            <a:extLst>
              <a:ext uri="{FF2B5EF4-FFF2-40B4-BE49-F238E27FC236}">
                <a16:creationId xmlns:a16="http://schemas.microsoft.com/office/drawing/2014/main" id="{216500A2-E0ED-1E5E-E3A2-2A9F6D6FD3C0}"/>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Oval 17">
            <a:extLst>
              <a:ext uri="{FF2B5EF4-FFF2-40B4-BE49-F238E27FC236}">
                <a16:creationId xmlns:a16="http://schemas.microsoft.com/office/drawing/2014/main" id="{A3011E74-A0C6-7DCD-7572-677DB8D2AE12}"/>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9" name="Group 18">
            <a:extLst>
              <a:ext uri="{FF2B5EF4-FFF2-40B4-BE49-F238E27FC236}">
                <a16:creationId xmlns:a16="http://schemas.microsoft.com/office/drawing/2014/main" id="{9A160848-98D4-BC1B-DB35-81794ED6FECE}"/>
              </a:ext>
            </a:extLst>
          </p:cNvPr>
          <p:cNvGrpSpPr/>
          <p:nvPr/>
        </p:nvGrpSpPr>
        <p:grpSpPr>
          <a:xfrm>
            <a:off x="6290207" y="3952941"/>
            <a:ext cx="3628091" cy="646668"/>
            <a:chOff x="3706661" y="2326116"/>
            <a:chExt cx="4441515" cy="559265"/>
          </a:xfrm>
        </p:grpSpPr>
        <p:grpSp>
          <p:nvGrpSpPr>
            <p:cNvPr id="20" name="Group 19">
              <a:extLst>
                <a:ext uri="{FF2B5EF4-FFF2-40B4-BE49-F238E27FC236}">
                  <a16:creationId xmlns:a16="http://schemas.microsoft.com/office/drawing/2014/main" id="{3FEF554E-993E-58ED-D04E-DFE2D1300333}"/>
                </a:ext>
              </a:extLst>
            </p:cNvPr>
            <p:cNvGrpSpPr/>
            <p:nvPr/>
          </p:nvGrpSpPr>
          <p:grpSpPr>
            <a:xfrm>
              <a:off x="4200749" y="2631808"/>
              <a:ext cx="3448967" cy="253573"/>
              <a:chOff x="7998846" y="1867220"/>
              <a:chExt cx="3448967" cy="253573"/>
            </a:xfrm>
          </p:grpSpPr>
          <p:cxnSp>
            <p:nvCxnSpPr>
              <p:cNvPr id="31" name="Straight Connector 30">
                <a:extLst>
                  <a:ext uri="{FF2B5EF4-FFF2-40B4-BE49-F238E27FC236}">
                    <a16:creationId xmlns:a16="http://schemas.microsoft.com/office/drawing/2014/main" id="{3968B51B-D2F9-C050-9F46-8F976679F476}"/>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6308D9D-DF30-5AFA-3F48-03DDEC74C87A}"/>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C33151A-7011-6111-CE49-790662D5ECDC}"/>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695C4C5-2AFF-7956-57BA-3E9A092B5991}"/>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7672BA6-6A57-7D56-8899-0817E35D3DE3}"/>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67E8E26-FDB2-D371-622D-68D0391EE7B9}"/>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08045741-B2AE-FD2B-5E79-791E53FD4118}"/>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2" name="TextBox 21">
              <a:extLst>
                <a:ext uri="{FF2B5EF4-FFF2-40B4-BE49-F238E27FC236}">
                  <a16:creationId xmlns:a16="http://schemas.microsoft.com/office/drawing/2014/main" id="{3D4ECCB4-E7D1-E200-D837-9A02126193DC}"/>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23" name="TextBox 22">
              <a:extLst>
                <a:ext uri="{FF2B5EF4-FFF2-40B4-BE49-F238E27FC236}">
                  <a16:creationId xmlns:a16="http://schemas.microsoft.com/office/drawing/2014/main" id="{04A9B1DD-224A-2629-5BAE-9135C2263D06}"/>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29" name="TextBox 28">
              <a:extLst>
                <a:ext uri="{FF2B5EF4-FFF2-40B4-BE49-F238E27FC236}">
                  <a16:creationId xmlns:a16="http://schemas.microsoft.com/office/drawing/2014/main" id="{BC43B626-235E-86AC-CEF2-9971C927CA0E}"/>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0" name="TextBox 29">
              <a:extLst>
                <a:ext uri="{FF2B5EF4-FFF2-40B4-BE49-F238E27FC236}">
                  <a16:creationId xmlns:a16="http://schemas.microsoft.com/office/drawing/2014/main" id="{A92374EF-6FA2-F03F-C603-03C06644F233}"/>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spTree>
    <p:extLst>
      <p:ext uri="{BB962C8B-B14F-4D97-AF65-F5344CB8AC3E}">
        <p14:creationId xmlns:p14="http://schemas.microsoft.com/office/powerpoint/2010/main" val="389284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D7D1B-3233-2D66-F935-AA85D767380B}"/>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8EFC889-34DD-5CD1-6217-0D86C6C8009E}"/>
              </a:ext>
            </a:extLst>
          </p:cNvPr>
          <p:cNvGraphicFramePr>
            <a:graphicFrameLocks/>
          </p:cNvGraphicFramePr>
          <p:nvPr>
            <p:extLst>
              <p:ext uri="{D42A27DB-BD31-4B8C-83A1-F6EECF244321}">
                <p14:modId xmlns:p14="http://schemas.microsoft.com/office/powerpoint/2010/main" val="4011300618"/>
              </p:ext>
            </p:extLst>
          </p:nvPr>
        </p:nvGraphicFramePr>
        <p:xfrm>
          <a:off x="373988" y="1306893"/>
          <a:ext cx="11430086" cy="5088365"/>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104795">
                  <a:extLst>
                    <a:ext uri="{9D8B030D-6E8A-4147-A177-3AD203B41FA5}">
                      <a16:colId xmlns:a16="http://schemas.microsoft.com/office/drawing/2014/main" val="3537765484"/>
                    </a:ext>
                  </a:extLst>
                </a:gridCol>
                <a:gridCol w="1529763">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596460">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2084954">
                <a:tc>
                  <a:txBody>
                    <a:bodyPr/>
                    <a:lstStyle/>
                    <a:p>
                      <a:r>
                        <a:rPr lang="en-GB" sz="1200" b="1" dirty="0">
                          <a:latin typeface="Arial" panose="020B0604020202020204" pitchFamily="34" charset="0"/>
                          <a:cs typeface="Arial" panose="020B0604020202020204" pitchFamily="34" charset="0"/>
                        </a:rPr>
                        <a:t>Safeguarding in adult care​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requirements for safeguarding in adult care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lead the implementation of practices, policies and procedures to support safeguarding in adult care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363331">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Lead practice to manage comments and complaints</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management of comments and complaints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lead practice in listening and responding to comments and complaints </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8" name="Slide Number Placeholder 1">
            <a:extLst>
              <a:ext uri="{FF2B5EF4-FFF2-40B4-BE49-F238E27FC236}">
                <a16:creationId xmlns:a16="http://schemas.microsoft.com/office/drawing/2014/main" id="{AC5421DF-53C1-525C-6AF0-5B61F41D56A9}"/>
              </a:ext>
            </a:extLst>
          </p:cNvPr>
          <p:cNvSpPr txBox="1">
            <a:spLocks/>
          </p:cNvSpPr>
          <p:nvPr/>
        </p:nvSpPr>
        <p:spPr>
          <a:xfrm>
            <a:off x="0" y="0"/>
            <a:ext cx="0" cy="0"/>
          </a:xfrm>
        </p:spPr>
        <p:txBody>
          <a:bodyPr/>
          <a:lstStyle>
            <a:defPPr>
              <a:defRPr kern="0"/>
            </a:defPPr>
          </a:lstStyle>
          <a:p>
            <a:fld id="{06A44ADC-FBC0-4698-B0EC-1AD4A4060383}" type="slidenum">
              <a:rPr lang="en-GB" smtClean="0"/>
              <a:pPr/>
              <a:t>14</a:t>
            </a:fld>
            <a:endParaRPr lang="en-GB"/>
          </a:p>
        </p:txBody>
      </p:sp>
      <p:sp>
        <p:nvSpPr>
          <p:cNvPr id="9" name="Rectangle: Rounded Corners 8">
            <a:extLst>
              <a:ext uri="{FF2B5EF4-FFF2-40B4-BE49-F238E27FC236}">
                <a16:creationId xmlns:a16="http://schemas.microsoft.com/office/drawing/2014/main" id="{DCCB31DA-3365-5DDF-B884-9F8FC22A6EFB}"/>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00E3C7BC-ACC8-1FCC-CA0C-F388D4970480}"/>
              </a:ext>
            </a:extLst>
          </p:cNvPr>
          <p:cNvSpPr/>
          <p:nvPr/>
        </p:nvSpPr>
        <p:spPr>
          <a:xfrm rot="10800000" flipV="1">
            <a:off x="10337074" y="-1"/>
            <a:ext cx="1854926"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13906970-6811-63EC-050E-14BAC6EE24B1}"/>
              </a:ext>
            </a:extLst>
          </p:cNvPr>
          <p:cNvSpPr/>
          <p:nvPr/>
        </p:nvSpPr>
        <p:spPr>
          <a:xfrm rot="10800000" flipV="1">
            <a:off x="3832404" y="-1"/>
            <a:ext cx="2160000" cy="360000"/>
          </a:xfrm>
          <a:prstGeom prst="roundRect">
            <a:avLst/>
          </a:prstGeom>
          <a:solidFill>
            <a:srgbClr val="33007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9D5D601F-21EE-88F8-224F-98694AA7712C}"/>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D1755462-15A9-02FE-379D-332D6BBFD95C}"/>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7" action="ppaction://hlinksldjump"/>
            <a:extLst>
              <a:ext uri="{FF2B5EF4-FFF2-40B4-BE49-F238E27FC236}">
                <a16:creationId xmlns:a16="http://schemas.microsoft.com/office/drawing/2014/main" id="{D5908EA9-047D-A636-D537-C325E6F3604F}"/>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44237950-6A90-5AD2-9696-107487E14588}"/>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51789AFA-2FF6-EB0F-287F-96FD4FF6B73B}"/>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330072"/>
                </a:solidFill>
                <a:effectLst/>
                <a:uLnTx/>
                <a:uFillTx/>
                <a:latin typeface="Arial"/>
                <a:cs typeface="Arial"/>
                <a:sym typeface="Arial"/>
              </a:rPr>
              <a:t>Doing the right thing</a:t>
            </a:r>
          </a:p>
        </p:txBody>
      </p:sp>
      <p:sp>
        <p:nvSpPr>
          <p:cNvPr id="80" name="TextBox 79">
            <a:extLst>
              <a:ext uri="{FF2B5EF4-FFF2-40B4-BE49-F238E27FC236}">
                <a16:creationId xmlns:a16="http://schemas.microsoft.com/office/drawing/2014/main" id="{2E247E3C-3417-1623-8F75-82CF2E604894}"/>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89FC1F20-0608-35E8-53B0-B4443F8D0F7C}"/>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8F017F13-E97F-552C-5A01-AF2ED8D6C66E}"/>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8CDB5BA5-E7FD-3BED-63CE-1F23349B9E2B}"/>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ED3E4E8F-275C-28DE-770F-5C60916622C5}"/>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Box 27">
            <a:extLst>
              <a:ext uri="{FF2B5EF4-FFF2-40B4-BE49-F238E27FC236}">
                <a16:creationId xmlns:a16="http://schemas.microsoft.com/office/drawing/2014/main" id="{0835EE38-A135-8CCA-1A55-2B2209D10C5E}"/>
              </a:ext>
            </a:extLst>
          </p:cNvPr>
          <p:cNvSpPr txBox="1"/>
          <p:nvPr/>
        </p:nvSpPr>
        <p:spPr>
          <a:xfrm>
            <a:off x="10598901" y="3232276"/>
            <a:ext cx="792000" cy="230832"/>
          </a:xfrm>
          <a:prstGeom prst="rect">
            <a:avLst/>
          </a:prstGeom>
          <a:noFill/>
        </p:spPr>
        <p:txBody>
          <a:bodyPr wrap="square" rtlCol="0">
            <a:spAutoFit/>
          </a:bodyPr>
          <a:lstStyle/>
          <a:p>
            <a:pPr algn="ctr"/>
            <a:r>
              <a:rPr lang="en-GB" sz="900">
                <a:solidFill>
                  <a:schemeClr val="bg1"/>
                </a:solidFill>
              </a:rPr>
              <a:t>N/A</a:t>
            </a:r>
          </a:p>
        </p:txBody>
      </p:sp>
      <p:sp>
        <p:nvSpPr>
          <p:cNvPr id="2" name="TextBox 1">
            <a:extLst>
              <a:ext uri="{FF2B5EF4-FFF2-40B4-BE49-F238E27FC236}">
                <a16:creationId xmlns:a16="http://schemas.microsoft.com/office/drawing/2014/main" id="{59CFAB16-013B-6A87-38EC-AEBF4E0712C5}"/>
              </a:ext>
            </a:extLst>
          </p:cNvPr>
          <p:cNvSpPr txBox="1"/>
          <p:nvPr/>
        </p:nvSpPr>
        <p:spPr>
          <a:xfrm>
            <a:off x="9785271" y="2097539"/>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3" name="Group 2">
            <a:extLst>
              <a:ext uri="{FF2B5EF4-FFF2-40B4-BE49-F238E27FC236}">
                <a16:creationId xmlns:a16="http://schemas.microsoft.com/office/drawing/2014/main" id="{8D699432-C1BB-55A5-281E-64879B7D8843}"/>
              </a:ext>
            </a:extLst>
          </p:cNvPr>
          <p:cNvGrpSpPr/>
          <p:nvPr/>
        </p:nvGrpSpPr>
        <p:grpSpPr>
          <a:xfrm>
            <a:off x="5992404" y="2564174"/>
            <a:ext cx="3827594" cy="646668"/>
            <a:chOff x="6090704" y="3952941"/>
            <a:chExt cx="3827594" cy="646668"/>
          </a:xfrm>
        </p:grpSpPr>
        <p:sp>
          <p:nvSpPr>
            <p:cNvPr id="17" name="Oval 16">
              <a:extLst>
                <a:ext uri="{FF2B5EF4-FFF2-40B4-BE49-F238E27FC236}">
                  <a16:creationId xmlns:a16="http://schemas.microsoft.com/office/drawing/2014/main" id="{DAE9FE4B-C82E-1245-66A1-C8C69C10CC1D}"/>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Oval 17">
              <a:extLst>
                <a:ext uri="{FF2B5EF4-FFF2-40B4-BE49-F238E27FC236}">
                  <a16:creationId xmlns:a16="http://schemas.microsoft.com/office/drawing/2014/main" id="{F8F6D670-36B8-4434-F1BC-F8D5CFFD0342}"/>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9" name="Group 18">
              <a:extLst>
                <a:ext uri="{FF2B5EF4-FFF2-40B4-BE49-F238E27FC236}">
                  <a16:creationId xmlns:a16="http://schemas.microsoft.com/office/drawing/2014/main" id="{B30BA6A7-92C5-0743-5B9A-4B2E38125E71}"/>
                </a:ext>
              </a:extLst>
            </p:cNvPr>
            <p:cNvGrpSpPr/>
            <p:nvPr/>
          </p:nvGrpSpPr>
          <p:grpSpPr>
            <a:xfrm>
              <a:off x="6290207" y="3952941"/>
              <a:ext cx="3628091" cy="646668"/>
              <a:chOff x="3706661" y="2326116"/>
              <a:chExt cx="4441515" cy="559265"/>
            </a:xfrm>
          </p:grpSpPr>
          <p:grpSp>
            <p:nvGrpSpPr>
              <p:cNvPr id="20" name="Group 19">
                <a:extLst>
                  <a:ext uri="{FF2B5EF4-FFF2-40B4-BE49-F238E27FC236}">
                    <a16:creationId xmlns:a16="http://schemas.microsoft.com/office/drawing/2014/main" id="{24C37AFE-B7A2-3D09-7EBB-A00B57D66C2B}"/>
                  </a:ext>
                </a:extLst>
              </p:cNvPr>
              <p:cNvGrpSpPr/>
              <p:nvPr/>
            </p:nvGrpSpPr>
            <p:grpSpPr>
              <a:xfrm>
                <a:off x="4200749" y="2631808"/>
                <a:ext cx="3448967" cy="253573"/>
                <a:chOff x="7998846" y="1867220"/>
                <a:chExt cx="3448967" cy="253573"/>
              </a:xfrm>
            </p:grpSpPr>
            <p:cxnSp>
              <p:nvCxnSpPr>
                <p:cNvPr id="31" name="Straight Connector 30">
                  <a:extLst>
                    <a:ext uri="{FF2B5EF4-FFF2-40B4-BE49-F238E27FC236}">
                      <a16:creationId xmlns:a16="http://schemas.microsoft.com/office/drawing/2014/main" id="{989812D0-12F7-1E6D-03E4-33B4C75747F4}"/>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D697088-411F-0A5B-67E7-927B9A563528}"/>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CCE537A-E176-CF7F-6C53-E8B093388E73}"/>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3482263-911C-0EF3-5D66-33F4BBAD3F38}"/>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5CE8AE9-B2E8-6A7F-30D2-0C227DEB9FCE}"/>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DD88846-8802-5FDC-0E8F-CD8992645892}"/>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0BBFCEAE-3CB9-0B0D-ACAE-654FCEB75B67}"/>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2" name="TextBox 21">
                <a:extLst>
                  <a:ext uri="{FF2B5EF4-FFF2-40B4-BE49-F238E27FC236}">
                    <a16:creationId xmlns:a16="http://schemas.microsoft.com/office/drawing/2014/main" id="{78A7BAA8-2F08-2431-A2FE-D0A2D0ADA6A1}"/>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23" name="TextBox 22">
                <a:extLst>
                  <a:ext uri="{FF2B5EF4-FFF2-40B4-BE49-F238E27FC236}">
                    <a16:creationId xmlns:a16="http://schemas.microsoft.com/office/drawing/2014/main" id="{A25BECAF-E568-1CBA-4FAE-1FC96E69DB88}"/>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29" name="TextBox 28">
                <a:extLst>
                  <a:ext uri="{FF2B5EF4-FFF2-40B4-BE49-F238E27FC236}">
                    <a16:creationId xmlns:a16="http://schemas.microsoft.com/office/drawing/2014/main" id="{AB846521-A9CF-2A1E-152C-B9EF9C0EFAE0}"/>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0" name="TextBox 29">
                <a:extLst>
                  <a:ext uri="{FF2B5EF4-FFF2-40B4-BE49-F238E27FC236}">
                    <a16:creationId xmlns:a16="http://schemas.microsoft.com/office/drawing/2014/main" id="{6E879EDF-C389-97E1-A9CB-A1544592B69D}"/>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6" name="Group 5">
            <a:extLst>
              <a:ext uri="{FF2B5EF4-FFF2-40B4-BE49-F238E27FC236}">
                <a16:creationId xmlns:a16="http://schemas.microsoft.com/office/drawing/2014/main" id="{3AADFBD3-21FB-CBF1-E817-610301DB549A}"/>
              </a:ext>
            </a:extLst>
          </p:cNvPr>
          <p:cNvGrpSpPr/>
          <p:nvPr/>
        </p:nvGrpSpPr>
        <p:grpSpPr>
          <a:xfrm>
            <a:off x="5998800" y="4753063"/>
            <a:ext cx="3827594" cy="646668"/>
            <a:chOff x="6090704" y="3952941"/>
            <a:chExt cx="3827594" cy="646668"/>
          </a:xfrm>
        </p:grpSpPr>
        <p:sp>
          <p:nvSpPr>
            <p:cNvPr id="7" name="Oval 6">
              <a:extLst>
                <a:ext uri="{FF2B5EF4-FFF2-40B4-BE49-F238E27FC236}">
                  <a16:creationId xmlns:a16="http://schemas.microsoft.com/office/drawing/2014/main" id="{8F0F7FB5-9D0C-1385-1C17-D4F2BC8F46A7}"/>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Oval 14">
              <a:extLst>
                <a:ext uri="{FF2B5EF4-FFF2-40B4-BE49-F238E27FC236}">
                  <a16:creationId xmlns:a16="http://schemas.microsoft.com/office/drawing/2014/main" id="{F5E89D15-1429-E53A-894E-CEF577F48AAA}"/>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6" name="Group 15">
              <a:extLst>
                <a:ext uri="{FF2B5EF4-FFF2-40B4-BE49-F238E27FC236}">
                  <a16:creationId xmlns:a16="http://schemas.microsoft.com/office/drawing/2014/main" id="{9BEF052A-DCB6-EB94-50DB-B23DB2826C42}"/>
                </a:ext>
              </a:extLst>
            </p:cNvPr>
            <p:cNvGrpSpPr/>
            <p:nvPr/>
          </p:nvGrpSpPr>
          <p:grpSpPr>
            <a:xfrm>
              <a:off x="6290207" y="3952941"/>
              <a:ext cx="3628091" cy="646668"/>
              <a:chOff x="3706661" y="2326116"/>
              <a:chExt cx="4441515" cy="559265"/>
            </a:xfrm>
          </p:grpSpPr>
          <p:grpSp>
            <p:nvGrpSpPr>
              <p:cNvPr id="25" name="Group 24">
                <a:extLst>
                  <a:ext uri="{FF2B5EF4-FFF2-40B4-BE49-F238E27FC236}">
                    <a16:creationId xmlns:a16="http://schemas.microsoft.com/office/drawing/2014/main" id="{FF834842-BC57-DA02-CF6F-91B7B28A4102}"/>
                  </a:ext>
                </a:extLst>
              </p:cNvPr>
              <p:cNvGrpSpPr/>
              <p:nvPr/>
            </p:nvGrpSpPr>
            <p:grpSpPr>
              <a:xfrm>
                <a:off x="4200749" y="2631808"/>
                <a:ext cx="3448967" cy="253573"/>
                <a:chOff x="7998846" y="1867220"/>
                <a:chExt cx="3448967" cy="253573"/>
              </a:xfrm>
            </p:grpSpPr>
            <p:cxnSp>
              <p:nvCxnSpPr>
                <p:cNvPr id="39" name="Straight Connector 38">
                  <a:extLst>
                    <a:ext uri="{FF2B5EF4-FFF2-40B4-BE49-F238E27FC236}">
                      <a16:creationId xmlns:a16="http://schemas.microsoft.com/office/drawing/2014/main" id="{211FE015-D738-3DDC-4067-6DFFBCA77FEC}"/>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4855E5-99EF-7CAD-01F2-6AD5A7013239}"/>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A615ABA-D7A6-8290-1152-599E9A0F3D29}"/>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C98862F-6720-C854-DC1C-F31591DE6C54}"/>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1916180-EFC3-1195-1401-C640B4F68DE2}"/>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20E7CAB-F96B-1911-D0F1-59E363EFCFBE}"/>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F7A7FF93-BB0A-1249-800F-7858582EE9A9}"/>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7" name="TextBox 26">
                <a:extLst>
                  <a:ext uri="{FF2B5EF4-FFF2-40B4-BE49-F238E27FC236}">
                    <a16:creationId xmlns:a16="http://schemas.microsoft.com/office/drawing/2014/main" id="{97CC8070-E1DE-BAF6-52AD-728ECCB82DFA}"/>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6" name="TextBox 35">
                <a:extLst>
                  <a:ext uri="{FF2B5EF4-FFF2-40B4-BE49-F238E27FC236}">
                    <a16:creationId xmlns:a16="http://schemas.microsoft.com/office/drawing/2014/main" id="{C40EDB2B-F736-95C8-790D-6D140C8A204B}"/>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37" name="TextBox 36">
                <a:extLst>
                  <a:ext uri="{FF2B5EF4-FFF2-40B4-BE49-F238E27FC236}">
                    <a16:creationId xmlns:a16="http://schemas.microsoft.com/office/drawing/2014/main" id="{F883FB2F-034B-B8AD-6F6B-51C15A36AF72}"/>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8" name="TextBox 37">
                <a:extLst>
                  <a:ext uri="{FF2B5EF4-FFF2-40B4-BE49-F238E27FC236}">
                    <a16:creationId xmlns:a16="http://schemas.microsoft.com/office/drawing/2014/main" id="{44F5A3EC-C72B-D954-CD8B-1F4D8E3BCF8E}"/>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46" name="TextBox 45">
            <a:extLst>
              <a:ext uri="{FF2B5EF4-FFF2-40B4-BE49-F238E27FC236}">
                <a16:creationId xmlns:a16="http://schemas.microsoft.com/office/drawing/2014/main" id="{48D0C048-4738-82EA-B266-4BCA209C60C8}"/>
              </a:ext>
            </a:extLst>
          </p:cNvPr>
          <p:cNvSpPr txBox="1"/>
          <p:nvPr/>
        </p:nvSpPr>
        <p:spPr>
          <a:xfrm>
            <a:off x="9819998" y="4129123"/>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1656747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2D766-6555-EE35-E62D-60B0D3F89E41}"/>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A1907BF-6DA3-154E-0EB5-E9355103032B}"/>
              </a:ext>
            </a:extLst>
          </p:cNvPr>
          <p:cNvGraphicFramePr>
            <a:graphicFrameLocks/>
          </p:cNvGraphicFramePr>
          <p:nvPr>
            <p:extLst>
              <p:ext uri="{D42A27DB-BD31-4B8C-83A1-F6EECF244321}">
                <p14:modId xmlns:p14="http://schemas.microsoft.com/office/powerpoint/2010/main" val="3453524206"/>
              </p:ext>
            </p:extLst>
          </p:nvPr>
        </p:nvGraphicFramePr>
        <p:xfrm>
          <a:off x="373988" y="1306893"/>
          <a:ext cx="11430086" cy="5088365"/>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275104">
                  <a:extLst>
                    <a:ext uri="{9D8B030D-6E8A-4147-A177-3AD203B41FA5}">
                      <a16:colId xmlns:a16="http://schemas.microsoft.com/office/drawing/2014/main" val="3537765484"/>
                    </a:ext>
                  </a:extLst>
                </a:gridCol>
                <a:gridCol w="1359454">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596460">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2084954">
                <a:tc>
                  <a:txBody>
                    <a:bodyPr/>
                    <a:lstStyle/>
                    <a:p>
                      <a:r>
                        <a:rPr lang="en-GB" sz="1200" b="1" dirty="0">
                          <a:latin typeface="Arial" panose="020B0604020202020204" pitchFamily="34" charset="0"/>
                          <a:cs typeface="Arial" panose="020B0604020202020204" pitchFamily="34" charset="0"/>
                        </a:rPr>
                        <a:t>Managing the effective handling of information in adult care </a:t>
                      </a:r>
                    </a:p>
                    <a:p>
                      <a:r>
                        <a:rPr lang="en-GB" sz="1200" b="1" dirty="0">
                          <a:latin typeface="Arial" panose="020B0604020202020204" pitchFamily="34" charset="0"/>
                          <a:cs typeface="Arial" panose="020B0604020202020204"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effective information management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implement systems for effective information management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363331">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Leading and promoting equality, diversity, inclusion and human rights in adult care </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equality, diversity, inclusion and human rights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lead a culture that promotes, values and celebrates equality, diversity, inclusion and human rights </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8" name="Slide Number Placeholder 1">
            <a:extLst>
              <a:ext uri="{FF2B5EF4-FFF2-40B4-BE49-F238E27FC236}">
                <a16:creationId xmlns:a16="http://schemas.microsoft.com/office/drawing/2014/main" id="{827B9BB3-4719-30C2-B769-EB3FFD469196}"/>
              </a:ext>
            </a:extLst>
          </p:cNvPr>
          <p:cNvSpPr txBox="1">
            <a:spLocks/>
          </p:cNvSpPr>
          <p:nvPr/>
        </p:nvSpPr>
        <p:spPr>
          <a:xfrm>
            <a:off x="0" y="0"/>
            <a:ext cx="0" cy="0"/>
          </a:xfrm>
        </p:spPr>
        <p:txBody>
          <a:bodyPr/>
          <a:lstStyle>
            <a:defPPr>
              <a:defRPr kern="0"/>
            </a:defPPr>
          </a:lstStyle>
          <a:p>
            <a:fld id="{06A44ADC-FBC0-4698-B0EC-1AD4A4060383}" type="slidenum">
              <a:rPr lang="en-GB" smtClean="0"/>
              <a:pPr/>
              <a:t>15</a:t>
            </a:fld>
            <a:endParaRPr lang="en-GB"/>
          </a:p>
        </p:txBody>
      </p:sp>
      <p:sp>
        <p:nvSpPr>
          <p:cNvPr id="9" name="Rectangle: Rounded Corners 8">
            <a:extLst>
              <a:ext uri="{FF2B5EF4-FFF2-40B4-BE49-F238E27FC236}">
                <a16:creationId xmlns:a16="http://schemas.microsoft.com/office/drawing/2014/main" id="{DEC8FF2E-4A48-D72B-9A3F-E743F4B4B8A2}"/>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296C2FC5-3BE0-AF63-67D9-30D09940714C}"/>
              </a:ext>
            </a:extLst>
          </p:cNvPr>
          <p:cNvSpPr/>
          <p:nvPr/>
        </p:nvSpPr>
        <p:spPr>
          <a:xfrm rot="10800000" flipV="1">
            <a:off x="10337074" y="-1"/>
            <a:ext cx="1854926"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D819BE4D-CCA2-2FC6-22E8-CA606E1566EE}"/>
              </a:ext>
            </a:extLst>
          </p:cNvPr>
          <p:cNvSpPr/>
          <p:nvPr/>
        </p:nvSpPr>
        <p:spPr>
          <a:xfrm rot="10800000" flipV="1">
            <a:off x="3832404" y="-1"/>
            <a:ext cx="2160000" cy="360000"/>
          </a:xfrm>
          <a:prstGeom prst="roundRect">
            <a:avLst/>
          </a:prstGeom>
          <a:solidFill>
            <a:srgbClr val="33007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53BB6DBA-DAEA-CEB7-872C-CBDCA96FB5AF}"/>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49C37901-F68D-37B7-93BE-1845CE86EAAD}"/>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7" action="ppaction://hlinksldjump"/>
            <a:extLst>
              <a:ext uri="{FF2B5EF4-FFF2-40B4-BE49-F238E27FC236}">
                <a16:creationId xmlns:a16="http://schemas.microsoft.com/office/drawing/2014/main" id="{3400631A-0029-A2F1-69FB-7505E3729BF0}"/>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9CFF5C83-EE65-A268-88AE-2097ED301974}"/>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BA223D21-0B86-C80C-3C0A-CFF2B6205CFB}"/>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330072"/>
                </a:solidFill>
                <a:effectLst/>
                <a:uLnTx/>
                <a:uFillTx/>
                <a:latin typeface="Arial"/>
                <a:cs typeface="Arial"/>
                <a:sym typeface="Arial"/>
              </a:rPr>
              <a:t>Doing the right thing</a:t>
            </a:r>
          </a:p>
        </p:txBody>
      </p:sp>
      <p:sp>
        <p:nvSpPr>
          <p:cNvPr id="80" name="TextBox 79">
            <a:extLst>
              <a:ext uri="{FF2B5EF4-FFF2-40B4-BE49-F238E27FC236}">
                <a16:creationId xmlns:a16="http://schemas.microsoft.com/office/drawing/2014/main" id="{EFD134B2-558A-07E0-733E-7BC03C05B29C}"/>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BCD6F9B8-D386-639E-6E0F-A0E09E93BD44}"/>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AD5C3C45-82F9-F819-7197-6AEC22C9F16E}"/>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FA16A0FB-93E6-F700-836F-61A564681AD1}"/>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FA02EF83-BECC-EAE8-B6CF-D303540138EF}"/>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Box 27">
            <a:extLst>
              <a:ext uri="{FF2B5EF4-FFF2-40B4-BE49-F238E27FC236}">
                <a16:creationId xmlns:a16="http://schemas.microsoft.com/office/drawing/2014/main" id="{5F01D735-CFAA-50A1-DBFA-1538D779A560}"/>
              </a:ext>
            </a:extLst>
          </p:cNvPr>
          <p:cNvSpPr txBox="1"/>
          <p:nvPr/>
        </p:nvSpPr>
        <p:spPr>
          <a:xfrm>
            <a:off x="10598901" y="3232276"/>
            <a:ext cx="792000" cy="230832"/>
          </a:xfrm>
          <a:prstGeom prst="rect">
            <a:avLst/>
          </a:prstGeom>
          <a:noFill/>
        </p:spPr>
        <p:txBody>
          <a:bodyPr wrap="square" rtlCol="0">
            <a:spAutoFit/>
          </a:bodyPr>
          <a:lstStyle/>
          <a:p>
            <a:pPr algn="ctr"/>
            <a:r>
              <a:rPr lang="en-GB" sz="900">
                <a:solidFill>
                  <a:schemeClr val="bg1"/>
                </a:solidFill>
              </a:rPr>
              <a:t>N/A</a:t>
            </a:r>
          </a:p>
        </p:txBody>
      </p:sp>
      <p:sp>
        <p:nvSpPr>
          <p:cNvPr id="2" name="TextBox 1">
            <a:extLst>
              <a:ext uri="{FF2B5EF4-FFF2-40B4-BE49-F238E27FC236}">
                <a16:creationId xmlns:a16="http://schemas.microsoft.com/office/drawing/2014/main" id="{8D7128B7-282E-ABB1-C9B8-E39FE1A9C121}"/>
              </a:ext>
            </a:extLst>
          </p:cNvPr>
          <p:cNvSpPr txBox="1"/>
          <p:nvPr/>
        </p:nvSpPr>
        <p:spPr>
          <a:xfrm>
            <a:off x="9785271" y="2097539"/>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3" name="Group 2">
            <a:extLst>
              <a:ext uri="{FF2B5EF4-FFF2-40B4-BE49-F238E27FC236}">
                <a16:creationId xmlns:a16="http://schemas.microsoft.com/office/drawing/2014/main" id="{19B2A5E1-28F0-1986-614A-066395B6314B}"/>
              </a:ext>
            </a:extLst>
          </p:cNvPr>
          <p:cNvGrpSpPr/>
          <p:nvPr/>
        </p:nvGrpSpPr>
        <p:grpSpPr>
          <a:xfrm>
            <a:off x="5992404" y="2564174"/>
            <a:ext cx="3827594" cy="646668"/>
            <a:chOff x="6090704" y="3952941"/>
            <a:chExt cx="3827594" cy="646668"/>
          </a:xfrm>
        </p:grpSpPr>
        <p:sp>
          <p:nvSpPr>
            <p:cNvPr id="17" name="Oval 16">
              <a:extLst>
                <a:ext uri="{FF2B5EF4-FFF2-40B4-BE49-F238E27FC236}">
                  <a16:creationId xmlns:a16="http://schemas.microsoft.com/office/drawing/2014/main" id="{E7B8B712-2123-54B5-7269-434A0B0BA60C}"/>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Oval 17">
              <a:extLst>
                <a:ext uri="{FF2B5EF4-FFF2-40B4-BE49-F238E27FC236}">
                  <a16:creationId xmlns:a16="http://schemas.microsoft.com/office/drawing/2014/main" id="{9563DA2F-720F-8ABC-F963-546F2E808440}"/>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9" name="Group 18">
              <a:extLst>
                <a:ext uri="{FF2B5EF4-FFF2-40B4-BE49-F238E27FC236}">
                  <a16:creationId xmlns:a16="http://schemas.microsoft.com/office/drawing/2014/main" id="{034BC1E1-E1C3-59D9-2713-D1053B7F7A82}"/>
                </a:ext>
              </a:extLst>
            </p:cNvPr>
            <p:cNvGrpSpPr/>
            <p:nvPr/>
          </p:nvGrpSpPr>
          <p:grpSpPr>
            <a:xfrm>
              <a:off x="6290207" y="3952941"/>
              <a:ext cx="3628091" cy="646668"/>
              <a:chOff x="3706661" y="2326116"/>
              <a:chExt cx="4441515" cy="559265"/>
            </a:xfrm>
          </p:grpSpPr>
          <p:grpSp>
            <p:nvGrpSpPr>
              <p:cNvPr id="20" name="Group 19">
                <a:extLst>
                  <a:ext uri="{FF2B5EF4-FFF2-40B4-BE49-F238E27FC236}">
                    <a16:creationId xmlns:a16="http://schemas.microsoft.com/office/drawing/2014/main" id="{671EF8BD-A84A-0B2C-36AF-246DE12ECECA}"/>
                  </a:ext>
                </a:extLst>
              </p:cNvPr>
              <p:cNvGrpSpPr/>
              <p:nvPr/>
            </p:nvGrpSpPr>
            <p:grpSpPr>
              <a:xfrm>
                <a:off x="4200749" y="2631808"/>
                <a:ext cx="3448967" cy="253573"/>
                <a:chOff x="7998846" y="1867220"/>
                <a:chExt cx="3448967" cy="253573"/>
              </a:xfrm>
            </p:grpSpPr>
            <p:cxnSp>
              <p:nvCxnSpPr>
                <p:cNvPr id="31" name="Straight Connector 30">
                  <a:extLst>
                    <a:ext uri="{FF2B5EF4-FFF2-40B4-BE49-F238E27FC236}">
                      <a16:creationId xmlns:a16="http://schemas.microsoft.com/office/drawing/2014/main" id="{AFFC89C7-8B89-38EE-550F-9F0F4230D273}"/>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6F9C6C4-E4A3-28E1-C9F6-657D2813190B}"/>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3EAB069-E9B3-11F6-3A3F-219FCF95488E}"/>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172D083-D57C-008C-8A72-3EF49E3F46D2}"/>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BDF9F61-7598-BDFD-5035-931531C4AEC1}"/>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C7B32E7-DBA0-A826-B5D5-B8679CD5A5DE}"/>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E2BCC171-9451-A48E-D720-F293E5806778}"/>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2" name="TextBox 21">
                <a:extLst>
                  <a:ext uri="{FF2B5EF4-FFF2-40B4-BE49-F238E27FC236}">
                    <a16:creationId xmlns:a16="http://schemas.microsoft.com/office/drawing/2014/main" id="{B281619B-2ADC-AAB6-CBDB-D44B38B72FB1}"/>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23" name="TextBox 22">
                <a:extLst>
                  <a:ext uri="{FF2B5EF4-FFF2-40B4-BE49-F238E27FC236}">
                    <a16:creationId xmlns:a16="http://schemas.microsoft.com/office/drawing/2014/main" id="{4BFA8452-46CC-E28A-36AF-86814D6116BA}"/>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29" name="TextBox 28">
                <a:extLst>
                  <a:ext uri="{FF2B5EF4-FFF2-40B4-BE49-F238E27FC236}">
                    <a16:creationId xmlns:a16="http://schemas.microsoft.com/office/drawing/2014/main" id="{248E235A-0D68-3094-1ABA-228235DA3C31}"/>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0" name="TextBox 29">
                <a:extLst>
                  <a:ext uri="{FF2B5EF4-FFF2-40B4-BE49-F238E27FC236}">
                    <a16:creationId xmlns:a16="http://schemas.microsoft.com/office/drawing/2014/main" id="{34185F81-04B6-FCE3-CADF-BE58A5BA7F0A}"/>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6" name="Group 5">
            <a:extLst>
              <a:ext uri="{FF2B5EF4-FFF2-40B4-BE49-F238E27FC236}">
                <a16:creationId xmlns:a16="http://schemas.microsoft.com/office/drawing/2014/main" id="{C5EECA2B-DE86-FC03-CACA-9F706507C134}"/>
              </a:ext>
            </a:extLst>
          </p:cNvPr>
          <p:cNvGrpSpPr/>
          <p:nvPr/>
        </p:nvGrpSpPr>
        <p:grpSpPr>
          <a:xfrm>
            <a:off x="5998800" y="4753063"/>
            <a:ext cx="3827594" cy="646668"/>
            <a:chOff x="6090704" y="3952941"/>
            <a:chExt cx="3827594" cy="646668"/>
          </a:xfrm>
        </p:grpSpPr>
        <p:sp>
          <p:nvSpPr>
            <p:cNvPr id="7" name="Oval 6">
              <a:extLst>
                <a:ext uri="{FF2B5EF4-FFF2-40B4-BE49-F238E27FC236}">
                  <a16:creationId xmlns:a16="http://schemas.microsoft.com/office/drawing/2014/main" id="{085B631B-6984-75A1-E782-C0F47D0FC972}"/>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Oval 14">
              <a:extLst>
                <a:ext uri="{FF2B5EF4-FFF2-40B4-BE49-F238E27FC236}">
                  <a16:creationId xmlns:a16="http://schemas.microsoft.com/office/drawing/2014/main" id="{4EB97B64-0979-68C7-3F23-0B18B46B2D0F}"/>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6" name="Group 15">
              <a:extLst>
                <a:ext uri="{FF2B5EF4-FFF2-40B4-BE49-F238E27FC236}">
                  <a16:creationId xmlns:a16="http://schemas.microsoft.com/office/drawing/2014/main" id="{1BD483D7-CC45-30EA-D2D6-0002FC68D453}"/>
                </a:ext>
              </a:extLst>
            </p:cNvPr>
            <p:cNvGrpSpPr/>
            <p:nvPr/>
          </p:nvGrpSpPr>
          <p:grpSpPr>
            <a:xfrm>
              <a:off x="6290207" y="3952941"/>
              <a:ext cx="3628091" cy="646668"/>
              <a:chOff x="3706661" y="2326116"/>
              <a:chExt cx="4441515" cy="559265"/>
            </a:xfrm>
          </p:grpSpPr>
          <p:grpSp>
            <p:nvGrpSpPr>
              <p:cNvPr id="25" name="Group 24">
                <a:extLst>
                  <a:ext uri="{FF2B5EF4-FFF2-40B4-BE49-F238E27FC236}">
                    <a16:creationId xmlns:a16="http://schemas.microsoft.com/office/drawing/2014/main" id="{38A0A6B0-B580-3842-B7A1-5479B4A72D5C}"/>
                  </a:ext>
                </a:extLst>
              </p:cNvPr>
              <p:cNvGrpSpPr/>
              <p:nvPr/>
            </p:nvGrpSpPr>
            <p:grpSpPr>
              <a:xfrm>
                <a:off x="4200749" y="2631808"/>
                <a:ext cx="3448967" cy="253573"/>
                <a:chOff x="7998846" y="1867220"/>
                <a:chExt cx="3448967" cy="253573"/>
              </a:xfrm>
            </p:grpSpPr>
            <p:cxnSp>
              <p:nvCxnSpPr>
                <p:cNvPr id="39" name="Straight Connector 38">
                  <a:extLst>
                    <a:ext uri="{FF2B5EF4-FFF2-40B4-BE49-F238E27FC236}">
                      <a16:creationId xmlns:a16="http://schemas.microsoft.com/office/drawing/2014/main" id="{4B62B56B-17B2-89F6-F917-96B435E9681F}"/>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B5564-FB68-7997-FD28-AA84A101B2CE}"/>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0730983-5526-D02D-E165-B188E5B97652}"/>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EC16E8A-55E0-C7AB-262D-280E35B9F988}"/>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B268B21-6702-F7FC-81A7-B8DC20E238A0}"/>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82E3379-41AC-D257-E28A-89BA935A876A}"/>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2CF6CFFE-01F2-27DB-B99E-4F5BA96C0FB4}"/>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7" name="TextBox 26">
                <a:extLst>
                  <a:ext uri="{FF2B5EF4-FFF2-40B4-BE49-F238E27FC236}">
                    <a16:creationId xmlns:a16="http://schemas.microsoft.com/office/drawing/2014/main" id="{AE66CC30-2269-3E35-122B-D6621F501EA6}"/>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6" name="TextBox 35">
                <a:extLst>
                  <a:ext uri="{FF2B5EF4-FFF2-40B4-BE49-F238E27FC236}">
                    <a16:creationId xmlns:a16="http://schemas.microsoft.com/office/drawing/2014/main" id="{05A65471-1C96-FBBD-E3B7-479DB55E8AF1}"/>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37" name="TextBox 36">
                <a:extLst>
                  <a:ext uri="{FF2B5EF4-FFF2-40B4-BE49-F238E27FC236}">
                    <a16:creationId xmlns:a16="http://schemas.microsoft.com/office/drawing/2014/main" id="{B2B13BB3-408F-5B83-586B-9C8D8BF94B64}"/>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8" name="TextBox 37">
                <a:extLst>
                  <a:ext uri="{FF2B5EF4-FFF2-40B4-BE49-F238E27FC236}">
                    <a16:creationId xmlns:a16="http://schemas.microsoft.com/office/drawing/2014/main" id="{6161EA45-A6E5-3414-F57B-7FA760B9E46B}"/>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46" name="TextBox 45">
            <a:extLst>
              <a:ext uri="{FF2B5EF4-FFF2-40B4-BE49-F238E27FC236}">
                <a16:creationId xmlns:a16="http://schemas.microsoft.com/office/drawing/2014/main" id="{E3693D33-3215-220A-C896-752598EB7B1E}"/>
              </a:ext>
            </a:extLst>
          </p:cNvPr>
          <p:cNvSpPr txBox="1"/>
          <p:nvPr/>
        </p:nvSpPr>
        <p:spPr>
          <a:xfrm>
            <a:off x="9819998" y="4129123"/>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2945270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AC68A-5683-D37A-9A30-131B96320447}"/>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8915AED-13D4-C297-7751-56FC2AA11860}"/>
              </a:ext>
            </a:extLst>
          </p:cNvPr>
          <p:cNvGraphicFramePr>
            <a:graphicFrameLocks/>
          </p:cNvGraphicFramePr>
          <p:nvPr>
            <p:extLst>
              <p:ext uri="{D42A27DB-BD31-4B8C-83A1-F6EECF244321}">
                <p14:modId xmlns:p14="http://schemas.microsoft.com/office/powerpoint/2010/main" val="3153867484"/>
              </p:ext>
            </p:extLst>
          </p:nvPr>
        </p:nvGraphicFramePr>
        <p:xfrm>
          <a:off x="373988" y="1306893"/>
          <a:ext cx="11430086" cy="5066868"/>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275104">
                  <a:extLst>
                    <a:ext uri="{9D8B030D-6E8A-4147-A177-3AD203B41FA5}">
                      <a16:colId xmlns:a16="http://schemas.microsoft.com/office/drawing/2014/main" val="3537765484"/>
                    </a:ext>
                  </a:extLst>
                </a:gridCol>
                <a:gridCol w="1359454">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596460">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1454988">
                <a:tc>
                  <a:txBody>
                    <a:bodyPr/>
                    <a:lstStyle/>
                    <a:p>
                      <a:r>
                        <a:rPr lang="en-GB" sz="1200" b="1" dirty="0">
                          <a:latin typeface="Arial" panose="020B0604020202020204" pitchFamily="34" charset="0"/>
                          <a:cs typeface="Arial" panose="020B0604020202020204" pitchFamily="34" charset="0"/>
                        </a:rPr>
                        <a:t>Understanding mental capacity and restrictive practice in adult care </a:t>
                      </a:r>
                    </a:p>
                    <a:p>
                      <a:r>
                        <a:rPr lang="en-GB" sz="1200" b="1" dirty="0">
                          <a:latin typeface="Arial" panose="020B0604020202020204" pitchFamily="34" charset="0"/>
                          <a:cs typeface="Arial" panose="020B0604020202020204"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mental capacity and consent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use and impact of restrictive practices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363331">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Lead person-centred practice</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person-centred, outcomes-based practice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value of person-centred practice in partnership working to enable individuals to achieve their desired outcomes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lead practice to facilitate positive outcomes for individuals through person-centred practice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role of relationships in promoting health and wellbeing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lead practice in recognising individuals’ relationships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positive risk-taking in context of supporting individuals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lead the implementation of practices, policies and procedures to manage risk and positive risk-taking </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8" name="Slide Number Placeholder 1">
            <a:extLst>
              <a:ext uri="{FF2B5EF4-FFF2-40B4-BE49-F238E27FC236}">
                <a16:creationId xmlns:a16="http://schemas.microsoft.com/office/drawing/2014/main" id="{CBFDDB9C-CBA4-2ABB-BD47-6C21D3E1D0BE}"/>
              </a:ext>
            </a:extLst>
          </p:cNvPr>
          <p:cNvSpPr txBox="1">
            <a:spLocks/>
          </p:cNvSpPr>
          <p:nvPr/>
        </p:nvSpPr>
        <p:spPr>
          <a:xfrm>
            <a:off x="0" y="0"/>
            <a:ext cx="0" cy="0"/>
          </a:xfrm>
        </p:spPr>
        <p:txBody>
          <a:bodyPr/>
          <a:lstStyle>
            <a:defPPr>
              <a:defRPr kern="0"/>
            </a:defPPr>
          </a:lstStyle>
          <a:p>
            <a:fld id="{06A44ADC-FBC0-4698-B0EC-1AD4A4060383}" type="slidenum">
              <a:rPr lang="en-GB" smtClean="0"/>
              <a:pPr/>
              <a:t>16</a:t>
            </a:fld>
            <a:endParaRPr lang="en-GB"/>
          </a:p>
        </p:txBody>
      </p:sp>
      <p:sp>
        <p:nvSpPr>
          <p:cNvPr id="9" name="Rectangle: Rounded Corners 8">
            <a:extLst>
              <a:ext uri="{FF2B5EF4-FFF2-40B4-BE49-F238E27FC236}">
                <a16:creationId xmlns:a16="http://schemas.microsoft.com/office/drawing/2014/main" id="{FF98872F-FADC-173B-38A9-A470660E9BE2}"/>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3E8CC3C4-7722-8FBD-FDC8-86684A112017}"/>
              </a:ext>
            </a:extLst>
          </p:cNvPr>
          <p:cNvSpPr/>
          <p:nvPr/>
        </p:nvSpPr>
        <p:spPr>
          <a:xfrm rot="10800000" flipV="1">
            <a:off x="10337074" y="-1"/>
            <a:ext cx="1854926"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D1A91AE7-A199-95F8-EAC9-047FD2C81584}"/>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C43139C2-1DA6-C942-AFA9-E3BEB114ACE0}"/>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45F49E27-3670-362A-03FA-0A9C4EE1E5A3}"/>
              </a:ext>
            </a:extLst>
          </p:cNvPr>
          <p:cNvSpPr/>
          <p:nvPr/>
        </p:nvSpPr>
        <p:spPr>
          <a:xfrm rot="10800000" flipV="1">
            <a:off x="5992404" y="-1"/>
            <a:ext cx="2160000" cy="360000"/>
          </a:xfrm>
          <a:prstGeom prst="roundRect">
            <a:avLst/>
          </a:prstGeom>
          <a:solidFill>
            <a:srgbClr val="0068B3"/>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Delivering excellent care</a:t>
            </a:r>
          </a:p>
        </p:txBody>
      </p:sp>
      <p:sp>
        <p:nvSpPr>
          <p:cNvPr id="14" name="Rectangle: Rounded Corners 13">
            <a:hlinkClick r:id="rId7" action="ppaction://hlinksldjump"/>
            <a:extLst>
              <a:ext uri="{FF2B5EF4-FFF2-40B4-BE49-F238E27FC236}">
                <a16:creationId xmlns:a16="http://schemas.microsoft.com/office/drawing/2014/main" id="{5F08012F-3666-B917-0775-C380DD3E7086}"/>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EBB20B29-57F9-2ECB-8A2A-C2804725987C}"/>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3D65AB17-FC7E-14DA-2912-2886ED6C78C7}"/>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330072"/>
                </a:solidFill>
                <a:effectLst/>
                <a:uLnTx/>
                <a:uFillTx/>
                <a:latin typeface="Arial"/>
                <a:cs typeface="Arial"/>
                <a:sym typeface="Arial"/>
              </a:rPr>
              <a:t>Doing the right thing</a:t>
            </a:r>
          </a:p>
        </p:txBody>
      </p:sp>
      <p:sp>
        <p:nvSpPr>
          <p:cNvPr id="80" name="TextBox 79">
            <a:extLst>
              <a:ext uri="{FF2B5EF4-FFF2-40B4-BE49-F238E27FC236}">
                <a16:creationId xmlns:a16="http://schemas.microsoft.com/office/drawing/2014/main" id="{189BD2EE-9A8E-E255-02EC-6FE459B7FAE4}"/>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4CF9BDAF-C9AD-9891-C43A-6450D1752A2D}"/>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B5C500CF-D152-331F-628B-2071B8FFED37}"/>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6E6C6EB2-5353-1FB2-B853-98519B8F805B}"/>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A34B4A0E-088C-F1D6-4A36-DD8697D09849}"/>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Box 27">
            <a:extLst>
              <a:ext uri="{FF2B5EF4-FFF2-40B4-BE49-F238E27FC236}">
                <a16:creationId xmlns:a16="http://schemas.microsoft.com/office/drawing/2014/main" id="{A0549638-CB64-DF5D-4D40-E64DECFFFA2D}"/>
              </a:ext>
            </a:extLst>
          </p:cNvPr>
          <p:cNvSpPr txBox="1"/>
          <p:nvPr/>
        </p:nvSpPr>
        <p:spPr>
          <a:xfrm>
            <a:off x="10598901" y="3232276"/>
            <a:ext cx="792000" cy="230832"/>
          </a:xfrm>
          <a:prstGeom prst="rect">
            <a:avLst/>
          </a:prstGeom>
          <a:noFill/>
        </p:spPr>
        <p:txBody>
          <a:bodyPr wrap="square" rtlCol="0">
            <a:spAutoFit/>
          </a:bodyPr>
          <a:lstStyle/>
          <a:p>
            <a:pPr algn="ctr"/>
            <a:r>
              <a:rPr lang="en-GB" sz="900">
                <a:solidFill>
                  <a:schemeClr val="bg1"/>
                </a:solidFill>
              </a:rPr>
              <a:t>N/A</a:t>
            </a:r>
          </a:p>
        </p:txBody>
      </p:sp>
      <p:sp>
        <p:nvSpPr>
          <p:cNvPr id="2" name="TextBox 1">
            <a:extLst>
              <a:ext uri="{FF2B5EF4-FFF2-40B4-BE49-F238E27FC236}">
                <a16:creationId xmlns:a16="http://schemas.microsoft.com/office/drawing/2014/main" id="{25F25AF3-CDDC-D9CB-DB1A-6C5A18E39CE5}"/>
              </a:ext>
            </a:extLst>
          </p:cNvPr>
          <p:cNvSpPr txBox="1"/>
          <p:nvPr/>
        </p:nvSpPr>
        <p:spPr>
          <a:xfrm>
            <a:off x="9785271" y="2097539"/>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3" name="Group 2">
            <a:extLst>
              <a:ext uri="{FF2B5EF4-FFF2-40B4-BE49-F238E27FC236}">
                <a16:creationId xmlns:a16="http://schemas.microsoft.com/office/drawing/2014/main" id="{CC3C37B0-765C-124F-29BE-48796AF9D738}"/>
              </a:ext>
            </a:extLst>
          </p:cNvPr>
          <p:cNvGrpSpPr/>
          <p:nvPr/>
        </p:nvGrpSpPr>
        <p:grpSpPr>
          <a:xfrm>
            <a:off x="5992404" y="2269209"/>
            <a:ext cx="3827594" cy="646668"/>
            <a:chOff x="6090704" y="3952941"/>
            <a:chExt cx="3827594" cy="646668"/>
          </a:xfrm>
        </p:grpSpPr>
        <p:sp>
          <p:nvSpPr>
            <p:cNvPr id="17" name="Oval 16">
              <a:extLst>
                <a:ext uri="{FF2B5EF4-FFF2-40B4-BE49-F238E27FC236}">
                  <a16:creationId xmlns:a16="http://schemas.microsoft.com/office/drawing/2014/main" id="{1E7083D1-A072-3D21-E2B0-B0A96374F43F}"/>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Oval 17">
              <a:extLst>
                <a:ext uri="{FF2B5EF4-FFF2-40B4-BE49-F238E27FC236}">
                  <a16:creationId xmlns:a16="http://schemas.microsoft.com/office/drawing/2014/main" id="{EB8F64B0-A875-F9EB-77FC-EDBC48181136}"/>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9" name="Group 18">
              <a:extLst>
                <a:ext uri="{FF2B5EF4-FFF2-40B4-BE49-F238E27FC236}">
                  <a16:creationId xmlns:a16="http://schemas.microsoft.com/office/drawing/2014/main" id="{6F176745-6D85-C658-5EC2-75BE7C2BB5B1}"/>
                </a:ext>
              </a:extLst>
            </p:cNvPr>
            <p:cNvGrpSpPr/>
            <p:nvPr/>
          </p:nvGrpSpPr>
          <p:grpSpPr>
            <a:xfrm>
              <a:off x="6290207" y="3952941"/>
              <a:ext cx="3628091" cy="646668"/>
              <a:chOff x="3706661" y="2326116"/>
              <a:chExt cx="4441515" cy="559265"/>
            </a:xfrm>
          </p:grpSpPr>
          <p:grpSp>
            <p:nvGrpSpPr>
              <p:cNvPr id="20" name="Group 19">
                <a:extLst>
                  <a:ext uri="{FF2B5EF4-FFF2-40B4-BE49-F238E27FC236}">
                    <a16:creationId xmlns:a16="http://schemas.microsoft.com/office/drawing/2014/main" id="{E88A1BA7-8977-9D63-989A-B2CE7F8B7463}"/>
                  </a:ext>
                </a:extLst>
              </p:cNvPr>
              <p:cNvGrpSpPr/>
              <p:nvPr/>
            </p:nvGrpSpPr>
            <p:grpSpPr>
              <a:xfrm>
                <a:off x="4200749" y="2631808"/>
                <a:ext cx="3448967" cy="253573"/>
                <a:chOff x="7998846" y="1867220"/>
                <a:chExt cx="3448967" cy="253573"/>
              </a:xfrm>
            </p:grpSpPr>
            <p:cxnSp>
              <p:nvCxnSpPr>
                <p:cNvPr id="31" name="Straight Connector 30">
                  <a:extLst>
                    <a:ext uri="{FF2B5EF4-FFF2-40B4-BE49-F238E27FC236}">
                      <a16:creationId xmlns:a16="http://schemas.microsoft.com/office/drawing/2014/main" id="{0034FD6A-5C99-9207-F072-F6CF5E751727}"/>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066523D-AB80-A455-44A1-38786A7D3245}"/>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480F6D2-15F8-B897-08DD-CF010BFD1D75}"/>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B2B5B3F-7779-C9E7-99B0-57C71628AB69}"/>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9135374-DECC-F0F6-0412-099DBA78FFA3}"/>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5C2F868-3F0E-EFB5-1AC9-A2774CD58DE2}"/>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0568A2E7-FCFB-8D1B-94D7-CC6D6D239D5A}"/>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2" name="TextBox 21">
                <a:extLst>
                  <a:ext uri="{FF2B5EF4-FFF2-40B4-BE49-F238E27FC236}">
                    <a16:creationId xmlns:a16="http://schemas.microsoft.com/office/drawing/2014/main" id="{0D8B5CD4-67C6-6F6F-1907-6BE6C8A1984A}"/>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23" name="TextBox 22">
                <a:extLst>
                  <a:ext uri="{FF2B5EF4-FFF2-40B4-BE49-F238E27FC236}">
                    <a16:creationId xmlns:a16="http://schemas.microsoft.com/office/drawing/2014/main" id="{78500CD3-327F-04F0-93E9-549C11954899}"/>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29" name="TextBox 28">
                <a:extLst>
                  <a:ext uri="{FF2B5EF4-FFF2-40B4-BE49-F238E27FC236}">
                    <a16:creationId xmlns:a16="http://schemas.microsoft.com/office/drawing/2014/main" id="{B5501366-82B5-5746-ED04-6E6386E243D0}"/>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0" name="TextBox 29">
                <a:extLst>
                  <a:ext uri="{FF2B5EF4-FFF2-40B4-BE49-F238E27FC236}">
                    <a16:creationId xmlns:a16="http://schemas.microsoft.com/office/drawing/2014/main" id="{7BD85A36-6306-1B6E-EDEA-3998995F6C97}"/>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6" name="Group 5">
            <a:extLst>
              <a:ext uri="{FF2B5EF4-FFF2-40B4-BE49-F238E27FC236}">
                <a16:creationId xmlns:a16="http://schemas.microsoft.com/office/drawing/2014/main" id="{37D4C2F0-ECE1-9464-49BF-80FF480FAC73}"/>
              </a:ext>
            </a:extLst>
          </p:cNvPr>
          <p:cNvGrpSpPr/>
          <p:nvPr/>
        </p:nvGrpSpPr>
        <p:grpSpPr>
          <a:xfrm>
            <a:off x="5998800" y="4389269"/>
            <a:ext cx="3827594" cy="646668"/>
            <a:chOff x="6090704" y="3952941"/>
            <a:chExt cx="3827594" cy="646668"/>
          </a:xfrm>
        </p:grpSpPr>
        <p:sp>
          <p:nvSpPr>
            <p:cNvPr id="7" name="Oval 6">
              <a:extLst>
                <a:ext uri="{FF2B5EF4-FFF2-40B4-BE49-F238E27FC236}">
                  <a16:creationId xmlns:a16="http://schemas.microsoft.com/office/drawing/2014/main" id="{91B38F2F-03F4-E50B-900F-D2B0A2C5A357}"/>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Oval 14">
              <a:extLst>
                <a:ext uri="{FF2B5EF4-FFF2-40B4-BE49-F238E27FC236}">
                  <a16:creationId xmlns:a16="http://schemas.microsoft.com/office/drawing/2014/main" id="{17C43C2E-7DBE-5AEA-5805-1BA4926F1044}"/>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6" name="Group 15">
              <a:extLst>
                <a:ext uri="{FF2B5EF4-FFF2-40B4-BE49-F238E27FC236}">
                  <a16:creationId xmlns:a16="http://schemas.microsoft.com/office/drawing/2014/main" id="{1DE89204-903C-8D39-A36F-FD25CF52E4B2}"/>
                </a:ext>
              </a:extLst>
            </p:cNvPr>
            <p:cNvGrpSpPr/>
            <p:nvPr/>
          </p:nvGrpSpPr>
          <p:grpSpPr>
            <a:xfrm>
              <a:off x="6290207" y="3952941"/>
              <a:ext cx="3628091" cy="646668"/>
              <a:chOff x="3706661" y="2326116"/>
              <a:chExt cx="4441515" cy="559265"/>
            </a:xfrm>
          </p:grpSpPr>
          <p:grpSp>
            <p:nvGrpSpPr>
              <p:cNvPr id="25" name="Group 24">
                <a:extLst>
                  <a:ext uri="{FF2B5EF4-FFF2-40B4-BE49-F238E27FC236}">
                    <a16:creationId xmlns:a16="http://schemas.microsoft.com/office/drawing/2014/main" id="{BDA44452-BDE8-A988-0A2B-5A28B4626B2D}"/>
                  </a:ext>
                </a:extLst>
              </p:cNvPr>
              <p:cNvGrpSpPr/>
              <p:nvPr/>
            </p:nvGrpSpPr>
            <p:grpSpPr>
              <a:xfrm>
                <a:off x="4200749" y="2631808"/>
                <a:ext cx="3448967" cy="253573"/>
                <a:chOff x="7998846" y="1867220"/>
                <a:chExt cx="3448967" cy="253573"/>
              </a:xfrm>
            </p:grpSpPr>
            <p:cxnSp>
              <p:nvCxnSpPr>
                <p:cNvPr id="39" name="Straight Connector 38">
                  <a:extLst>
                    <a:ext uri="{FF2B5EF4-FFF2-40B4-BE49-F238E27FC236}">
                      <a16:creationId xmlns:a16="http://schemas.microsoft.com/office/drawing/2014/main" id="{56C5BFA6-12B6-A845-D13E-C0A02FB16F99}"/>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872EE4F-1AEA-9FCB-1D37-0B13CB933EEC}"/>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F2C4404-8935-249F-FBEF-E75369D23B36}"/>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4D882ED-E022-958B-D879-48BC78183086}"/>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F75C0FB-E189-F9D9-1EFC-C98FB45C8646}"/>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0DDA0A1-C17C-5AC2-CDED-49B206157DC2}"/>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6C4E4792-DF6F-65DB-F35D-06B742526A2F}"/>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7" name="TextBox 26">
                <a:extLst>
                  <a:ext uri="{FF2B5EF4-FFF2-40B4-BE49-F238E27FC236}">
                    <a16:creationId xmlns:a16="http://schemas.microsoft.com/office/drawing/2014/main" id="{FEAAFAB9-2F7C-013F-B4FF-51CAA45998D4}"/>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6" name="TextBox 35">
                <a:extLst>
                  <a:ext uri="{FF2B5EF4-FFF2-40B4-BE49-F238E27FC236}">
                    <a16:creationId xmlns:a16="http://schemas.microsoft.com/office/drawing/2014/main" id="{A31B35DC-D815-D744-7CFB-3811D6B936D9}"/>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37" name="TextBox 36">
                <a:extLst>
                  <a:ext uri="{FF2B5EF4-FFF2-40B4-BE49-F238E27FC236}">
                    <a16:creationId xmlns:a16="http://schemas.microsoft.com/office/drawing/2014/main" id="{0F3C77E3-3E0C-F475-202B-FB3373283AE4}"/>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8" name="TextBox 37">
                <a:extLst>
                  <a:ext uri="{FF2B5EF4-FFF2-40B4-BE49-F238E27FC236}">
                    <a16:creationId xmlns:a16="http://schemas.microsoft.com/office/drawing/2014/main" id="{B154A7EA-DEAB-82D5-34E6-C8604E90EA8C}"/>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46" name="TextBox 45">
            <a:extLst>
              <a:ext uri="{FF2B5EF4-FFF2-40B4-BE49-F238E27FC236}">
                <a16:creationId xmlns:a16="http://schemas.microsoft.com/office/drawing/2014/main" id="{8399D1BD-4E34-8018-C6C4-1D0CF39CD9DA}"/>
              </a:ext>
            </a:extLst>
          </p:cNvPr>
          <p:cNvSpPr txBox="1"/>
          <p:nvPr/>
        </p:nvSpPr>
        <p:spPr>
          <a:xfrm>
            <a:off x="9819998" y="4129123"/>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771440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2B38E-2EFF-9FAE-DF1C-F63E4C04D7E8}"/>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AB6CFF1-6359-6805-A818-AF313008F533}"/>
              </a:ext>
            </a:extLst>
          </p:cNvPr>
          <p:cNvGraphicFramePr>
            <a:graphicFrameLocks/>
          </p:cNvGraphicFramePr>
          <p:nvPr>
            <p:extLst>
              <p:ext uri="{D42A27DB-BD31-4B8C-83A1-F6EECF244321}">
                <p14:modId xmlns:p14="http://schemas.microsoft.com/office/powerpoint/2010/main" val="1345952005"/>
              </p:ext>
            </p:extLst>
          </p:nvPr>
        </p:nvGraphicFramePr>
        <p:xfrm>
          <a:off x="415147" y="1260840"/>
          <a:ext cx="11430086" cy="5115878"/>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104795">
                  <a:extLst>
                    <a:ext uri="{9D8B030D-6E8A-4147-A177-3AD203B41FA5}">
                      <a16:colId xmlns:a16="http://schemas.microsoft.com/office/drawing/2014/main" val="3537765484"/>
                    </a:ext>
                  </a:extLst>
                </a:gridCol>
                <a:gridCol w="1529763">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611490">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400" b="1" dirty="0">
                          <a:latin typeface="Arial" panose="020B0604020202020204" pitchFamily="34" charset="0"/>
                          <a:cs typeface="Arial" panose="020B0604020202020204" pitchFamily="34" charset="0"/>
                        </a:rPr>
                        <a:t>         </a:t>
                      </a:r>
                    </a:p>
                    <a:p>
                      <a:r>
                        <a:rPr lang="en-GB" sz="1400" b="1" dirty="0">
                          <a:solidFill>
                            <a:srgbClr val="0068B3"/>
                          </a:solidFill>
                          <a:latin typeface="Arial" panose="020B0604020202020204" pitchFamily="34" charset="0"/>
                          <a:cs typeface="Arial" panose="020B0604020202020204" pitchFamily="34" charset="0"/>
                        </a:rPr>
                        <a:t>         </a:t>
                      </a:r>
                      <a:r>
                        <a:rPr lang="en-GB" sz="1200" b="1" dirty="0">
                          <a:solidFill>
                            <a:srgbClr val="0068B3"/>
                          </a:solidFill>
                          <a:latin typeface="Arial" panose="020B0604020202020204" pitchFamily="34" charset="0"/>
                          <a:cs typeface="Arial" panose="020B0604020202020204" pitchFamily="34" charset="0"/>
                        </a:rPr>
                        <a:t>Detail</a:t>
                      </a:r>
                    </a:p>
                  </a:txBody>
                  <a:tcPr>
                    <a:lnB w="12700" cap="flat" cmpd="sng" algn="ctr">
                      <a:solidFill>
                        <a:schemeClr val="tx1"/>
                      </a:solidFill>
                      <a:prstDash val="solid"/>
                      <a:round/>
                      <a:headEnd type="none" w="med" len="med"/>
                      <a:tailEnd type="none" w="med" len="med"/>
                    </a:lnB>
                  </a:tcPr>
                </a:tc>
                <a:tc>
                  <a:txBody>
                    <a:bodyPr/>
                    <a:lstStyle/>
                    <a:p>
                      <a:endParaRPr lang="en-GB" sz="1400" b="1">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400" b="1" dirty="0"/>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400" b="1" dirty="0"/>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1616080">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Leading and managing health and safety in adult care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health and safety requirements in adult social care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lead the implementation of health and safety requirements in adult social care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effective risk management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lead the implementation of policies, procedures and practices to effectively manage risk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825141"/>
                  </a:ext>
                </a:extLst>
              </a:tr>
              <a:tr h="1463208">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Leading a service that promotes health and wellbeing in adult care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lead a culture that promotes individuals’ wellbeing and independence in all aspects of day-to-day practice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the importance of promoting individuals’ health and wellbeing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lead practice in promoting individuals’ health and wellbeing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1252538">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Understanding of Deprivation of Liberty Safeguards </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Understanding of Deprivation of Liberty Safeguards </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8" name="Slide Number Placeholder 1">
            <a:extLst>
              <a:ext uri="{FF2B5EF4-FFF2-40B4-BE49-F238E27FC236}">
                <a16:creationId xmlns:a16="http://schemas.microsoft.com/office/drawing/2014/main" id="{3B5BF965-6488-3C57-C1C0-353FB217A236}"/>
              </a:ext>
            </a:extLst>
          </p:cNvPr>
          <p:cNvSpPr txBox="1">
            <a:spLocks/>
          </p:cNvSpPr>
          <p:nvPr/>
        </p:nvSpPr>
        <p:spPr>
          <a:xfrm>
            <a:off x="0" y="0"/>
            <a:ext cx="0" cy="0"/>
          </a:xfrm>
        </p:spPr>
        <p:txBody>
          <a:bodyPr/>
          <a:lstStyle>
            <a:defPPr>
              <a:defRPr kern="0"/>
            </a:defPPr>
          </a:lstStyle>
          <a:p>
            <a:fld id="{06A44ADC-FBC0-4698-B0EC-1AD4A4060383}" type="slidenum">
              <a:rPr lang="en-GB" smtClean="0"/>
              <a:pPr/>
              <a:t>17</a:t>
            </a:fld>
            <a:endParaRPr lang="en-GB"/>
          </a:p>
        </p:txBody>
      </p:sp>
      <p:sp>
        <p:nvSpPr>
          <p:cNvPr id="9" name="Rectangle: Rounded Corners 8">
            <a:extLst>
              <a:ext uri="{FF2B5EF4-FFF2-40B4-BE49-F238E27FC236}">
                <a16:creationId xmlns:a16="http://schemas.microsoft.com/office/drawing/2014/main" id="{BCFE165B-2B94-7FEC-10E7-ADB0A9346098}"/>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354DC6B8-32FC-5AA8-08D8-C82CE4E4E3A2}"/>
              </a:ext>
            </a:extLst>
          </p:cNvPr>
          <p:cNvSpPr/>
          <p:nvPr/>
        </p:nvSpPr>
        <p:spPr>
          <a:xfrm rot="10800000" flipV="1">
            <a:off x="10337074" y="-1"/>
            <a:ext cx="1854926"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04C2EEBF-B12E-13BE-97F8-F64AE4E4BCF2}"/>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3D9B966C-32AD-1470-8CB8-4F005F8903A8}"/>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95ACCCCE-2D60-48BB-47F2-08FB6CF3952E}"/>
              </a:ext>
            </a:extLst>
          </p:cNvPr>
          <p:cNvSpPr/>
          <p:nvPr/>
        </p:nvSpPr>
        <p:spPr>
          <a:xfrm rot="10800000" flipV="1">
            <a:off x="5992404" y="-1"/>
            <a:ext cx="2160000" cy="360000"/>
          </a:xfrm>
          <a:prstGeom prst="roundRect">
            <a:avLst/>
          </a:prstGeom>
          <a:solidFill>
            <a:srgbClr val="0068B3"/>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Delivering excellent care</a:t>
            </a:r>
          </a:p>
        </p:txBody>
      </p:sp>
      <p:sp>
        <p:nvSpPr>
          <p:cNvPr id="14" name="Rectangle: Rounded Corners 13">
            <a:hlinkClick r:id="rId7" action="ppaction://hlinksldjump"/>
            <a:extLst>
              <a:ext uri="{FF2B5EF4-FFF2-40B4-BE49-F238E27FC236}">
                <a16:creationId xmlns:a16="http://schemas.microsoft.com/office/drawing/2014/main" id="{C38984C9-2EA4-5DBB-274B-A2414E843987}"/>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35CB791A-508D-EEE6-4E15-A4E68F710540}"/>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8A69870E-F76E-EA6F-BD1F-A7B4547D561F}"/>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330072"/>
                </a:solidFill>
                <a:effectLst/>
                <a:uLnTx/>
                <a:uFillTx/>
                <a:latin typeface="Arial"/>
                <a:cs typeface="Arial"/>
                <a:sym typeface="Arial"/>
              </a:rPr>
              <a:t>Doing the right thing</a:t>
            </a:r>
          </a:p>
        </p:txBody>
      </p:sp>
      <p:sp>
        <p:nvSpPr>
          <p:cNvPr id="80" name="TextBox 79">
            <a:extLst>
              <a:ext uri="{FF2B5EF4-FFF2-40B4-BE49-F238E27FC236}">
                <a16:creationId xmlns:a16="http://schemas.microsoft.com/office/drawing/2014/main" id="{23382D8E-0C7C-8602-BD03-A6B80F62D65B}"/>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7A8063BA-2804-13B3-E3EE-1997448E0F70}"/>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B2880461-5D98-C2AB-8888-DC5A3C8E7E5F}"/>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FE91BF96-4CDF-2CB3-DF71-5DFA0A4A801F}"/>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7256E0AA-01AF-DC16-11DE-16020D88EFEC}"/>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Box 27">
            <a:extLst>
              <a:ext uri="{FF2B5EF4-FFF2-40B4-BE49-F238E27FC236}">
                <a16:creationId xmlns:a16="http://schemas.microsoft.com/office/drawing/2014/main" id="{8AB6EAE8-34E9-6858-61E0-64E2C9C6D3E1}"/>
              </a:ext>
            </a:extLst>
          </p:cNvPr>
          <p:cNvSpPr txBox="1"/>
          <p:nvPr/>
        </p:nvSpPr>
        <p:spPr>
          <a:xfrm>
            <a:off x="10598901" y="3232276"/>
            <a:ext cx="792000" cy="230832"/>
          </a:xfrm>
          <a:prstGeom prst="rect">
            <a:avLst/>
          </a:prstGeom>
          <a:noFill/>
        </p:spPr>
        <p:txBody>
          <a:bodyPr wrap="square" rtlCol="0">
            <a:spAutoFit/>
          </a:bodyPr>
          <a:lstStyle/>
          <a:p>
            <a:pPr algn="ctr"/>
            <a:r>
              <a:rPr lang="en-GB" sz="900">
                <a:solidFill>
                  <a:schemeClr val="bg1"/>
                </a:solidFill>
              </a:rPr>
              <a:t>N/A</a:t>
            </a:r>
          </a:p>
        </p:txBody>
      </p:sp>
      <p:sp>
        <p:nvSpPr>
          <p:cNvPr id="2" name="TextBox 1">
            <a:extLst>
              <a:ext uri="{FF2B5EF4-FFF2-40B4-BE49-F238E27FC236}">
                <a16:creationId xmlns:a16="http://schemas.microsoft.com/office/drawing/2014/main" id="{E9415D8C-46DB-C1E9-50F4-9C4A380698F4}"/>
              </a:ext>
            </a:extLst>
          </p:cNvPr>
          <p:cNvSpPr txBox="1"/>
          <p:nvPr/>
        </p:nvSpPr>
        <p:spPr>
          <a:xfrm>
            <a:off x="9785271" y="2097539"/>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3" name="Group 2">
            <a:extLst>
              <a:ext uri="{FF2B5EF4-FFF2-40B4-BE49-F238E27FC236}">
                <a16:creationId xmlns:a16="http://schemas.microsoft.com/office/drawing/2014/main" id="{1BCA3B20-73D0-DD4D-3C24-76C3076B4364}"/>
              </a:ext>
            </a:extLst>
          </p:cNvPr>
          <p:cNvGrpSpPr/>
          <p:nvPr/>
        </p:nvGrpSpPr>
        <p:grpSpPr>
          <a:xfrm>
            <a:off x="5992404" y="2401111"/>
            <a:ext cx="3827594" cy="646668"/>
            <a:chOff x="6090704" y="3952941"/>
            <a:chExt cx="3827594" cy="646668"/>
          </a:xfrm>
        </p:grpSpPr>
        <p:sp>
          <p:nvSpPr>
            <p:cNvPr id="17" name="Oval 16">
              <a:extLst>
                <a:ext uri="{FF2B5EF4-FFF2-40B4-BE49-F238E27FC236}">
                  <a16:creationId xmlns:a16="http://schemas.microsoft.com/office/drawing/2014/main" id="{EDC6C745-2437-7F15-1A87-2191070A5008}"/>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Oval 17">
              <a:extLst>
                <a:ext uri="{FF2B5EF4-FFF2-40B4-BE49-F238E27FC236}">
                  <a16:creationId xmlns:a16="http://schemas.microsoft.com/office/drawing/2014/main" id="{D2CDEDAE-1434-3507-43CF-BAD57F950591}"/>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9" name="Group 18">
              <a:extLst>
                <a:ext uri="{FF2B5EF4-FFF2-40B4-BE49-F238E27FC236}">
                  <a16:creationId xmlns:a16="http://schemas.microsoft.com/office/drawing/2014/main" id="{2DBB18D6-78FC-7972-3FE6-0509A00ACFED}"/>
                </a:ext>
              </a:extLst>
            </p:cNvPr>
            <p:cNvGrpSpPr/>
            <p:nvPr/>
          </p:nvGrpSpPr>
          <p:grpSpPr>
            <a:xfrm>
              <a:off x="6290207" y="3952941"/>
              <a:ext cx="3628091" cy="646668"/>
              <a:chOff x="3706661" y="2326116"/>
              <a:chExt cx="4441515" cy="559265"/>
            </a:xfrm>
          </p:grpSpPr>
          <p:grpSp>
            <p:nvGrpSpPr>
              <p:cNvPr id="20" name="Group 19">
                <a:extLst>
                  <a:ext uri="{FF2B5EF4-FFF2-40B4-BE49-F238E27FC236}">
                    <a16:creationId xmlns:a16="http://schemas.microsoft.com/office/drawing/2014/main" id="{EA470A4B-BA5E-33B9-F127-DEB37035DDCF}"/>
                  </a:ext>
                </a:extLst>
              </p:cNvPr>
              <p:cNvGrpSpPr/>
              <p:nvPr/>
            </p:nvGrpSpPr>
            <p:grpSpPr>
              <a:xfrm>
                <a:off x="4200749" y="2631808"/>
                <a:ext cx="3448967" cy="253573"/>
                <a:chOff x="7998846" y="1867220"/>
                <a:chExt cx="3448967" cy="253573"/>
              </a:xfrm>
            </p:grpSpPr>
            <p:cxnSp>
              <p:nvCxnSpPr>
                <p:cNvPr id="31" name="Straight Connector 30">
                  <a:extLst>
                    <a:ext uri="{FF2B5EF4-FFF2-40B4-BE49-F238E27FC236}">
                      <a16:creationId xmlns:a16="http://schemas.microsoft.com/office/drawing/2014/main" id="{99D999C7-22F1-62E8-339D-71AE3ACC77F4}"/>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9310A47-7B43-9BC4-9751-B51B07BE28E6}"/>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70CA8DB-2803-93AE-D576-8C35168611BB}"/>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C700702-90F0-743E-DA2D-E6FD98E1EC71}"/>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DD8C9FA-31D2-C7AB-EEB0-F52624739248}"/>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ADE695-7355-E736-CC05-149CE51FEAB8}"/>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E54E775C-0A5A-1E9F-44B0-0C7196E8ABC4}"/>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2" name="TextBox 21">
                <a:extLst>
                  <a:ext uri="{FF2B5EF4-FFF2-40B4-BE49-F238E27FC236}">
                    <a16:creationId xmlns:a16="http://schemas.microsoft.com/office/drawing/2014/main" id="{07669E35-C3DB-DBAF-C41A-5C1F0142A0D8}"/>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23" name="TextBox 22">
                <a:extLst>
                  <a:ext uri="{FF2B5EF4-FFF2-40B4-BE49-F238E27FC236}">
                    <a16:creationId xmlns:a16="http://schemas.microsoft.com/office/drawing/2014/main" id="{95073C28-5E81-289A-1EAC-57F3B2BF2D3A}"/>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29" name="TextBox 28">
                <a:extLst>
                  <a:ext uri="{FF2B5EF4-FFF2-40B4-BE49-F238E27FC236}">
                    <a16:creationId xmlns:a16="http://schemas.microsoft.com/office/drawing/2014/main" id="{D17E35BF-69E5-369E-F93C-89BFE762C5F0}"/>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0" name="TextBox 29">
                <a:extLst>
                  <a:ext uri="{FF2B5EF4-FFF2-40B4-BE49-F238E27FC236}">
                    <a16:creationId xmlns:a16="http://schemas.microsoft.com/office/drawing/2014/main" id="{B54A57A1-8C8B-0074-992E-53FF15FEEAE8}"/>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6" name="Group 5">
            <a:extLst>
              <a:ext uri="{FF2B5EF4-FFF2-40B4-BE49-F238E27FC236}">
                <a16:creationId xmlns:a16="http://schemas.microsoft.com/office/drawing/2014/main" id="{15BF05FA-0777-1F99-8B83-EDBCE12540DF}"/>
              </a:ext>
            </a:extLst>
          </p:cNvPr>
          <p:cNvGrpSpPr/>
          <p:nvPr/>
        </p:nvGrpSpPr>
        <p:grpSpPr>
          <a:xfrm>
            <a:off x="5992404" y="5402453"/>
            <a:ext cx="3827594" cy="646668"/>
            <a:chOff x="6090704" y="3952941"/>
            <a:chExt cx="3827594" cy="646668"/>
          </a:xfrm>
        </p:grpSpPr>
        <p:sp>
          <p:nvSpPr>
            <p:cNvPr id="7" name="Oval 6">
              <a:extLst>
                <a:ext uri="{FF2B5EF4-FFF2-40B4-BE49-F238E27FC236}">
                  <a16:creationId xmlns:a16="http://schemas.microsoft.com/office/drawing/2014/main" id="{7662E7EB-A359-5B7D-D19B-414AB3BD7AFC}"/>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Oval 14">
              <a:extLst>
                <a:ext uri="{FF2B5EF4-FFF2-40B4-BE49-F238E27FC236}">
                  <a16:creationId xmlns:a16="http://schemas.microsoft.com/office/drawing/2014/main" id="{9A92F8D8-E276-2032-ED9C-992E3B09535A}"/>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6" name="Group 15">
              <a:extLst>
                <a:ext uri="{FF2B5EF4-FFF2-40B4-BE49-F238E27FC236}">
                  <a16:creationId xmlns:a16="http://schemas.microsoft.com/office/drawing/2014/main" id="{AD2D4F91-5788-6A73-051A-91F15483A147}"/>
                </a:ext>
              </a:extLst>
            </p:cNvPr>
            <p:cNvGrpSpPr/>
            <p:nvPr/>
          </p:nvGrpSpPr>
          <p:grpSpPr>
            <a:xfrm>
              <a:off x="6290207" y="3952941"/>
              <a:ext cx="3628091" cy="646668"/>
              <a:chOff x="3706661" y="2326116"/>
              <a:chExt cx="4441515" cy="559265"/>
            </a:xfrm>
          </p:grpSpPr>
          <p:grpSp>
            <p:nvGrpSpPr>
              <p:cNvPr id="25" name="Group 24">
                <a:extLst>
                  <a:ext uri="{FF2B5EF4-FFF2-40B4-BE49-F238E27FC236}">
                    <a16:creationId xmlns:a16="http://schemas.microsoft.com/office/drawing/2014/main" id="{F9E710B7-F275-77BC-D938-A68EB7A3DF5D}"/>
                  </a:ext>
                </a:extLst>
              </p:cNvPr>
              <p:cNvGrpSpPr/>
              <p:nvPr/>
            </p:nvGrpSpPr>
            <p:grpSpPr>
              <a:xfrm>
                <a:off x="4200749" y="2631808"/>
                <a:ext cx="3448967" cy="253573"/>
                <a:chOff x="7998846" y="1867220"/>
                <a:chExt cx="3448967" cy="253573"/>
              </a:xfrm>
            </p:grpSpPr>
            <p:cxnSp>
              <p:nvCxnSpPr>
                <p:cNvPr id="39" name="Straight Connector 38">
                  <a:extLst>
                    <a:ext uri="{FF2B5EF4-FFF2-40B4-BE49-F238E27FC236}">
                      <a16:creationId xmlns:a16="http://schemas.microsoft.com/office/drawing/2014/main" id="{60267627-69C4-6D4E-0776-01A0F3C3188C}"/>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D5E2819-EF48-66E4-50AE-714D8AB30E72}"/>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9167E51-2B12-D841-7C39-05C878460D63}"/>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5C10AF4-1C4C-2F36-A058-1EFBE5132481}"/>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CAB963-1A2A-3600-B842-A6012035A403}"/>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738FAE6-C101-C95C-CD08-36CB65DCD7ED}"/>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9980A2C7-FF3B-C0D8-722C-86A73854683B}"/>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7" name="TextBox 26">
                <a:extLst>
                  <a:ext uri="{FF2B5EF4-FFF2-40B4-BE49-F238E27FC236}">
                    <a16:creationId xmlns:a16="http://schemas.microsoft.com/office/drawing/2014/main" id="{6E3A0B1C-6002-0A9E-633B-F3C1FB21363C}"/>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6" name="TextBox 35">
                <a:extLst>
                  <a:ext uri="{FF2B5EF4-FFF2-40B4-BE49-F238E27FC236}">
                    <a16:creationId xmlns:a16="http://schemas.microsoft.com/office/drawing/2014/main" id="{251E79B7-E7DF-8760-EFAA-367C8F47A2FB}"/>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37" name="TextBox 36">
                <a:extLst>
                  <a:ext uri="{FF2B5EF4-FFF2-40B4-BE49-F238E27FC236}">
                    <a16:creationId xmlns:a16="http://schemas.microsoft.com/office/drawing/2014/main" id="{FC51610D-17E0-A81F-02A3-894A5442873E}"/>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8" name="TextBox 37">
                <a:extLst>
                  <a:ext uri="{FF2B5EF4-FFF2-40B4-BE49-F238E27FC236}">
                    <a16:creationId xmlns:a16="http://schemas.microsoft.com/office/drawing/2014/main" id="{E1D34F62-60CF-587D-B916-71C536E7BDDF}"/>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46" name="TextBox 45">
            <a:extLst>
              <a:ext uri="{FF2B5EF4-FFF2-40B4-BE49-F238E27FC236}">
                <a16:creationId xmlns:a16="http://schemas.microsoft.com/office/drawing/2014/main" id="{647BFA0B-390A-1744-6682-310C47C8D6A1}"/>
              </a:ext>
            </a:extLst>
          </p:cNvPr>
          <p:cNvSpPr txBox="1"/>
          <p:nvPr/>
        </p:nvSpPr>
        <p:spPr>
          <a:xfrm>
            <a:off x="9819998" y="3745098"/>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47" name="Group 46">
            <a:extLst>
              <a:ext uri="{FF2B5EF4-FFF2-40B4-BE49-F238E27FC236}">
                <a16:creationId xmlns:a16="http://schemas.microsoft.com/office/drawing/2014/main" id="{7464BFFD-B5BE-D8E1-6728-BFAC8E7ADD24}"/>
              </a:ext>
            </a:extLst>
          </p:cNvPr>
          <p:cNvGrpSpPr/>
          <p:nvPr/>
        </p:nvGrpSpPr>
        <p:grpSpPr>
          <a:xfrm>
            <a:off x="5992404" y="3989570"/>
            <a:ext cx="3827594" cy="646668"/>
            <a:chOff x="6090704" y="3952941"/>
            <a:chExt cx="3827594" cy="646668"/>
          </a:xfrm>
        </p:grpSpPr>
        <p:sp>
          <p:nvSpPr>
            <p:cNvPr id="48" name="Oval 47">
              <a:extLst>
                <a:ext uri="{FF2B5EF4-FFF2-40B4-BE49-F238E27FC236}">
                  <a16:creationId xmlns:a16="http://schemas.microsoft.com/office/drawing/2014/main" id="{9DA1EBCE-BCE6-6EBF-2F2A-7EF55D67C7C8}"/>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9" name="Oval 48">
              <a:extLst>
                <a:ext uri="{FF2B5EF4-FFF2-40B4-BE49-F238E27FC236}">
                  <a16:creationId xmlns:a16="http://schemas.microsoft.com/office/drawing/2014/main" id="{C16702B4-E774-7920-F49D-DFCDD26EBE9C}"/>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50" name="Group 49">
              <a:extLst>
                <a:ext uri="{FF2B5EF4-FFF2-40B4-BE49-F238E27FC236}">
                  <a16:creationId xmlns:a16="http://schemas.microsoft.com/office/drawing/2014/main" id="{638D34E9-D90E-362B-EDD2-162C81401AC7}"/>
                </a:ext>
              </a:extLst>
            </p:cNvPr>
            <p:cNvGrpSpPr/>
            <p:nvPr/>
          </p:nvGrpSpPr>
          <p:grpSpPr>
            <a:xfrm>
              <a:off x="6290207" y="3952941"/>
              <a:ext cx="3628091" cy="646668"/>
              <a:chOff x="3706661" y="2326116"/>
              <a:chExt cx="4441515" cy="559265"/>
            </a:xfrm>
          </p:grpSpPr>
          <p:grpSp>
            <p:nvGrpSpPr>
              <p:cNvPr id="51" name="Group 50">
                <a:extLst>
                  <a:ext uri="{FF2B5EF4-FFF2-40B4-BE49-F238E27FC236}">
                    <a16:creationId xmlns:a16="http://schemas.microsoft.com/office/drawing/2014/main" id="{47D61B21-AE6F-C15B-D81D-00A759099CDF}"/>
                  </a:ext>
                </a:extLst>
              </p:cNvPr>
              <p:cNvGrpSpPr/>
              <p:nvPr/>
            </p:nvGrpSpPr>
            <p:grpSpPr>
              <a:xfrm>
                <a:off x="4200749" y="2631808"/>
                <a:ext cx="3448967" cy="253573"/>
                <a:chOff x="7998846" y="1867220"/>
                <a:chExt cx="3448967" cy="253573"/>
              </a:xfrm>
            </p:grpSpPr>
            <p:cxnSp>
              <p:nvCxnSpPr>
                <p:cNvPr id="57" name="Straight Connector 56">
                  <a:extLst>
                    <a:ext uri="{FF2B5EF4-FFF2-40B4-BE49-F238E27FC236}">
                      <a16:creationId xmlns:a16="http://schemas.microsoft.com/office/drawing/2014/main" id="{7802701C-C2C3-A9D8-8322-D71F089000DE}"/>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BBAE0A0-D237-9590-BAC3-8B4FC1B324E0}"/>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203B85B-FB5D-CA41-6295-DF7CF6DFE80F}"/>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1EDA4ED-9418-B60E-6394-BF58DF2B09E3}"/>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2395950-C058-C69B-0930-8DE7D5F24EA9}"/>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7BCCB49-8532-2549-1747-D48927209997}"/>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7782310C-AE84-FA71-B3F5-6EDDBDB0D0ED}"/>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53" name="TextBox 52">
                <a:extLst>
                  <a:ext uri="{FF2B5EF4-FFF2-40B4-BE49-F238E27FC236}">
                    <a16:creationId xmlns:a16="http://schemas.microsoft.com/office/drawing/2014/main" id="{F80AC3DE-6F03-FB68-C410-4445D1C5BB10}"/>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54" name="TextBox 53">
                <a:extLst>
                  <a:ext uri="{FF2B5EF4-FFF2-40B4-BE49-F238E27FC236}">
                    <a16:creationId xmlns:a16="http://schemas.microsoft.com/office/drawing/2014/main" id="{33759AB6-1CC1-15E3-CD72-8AF67549341B}"/>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55" name="TextBox 54">
                <a:extLst>
                  <a:ext uri="{FF2B5EF4-FFF2-40B4-BE49-F238E27FC236}">
                    <a16:creationId xmlns:a16="http://schemas.microsoft.com/office/drawing/2014/main" id="{778BF919-0ADD-01CF-E240-A191AB7FED47}"/>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56" name="TextBox 55">
                <a:extLst>
                  <a:ext uri="{FF2B5EF4-FFF2-40B4-BE49-F238E27FC236}">
                    <a16:creationId xmlns:a16="http://schemas.microsoft.com/office/drawing/2014/main" id="{FD7772B6-D801-4AA1-B7B1-14C75BAA89A8}"/>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63" name="TextBox 62">
            <a:extLst>
              <a:ext uri="{FF2B5EF4-FFF2-40B4-BE49-F238E27FC236}">
                <a16:creationId xmlns:a16="http://schemas.microsoft.com/office/drawing/2014/main" id="{02726A9B-E1FA-A3C7-3663-A6774F010974}"/>
              </a:ext>
            </a:extLst>
          </p:cNvPr>
          <p:cNvSpPr txBox="1"/>
          <p:nvPr/>
        </p:nvSpPr>
        <p:spPr>
          <a:xfrm>
            <a:off x="9826245" y="5245621"/>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3084756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5B871-7703-6C6E-ED08-FBB23B1D0B68}"/>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4907C74E-B566-050A-3D41-97D3D9764DA9}"/>
              </a:ext>
            </a:extLst>
          </p:cNvPr>
          <p:cNvSpPr txBox="1">
            <a:spLocks/>
          </p:cNvSpPr>
          <p:nvPr/>
        </p:nvSpPr>
        <p:spPr>
          <a:xfrm>
            <a:off x="0" y="0"/>
            <a:ext cx="0" cy="0"/>
          </a:xfrm>
        </p:spPr>
        <p:txBody>
          <a:bodyPr/>
          <a:lstStyle>
            <a:defPPr>
              <a:defRPr kern="0"/>
            </a:defPPr>
          </a:lstStyle>
          <a:p>
            <a:fld id="{06A44ADC-FBC0-4698-B0EC-1AD4A4060383}" type="slidenum">
              <a:rPr lang="en-GB" smtClean="0"/>
              <a:pPr/>
              <a:t>18</a:t>
            </a:fld>
            <a:endParaRPr lang="en-GB"/>
          </a:p>
        </p:txBody>
      </p:sp>
      <p:sp>
        <p:nvSpPr>
          <p:cNvPr id="9" name="Rectangle: Rounded Corners 8">
            <a:extLst>
              <a:ext uri="{FF2B5EF4-FFF2-40B4-BE49-F238E27FC236}">
                <a16:creationId xmlns:a16="http://schemas.microsoft.com/office/drawing/2014/main" id="{C1248FCC-BC09-1060-2652-83DF98494CC9}"/>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D4B92A19-F443-84DB-B9AC-2405DCDB18A9}"/>
              </a:ext>
            </a:extLst>
          </p:cNvPr>
          <p:cNvSpPr/>
          <p:nvPr/>
        </p:nvSpPr>
        <p:spPr>
          <a:xfrm rot="10800000" flipV="1">
            <a:off x="10337074" y="-1"/>
            <a:ext cx="1854926"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874AD8CA-04EE-0ADC-2E2C-96DB048A0E1A}"/>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3FE9D943-F052-3970-D47D-94AC5AC20EF3}"/>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5105AC64-86B7-1A8D-A485-1866C828119F}"/>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7" action="ppaction://hlinksldjump"/>
            <a:extLst>
              <a:ext uri="{FF2B5EF4-FFF2-40B4-BE49-F238E27FC236}">
                <a16:creationId xmlns:a16="http://schemas.microsoft.com/office/drawing/2014/main" id="{4899B502-5DAC-82E2-3093-A0767801EA16}"/>
              </a:ext>
            </a:extLst>
          </p:cNvPr>
          <p:cNvSpPr/>
          <p:nvPr/>
        </p:nvSpPr>
        <p:spPr>
          <a:xfrm rot="10800000" flipV="1">
            <a:off x="8152404" y="-1"/>
            <a:ext cx="2160000" cy="360000"/>
          </a:xfrm>
          <a:prstGeom prst="roundRect">
            <a:avLst/>
          </a:prstGeom>
          <a:solidFill>
            <a:srgbClr val="008F9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45254055-D302-5A4A-4E46-116C46EAF38B}"/>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EB487383-D1D0-30AC-8AB2-D8511AACE758}"/>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8F9C"/>
                </a:solidFill>
                <a:effectLst/>
                <a:uLnTx/>
                <a:uFillTx/>
                <a:latin typeface="Arial"/>
                <a:cs typeface="Arial"/>
                <a:sym typeface="Arial"/>
              </a:rPr>
              <a:t>Developing myself and others</a:t>
            </a:r>
          </a:p>
        </p:txBody>
      </p:sp>
      <p:sp>
        <p:nvSpPr>
          <p:cNvPr id="80" name="TextBox 79">
            <a:extLst>
              <a:ext uri="{FF2B5EF4-FFF2-40B4-BE49-F238E27FC236}">
                <a16:creationId xmlns:a16="http://schemas.microsoft.com/office/drawing/2014/main" id="{022596DB-A389-EE19-0DCE-F6303B49E31D}"/>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460B633E-53BC-A4D5-ECFE-2BF3B2CD51E3}"/>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C07790E4-C6EC-63D2-8B0A-628CD8E688D3}"/>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CD5677FB-158A-A295-CFBE-A86DD2E93E8F}"/>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EFF67AC2-7E8A-A79D-4A91-B6A4A5EAE19C}"/>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aphicFrame>
        <p:nvGraphicFramePr>
          <p:cNvPr id="4" name="Table 3">
            <a:extLst>
              <a:ext uri="{FF2B5EF4-FFF2-40B4-BE49-F238E27FC236}">
                <a16:creationId xmlns:a16="http://schemas.microsoft.com/office/drawing/2014/main" id="{ADF94649-338E-3BD6-E796-BF744F5513A3}"/>
              </a:ext>
            </a:extLst>
          </p:cNvPr>
          <p:cNvGraphicFramePr>
            <a:graphicFrameLocks/>
          </p:cNvGraphicFramePr>
          <p:nvPr>
            <p:extLst>
              <p:ext uri="{D42A27DB-BD31-4B8C-83A1-F6EECF244321}">
                <p14:modId xmlns:p14="http://schemas.microsoft.com/office/powerpoint/2010/main" val="630551021"/>
              </p:ext>
            </p:extLst>
          </p:nvPr>
        </p:nvGraphicFramePr>
        <p:xfrm>
          <a:off x="374159" y="1620487"/>
          <a:ext cx="11430086" cy="5329538"/>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471578">
                  <a:extLst>
                    <a:ext uri="{9D8B030D-6E8A-4147-A177-3AD203B41FA5}">
                      <a16:colId xmlns:a16="http://schemas.microsoft.com/office/drawing/2014/main" val="3537765484"/>
                    </a:ext>
                  </a:extLst>
                </a:gridCol>
                <a:gridCol w="1162980">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509898">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4689458">
                <a:tc>
                  <a:txBody>
                    <a:bodyPr/>
                    <a:lstStyle/>
                    <a:p>
                      <a:r>
                        <a:rPr lang="en-GB" sz="1200" b="1" dirty="0">
                          <a:latin typeface="Arial" panose="020B0604020202020204" pitchFamily="34" charset="0"/>
                          <a:cs typeface="Arial" panose="020B0604020202020204" pitchFamily="34" charset="0"/>
                        </a:rPr>
                        <a:t>Understand how to mentor others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role that a deputy manager has in relation to mentoring others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purpose of mentoring in adult care and the differences it has from coaching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develop a mentoring relationship with the mentee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Work in partnership with the mentee to set targets and review progress towards those targets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Work in partnership with the mentee to review progress towards targets and when completed, set new ones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Mentor others in the delivery of adult social care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825141"/>
                  </a:ext>
                </a:extLst>
              </a:tr>
            </a:tbl>
          </a:graphicData>
        </a:graphic>
      </p:graphicFrame>
      <p:sp>
        <p:nvSpPr>
          <p:cNvPr id="28" name="TextBox 27">
            <a:extLst>
              <a:ext uri="{FF2B5EF4-FFF2-40B4-BE49-F238E27FC236}">
                <a16:creationId xmlns:a16="http://schemas.microsoft.com/office/drawing/2014/main" id="{9A60FE19-0F45-B7CF-96F6-099DD8CEA9D3}"/>
              </a:ext>
            </a:extLst>
          </p:cNvPr>
          <p:cNvSpPr txBox="1"/>
          <p:nvPr/>
        </p:nvSpPr>
        <p:spPr>
          <a:xfrm>
            <a:off x="10598901" y="3232276"/>
            <a:ext cx="792000" cy="230832"/>
          </a:xfrm>
          <a:prstGeom prst="rect">
            <a:avLst/>
          </a:prstGeom>
          <a:noFill/>
        </p:spPr>
        <p:txBody>
          <a:bodyPr wrap="square" rtlCol="0">
            <a:spAutoFit/>
          </a:bodyPr>
          <a:lstStyle/>
          <a:p>
            <a:pPr algn="ctr"/>
            <a:r>
              <a:rPr lang="en-GB" sz="900">
                <a:solidFill>
                  <a:schemeClr val="bg1"/>
                </a:solidFill>
              </a:rPr>
              <a:t>N/A</a:t>
            </a:r>
          </a:p>
        </p:txBody>
      </p:sp>
      <p:sp>
        <p:nvSpPr>
          <p:cNvPr id="2" name="TextBox 1">
            <a:extLst>
              <a:ext uri="{FF2B5EF4-FFF2-40B4-BE49-F238E27FC236}">
                <a16:creationId xmlns:a16="http://schemas.microsoft.com/office/drawing/2014/main" id="{8C33DF6F-21F6-3BEA-04FE-42D07BAAA138}"/>
              </a:ext>
            </a:extLst>
          </p:cNvPr>
          <p:cNvSpPr txBox="1"/>
          <p:nvPr/>
        </p:nvSpPr>
        <p:spPr>
          <a:xfrm>
            <a:off x="9816145" y="2512941"/>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17" name="Oval 16">
            <a:extLst>
              <a:ext uri="{FF2B5EF4-FFF2-40B4-BE49-F238E27FC236}">
                <a16:creationId xmlns:a16="http://schemas.microsoft.com/office/drawing/2014/main" id="{04264A3E-F583-BEB8-9B9D-BEB8C85D7A3E}"/>
              </a:ext>
            </a:extLst>
          </p:cNvPr>
          <p:cNvSpPr/>
          <p:nvPr/>
        </p:nvSpPr>
        <p:spPr>
          <a:xfrm>
            <a:off x="6090704" y="4138270"/>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Oval 17">
            <a:extLst>
              <a:ext uri="{FF2B5EF4-FFF2-40B4-BE49-F238E27FC236}">
                <a16:creationId xmlns:a16="http://schemas.microsoft.com/office/drawing/2014/main" id="{C3D9A6EB-C2DA-426D-E5F1-8BD202758983}"/>
              </a:ext>
            </a:extLst>
          </p:cNvPr>
          <p:cNvSpPr/>
          <p:nvPr/>
        </p:nvSpPr>
        <p:spPr>
          <a:xfrm>
            <a:off x="6426443" y="4139530"/>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9" name="Group 18">
            <a:extLst>
              <a:ext uri="{FF2B5EF4-FFF2-40B4-BE49-F238E27FC236}">
                <a16:creationId xmlns:a16="http://schemas.microsoft.com/office/drawing/2014/main" id="{DE43EFE8-2E0A-73CB-F17F-8D2EA6E957D9}"/>
              </a:ext>
            </a:extLst>
          </p:cNvPr>
          <p:cNvGrpSpPr/>
          <p:nvPr/>
        </p:nvGrpSpPr>
        <p:grpSpPr>
          <a:xfrm>
            <a:off x="6290207" y="3746463"/>
            <a:ext cx="3628091" cy="646668"/>
            <a:chOff x="3706661" y="2326116"/>
            <a:chExt cx="4441515" cy="559265"/>
          </a:xfrm>
        </p:grpSpPr>
        <p:grpSp>
          <p:nvGrpSpPr>
            <p:cNvPr id="20" name="Group 19">
              <a:extLst>
                <a:ext uri="{FF2B5EF4-FFF2-40B4-BE49-F238E27FC236}">
                  <a16:creationId xmlns:a16="http://schemas.microsoft.com/office/drawing/2014/main" id="{46F9A701-DF3D-1519-A5B1-9A69A354009E}"/>
                </a:ext>
              </a:extLst>
            </p:cNvPr>
            <p:cNvGrpSpPr/>
            <p:nvPr/>
          </p:nvGrpSpPr>
          <p:grpSpPr>
            <a:xfrm>
              <a:off x="4200749" y="2631808"/>
              <a:ext cx="3448967" cy="253573"/>
              <a:chOff x="7998846" y="1867220"/>
              <a:chExt cx="3448967" cy="253573"/>
            </a:xfrm>
          </p:grpSpPr>
          <p:cxnSp>
            <p:nvCxnSpPr>
              <p:cNvPr id="31" name="Straight Connector 30">
                <a:extLst>
                  <a:ext uri="{FF2B5EF4-FFF2-40B4-BE49-F238E27FC236}">
                    <a16:creationId xmlns:a16="http://schemas.microsoft.com/office/drawing/2014/main" id="{1943E4EF-D544-53E3-0D1E-A5E181D92B5F}"/>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ABAF3D9-29EF-7EA9-A2A9-4E6E1A152900}"/>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C1E7929-88A9-B7CB-2FFA-389AAF097C2D}"/>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D39D567-7E9C-D87D-9382-2BD09B9D943F}"/>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4613415-AD49-C5F9-885F-7A0E6FD0138A}"/>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D21D1A9-9347-5D27-763D-356A07A7F458}"/>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70F4DEC8-5F50-91E4-61C4-58B62FEF394B}"/>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2" name="TextBox 21">
              <a:extLst>
                <a:ext uri="{FF2B5EF4-FFF2-40B4-BE49-F238E27FC236}">
                  <a16:creationId xmlns:a16="http://schemas.microsoft.com/office/drawing/2014/main" id="{A8315739-7800-7F09-BEBD-45ECE2A033A6}"/>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23" name="TextBox 22">
              <a:extLst>
                <a:ext uri="{FF2B5EF4-FFF2-40B4-BE49-F238E27FC236}">
                  <a16:creationId xmlns:a16="http://schemas.microsoft.com/office/drawing/2014/main" id="{C3B10AA4-727B-99B2-B1CE-57BA8DDBBC1D}"/>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29" name="TextBox 28">
              <a:extLst>
                <a:ext uri="{FF2B5EF4-FFF2-40B4-BE49-F238E27FC236}">
                  <a16:creationId xmlns:a16="http://schemas.microsoft.com/office/drawing/2014/main" id="{D88C4B66-C96E-65B0-191B-C751D94CB75D}"/>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0" name="TextBox 29">
              <a:extLst>
                <a:ext uri="{FF2B5EF4-FFF2-40B4-BE49-F238E27FC236}">
                  <a16:creationId xmlns:a16="http://schemas.microsoft.com/office/drawing/2014/main" id="{C4544B84-8E22-1FFF-FEDC-D5328CC89899}"/>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spTree>
    <p:extLst>
      <p:ext uri="{BB962C8B-B14F-4D97-AF65-F5344CB8AC3E}">
        <p14:creationId xmlns:p14="http://schemas.microsoft.com/office/powerpoint/2010/main" val="3814221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1963A-85E1-A644-E1A0-A76EF0826F78}"/>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422F80E8-2526-2DFC-E297-BBCA8E57710C}"/>
              </a:ext>
            </a:extLst>
          </p:cNvPr>
          <p:cNvSpPr txBox="1">
            <a:spLocks/>
          </p:cNvSpPr>
          <p:nvPr/>
        </p:nvSpPr>
        <p:spPr>
          <a:xfrm>
            <a:off x="0" y="0"/>
            <a:ext cx="0" cy="0"/>
          </a:xfrm>
        </p:spPr>
        <p:txBody>
          <a:bodyPr/>
          <a:lstStyle>
            <a:defPPr>
              <a:defRPr kern="0"/>
            </a:defPPr>
          </a:lstStyle>
          <a:p>
            <a:fld id="{06A44ADC-FBC0-4698-B0EC-1AD4A4060383}" type="slidenum">
              <a:rPr lang="en-GB" smtClean="0"/>
              <a:pPr/>
              <a:t>19</a:t>
            </a:fld>
            <a:endParaRPr lang="en-GB"/>
          </a:p>
        </p:txBody>
      </p:sp>
      <p:sp>
        <p:nvSpPr>
          <p:cNvPr id="9" name="Rectangle: Rounded Corners 8">
            <a:extLst>
              <a:ext uri="{FF2B5EF4-FFF2-40B4-BE49-F238E27FC236}">
                <a16:creationId xmlns:a16="http://schemas.microsoft.com/office/drawing/2014/main" id="{3E5EDB6A-5D52-35DD-FCB8-F920DF24A4A6}"/>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05896C28-47E0-93BB-4595-408089A06E4A}"/>
              </a:ext>
            </a:extLst>
          </p:cNvPr>
          <p:cNvSpPr/>
          <p:nvPr/>
        </p:nvSpPr>
        <p:spPr>
          <a:xfrm rot="10800000" flipV="1">
            <a:off x="10337074" y="-1"/>
            <a:ext cx="1854926"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977C4832-8022-149A-7F6F-868286AF6B12}"/>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BE742A83-55A3-ECF3-2383-ED83181A6B39}"/>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534F9622-A064-6689-7609-BD0BD1CD4A8D}"/>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7" action="ppaction://hlinksldjump"/>
            <a:extLst>
              <a:ext uri="{FF2B5EF4-FFF2-40B4-BE49-F238E27FC236}">
                <a16:creationId xmlns:a16="http://schemas.microsoft.com/office/drawing/2014/main" id="{61EACB36-47E2-FC27-8269-55E9E476C1B3}"/>
              </a:ext>
            </a:extLst>
          </p:cNvPr>
          <p:cNvSpPr/>
          <p:nvPr/>
        </p:nvSpPr>
        <p:spPr>
          <a:xfrm rot="10800000" flipV="1">
            <a:off x="8152404" y="-1"/>
            <a:ext cx="2160000" cy="360000"/>
          </a:xfrm>
          <a:prstGeom prst="roundRect">
            <a:avLst/>
          </a:prstGeom>
          <a:solidFill>
            <a:srgbClr val="008F9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11DDE08C-F5D2-222B-9D42-BC1D88683C2A}"/>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625F4E77-A096-262D-E9C5-5F9E0345FE75}"/>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8F9C"/>
                </a:solidFill>
                <a:effectLst/>
                <a:uLnTx/>
                <a:uFillTx/>
                <a:latin typeface="Arial"/>
                <a:cs typeface="Arial"/>
                <a:sym typeface="Arial"/>
              </a:rPr>
              <a:t>Developing myself and others</a:t>
            </a:r>
          </a:p>
        </p:txBody>
      </p:sp>
      <p:sp>
        <p:nvSpPr>
          <p:cNvPr id="80" name="TextBox 79">
            <a:extLst>
              <a:ext uri="{FF2B5EF4-FFF2-40B4-BE49-F238E27FC236}">
                <a16:creationId xmlns:a16="http://schemas.microsoft.com/office/drawing/2014/main" id="{1F7218E4-0011-B34F-4D37-0B5B5EF44EC9}"/>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31C325F3-0426-18AA-491B-28E62B670D9E}"/>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DA92E8B0-C679-7D5C-CF82-533D930DF97C}"/>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CC6C919E-9C72-4E39-E116-6125C9ADD0AB}"/>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06FB430D-01C4-F8CC-39D1-01E672B361BB}"/>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aphicFrame>
        <p:nvGraphicFramePr>
          <p:cNvPr id="4" name="Table 3">
            <a:extLst>
              <a:ext uri="{FF2B5EF4-FFF2-40B4-BE49-F238E27FC236}">
                <a16:creationId xmlns:a16="http://schemas.microsoft.com/office/drawing/2014/main" id="{FA86EF87-2DB8-96D9-2D12-EDE4E8B480C4}"/>
              </a:ext>
            </a:extLst>
          </p:cNvPr>
          <p:cNvGraphicFramePr>
            <a:graphicFrameLocks/>
          </p:cNvGraphicFramePr>
          <p:nvPr>
            <p:extLst>
              <p:ext uri="{D42A27DB-BD31-4B8C-83A1-F6EECF244321}">
                <p14:modId xmlns:p14="http://schemas.microsoft.com/office/powerpoint/2010/main" val="3644591187"/>
              </p:ext>
            </p:extLst>
          </p:nvPr>
        </p:nvGraphicFramePr>
        <p:xfrm>
          <a:off x="374159" y="1620487"/>
          <a:ext cx="11430086" cy="5329538"/>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471578">
                  <a:extLst>
                    <a:ext uri="{9D8B030D-6E8A-4147-A177-3AD203B41FA5}">
                      <a16:colId xmlns:a16="http://schemas.microsoft.com/office/drawing/2014/main" val="3537765484"/>
                    </a:ext>
                  </a:extLst>
                </a:gridCol>
                <a:gridCol w="1162980">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509898">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4689458">
                <a:tc>
                  <a:txBody>
                    <a:bodyPr/>
                    <a:lstStyle/>
                    <a:p>
                      <a:r>
                        <a:rPr lang="en-GB" sz="1200" b="1" dirty="0">
                          <a:latin typeface="Arial" panose="020B0604020202020204" pitchFamily="34" charset="0"/>
                          <a:cs typeface="Arial" panose="020B0604020202020204" pitchFamily="34" charset="0"/>
                        </a:rPr>
                        <a:t>Understand how to coach others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role that a deputy manager has in relation to coaching others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purpose of coaching in adult care and the differences it has from mentoring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develop a coaching relationship with the person receiving coaching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Work in partnership with the person being coached to set targets and review progress towards those targets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Work in partnership with the person being coached to review progress towards targets and when completed, set new ones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Coach others in the delivery of adult social care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825141"/>
                  </a:ext>
                </a:extLst>
              </a:tr>
            </a:tbl>
          </a:graphicData>
        </a:graphic>
      </p:graphicFrame>
      <p:sp>
        <p:nvSpPr>
          <p:cNvPr id="28" name="TextBox 27">
            <a:extLst>
              <a:ext uri="{FF2B5EF4-FFF2-40B4-BE49-F238E27FC236}">
                <a16:creationId xmlns:a16="http://schemas.microsoft.com/office/drawing/2014/main" id="{C7FE9C7C-8D76-DD46-362A-38242DDBA0F6}"/>
              </a:ext>
            </a:extLst>
          </p:cNvPr>
          <p:cNvSpPr txBox="1"/>
          <p:nvPr/>
        </p:nvSpPr>
        <p:spPr>
          <a:xfrm>
            <a:off x="10598901" y="3232276"/>
            <a:ext cx="792000" cy="230832"/>
          </a:xfrm>
          <a:prstGeom prst="rect">
            <a:avLst/>
          </a:prstGeom>
          <a:noFill/>
        </p:spPr>
        <p:txBody>
          <a:bodyPr wrap="square" rtlCol="0">
            <a:spAutoFit/>
          </a:bodyPr>
          <a:lstStyle/>
          <a:p>
            <a:pPr algn="ctr"/>
            <a:r>
              <a:rPr lang="en-GB" sz="900">
                <a:solidFill>
                  <a:schemeClr val="bg1"/>
                </a:solidFill>
              </a:rPr>
              <a:t>N/A</a:t>
            </a:r>
          </a:p>
        </p:txBody>
      </p:sp>
      <p:sp>
        <p:nvSpPr>
          <p:cNvPr id="2" name="TextBox 1">
            <a:extLst>
              <a:ext uri="{FF2B5EF4-FFF2-40B4-BE49-F238E27FC236}">
                <a16:creationId xmlns:a16="http://schemas.microsoft.com/office/drawing/2014/main" id="{8A2F1A45-3D53-E994-0FB1-09EF8643DAC8}"/>
              </a:ext>
            </a:extLst>
          </p:cNvPr>
          <p:cNvSpPr txBox="1"/>
          <p:nvPr/>
        </p:nvSpPr>
        <p:spPr>
          <a:xfrm>
            <a:off x="9816145" y="2512941"/>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17" name="Oval 16">
            <a:extLst>
              <a:ext uri="{FF2B5EF4-FFF2-40B4-BE49-F238E27FC236}">
                <a16:creationId xmlns:a16="http://schemas.microsoft.com/office/drawing/2014/main" id="{6F9C9DAE-A820-508E-4E39-DA8939EE32EA}"/>
              </a:ext>
            </a:extLst>
          </p:cNvPr>
          <p:cNvSpPr/>
          <p:nvPr/>
        </p:nvSpPr>
        <p:spPr>
          <a:xfrm>
            <a:off x="6090704" y="4138270"/>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Oval 17">
            <a:extLst>
              <a:ext uri="{FF2B5EF4-FFF2-40B4-BE49-F238E27FC236}">
                <a16:creationId xmlns:a16="http://schemas.microsoft.com/office/drawing/2014/main" id="{176157CA-0D31-2E5A-27BE-94A632FF652A}"/>
              </a:ext>
            </a:extLst>
          </p:cNvPr>
          <p:cNvSpPr/>
          <p:nvPr/>
        </p:nvSpPr>
        <p:spPr>
          <a:xfrm>
            <a:off x="6426443" y="4139530"/>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9" name="Group 18">
            <a:extLst>
              <a:ext uri="{FF2B5EF4-FFF2-40B4-BE49-F238E27FC236}">
                <a16:creationId xmlns:a16="http://schemas.microsoft.com/office/drawing/2014/main" id="{0DB9C226-DC40-A719-9913-BB31FB3DE370}"/>
              </a:ext>
            </a:extLst>
          </p:cNvPr>
          <p:cNvGrpSpPr/>
          <p:nvPr/>
        </p:nvGrpSpPr>
        <p:grpSpPr>
          <a:xfrm>
            <a:off x="6290207" y="3746463"/>
            <a:ext cx="3628091" cy="646668"/>
            <a:chOff x="3706661" y="2326116"/>
            <a:chExt cx="4441515" cy="559265"/>
          </a:xfrm>
        </p:grpSpPr>
        <p:grpSp>
          <p:nvGrpSpPr>
            <p:cNvPr id="20" name="Group 19">
              <a:extLst>
                <a:ext uri="{FF2B5EF4-FFF2-40B4-BE49-F238E27FC236}">
                  <a16:creationId xmlns:a16="http://schemas.microsoft.com/office/drawing/2014/main" id="{5A2FD171-BB3B-3D29-961E-1A413C9D122C}"/>
                </a:ext>
              </a:extLst>
            </p:cNvPr>
            <p:cNvGrpSpPr/>
            <p:nvPr/>
          </p:nvGrpSpPr>
          <p:grpSpPr>
            <a:xfrm>
              <a:off x="4200749" y="2631808"/>
              <a:ext cx="3448967" cy="253573"/>
              <a:chOff x="7998846" y="1867220"/>
              <a:chExt cx="3448967" cy="253573"/>
            </a:xfrm>
          </p:grpSpPr>
          <p:cxnSp>
            <p:nvCxnSpPr>
              <p:cNvPr id="31" name="Straight Connector 30">
                <a:extLst>
                  <a:ext uri="{FF2B5EF4-FFF2-40B4-BE49-F238E27FC236}">
                    <a16:creationId xmlns:a16="http://schemas.microsoft.com/office/drawing/2014/main" id="{DA28A84F-DCB0-3821-3E5A-9045BBBDC1C9}"/>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F95FA14-EDA5-D3B9-7869-60FFA4DD8B2E}"/>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A9A2399-7744-3F26-6023-E18873099421}"/>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0F73F9C-8E9F-3AB3-FA9B-9EEDC4421A33}"/>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A8965-49C7-17A0-9694-9E07955C24A4}"/>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6405956-F654-2D9C-6751-38C0A3208D98}"/>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4F5F1DE4-216E-20A1-E51A-A2FF986AEA9D}"/>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2" name="TextBox 21">
              <a:extLst>
                <a:ext uri="{FF2B5EF4-FFF2-40B4-BE49-F238E27FC236}">
                  <a16:creationId xmlns:a16="http://schemas.microsoft.com/office/drawing/2014/main" id="{02857418-902B-25D4-162B-627932FD483B}"/>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23" name="TextBox 22">
              <a:extLst>
                <a:ext uri="{FF2B5EF4-FFF2-40B4-BE49-F238E27FC236}">
                  <a16:creationId xmlns:a16="http://schemas.microsoft.com/office/drawing/2014/main" id="{CD9ACF3A-9EE3-CC80-8DB5-594286FAF2C0}"/>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29" name="TextBox 28">
              <a:extLst>
                <a:ext uri="{FF2B5EF4-FFF2-40B4-BE49-F238E27FC236}">
                  <a16:creationId xmlns:a16="http://schemas.microsoft.com/office/drawing/2014/main" id="{38765425-AE39-6FE8-A164-805B8D552896}"/>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0" name="TextBox 29">
              <a:extLst>
                <a:ext uri="{FF2B5EF4-FFF2-40B4-BE49-F238E27FC236}">
                  <a16:creationId xmlns:a16="http://schemas.microsoft.com/office/drawing/2014/main" id="{55B93BA1-EB92-87F0-6167-337DB835D57D}"/>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spTree>
    <p:extLst>
      <p:ext uri="{BB962C8B-B14F-4D97-AF65-F5344CB8AC3E}">
        <p14:creationId xmlns:p14="http://schemas.microsoft.com/office/powerpoint/2010/main" val="1351001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346D59-4457-063E-6AA5-A64A4A431B1F}"/>
              </a:ext>
            </a:extLst>
          </p:cNvPr>
          <p:cNvSpPr>
            <a:spLocks noGrp="1"/>
          </p:cNvSpPr>
          <p:nvPr>
            <p:ph type="body" sz="quarter" idx="12"/>
          </p:nvPr>
        </p:nvSpPr>
        <p:spPr/>
        <p:txBody>
          <a:bodyPr/>
          <a:lstStyle/>
          <a:p>
            <a:r>
              <a:rPr lang="en-GB" sz="3200" dirty="0"/>
              <a:t>Content </a:t>
            </a:r>
          </a:p>
        </p:txBody>
      </p:sp>
      <p:graphicFrame>
        <p:nvGraphicFramePr>
          <p:cNvPr id="6" name="Table 5">
            <a:extLst>
              <a:ext uri="{FF2B5EF4-FFF2-40B4-BE49-F238E27FC236}">
                <a16:creationId xmlns:a16="http://schemas.microsoft.com/office/drawing/2014/main" id="{997DDAAC-2760-D973-FD37-EAE96123B1AF}"/>
              </a:ext>
            </a:extLst>
          </p:cNvPr>
          <p:cNvGraphicFramePr>
            <a:graphicFrameLocks noGrp="1"/>
          </p:cNvGraphicFramePr>
          <p:nvPr>
            <p:extLst>
              <p:ext uri="{D42A27DB-BD31-4B8C-83A1-F6EECF244321}">
                <p14:modId xmlns:p14="http://schemas.microsoft.com/office/powerpoint/2010/main" val="1205377654"/>
              </p:ext>
            </p:extLst>
          </p:nvPr>
        </p:nvGraphicFramePr>
        <p:xfrm>
          <a:off x="571500" y="1743009"/>
          <a:ext cx="10775373" cy="3088764"/>
        </p:xfrm>
        <a:graphic>
          <a:graphicData uri="http://schemas.openxmlformats.org/drawingml/2006/table">
            <a:tbl>
              <a:tblPr firstRow="1" bandRow="1">
                <a:tableStyleId>{5C22544A-7EE6-4342-B048-85BDC9FD1C3A}</a:tableStyleId>
              </a:tblPr>
              <a:tblGrid>
                <a:gridCol w="1770508">
                  <a:extLst>
                    <a:ext uri="{9D8B030D-6E8A-4147-A177-3AD203B41FA5}">
                      <a16:colId xmlns:a16="http://schemas.microsoft.com/office/drawing/2014/main" val="3492790388"/>
                    </a:ext>
                  </a:extLst>
                </a:gridCol>
                <a:gridCol w="7631843">
                  <a:extLst>
                    <a:ext uri="{9D8B030D-6E8A-4147-A177-3AD203B41FA5}">
                      <a16:colId xmlns:a16="http://schemas.microsoft.com/office/drawing/2014/main" val="759504101"/>
                    </a:ext>
                  </a:extLst>
                </a:gridCol>
                <a:gridCol w="1373022">
                  <a:extLst>
                    <a:ext uri="{9D8B030D-6E8A-4147-A177-3AD203B41FA5}">
                      <a16:colId xmlns:a16="http://schemas.microsoft.com/office/drawing/2014/main" val="2694746899"/>
                    </a:ext>
                  </a:extLst>
                </a:gridCol>
              </a:tblGrid>
              <a:tr h="514794">
                <a:tc>
                  <a:txBody>
                    <a:bodyPr/>
                    <a:lstStyle/>
                    <a:p>
                      <a:pPr marL="0" algn="l" defTabSz="914492" rtl="0" eaLnBrk="1" latinLnBrk="0" hangingPunct="1"/>
                      <a:r>
                        <a:rPr lang="en-GB" sz="1600" b="1" kern="1200" dirty="0">
                          <a:solidFill>
                            <a:schemeClr val="bg1"/>
                          </a:solidFill>
                          <a:latin typeface="Arial" panose="020B0604020202020204" pitchFamily="34" charset="0"/>
                          <a:ea typeface="+mn-ea"/>
                          <a:cs typeface="Arial" panose="020B0604020202020204" pitchFamily="34" charset="0"/>
                        </a:rPr>
                        <a:t>Section </a:t>
                      </a:r>
                    </a:p>
                  </a:txBody>
                  <a:tcPr marL="91416" marR="91416" marT="45708" marB="45708">
                    <a:solidFill>
                      <a:srgbClr val="0068B3"/>
                    </a:solidFill>
                  </a:tcPr>
                </a:tc>
                <a:tc>
                  <a:txBody>
                    <a:bodyPr/>
                    <a:lstStyle/>
                    <a:p>
                      <a:pPr marL="0" algn="l" defTabSz="914492" rtl="0" eaLnBrk="1" latinLnBrk="0" hangingPunct="1"/>
                      <a:r>
                        <a:rPr lang="en-GB" sz="1600" b="1" kern="1200" dirty="0">
                          <a:solidFill>
                            <a:schemeClr val="bg1"/>
                          </a:solidFill>
                          <a:latin typeface="Arial" panose="020B0604020202020204" pitchFamily="34" charset="0"/>
                          <a:cs typeface="Arial" panose="020B0604020202020204" pitchFamily="34" charset="0"/>
                        </a:rPr>
                        <a:t>Contents</a:t>
                      </a:r>
                      <a:endParaRPr lang="en-GB" sz="1600" b="1" kern="1200" dirty="0">
                        <a:solidFill>
                          <a:schemeClr val="bg1"/>
                        </a:solidFill>
                        <a:latin typeface="Arial" panose="020B0604020202020204" pitchFamily="34" charset="0"/>
                        <a:ea typeface="+mn-ea"/>
                        <a:cs typeface="Arial" panose="020B0604020202020204" pitchFamily="34" charset="0"/>
                      </a:endParaRPr>
                    </a:p>
                  </a:txBody>
                  <a:tcPr marL="91416" marR="91416" marT="45708" marB="45708">
                    <a:solidFill>
                      <a:srgbClr val="0068B3"/>
                    </a:solidFill>
                  </a:tcPr>
                </a:tc>
                <a:tc>
                  <a:txBody>
                    <a:bodyPr/>
                    <a:lstStyle/>
                    <a:p>
                      <a:pPr marL="0" algn="l" defTabSz="914492" rtl="0" eaLnBrk="1" latinLnBrk="0" hangingPunct="1"/>
                      <a:r>
                        <a:rPr lang="en-GB" sz="1600" b="1" kern="1200" dirty="0">
                          <a:solidFill>
                            <a:schemeClr val="bg1"/>
                          </a:solidFill>
                          <a:latin typeface="Arial" panose="020B0604020202020204" pitchFamily="34" charset="0"/>
                          <a:cs typeface="Arial" panose="020B0604020202020204" pitchFamily="34" charset="0"/>
                        </a:rPr>
                        <a:t>Page(s)</a:t>
                      </a:r>
                      <a:endParaRPr lang="en-GB" sz="1600" b="1" kern="1200" dirty="0">
                        <a:solidFill>
                          <a:schemeClr val="bg1"/>
                        </a:solidFill>
                        <a:latin typeface="Arial" panose="020B0604020202020204" pitchFamily="34" charset="0"/>
                        <a:ea typeface="+mn-ea"/>
                        <a:cs typeface="Arial" panose="020B0604020202020204" pitchFamily="34" charset="0"/>
                      </a:endParaRPr>
                    </a:p>
                  </a:txBody>
                  <a:tcPr marL="91416" marR="91416" marT="45708" marB="45708">
                    <a:solidFill>
                      <a:srgbClr val="0068B3"/>
                    </a:solidFill>
                  </a:tcPr>
                </a:tc>
                <a:extLst>
                  <a:ext uri="{0D108BD9-81ED-4DB2-BD59-A6C34878D82A}">
                    <a16:rowId xmlns:a16="http://schemas.microsoft.com/office/drawing/2014/main" val="3664977474"/>
                  </a:ext>
                </a:extLst>
              </a:tr>
              <a:tr h="514794">
                <a:tc>
                  <a:txBody>
                    <a:bodyPr/>
                    <a:lstStyle/>
                    <a:p>
                      <a:pPr marL="0" algn="l" defTabSz="914492" rtl="0" eaLnBrk="1" latinLnBrk="0" hangingPunct="1"/>
                      <a:r>
                        <a:rPr lang="en-GB" sz="1600" b="1" kern="1200" dirty="0">
                          <a:solidFill>
                            <a:schemeClr val="tx1"/>
                          </a:solidFill>
                          <a:latin typeface="Arial" panose="020B0604020202020204" pitchFamily="34" charset="0"/>
                          <a:ea typeface="+mn-ea"/>
                          <a:cs typeface="Arial" panose="020B0604020202020204" pitchFamily="34" charset="0"/>
                        </a:rPr>
                        <a:t>Section 1</a:t>
                      </a:r>
                    </a:p>
                  </a:txBody>
                  <a:tcPr marL="91416" marR="91416" marT="45708" marB="45708">
                    <a:solidFill>
                      <a:srgbClr val="0068B3">
                        <a:alpha val="15000"/>
                      </a:srgbClr>
                    </a:solidFill>
                  </a:tcPr>
                </a:tc>
                <a:tc>
                  <a:txBody>
                    <a:bodyPr/>
                    <a:lstStyle/>
                    <a:p>
                      <a:pPr marL="0" algn="l" defTabSz="914492" rtl="0" eaLnBrk="1" latinLnBrk="0" hangingPunct="1"/>
                      <a:r>
                        <a:rPr lang="en-GB" sz="1600" b="1" kern="1200" dirty="0">
                          <a:solidFill>
                            <a:schemeClr val="tx1"/>
                          </a:solidFill>
                          <a:latin typeface="Arial" panose="020B0604020202020204" pitchFamily="34" charset="0"/>
                          <a:cs typeface="Arial" panose="020B0604020202020204" pitchFamily="34" charset="0"/>
                        </a:rPr>
                        <a:t>How to use the skills assessment</a:t>
                      </a:r>
                      <a:endParaRPr lang="en-GB" sz="1600" b="1"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solidFill>
                      <a:srgbClr val="0068B3">
                        <a:alpha val="15000"/>
                      </a:srgbClr>
                    </a:solidFill>
                  </a:tcPr>
                </a:tc>
                <a:tc>
                  <a:txBody>
                    <a:bodyPr/>
                    <a:lstStyle/>
                    <a:p>
                      <a:pPr marL="0" algn="l" defTabSz="914492" rtl="0" eaLnBrk="1" latinLnBrk="0" hangingPunct="1"/>
                      <a:r>
                        <a:rPr lang="en-GB" sz="1600" b="1" kern="1200" dirty="0">
                          <a:solidFill>
                            <a:schemeClr val="tx1"/>
                          </a:solidFill>
                          <a:latin typeface="Arial" panose="020B0604020202020204" pitchFamily="34" charset="0"/>
                          <a:cs typeface="Arial" panose="020B0604020202020204" pitchFamily="34" charset="0"/>
                        </a:rPr>
                        <a:t>3 - 5</a:t>
                      </a:r>
                      <a:endParaRPr lang="en-GB" sz="1600" b="1"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solidFill>
                      <a:srgbClr val="0068B3">
                        <a:alpha val="15000"/>
                      </a:srgbClr>
                    </a:solidFill>
                  </a:tcPr>
                </a:tc>
                <a:extLst>
                  <a:ext uri="{0D108BD9-81ED-4DB2-BD59-A6C34878D82A}">
                    <a16:rowId xmlns:a16="http://schemas.microsoft.com/office/drawing/2014/main" val="3578488571"/>
                  </a:ext>
                </a:extLst>
              </a:tr>
              <a:tr h="514794">
                <a:tc rowSpan="3">
                  <a:txBody>
                    <a:bodyPr/>
                    <a:lstStyle/>
                    <a:p>
                      <a:pPr marL="0" algn="l" defTabSz="914492" rtl="0" eaLnBrk="1" latinLnBrk="0" hangingPunct="1"/>
                      <a:r>
                        <a:rPr lang="en-GB" sz="1600" b="1" kern="1200" dirty="0">
                          <a:solidFill>
                            <a:schemeClr val="tx1"/>
                          </a:solidFill>
                          <a:latin typeface="Arial" panose="020B0604020202020204" pitchFamily="34" charset="0"/>
                          <a:cs typeface="Arial" panose="020B0604020202020204" pitchFamily="34" charset="0"/>
                        </a:rPr>
                        <a:t>Section 2</a:t>
                      </a:r>
                    </a:p>
                  </a:txBody>
                  <a:tcPr marL="91416" marR="91416" marT="45708" marB="45708">
                    <a:solidFill>
                      <a:srgbClr val="CACACA">
                        <a:alpha val="30000"/>
                      </a:srgbClr>
                    </a:solidFill>
                  </a:tcPr>
                </a:tc>
                <a:tc>
                  <a:txBody>
                    <a:bodyPr/>
                    <a:lstStyle/>
                    <a:p>
                      <a:pPr marL="0" algn="l" rtl="0" eaLnBrk="1" latinLnBrk="0" hangingPunct="1"/>
                      <a:r>
                        <a:rPr lang="en-GB" sz="1600" b="1" kern="1200" dirty="0">
                          <a:solidFill>
                            <a:schemeClr val="tx1"/>
                          </a:solidFill>
                          <a:latin typeface="Arial" panose="020B0604020202020204" pitchFamily="34" charset="0"/>
                          <a:cs typeface="Arial" panose="020B0604020202020204" pitchFamily="34" charset="0"/>
                        </a:rPr>
                        <a:t>Introduction to Deputy Manager role</a:t>
                      </a:r>
                    </a:p>
                  </a:txBody>
                  <a:tcPr marL="91416" marR="91416" marT="45708" marB="45708">
                    <a:solidFill>
                      <a:srgbClr val="CACACA">
                        <a:alpha val="30000"/>
                      </a:srgbClr>
                    </a:solidFill>
                  </a:tcPr>
                </a:tc>
                <a:tc>
                  <a:txBody>
                    <a:bodyPr/>
                    <a:lstStyle/>
                    <a:p>
                      <a:pPr marL="0" algn="l" defTabSz="914492" rtl="0" eaLnBrk="1" latinLnBrk="0" hangingPunct="1"/>
                      <a:r>
                        <a:rPr lang="en-GB" sz="1600" b="1" kern="1200" dirty="0">
                          <a:solidFill>
                            <a:schemeClr val="tx1"/>
                          </a:solidFill>
                          <a:latin typeface="Arial" panose="020B0604020202020204" pitchFamily="34" charset="0"/>
                          <a:ea typeface="+mn-ea"/>
                          <a:cs typeface="Arial" panose="020B0604020202020204" pitchFamily="34" charset="0"/>
                        </a:rPr>
                        <a:t>6</a:t>
                      </a:r>
                    </a:p>
                  </a:txBody>
                  <a:tcPr marL="91416" marR="91416" marT="45708" marB="45708">
                    <a:solidFill>
                      <a:srgbClr val="CACACA">
                        <a:alpha val="30000"/>
                      </a:srgbClr>
                    </a:solidFill>
                  </a:tcPr>
                </a:tc>
                <a:extLst>
                  <a:ext uri="{0D108BD9-81ED-4DB2-BD59-A6C34878D82A}">
                    <a16:rowId xmlns:a16="http://schemas.microsoft.com/office/drawing/2014/main" val="2367926447"/>
                  </a:ext>
                </a:extLst>
              </a:tr>
              <a:tr h="514794">
                <a:tc vMerge="1">
                  <a:txBody>
                    <a:bodyPr/>
                    <a:lstStyle/>
                    <a:p>
                      <a:endParaRPr lang="en-GB" sz="1800">
                        <a:solidFill>
                          <a:schemeClr val="tx1"/>
                        </a:solidFill>
                      </a:endParaRPr>
                    </a:p>
                  </a:txBody>
                  <a:tcPr marL="91416" marR="91416" marT="45708" marB="45708"/>
                </a:tc>
                <a:tc>
                  <a:txBody>
                    <a:bodyPr/>
                    <a:lstStyle/>
                    <a:p>
                      <a:r>
                        <a:rPr lang="en-GB" sz="1600" dirty="0">
                          <a:solidFill>
                            <a:schemeClr val="tx1"/>
                          </a:solidFill>
                          <a:latin typeface="Arial" panose="020B0604020202020204" pitchFamily="34" charset="0"/>
                          <a:cs typeface="Arial" panose="020B0604020202020204" pitchFamily="34" charset="0"/>
                        </a:rPr>
                        <a:t>Anton’s story – Deputy Manager</a:t>
                      </a:r>
                    </a:p>
                  </a:txBody>
                  <a:tcPr marL="91416" marR="91416" marT="45708" marB="45708">
                    <a:solidFill>
                      <a:srgbClr val="CACACA">
                        <a:alpha val="30000"/>
                      </a:srgbClr>
                    </a:solidFill>
                  </a:tcPr>
                </a:tc>
                <a:tc>
                  <a:txBody>
                    <a:bodyPr/>
                    <a:lstStyle/>
                    <a:p>
                      <a:r>
                        <a:rPr lang="en-GB" sz="1600" dirty="0">
                          <a:solidFill>
                            <a:schemeClr val="tx1"/>
                          </a:solidFill>
                          <a:latin typeface="Arial" panose="020B0604020202020204" pitchFamily="34" charset="0"/>
                          <a:cs typeface="Arial" panose="020B0604020202020204" pitchFamily="34" charset="0"/>
                        </a:rPr>
                        <a:t>7</a:t>
                      </a:r>
                    </a:p>
                  </a:txBody>
                  <a:tcPr marL="91416" marR="91416" marT="45708" marB="45708">
                    <a:solidFill>
                      <a:srgbClr val="CACACA">
                        <a:alpha val="30000"/>
                      </a:srgbClr>
                    </a:solidFill>
                  </a:tcPr>
                </a:tc>
                <a:extLst>
                  <a:ext uri="{0D108BD9-81ED-4DB2-BD59-A6C34878D82A}">
                    <a16:rowId xmlns:a16="http://schemas.microsoft.com/office/drawing/2014/main" val="1287869800"/>
                  </a:ext>
                </a:extLst>
              </a:tr>
              <a:tr h="514794">
                <a:tc vMerge="1">
                  <a:txBody>
                    <a:bodyPr/>
                    <a:lstStyle/>
                    <a:p>
                      <a:endParaRPr lang="en-GB" sz="1800">
                        <a:solidFill>
                          <a:schemeClr val="tx1"/>
                        </a:solidFill>
                      </a:endParaRPr>
                    </a:p>
                  </a:txBody>
                  <a:tcPr marL="91416" marR="91416" marT="45708" marB="45708"/>
                </a:tc>
                <a:tc>
                  <a:txBody>
                    <a:bodyPr/>
                    <a:lstStyle/>
                    <a:p>
                      <a:r>
                        <a:rPr lang="en-GB" sz="1600" dirty="0">
                          <a:solidFill>
                            <a:schemeClr val="tx1"/>
                          </a:solidFill>
                          <a:latin typeface="Arial" panose="020B0604020202020204" pitchFamily="34" charset="0"/>
                          <a:cs typeface="Arial" panose="020B0604020202020204" pitchFamily="34" charset="0"/>
                        </a:rPr>
                        <a:t>Care Pathway Deputy Manager framework</a:t>
                      </a:r>
                    </a:p>
                  </a:txBody>
                  <a:tcPr marL="91416" marR="91416" marT="45708" marB="45708">
                    <a:solidFill>
                      <a:srgbClr val="CACACA">
                        <a:alpha val="30000"/>
                      </a:srgbClr>
                    </a:solidFill>
                  </a:tcPr>
                </a:tc>
                <a:tc>
                  <a:txBody>
                    <a:bodyPr/>
                    <a:lstStyle/>
                    <a:p>
                      <a:r>
                        <a:rPr lang="en-GB" sz="1600" dirty="0">
                          <a:solidFill>
                            <a:schemeClr val="tx1"/>
                          </a:solidFill>
                          <a:latin typeface="Arial" panose="020B0604020202020204" pitchFamily="34" charset="0"/>
                          <a:cs typeface="Arial" panose="020B0604020202020204" pitchFamily="34" charset="0"/>
                        </a:rPr>
                        <a:t>8</a:t>
                      </a:r>
                    </a:p>
                  </a:txBody>
                  <a:tcPr marL="91416" marR="91416" marT="45708" marB="45708">
                    <a:solidFill>
                      <a:srgbClr val="CACACA">
                        <a:alpha val="30000"/>
                      </a:srgbClr>
                    </a:solidFill>
                  </a:tcPr>
                </a:tc>
                <a:extLst>
                  <a:ext uri="{0D108BD9-81ED-4DB2-BD59-A6C34878D82A}">
                    <a16:rowId xmlns:a16="http://schemas.microsoft.com/office/drawing/2014/main" val="2734939950"/>
                  </a:ext>
                </a:extLst>
              </a:tr>
              <a:tr h="514794">
                <a:tc>
                  <a:txBody>
                    <a:bodyPr/>
                    <a:lstStyle/>
                    <a:p>
                      <a:pPr marL="0" algn="l" defTabSz="914492" rtl="0" eaLnBrk="1" latinLnBrk="0" hangingPunct="1"/>
                      <a:r>
                        <a:rPr lang="en-GB" sz="1600" b="1" kern="1200" dirty="0">
                          <a:solidFill>
                            <a:schemeClr val="tx1"/>
                          </a:solidFill>
                          <a:latin typeface="Arial" panose="020B0604020202020204" pitchFamily="34" charset="0"/>
                          <a:ea typeface="+mn-ea"/>
                          <a:cs typeface="Arial" panose="020B0604020202020204" pitchFamily="34" charset="0"/>
                        </a:rPr>
                        <a:t>Section 3:</a:t>
                      </a:r>
                    </a:p>
                  </a:txBody>
                  <a:tcPr marL="91416" marR="91416" marT="45708" marB="45708">
                    <a:solidFill>
                      <a:srgbClr val="0068B3">
                        <a:alpha val="15000"/>
                      </a:srgbClr>
                    </a:solidFill>
                  </a:tcPr>
                </a:tc>
                <a:tc>
                  <a:txBody>
                    <a:bodyPr/>
                    <a:lstStyle/>
                    <a:p>
                      <a:pPr marL="0" lvl="0" algn="l">
                        <a:buNone/>
                      </a:pPr>
                      <a:r>
                        <a:rPr lang="en-GB" sz="1600" b="1" i="0" u="none" strike="noStrike" kern="1200" baseline="0" noProof="0" dirty="0">
                          <a:solidFill>
                            <a:srgbClr val="000000"/>
                          </a:solidFill>
                          <a:latin typeface="Arial" panose="020B0604020202020204" pitchFamily="34" charset="0"/>
                          <a:cs typeface="Arial" panose="020B0604020202020204" pitchFamily="34" charset="0"/>
                        </a:rPr>
                        <a:t>Deputy Manager role</a:t>
                      </a:r>
                      <a:r>
                        <a:rPr lang="en-GB" sz="1600" b="1" kern="1200" dirty="0">
                          <a:solidFill>
                            <a:schemeClr val="tx1"/>
                          </a:solidFill>
                          <a:latin typeface="Arial" panose="020B0604020202020204" pitchFamily="34" charset="0"/>
                          <a:cs typeface="Arial" panose="020B0604020202020204" pitchFamily="34" charset="0"/>
                        </a:rPr>
                        <a:t> self-assessment</a:t>
                      </a:r>
                      <a:endParaRPr lang="en-GB" sz="1600" b="1"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solidFill>
                      <a:srgbClr val="0068B3">
                        <a:alpha val="15000"/>
                      </a:srgbClr>
                    </a:solidFill>
                  </a:tcPr>
                </a:tc>
                <a:tc>
                  <a:txBody>
                    <a:bodyPr/>
                    <a:lstStyle/>
                    <a:p>
                      <a:pPr marL="0" algn="l" defTabSz="914492" rtl="0" eaLnBrk="1" latinLnBrk="0" hangingPunct="1"/>
                      <a:r>
                        <a:rPr lang="en-GB" sz="1600" b="1" kern="1200" dirty="0">
                          <a:solidFill>
                            <a:schemeClr val="tx1"/>
                          </a:solidFill>
                          <a:latin typeface="Arial" panose="020B0604020202020204" pitchFamily="34" charset="0"/>
                          <a:ea typeface="+mn-ea"/>
                          <a:cs typeface="Arial" panose="020B0604020202020204" pitchFamily="34" charset="0"/>
                        </a:rPr>
                        <a:t>9 - 22</a:t>
                      </a:r>
                    </a:p>
                  </a:txBody>
                  <a:tcPr marL="91416" marR="91416" marT="45708" marB="45708">
                    <a:solidFill>
                      <a:srgbClr val="0068B3">
                        <a:alpha val="15000"/>
                      </a:srgbClr>
                    </a:solidFill>
                  </a:tcPr>
                </a:tc>
                <a:extLst>
                  <a:ext uri="{0D108BD9-81ED-4DB2-BD59-A6C34878D82A}">
                    <a16:rowId xmlns:a16="http://schemas.microsoft.com/office/drawing/2014/main" val="1906645229"/>
                  </a:ext>
                </a:extLst>
              </a:tr>
            </a:tbl>
          </a:graphicData>
        </a:graphic>
      </p:graphicFrame>
    </p:spTree>
    <p:extLst>
      <p:ext uri="{BB962C8B-B14F-4D97-AF65-F5344CB8AC3E}">
        <p14:creationId xmlns:p14="http://schemas.microsoft.com/office/powerpoint/2010/main" val="559569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38956-E396-149E-4F96-052AA2639514}"/>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DA48C3CC-5E73-D307-DD26-3FC35EC66CEF}"/>
              </a:ext>
            </a:extLst>
          </p:cNvPr>
          <p:cNvSpPr txBox="1">
            <a:spLocks/>
          </p:cNvSpPr>
          <p:nvPr/>
        </p:nvSpPr>
        <p:spPr>
          <a:xfrm>
            <a:off x="0" y="0"/>
            <a:ext cx="0" cy="0"/>
          </a:xfrm>
        </p:spPr>
        <p:txBody>
          <a:bodyPr/>
          <a:lstStyle>
            <a:defPPr>
              <a:defRPr kern="0"/>
            </a:defPPr>
          </a:lstStyle>
          <a:p>
            <a:fld id="{06A44ADC-FBC0-4698-B0EC-1AD4A4060383}" type="slidenum">
              <a:rPr lang="en-GB" smtClean="0"/>
              <a:pPr/>
              <a:t>20</a:t>
            </a:fld>
            <a:endParaRPr lang="en-GB"/>
          </a:p>
        </p:txBody>
      </p:sp>
      <p:sp>
        <p:nvSpPr>
          <p:cNvPr id="9" name="Rectangle: Rounded Corners 8">
            <a:extLst>
              <a:ext uri="{FF2B5EF4-FFF2-40B4-BE49-F238E27FC236}">
                <a16:creationId xmlns:a16="http://schemas.microsoft.com/office/drawing/2014/main" id="{250BBA8C-484A-54B8-575E-3C6430BD92F4}"/>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9D0944E5-35A2-1116-AF1E-EE5C7E684947}"/>
              </a:ext>
            </a:extLst>
          </p:cNvPr>
          <p:cNvSpPr/>
          <p:nvPr/>
        </p:nvSpPr>
        <p:spPr>
          <a:xfrm rot="10800000" flipV="1">
            <a:off x="10337074" y="-1"/>
            <a:ext cx="1854926"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F752C148-D3DE-FDA9-F5DD-2C32AE7546F5}"/>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AA428F59-BACE-35E2-7E2E-8E28D5115244}"/>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B3C3CFD3-025B-6529-2CF3-6B12FA0FFC74}"/>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7" action="ppaction://hlinksldjump"/>
            <a:extLst>
              <a:ext uri="{FF2B5EF4-FFF2-40B4-BE49-F238E27FC236}">
                <a16:creationId xmlns:a16="http://schemas.microsoft.com/office/drawing/2014/main" id="{A1F663B6-B30E-8538-8C8A-F7A52EEE1495}"/>
              </a:ext>
            </a:extLst>
          </p:cNvPr>
          <p:cNvSpPr/>
          <p:nvPr/>
        </p:nvSpPr>
        <p:spPr>
          <a:xfrm rot="10800000" flipV="1">
            <a:off x="8152404" y="-1"/>
            <a:ext cx="2160000" cy="360000"/>
          </a:xfrm>
          <a:prstGeom prst="roundRect">
            <a:avLst/>
          </a:prstGeom>
          <a:solidFill>
            <a:srgbClr val="008F9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6CEE0978-07D4-33E8-9453-B7986080E79B}"/>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0BB36CA4-3DCB-9D68-CC55-B2A9772B4133}"/>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8F9C"/>
                </a:solidFill>
                <a:effectLst/>
                <a:uLnTx/>
                <a:uFillTx/>
                <a:latin typeface="Arial"/>
                <a:cs typeface="Arial"/>
                <a:sym typeface="Arial"/>
              </a:rPr>
              <a:t>Developing myself and others</a:t>
            </a:r>
          </a:p>
        </p:txBody>
      </p:sp>
      <p:sp>
        <p:nvSpPr>
          <p:cNvPr id="80" name="TextBox 79">
            <a:extLst>
              <a:ext uri="{FF2B5EF4-FFF2-40B4-BE49-F238E27FC236}">
                <a16:creationId xmlns:a16="http://schemas.microsoft.com/office/drawing/2014/main" id="{3B069277-8735-3DF0-D823-0D84418470CB}"/>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A61ED1F0-F7C4-C373-4AE9-45E473D5C7AA}"/>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3221202B-5CCA-7E8B-A269-45A76A94AA5D}"/>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999D8BC2-DE3F-01ED-2BEF-A20349A75918}"/>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5F468B43-9B40-3DA0-B2BC-83E46B59B4F3}"/>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Box 27">
            <a:extLst>
              <a:ext uri="{FF2B5EF4-FFF2-40B4-BE49-F238E27FC236}">
                <a16:creationId xmlns:a16="http://schemas.microsoft.com/office/drawing/2014/main" id="{42D3765F-0E05-C5C8-E917-66132C8C1ED2}"/>
              </a:ext>
            </a:extLst>
          </p:cNvPr>
          <p:cNvSpPr txBox="1"/>
          <p:nvPr/>
        </p:nvSpPr>
        <p:spPr>
          <a:xfrm>
            <a:off x="10598901" y="3232276"/>
            <a:ext cx="792000" cy="230832"/>
          </a:xfrm>
          <a:prstGeom prst="rect">
            <a:avLst/>
          </a:prstGeom>
          <a:noFill/>
        </p:spPr>
        <p:txBody>
          <a:bodyPr wrap="square" rtlCol="0">
            <a:spAutoFit/>
          </a:bodyPr>
          <a:lstStyle/>
          <a:p>
            <a:pPr algn="ctr"/>
            <a:r>
              <a:rPr lang="en-GB" sz="900">
                <a:solidFill>
                  <a:schemeClr val="bg1"/>
                </a:solidFill>
              </a:rPr>
              <a:t>N/A</a:t>
            </a:r>
          </a:p>
        </p:txBody>
      </p:sp>
      <p:sp>
        <p:nvSpPr>
          <p:cNvPr id="2" name="TextBox 1">
            <a:extLst>
              <a:ext uri="{FF2B5EF4-FFF2-40B4-BE49-F238E27FC236}">
                <a16:creationId xmlns:a16="http://schemas.microsoft.com/office/drawing/2014/main" id="{BF158112-3D5D-5A55-0295-AC5FF0E097FF}"/>
              </a:ext>
            </a:extLst>
          </p:cNvPr>
          <p:cNvSpPr txBox="1"/>
          <p:nvPr/>
        </p:nvSpPr>
        <p:spPr>
          <a:xfrm>
            <a:off x="9868829" y="1968874"/>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3" name="Group 2">
            <a:extLst>
              <a:ext uri="{FF2B5EF4-FFF2-40B4-BE49-F238E27FC236}">
                <a16:creationId xmlns:a16="http://schemas.microsoft.com/office/drawing/2014/main" id="{21E6D34C-7258-81FC-78E4-8BBD5D9DB1B7}"/>
              </a:ext>
            </a:extLst>
          </p:cNvPr>
          <p:cNvGrpSpPr/>
          <p:nvPr/>
        </p:nvGrpSpPr>
        <p:grpSpPr>
          <a:xfrm>
            <a:off x="6130190" y="2093357"/>
            <a:ext cx="3827594" cy="646668"/>
            <a:chOff x="6090704" y="3746463"/>
            <a:chExt cx="3827594" cy="646668"/>
          </a:xfrm>
        </p:grpSpPr>
        <p:sp>
          <p:nvSpPr>
            <p:cNvPr id="17" name="Oval 16">
              <a:extLst>
                <a:ext uri="{FF2B5EF4-FFF2-40B4-BE49-F238E27FC236}">
                  <a16:creationId xmlns:a16="http://schemas.microsoft.com/office/drawing/2014/main" id="{9C0886FB-94F2-9C55-2926-D1684F614DC3}"/>
                </a:ext>
              </a:extLst>
            </p:cNvPr>
            <p:cNvSpPr/>
            <p:nvPr/>
          </p:nvSpPr>
          <p:spPr>
            <a:xfrm>
              <a:off x="6090704" y="4138270"/>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Oval 17">
              <a:extLst>
                <a:ext uri="{FF2B5EF4-FFF2-40B4-BE49-F238E27FC236}">
                  <a16:creationId xmlns:a16="http://schemas.microsoft.com/office/drawing/2014/main" id="{0B26858A-C1B4-8C0A-2834-6B4E822D7BCA}"/>
                </a:ext>
              </a:extLst>
            </p:cNvPr>
            <p:cNvSpPr/>
            <p:nvPr/>
          </p:nvSpPr>
          <p:spPr>
            <a:xfrm>
              <a:off x="6426443" y="4139530"/>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9" name="Group 18">
              <a:extLst>
                <a:ext uri="{FF2B5EF4-FFF2-40B4-BE49-F238E27FC236}">
                  <a16:creationId xmlns:a16="http://schemas.microsoft.com/office/drawing/2014/main" id="{C214FA43-04CE-C7E8-F755-03E4464C7C07}"/>
                </a:ext>
              </a:extLst>
            </p:cNvPr>
            <p:cNvGrpSpPr/>
            <p:nvPr/>
          </p:nvGrpSpPr>
          <p:grpSpPr>
            <a:xfrm>
              <a:off x="6290207" y="3746463"/>
              <a:ext cx="3628091" cy="646668"/>
              <a:chOff x="3706661" y="2326116"/>
              <a:chExt cx="4441515" cy="559265"/>
            </a:xfrm>
          </p:grpSpPr>
          <p:grpSp>
            <p:nvGrpSpPr>
              <p:cNvPr id="20" name="Group 19">
                <a:extLst>
                  <a:ext uri="{FF2B5EF4-FFF2-40B4-BE49-F238E27FC236}">
                    <a16:creationId xmlns:a16="http://schemas.microsoft.com/office/drawing/2014/main" id="{3E92740C-7631-F666-5559-C4F0451B4799}"/>
                  </a:ext>
                </a:extLst>
              </p:cNvPr>
              <p:cNvGrpSpPr/>
              <p:nvPr/>
            </p:nvGrpSpPr>
            <p:grpSpPr>
              <a:xfrm>
                <a:off x="4200749" y="2631808"/>
                <a:ext cx="3448967" cy="253573"/>
                <a:chOff x="7998846" y="1867220"/>
                <a:chExt cx="3448967" cy="253573"/>
              </a:xfrm>
            </p:grpSpPr>
            <p:cxnSp>
              <p:nvCxnSpPr>
                <p:cNvPr id="31" name="Straight Connector 30">
                  <a:extLst>
                    <a:ext uri="{FF2B5EF4-FFF2-40B4-BE49-F238E27FC236}">
                      <a16:creationId xmlns:a16="http://schemas.microsoft.com/office/drawing/2014/main" id="{F090676B-0E50-67C7-1EFF-21CA33C86281}"/>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70D8A25-9B85-B423-2C9E-5139365C79C3}"/>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F376660-A5C1-E475-F03B-061585A0BF68}"/>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CC42194-E798-D2FA-50E7-666778AB1CCB}"/>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8C03592-19F0-409D-4CD4-86EC4705EFA3}"/>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AED43F7-C824-5F82-3AEE-BEAE520B2741}"/>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0BA45AC6-5E79-A869-C7AC-A17B158C8A8B}"/>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2" name="TextBox 21">
                <a:extLst>
                  <a:ext uri="{FF2B5EF4-FFF2-40B4-BE49-F238E27FC236}">
                    <a16:creationId xmlns:a16="http://schemas.microsoft.com/office/drawing/2014/main" id="{1B39D986-B3D7-DE59-D737-9ED839CBFE99}"/>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23" name="TextBox 22">
                <a:extLst>
                  <a:ext uri="{FF2B5EF4-FFF2-40B4-BE49-F238E27FC236}">
                    <a16:creationId xmlns:a16="http://schemas.microsoft.com/office/drawing/2014/main" id="{3E3CF6E9-15F9-EA44-D456-612B2245E02C}"/>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29" name="TextBox 28">
                <a:extLst>
                  <a:ext uri="{FF2B5EF4-FFF2-40B4-BE49-F238E27FC236}">
                    <a16:creationId xmlns:a16="http://schemas.microsoft.com/office/drawing/2014/main" id="{889E9632-15EF-D288-AA04-73B4EEA8598A}"/>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0" name="TextBox 29">
                <a:extLst>
                  <a:ext uri="{FF2B5EF4-FFF2-40B4-BE49-F238E27FC236}">
                    <a16:creationId xmlns:a16="http://schemas.microsoft.com/office/drawing/2014/main" id="{1CA21CDE-86D5-F2E4-DA9C-0BA1C809511E}"/>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aphicFrame>
        <p:nvGraphicFramePr>
          <p:cNvPr id="5" name="Table 4">
            <a:extLst>
              <a:ext uri="{FF2B5EF4-FFF2-40B4-BE49-F238E27FC236}">
                <a16:creationId xmlns:a16="http://schemas.microsoft.com/office/drawing/2014/main" id="{1D9CB2D3-A848-FB1F-A5C6-0E50F1DF14F7}"/>
              </a:ext>
            </a:extLst>
          </p:cNvPr>
          <p:cNvGraphicFramePr>
            <a:graphicFrameLocks/>
          </p:cNvGraphicFramePr>
          <p:nvPr>
            <p:extLst>
              <p:ext uri="{D42A27DB-BD31-4B8C-83A1-F6EECF244321}">
                <p14:modId xmlns:p14="http://schemas.microsoft.com/office/powerpoint/2010/main" val="3180893658"/>
              </p:ext>
            </p:extLst>
          </p:nvPr>
        </p:nvGraphicFramePr>
        <p:xfrm>
          <a:off x="415147" y="1260840"/>
          <a:ext cx="11430086" cy="5081466"/>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764887">
                  <a:extLst>
                    <a:ext uri="{9D8B030D-6E8A-4147-A177-3AD203B41FA5}">
                      <a16:colId xmlns:a16="http://schemas.microsoft.com/office/drawing/2014/main" val="3537765484"/>
                    </a:ext>
                  </a:extLst>
                </a:gridCol>
                <a:gridCol w="869671">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624885">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400" b="1" dirty="0">
                          <a:latin typeface="Arial" panose="020B0604020202020204" pitchFamily="34" charset="0"/>
                          <a:cs typeface="Arial" panose="020B0604020202020204" pitchFamily="34" charset="0"/>
                        </a:rPr>
                        <a:t>         </a:t>
                      </a:r>
                    </a:p>
                    <a:p>
                      <a:r>
                        <a:rPr lang="en-GB" sz="1400" b="1" dirty="0">
                          <a:solidFill>
                            <a:srgbClr val="0068B3"/>
                          </a:solidFill>
                          <a:latin typeface="Arial" panose="020B0604020202020204" pitchFamily="34" charset="0"/>
                          <a:cs typeface="Arial" panose="020B0604020202020204" pitchFamily="34" charset="0"/>
                        </a:rPr>
                        <a:t>         </a:t>
                      </a:r>
                      <a:r>
                        <a:rPr lang="en-GB" sz="1200" b="1" dirty="0">
                          <a:solidFill>
                            <a:srgbClr val="0068B3"/>
                          </a:solidFill>
                          <a:latin typeface="Arial" panose="020B0604020202020204" pitchFamily="34" charset="0"/>
                          <a:cs typeface="Arial" panose="020B0604020202020204" pitchFamily="34" charset="0"/>
                        </a:rPr>
                        <a:t>Detail</a:t>
                      </a:r>
                    </a:p>
                  </a:txBody>
                  <a:tcPr>
                    <a:lnB w="12700" cap="flat" cmpd="sng" algn="ctr">
                      <a:solidFill>
                        <a:schemeClr val="tx1"/>
                      </a:solidFill>
                      <a:prstDash val="solid"/>
                      <a:round/>
                      <a:headEnd type="none" w="med" len="med"/>
                      <a:tailEnd type="none" w="med" len="med"/>
                    </a:lnB>
                  </a:tcPr>
                </a:tc>
                <a:tc>
                  <a:txBody>
                    <a:bodyPr/>
                    <a:lstStyle/>
                    <a:p>
                      <a:endParaRPr lang="en-GB" sz="1400" b="1">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400" b="1" dirty="0"/>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400" b="1" dirty="0"/>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1005243">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Leading and managing health and safety in adult care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principles of learning and professional development in adult care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lead learning and professional development practices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825141"/>
                  </a:ext>
                </a:extLst>
              </a:tr>
              <a:tr h="2234976">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Leading a service that promotes health and wellbeing in adult care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apply basic counselling skills to support your team</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apply mental health first aid</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train the trainer (by completing Train the Trainer learning)</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assess learning (by completing assessor training)</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own wellbeing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the importance of maintaining and improving own wellbeing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Know how to maintain and improve own wellbeing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Know how to manage own stress and anxiety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1200570">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Understanding of Deprivation of Liberty Safeguards </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demonstrate commitment to own development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demonstrate commitment to self-awareness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manage own workload effectively </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grpSp>
        <p:nvGrpSpPr>
          <p:cNvPr id="6" name="Group 5">
            <a:extLst>
              <a:ext uri="{FF2B5EF4-FFF2-40B4-BE49-F238E27FC236}">
                <a16:creationId xmlns:a16="http://schemas.microsoft.com/office/drawing/2014/main" id="{654113F3-A462-3EB7-D1E9-E45FD52E0E4E}"/>
              </a:ext>
            </a:extLst>
          </p:cNvPr>
          <p:cNvGrpSpPr/>
          <p:nvPr/>
        </p:nvGrpSpPr>
        <p:grpSpPr>
          <a:xfrm>
            <a:off x="6130190" y="3915310"/>
            <a:ext cx="3827594" cy="646668"/>
            <a:chOff x="6090704" y="3746463"/>
            <a:chExt cx="3827594" cy="646668"/>
          </a:xfrm>
        </p:grpSpPr>
        <p:sp>
          <p:nvSpPr>
            <p:cNvPr id="7" name="Oval 6">
              <a:extLst>
                <a:ext uri="{FF2B5EF4-FFF2-40B4-BE49-F238E27FC236}">
                  <a16:creationId xmlns:a16="http://schemas.microsoft.com/office/drawing/2014/main" id="{DBFAEBD2-9B21-7229-C272-13FDA8425AB9}"/>
                </a:ext>
              </a:extLst>
            </p:cNvPr>
            <p:cNvSpPr/>
            <p:nvPr/>
          </p:nvSpPr>
          <p:spPr>
            <a:xfrm>
              <a:off x="6090704" y="4138270"/>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Oval 14">
              <a:extLst>
                <a:ext uri="{FF2B5EF4-FFF2-40B4-BE49-F238E27FC236}">
                  <a16:creationId xmlns:a16="http://schemas.microsoft.com/office/drawing/2014/main" id="{627B9125-4BCA-B4A6-95C7-8B1A9909AEE2}"/>
                </a:ext>
              </a:extLst>
            </p:cNvPr>
            <p:cNvSpPr/>
            <p:nvPr/>
          </p:nvSpPr>
          <p:spPr>
            <a:xfrm>
              <a:off x="6426443" y="4139530"/>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6" name="Group 15">
              <a:extLst>
                <a:ext uri="{FF2B5EF4-FFF2-40B4-BE49-F238E27FC236}">
                  <a16:creationId xmlns:a16="http://schemas.microsoft.com/office/drawing/2014/main" id="{A8E2D0C1-9D01-68CD-8F81-3650F57B2A1C}"/>
                </a:ext>
              </a:extLst>
            </p:cNvPr>
            <p:cNvGrpSpPr/>
            <p:nvPr/>
          </p:nvGrpSpPr>
          <p:grpSpPr>
            <a:xfrm>
              <a:off x="6290207" y="3746463"/>
              <a:ext cx="3628091" cy="646668"/>
              <a:chOff x="3706661" y="2326116"/>
              <a:chExt cx="4441515" cy="559265"/>
            </a:xfrm>
          </p:grpSpPr>
          <p:grpSp>
            <p:nvGrpSpPr>
              <p:cNvPr id="25" name="Group 24">
                <a:extLst>
                  <a:ext uri="{FF2B5EF4-FFF2-40B4-BE49-F238E27FC236}">
                    <a16:creationId xmlns:a16="http://schemas.microsoft.com/office/drawing/2014/main" id="{78E8D0A6-FF5F-F286-7A5A-B86D75B4FADC}"/>
                  </a:ext>
                </a:extLst>
              </p:cNvPr>
              <p:cNvGrpSpPr/>
              <p:nvPr/>
            </p:nvGrpSpPr>
            <p:grpSpPr>
              <a:xfrm>
                <a:off x="4200749" y="2631808"/>
                <a:ext cx="3448967" cy="253573"/>
                <a:chOff x="7998846" y="1867220"/>
                <a:chExt cx="3448967" cy="253573"/>
              </a:xfrm>
            </p:grpSpPr>
            <p:cxnSp>
              <p:nvCxnSpPr>
                <p:cNvPr id="39" name="Straight Connector 38">
                  <a:extLst>
                    <a:ext uri="{FF2B5EF4-FFF2-40B4-BE49-F238E27FC236}">
                      <a16:creationId xmlns:a16="http://schemas.microsoft.com/office/drawing/2014/main" id="{E2F06E6E-653D-FE86-444D-F8AF3163D05D}"/>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CDB0592-E276-5F57-C31B-DBEF80BAB7B0}"/>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7C81F58-0CE2-76DF-7E79-7525DDF3E716}"/>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920576C-3424-0C9A-3606-A4FF1F29C2B9}"/>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6319125-ABCE-7831-F86F-DC9DF91D1BF0}"/>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803196A-F0CC-4887-345B-56E724C0E1D0}"/>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7A78ADB7-D434-8543-E8AD-860ED2282554}"/>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7" name="TextBox 26">
                <a:extLst>
                  <a:ext uri="{FF2B5EF4-FFF2-40B4-BE49-F238E27FC236}">
                    <a16:creationId xmlns:a16="http://schemas.microsoft.com/office/drawing/2014/main" id="{62F1FD4D-FB71-4E4F-B967-2E2DD646DD52}"/>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6" name="TextBox 35">
                <a:extLst>
                  <a:ext uri="{FF2B5EF4-FFF2-40B4-BE49-F238E27FC236}">
                    <a16:creationId xmlns:a16="http://schemas.microsoft.com/office/drawing/2014/main" id="{BC6FAF07-1CDB-5293-90F9-E4067B6A52D4}"/>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37" name="TextBox 36">
                <a:extLst>
                  <a:ext uri="{FF2B5EF4-FFF2-40B4-BE49-F238E27FC236}">
                    <a16:creationId xmlns:a16="http://schemas.microsoft.com/office/drawing/2014/main" id="{41EED5EF-4B8D-4E44-8F9B-58082A39971D}"/>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8" name="TextBox 37">
                <a:extLst>
                  <a:ext uri="{FF2B5EF4-FFF2-40B4-BE49-F238E27FC236}">
                    <a16:creationId xmlns:a16="http://schemas.microsoft.com/office/drawing/2014/main" id="{29F76135-16D4-6D79-122B-3BEE04CA6A42}"/>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46" name="Group 45">
            <a:extLst>
              <a:ext uri="{FF2B5EF4-FFF2-40B4-BE49-F238E27FC236}">
                <a16:creationId xmlns:a16="http://schemas.microsoft.com/office/drawing/2014/main" id="{9114704E-174C-F984-273B-6E58292D5616}"/>
              </a:ext>
            </a:extLst>
          </p:cNvPr>
          <p:cNvGrpSpPr/>
          <p:nvPr/>
        </p:nvGrpSpPr>
        <p:grpSpPr>
          <a:xfrm>
            <a:off x="6096000" y="5447035"/>
            <a:ext cx="3827594" cy="646668"/>
            <a:chOff x="6090704" y="3746463"/>
            <a:chExt cx="3827594" cy="646668"/>
          </a:xfrm>
        </p:grpSpPr>
        <p:sp>
          <p:nvSpPr>
            <p:cNvPr id="47" name="Oval 46">
              <a:extLst>
                <a:ext uri="{FF2B5EF4-FFF2-40B4-BE49-F238E27FC236}">
                  <a16:creationId xmlns:a16="http://schemas.microsoft.com/office/drawing/2014/main" id="{95CA2809-E842-C76B-C6A9-7C427EF8C5D7}"/>
                </a:ext>
              </a:extLst>
            </p:cNvPr>
            <p:cNvSpPr/>
            <p:nvPr/>
          </p:nvSpPr>
          <p:spPr>
            <a:xfrm>
              <a:off x="6090704" y="4138270"/>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8" name="Oval 47">
              <a:extLst>
                <a:ext uri="{FF2B5EF4-FFF2-40B4-BE49-F238E27FC236}">
                  <a16:creationId xmlns:a16="http://schemas.microsoft.com/office/drawing/2014/main" id="{FB3D432F-3F9C-D6A9-C138-0BAC0237D518}"/>
                </a:ext>
              </a:extLst>
            </p:cNvPr>
            <p:cNvSpPr/>
            <p:nvPr/>
          </p:nvSpPr>
          <p:spPr>
            <a:xfrm>
              <a:off x="6426443" y="4139530"/>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49" name="Group 48">
              <a:extLst>
                <a:ext uri="{FF2B5EF4-FFF2-40B4-BE49-F238E27FC236}">
                  <a16:creationId xmlns:a16="http://schemas.microsoft.com/office/drawing/2014/main" id="{D952CD58-5004-5CAC-E1D8-B33F2D486C25}"/>
                </a:ext>
              </a:extLst>
            </p:cNvPr>
            <p:cNvGrpSpPr/>
            <p:nvPr/>
          </p:nvGrpSpPr>
          <p:grpSpPr>
            <a:xfrm>
              <a:off x="6290207" y="3746463"/>
              <a:ext cx="3628091" cy="646668"/>
              <a:chOff x="3706661" y="2326116"/>
              <a:chExt cx="4441515" cy="559265"/>
            </a:xfrm>
          </p:grpSpPr>
          <p:grpSp>
            <p:nvGrpSpPr>
              <p:cNvPr id="50" name="Group 49">
                <a:extLst>
                  <a:ext uri="{FF2B5EF4-FFF2-40B4-BE49-F238E27FC236}">
                    <a16:creationId xmlns:a16="http://schemas.microsoft.com/office/drawing/2014/main" id="{A5520F17-819E-5CD9-96AE-194B70693898}"/>
                  </a:ext>
                </a:extLst>
              </p:cNvPr>
              <p:cNvGrpSpPr/>
              <p:nvPr/>
            </p:nvGrpSpPr>
            <p:grpSpPr>
              <a:xfrm>
                <a:off x="4200749" y="2631808"/>
                <a:ext cx="3448967" cy="253573"/>
                <a:chOff x="7998846" y="1867220"/>
                <a:chExt cx="3448967" cy="253573"/>
              </a:xfrm>
            </p:grpSpPr>
            <p:cxnSp>
              <p:nvCxnSpPr>
                <p:cNvPr id="56" name="Straight Connector 55">
                  <a:extLst>
                    <a:ext uri="{FF2B5EF4-FFF2-40B4-BE49-F238E27FC236}">
                      <a16:creationId xmlns:a16="http://schemas.microsoft.com/office/drawing/2014/main" id="{D2916065-8D69-8E38-E0B9-97C9D5147A6E}"/>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E4A3187-1763-B751-2339-C5727BBE5CE6}"/>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EAD930C-3A0C-21D8-15E9-0C9ABA0147E6}"/>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79F993A-0D64-E2C0-7AE7-937140E5D74D}"/>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F19D83C-0CAF-3A54-978C-1718706BAFAA}"/>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844CC8A-D594-B3CB-854F-9609963E1812}"/>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7CE4C052-5C90-BFE3-D1F5-080C294EA9B4}"/>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52" name="TextBox 51">
                <a:extLst>
                  <a:ext uri="{FF2B5EF4-FFF2-40B4-BE49-F238E27FC236}">
                    <a16:creationId xmlns:a16="http://schemas.microsoft.com/office/drawing/2014/main" id="{63DB6FF3-EBEA-2986-C167-41615A584418}"/>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53" name="TextBox 52">
                <a:extLst>
                  <a:ext uri="{FF2B5EF4-FFF2-40B4-BE49-F238E27FC236}">
                    <a16:creationId xmlns:a16="http://schemas.microsoft.com/office/drawing/2014/main" id="{807D86CF-AA0B-CDDC-96ED-DA3B373FA91A}"/>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54" name="TextBox 53">
                <a:extLst>
                  <a:ext uri="{FF2B5EF4-FFF2-40B4-BE49-F238E27FC236}">
                    <a16:creationId xmlns:a16="http://schemas.microsoft.com/office/drawing/2014/main" id="{05C2C2C9-1535-536A-9D59-B323F0C45470}"/>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55" name="TextBox 54">
                <a:extLst>
                  <a:ext uri="{FF2B5EF4-FFF2-40B4-BE49-F238E27FC236}">
                    <a16:creationId xmlns:a16="http://schemas.microsoft.com/office/drawing/2014/main" id="{8881D16B-2A5C-B194-48F3-75255692D056}"/>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62" name="TextBox 61">
            <a:extLst>
              <a:ext uri="{FF2B5EF4-FFF2-40B4-BE49-F238E27FC236}">
                <a16:creationId xmlns:a16="http://schemas.microsoft.com/office/drawing/2014/main" id="{7A45B91B-2864-B4A7-D4E5-25A2D359B045}"/>
              </a:ext>
            </a:extLst>
          </p:cNvPr>
          <p:cNvSpPr txBox="1"/>
          <p:nvPr/>
        </p:nvSpPr>
        <p:spPr>
          <a:xfrm>
            <a:off x="9868829" y="3023589"/>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63" name="TextBox 62">
            <a:extLst>
              <a:ext uri="{FF2B5EF4-FFF2-40B4-BE49-F238E27FC236}">
                <a16:creationId xmlns:a16="http://schemas.microsoft.com/office/drawing/2014/main" id="{6217D6E5-168D-7759-41B6-D2FA38E267A1}"/>
              </a:ext>
            </a:extLst>
          </p:cNvPr>
          <p:cNvSpPr txBox="1"/>
          <p:nvPr/>
        </p:nvSpPr>
        <p:spPr>
          <a:xfrm>
            <a:off x="9872258" y="5318816"/>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2308976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B659E-F7A4-08FE-9458-3399ED443114}"/>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C05C7E56-FB06-BC7C-5E4C-9DC3DC3B0CA7}"/>
              </a:ext>
            </a:extLst>
          </p:cNvPr>
          <p:cNvSpPr txBox="1">
            <a:spLocks/>
          </p:cNvSpPr>
          <p:nvPr/>
        </p:nvSpPr>
        <p:spPr>
          <a:xfrm>
            <a:off x="0" y="0"/>
            <a:ext cx="0" cy="0"/>
          </a:xfrm>
        </p:spPr>
        <p:txBody>
          <a:bodyPr/>
          <a:lstStyle>
            <a:defPPr>
              <a:defRPr kern="0"/>
            </a:defPPr>
          </a:lstStyle>
          <a:p>
            <a:fld id="{06A44ADC-FBC0-4698-B0EC-1AD4A4060383}" type="slidenum">
              <a:rPr lang="en-GB" smtClean="0"/>
              <a:pPr/>
              <a:t>21</a:t>
            </a:fld>
            <a:endParaRPr lang="en-GB"/>
          </a:p>
        </p:txBody>
      </p:sp>
      <p:sp>
        <p:nvSpPr>
          <p:cNvPr id="9" name="Rectangle: Rounded Corners 8">
            <a:extLst>
              <a:ext uri="{FF2B5EF4-FFF2-40B4-BE49-F238E27FC236}">
                <a16:creationId xmlns:a16="http://schemas.microsoft.com/office/drawing/2014/main" id="{C3EE5A1D-30A5-0DB0-B5D2-2A278AE91828}"/>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86BCD14F-882A-03AD-23CA-B766BC563EAA}"/>
              </a:ext>
            </a:extLst>
          </p:cNvPr>
          <p:cNvSpPr/>
          <p:nvPr/>
        </p:nvSpPr>
        <p:spPr>
          <a:xfrm rot="10800000" flipV="1">
            <a:off x="10337074" y="-1"/>
            <a:ext cx="1854926" cy="360000"/>
          </a:xfrm>
          <a:prstGeom prst="roundRect">
            <a:avLst/>
          </a:prstGeom>
          <a:solidFill>
            <a:srgbClr val="BA0C2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5DD76586-23DA-0DDE-893B-30389326ABCF}"/>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E6792DDB-464C-2C38-E9B2-7BA812632BB5}"/>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DB7AE988-5524-8189-F16C-012C78862FDE}"/>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7" action="ppaction://hlinksldjump"/>
            <a:extLst>
              <a:ext uri="{FF2B5EF4-FFF2-40B4-BE49-F238E27FC236}">
                <a16:creationId xmlns:a16="http://schemas.microsoft.com/office/drawing/2014/main" id="{B4902641-EDB5-24B1-72A0-54650ECBC2F5}"/>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FB2FEB02-279F-B852-5ADF-75907AB2BF08}"/>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43365085-76CB-AF77-0696-C2409C84D074}"/>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BA0C2F"/>
                </a:solidFill>
                <a:effectLst/>
                <a:uLnTx/>
                <a:uFillTx/>
                <a:latin typeface="Arial"/>
                <a:cs typeface="Arial"/>
                <a:sym typeface="Arial"/>
              </a:rPr>
              <a:t>Training</a:t>
            </a:r>
          </a:p>
        </p:txBody>
      </p:sp>
      <p:sp>
        <p:nvSpPr>
          <p:cNvPr id="28" name="TextBox 27">
            <a:extLst>
              <a:ext uri="{FF2B5EF4-FFF2-40B4-BE49-F238E27FC236}">
                <a16:creationId xmlns:a16="http://schemas.microsoft.com/office/drawing/2014/main" id="{DEC89F66-1648-5D51-F52E-E6A379941311}"/>
              </a:ext>
            </a:extLst>
          </p:cNvPr>
          <p:cNvSpPr txBox="1"/>
          <p:nvPr/>
        </p:nvSpPr>
        <p:spPr>
          <a:xfrm>
            <a:off x="10598901" y="3232276"/>
            <a:ext cx="792000" cy="230832"/>
          </a:xfrm>
          <a:prstGeom prst="rect">
            <a:avLst/>
          </a:prstGeom>
          <a:noFill/>
        </p:spPr>
        <p:txBody>
          <a:bodyPr wrap="square" rtlCol="0">
            <a:spAutoFit/>
          </a:bodyPr>
          <a:lstStyle/>
          <a:p>
            <a:pPr algn="ctr"/>
            <a:r>
              <a:rPr lang="en-GB" sz="900">
                <a:solidFill>
                  <a:schemeClr val="bg1"/>
                </a:solidFill>
              </a:rPr>
              <a:t>N/A</a:t>
            </a:r>
          </a:p>
        </p:txBody>
      </p:sp>
      <p:graphicFrame>
        <p:nvGraphicFramePr>
          <p:cNvPr id="4" name="Table 3">
            <a:extLst>
              <a:ext uri="{FF2B5EF4-FFF2-40B4-BE49-F238E27FC236}">
                <a16:creationId xmlns:a16="http://schemas.microsoft.com/office/drawing/2014/main" id="{253224DB-3263-2BC0-BE40-EB74A28DDE90}"/>
              </a:ext>
            </a:extLst>
          </p:cNvPr>
          <p:cNvGraphicFramePr>
            <a:graphicFrameLocks/>
          </p:cNvGraphicFramePr>
          <p:nvPr>
            <p:extLst>
              <p:ext uri="{D42A27DB-BD31-4B8C-83A1-F6EECF244321}">
                <p14:modId xmlns:p14="http://schemas.microsoft.com/office/powerpoint/2010/main" val="3904474383"/>
              </p:ext>
            </p:extLst>
          </p:nvPr>
        </p:nvGraphicFramePr>
        <p:xfrm>
          <a:off x="470036" y="1418105"/>
          <a:ext cx="11334038" cy="5128384"/>
        </p:xfrm>
        <a:graphic>
          <a:graphicData uri="http://schemas.openxmlformats.org/drawingml/2006/table">
            <a:tbl>
              <a:tblPr firstRow="1" bandRow="1"/>
              <a:tblGrid>
                <a:gridCol w="4656434">
                  <a:extLst>
                    <a:ext uri="{9D8B030D-6E8A-4147-A177-3AD203B41FA5}">
                      <a16:colId xmlns:a16="http://schemas.microsoft.com/office/drawing/2014/main" val="2582755497"/>
                    </a:ext>
                  </a:extLst>
                </a:gridCol>
                <a:gridCol w="1669401">
                  <a:extLst>
                    <a:ext uri="{9D8B030D-6E8A-4147-A177-3AD203B41FA5}">
                      <a16:colId xmlns:a16="http://schemas.microsoft.com/office/drawing/2014/main" val="982803903"/>
                    </a:ext>
                  </a:extLst>
                </a:gridCol>
                <a:gridCol w="1669401">
                  <a:extLst>
                    <a:ext uri="{9D8B030D-6E8A-4147-A177-3AD203B41FA5}">
                      <a16:colId xmlns:a16="http://schemas.microsoft.com/office/drawing/2014/main" val="486503153"/>
                    </a:ext>
                  </a:extLst>
                </a:gridCol>
                <a:gridCol w="1669401">
                  <a:extLst>
                    <a:ext uri="{9D8B030D-6E8A-4147-A177-3AD203B41FA5}">
                      <a16:colId xmlns:a16="http://schemas.microsoft.com/office/drawing/2014/main" val="4142100848"/>
                    </a:ext>
                  </a:extLst>
                </a:gridCol>
                <a:gridCol w="1669401">
                  <a:extLst>
                    <a:ext uri="{9D8B030D-6E8A-4147-A177-3AD203B41FA5}">
                      <a16:colId xmlns:a16="http://schemas.microsoft.com/office/drawing/2014/main" val="2794606764"/>
                    </a:ext>
                  </a:extLst>
                </a:gridCol>
              </a:tblGrid>
              <a:tr h="421373">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endParaRPr lang="en-GB" sz="1050" dirty="0">
                        <a:solidFill>
                          <a:schemeClr val="accent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GB" sz="1050" dirty="0">
                          <a:solidFill>
                            <a:srgbClr val="0068B3"/>
                          </a:solidFill>
                        </a:rPr>
                        <a:t>I have completed this</a:t>
                      </a:r>
                    </a:p>
                  </a:txBody>
                  <a:tcPr marL="100558" marR="100558" marT="45708" marB="4570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GB" sz="1050" dirty="0">
                          <a:solidFill>
                            <a:srgbClr val="0068B3"/>
                          </a:solidFill>
                        </a:rPr>
                        <a:t>I have not completed this, but have plans to</a:t>
                      </a:r>
                    </a:p>
                  </a:txBody>
                  <a:tcPr marL="100558" marR="100558" marT="45708" marB="4570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miter lim="800000"/>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GB" sz="1050" dirty="0">
                          <a:solidFill>
                            <a:srgbClr val="0068B3"/>
                          </a:solidFill>
                        </a:rPr>
                        <a:t>I have no plans to complete this, but would like to</a:t>
                      </a:r>
                    </a:p>
                  </a:txBody>
                  <a:tcPr marL="100558" marR="100558" marT="45708" marB="4570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miter lim="800000"/>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GB" sz="1050" dirty="0">
                          <a:solidFill>
                            <a:srgbClr val="0068B3"/>
                          </a:solidFill>
                        </a:rPr>
                        <a:t>I have no plans to complete this, and would not like to</a:t>
                      </a:r>
                    </a:p>
                  </a:txBody>
                  <a:tcPr marL="100558" marR="100558" marT="45708" marB="45708" anchor="b">
                    <a:lnL w="12700" cap="flat" cmpd="sng" algn="ctr">
                      <a:noFill/>
                      <a:prstDash val="solid"/>
                      <a:round/>
                      <a:headEnd type="none" w="med" len="med"/>
                      <a:tailEnd type="none" w="med" len="med"/>
                    </a:lnL>
                    <a:lnR w="6350" cap="flat" cmpd="sng" algn="ctr">
                      <a:noFill/>
                      <a:prstDash val="solid"/>
                      <a:miter lim="800000"/>
                    </a:lnR>
                    <a:lnT w="6350" cap="flat" cmpd="sng" algn="ctr">
                      <a:noFill/>
                      <a:prstDash val="solid"/>
                      <a:miter lim="800000"/>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1994065"/>
                  </a:ext>
                </a:extLst>
              </a:tr>
              <a:tr h="25189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u="none" strike="noStrike" dirty="0">
                          <a:solidFill>
                            <a:srgbClr val="000000"/>
                          </a:solidFill>
                          <a:effectLst/>
                          <a:hlinkClick r:id="rId8"/>
                        </a:rPr>
                        <a:t>Oliver McGowan Mandatory Training on Learning Disability and Autism: Tier 1 training​</a:t>
                      </a:r>
                      <a:endParaRPr lang="en-GB" sz="1100" b="0" i="0" u="none" strike="noStrike" dirty="0">
                        <a:solidFill>
                          <a:srgbClr val="000000"/>
                        </a:solidFill>
                        <a:effectLst/>
                        <a:latin typeface="+mj-lt"/>
                      </a:endParaRPr>
                    </a:p>
                  </a:txBody>
                  <a:tcPr marL="90000" marR="6348" marT="63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775213"/>
                  </a:ext>
                </a:extLst>
              </a:tr>
              <a:tr h="25189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l" defTabSz="914218" rtl="0" eaLnBrk="1" fontAlgn="b" latinLnBrk="0" hangingPunct="1">
                        <a:lnSpc>
                          <a:spcPct val="100000"/>
                        </a:lnSpc>
                        <a:spcBef>
                          <a:spcPts val="0"/>
                        </a:spcBef>
                        <a:spcAft>
                          <a:spcPts val="0"/>
                        </a:spcAft>
                        <a:buClrTx/>
                        <a:buSzTx/>
                        <a:buFontTx/>
                        <a:buNone/>
                        <a:tabLst/>
                        <a:defRPr/>
                      </a:pPr>
                      <a:r>
                        <a:rPr lang="en-GB" sz="1100" b="0" u="none" strike="noStrike" dirty="0">
                          <a:solidFill>
                            <a:srgbClr val="000000"/>
                          </a:solidFill>
                          <a:effectLst/>
                          <a:hlinkClick r:id="rId8"/>
                        </a:rPr>
                        <a:t>Oliver McGowan Mandatory Training on Learning Disability and Autism: Tier 2 training​</a:t>
                      </a:r>
                      <a:endParaRPr lang="en-GB" sz="1100" b="0" i="0" u="none" strike="noStrike" kern="1200" dirty="0">
                        <a:solidFill>
                          <a:srgbClr val="000000"/>
                        </a:solidFill>
                        <a:effectLst/>
                        <a:latin typeface="+mn-lt"/>
                        <a:ea typeface="+mn-ea"/>
                        <a:cs typeface="+mn-cs"/>
                      </a:endParaRPr>
                    </a:p>
                  </a:txBody>
                  <a:tcPr marL="90000" marR="6348" marT="63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6410431"/>
                  </a:ext>
                </a:extLst>
              </a:tr>
              <a:tr h="25189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t"/>
                      <a:r>
                        <a:rPr lang="en-GB" sz="1100" b="0" i="0" u="none" strike="noStrike" dirty="0">
                          <a:solidFill>
                            <a:srgbClr val="000000"/>
                          </a:solidFill>
                          <a:effectLst/>
                          <a:latin typeface="Arial" panose="020B0604020202020204" pitchFamily="34" charset="0"/>
                        </a:rPr>
                        <a:t>Train the Trainer learning</a:t>
                      </a:r>
                    </a:p>
                  </a:txBody>
                  <a:tcPr marL="90000" marR="6350" marT="63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0652651"/>
                  </a:ext>
                </a:extLst>
              </a:tr>
              <a:tr h="25189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t"/>
                      <a:r>
                        <a:rPr lang="en-GB" sz="1100" b="0" i="0" u="none" strike="noStrike" dirty="0">
                          <a:solidFill>
                            <a:srgbClr val="000000"/>
                          </a:solidFill>
                          <a:effectLst/>
                          <a:latin typeface="Arial" panose="020B0604020202020204" pitchFamily="34" charset="0"/>
                        </a:rPr>
                        <a:t>Assessor training</a:t>
                      </a:r>
                    </a:p>
                  </a:txBody>
                  <a:tcPr marL="90000" marR="6350" marT="63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6995094"/>
                  </a:ext>
                </a:extLst>
              </a:tr>
              <a:tr h="25189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t"/>
                      <a:r>
                        <a:rPr lang="en-GB" sz="1100" b="0" i="0" u="none" strike="noStrike">
                          <a:solidFill>
                            <a:srgbClr val="000000"/>
                          </a:solidFill>
                          <a:effectLst/>
                          <a:latin typeface="Arial" panose="020B0604020202020204" pitchFamily="34" charset="0"/>
                        </a:rPr>
                        <a:t>Functional skills in both English and Maths </a:t>
                      </a:r>
                    </a:p>
                  </a:txBody>
                  <a:tcPr marL="90000" marR="6350" marT="63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5799356"/>
                  </a:ext>
                </a:extLst>
              </a:tr>
              <a:tr h="25189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t"/>
                      <a:r>
                        <a:rPr lang="en-GB" sz="1100" b="0" i="0" u="none" strike="noStrike" dirty="0">
                          <a:solidFill>
                            <a:srgbClr val="000000"/>
                          </a:solidFill>
                          <a:effectLst/>
                          <a:latin typeface="Arial" panose="020B0604020202020204" pitchFamily="34" charset="0"/>
                        </a:rPr>
                        <a:t>Tier 1 (Digital Skills for all) and, where suitable for the setting/role, Tier 2 (Go further) skills from the Adult Social Care Digital Skills Framework.</a:t>
                      </a:r>
                    </a:p>
                  </a:txBody>
                  <a:tcPr marL="90000" marR="6350" marT="63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6782596"/>
                  </a:ext>
                </a:extLst>
              </a:tr>
              <a:tr h="25189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t"/>
                      <a:r>
                        <a:rPr lang="en-GB" sz="1100" b="0" i="0" u="none" strike="noStrike">
                          <a:solidFill>
                            <a:srgbClr val="000000"/>
                          </a:solidFill>
                          <a:effectLst/>
                          <a:latin typeface="Arial" panose="020B0604020202020204" pitchFamily="34" charset="0"/>
                        </a:rPr>
                        <a:t>L5 Diploma in Leadership and Management in Adult Care​ (Optional)</a:t>
                      </a:r>
                    </a:p>
                  </a:txBody>
                  <a:tcPr marL="90000" marR="6350" marT="63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6469934"/>
                  </a:ext>
                </a:extLst>
              </a:tr>
              <a:tr h="25189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t"/>
                      <a:r>
                        <a:rPr lang="en-GB" sz="1100" b="0" i="0" u="none" strike="noStrike" dirty="0">
                          <a:solidFill>
                            <a:srgbClr val="000000"/>
                          </a:solidFill>
                          <a:effectLst/>
                          <a:latin typeface="Arial" panose="020B0604020202020204" pitchFamily="34" charset="0"/>
                        </a:rPr>
                        <a:t>Level 5 Award in Understanding Digital Leadership in Adult Social Care​</a:t>
                      </a:r>
                    </a:p>
                  </a:txBody>
                  <a:tcPr marL="90000" marR="6350" marT="63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055266"/>
                  </a:ext>
                </a:extLst>
              </a:tr>
              <a:tr h="25189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t"/>
                      <a:r>
                        <a:rPr lang="en-GB" sz="1100" b="0" i="0" u="none" strike="noStrike" dirty="0">
                          <a:solidFill>
                            <a:srgbClr val="000000"/>
                          </a:solidFill>
                          <a:effectLst/>
                          <a:latin typeface="Arial" panose="020B0604020202020204" pitchFamily="34" charset="0"/>
                        </a:rPr>
                        <a:t>Lead to Succeed​</a:t>
                      </a:r>
                    </a:p>
                  </a:txBody>
                  <a:tcPr marL="90000" marR="6350" marT="63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5228286"/>
                  </a:ext>
                </a:extLst>
              </a:tr>
              <a:tr h="25189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t"/>
                      <a:r>
                        <a:rPr lang="en-GB" sz="1100" b="1" i="0" u="none" strike="noStrike" dirty="0">
                          <a:solidFill>
                            <a:srgbClr val="000000"/>
                          </a:solidFill>
                          <a:effectLst/>
                          <a:latin typeface="Arial" panose="020B0604020202020204" pitchFamily="34" charset="0"/>
                        </a:rPr>
                        <a:t>eLearning:​</a:t>
                      </a:r>
                    </a:p>
                  </a:txBody>
                  <a:tcPr marL="90000" marR="6350" marT="63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510121"/>
                  </a:ext>
                </a:extLst>
              </a:tr>
              <a:tr h="25189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t"/>
                      <a:r>
                        <a:rPr lang="en-GB" sz="1100" b="0" i="0" u="none" strike="noStrike" dirty="0">
                          <a:solidFill>
                            <a:srgbClr val="000000"/>
                          </a:solidFill>
                          <a:effectLst/>
                          <a:latin typeface="Arial" panose="020B0604020202020204" pitchFamily="34" charset="0"/>
                        </a:rPr>
                        <a:t>Introductory Modules for Managers​</a:t>
                      </a:r>
                    </a:p>
                  </a:txBody>
                  <a:tcPr marL="90000" marR="6350" marT="63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2362767"/>
                  </a:ext>
                </a:extLst>
              </a:tr>
              <a:tr h="25189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t"/>
                      <a:r>
                        <a:rPr lang="en-GB" sz="1100" b="0" i="0" u="none" strike="noStrike" dirty="0">
                          <a:solidFill>
                            <a:srgbClr val="000000"/>
                          </a:solidFill>
                          <a:effectLst/>
                          <a:latin typeface="Arial" panose="020B0604020202020204" pitchFamily="34" charset="0"/>
                        </a:rPr>
                        <a:t>Being prepared for CQC inspection​</a:t>
                      </a:r>
                    </a:p>
                  </a:txBody>
                  <a:tcPr marL="90000" marR="6350" marT="63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5450567"/>
                  </a:ext>
                </a:extLst>
              </a:tr>
              <a:tr h="25189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t"/>
                      <a:r>
                        <a:rPr lang="en-GB" sz="1100" b="0" i="0" u="none" strike="noStrike" dirty="0">
                          <a:solidFill>
                            <a:srgbClr val="000000"/>
                          </a:solidFill>
                          <a:effectLst/>
                          <a:latin typeface="Arial" panose="020B0604020202020204" pitchFamily="34" charset="0"/>
                        </a:rPr>
                        <a:t>Improving your CQC rating​</a:t>
                      </a:r>
                    </a:p>
                  </a:txBody>
                  <a:tcPr marL="90000" marR="6350" marT="63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9589416"/>
                  </a:ext>
                </a:extLst>
              </a:tr>
              <a:tr h="25189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t"/>
                      <a:r>
                        <a:rPr lang="en-GB" sz="1100" b="0" i="0" u="none" strike="noStrike" dirty="0">
                          <a:solidFill>
                            <a:srgbClr val="000000"/>
                          </a:solidFill>
                          <a:effectLst/>
                          <a:latin typeface="Arial" panose="020B0604020202020204" pitchFamily="34" charset="0"/>
                        </a:rPr>
                        <a:t>Delivering outstanding care​</a:t>
                      </a:r>
                    </a:p>
                  </a:txBody>
                  <a:tcPr marL="90000" marR="6350" marT="63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0327918"/>
                  </a:ext>
                </a:extLst>
              </a:tr>
              <a:tr h="25189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t"/>
                      <a:r>
                        <a:rPr lang="en-GB" sz="1100" b="0" i="0" u="none" strike="noStrike" dirty="0">
                          <a:solidFill>
                            <a:srgbClr val="000000"/>
                          </a:solidFill>
                          <a:effectLst/>
                          <a:latin typeface="Arial" panose="020B0604020202020204" pitchFamily="34" charset="0"/>
                        </a:rPr>
                        <a:t>Leading Change Improving Care​</a:t>
                      </a:r>
                    </a:p>
                  </a:txBody>
                  <a:tcPr marL="90000" marR="6350" marT="63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5005579"/>
                  </a:ext>
                </a:extLst>
              </a:tr>
              <a:tr h="25189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t"/>
                      <a:r>
                        <a:rPr lang="en-GB" sz="1100" b="0" i="0" u="none" strike="noStrike" dirty="0">
                          <a:solidFill>
                            <a:srgbClr val="000000"/>
                          </a:solidFill>
                          <a:effectLst/>
                          <a:latin typeface="Arial" panose="020B0604020202020204" pitchFamily="34" charset="0"/>
                        </a:rPr>
                        <a:t>Updated CPD modules (Understanding Workplace Culture, Understanding Performance management and Understanding Self-Management)</a:t>
                      </a:r>
                    </a:p>
                  </a:txBody>
                  <a:tcPr marL="90000" marR="6350" marT="63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9371394"/>
                  </a:ext>
                </a:extLst>
              </a:tr>
            </a:tbl>
          </a:graphicData>
        </a:graphic>
      </p:graphicFrame>
      <p:grpSp>
        <p:nvGrpSpPr>
          <p:cNvPr id="64" name="Group 63">
            <a:extLst>
              <a:ext uri="{FF2B5EF4-FFF2-40B4-BE49-F238E27FC236}">
                <a16:creationId xmlns:a16="http://schemas.microsoft.com/office/drawing/2014/main" id="{3B36423C-5419-AA35-1A5C-7C980B71781C}"/>
              </a:ext>
            </a:extLst>
          </p:cNvPr>
          <p:cNvGrpSpPr/>
          <p:nvPr/>
        </p:nvGrpSpPr>
        <p:grpSpPr>
          <a:xfrm>
            <a:off x="5181600" y="2020368"/>
            <a:ext cx="6540364" cy="4352394"/>
            <a:chOff x="5181600" y="1686998"/>
            <a:chExt cx="6540364" cy="4352394"/>
          </a:xfrm>
        </p:grpSpPr>
        <p:sp>
          <p:nvSpPr>
            <p:cNvPr id="65" name="TextBox 64">
              <a:extLst>
                <a:ext uri="{FF2B5EF4-FFF2-40B4-BE49-F238E27FC236}">
                  <a16:creationId xmlns:a16="http://schemas.microsoft.com/office/drawing/2014/main" id="{AB3163EA-28E7-62A3-B0E2-D8483CF0CFCD}"/>
                </a:ext>
              </a:extLst>
            </p:cNvPr>
            <p:cNvSpPr txBox="1"/>
            <p:nvPr/>
          </p:nvSpPr>
          <p:spPr>
            <a:xfrm>
              <a:off x="5181600" y="1686998"/>
              <a:ext cx="1600200" cy="276999"/>
            </a:xfrm>
            <a:prstGeom prst="rect">
              <a:avLst/>
            </a:prstGeom>
            <a:noFill/>
          </p:spPr>
          <p:txBody>
            <a:bodyPr wrap="square" rtlCol="0">
              <a:spAutoFit/>
            </a:bodyPr>
            <a:lstStyle/>
            <a:p>
              <a:pPr algn="ctr"/>
              <a:r>
                <a:rPr lang="en-GB" sz="1200" dirty="0">
                  <a:solidFill>
                    <a:schemeClr val="bg1">
                      <a:lumMod val="50000"/>
                    </a:schemeClr>
                  </a:solidFill>
                  <a:latin typeface="Arial" panose="020B0604020202020204" pitchFamily="34" charset="0"/>
                  <a:cs typeface="Arial" panose="020B0604020202020204" pitchFamily="34" charset="0"/>
                </a:rPr>
                <a:t>[Y/N]</a:t>
              </a:r>
            </a:p>
          </p:txBody>
        </p:sp>
        <p:sp>
          <p:nvSpPr>
            <p:cNvPr id="66" name="TextBox 65">
              <a:extLst>
                <a:ext uri="{FF2B5EF4-FFF2-40B4-BE49-F238E27FC236}">
                  <a16:creationId xmlns:a16="http://schemas.microsoft.com/office/drawing/2014/main" id="{8E87972A-2C76-06FB-ACE8-A6A5D78F70BE}"/>
                </a:ext>
              </a:extLst>
            </p:cNvPr>
            <p:cNvSpPr txBox="1"/>
            <p:nvPr/>
          </p:nvSpPr>
          <p:spPr>
            <a:xfrm>
              <a:off x="6858000" y="1686998"/>
              <a:ext cx="16764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67" name="TextBox 66">
              <a:extLst>
                <a:ext uri="{FF2B5EF4-FFF2-40B4-BE49-F238E27FC236}">
                  <a16:creationId xmlns:a16="http://schemas.microsoft.com/office/drawing/2014/main" id="{ADA72F90-1664-6114-F13E-84559B2FF6D4}"/>
                </a:ext>
              </a:extLst>
            </p:cNvPr>
            <p:cNvSpPr txBox="1"/>
            <p:nvPr/>
          </p:nvSpPr>
          <p:spPr>
            <a:xfrm>
              <a:off x="8610600" y="1686998"/>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68" name="TextBox 67">
              <a:extLst>
                <a:ext uri="{FF2B5EF4-FFF2-40B4-BE49-F238E27FC236}">
                  <a16:creationId xmlns:a16="http://schemas.microsoft.com/office/drawing/2014/main" id="{2467912F-B298-5130-CBE9-F3B9F66BD363}"/>
                </a:ext>
              </a:extLst>
            </p:cNvPr>
            <p:cNvSpPr txBox="1"/>
            <p:nvPr/>
          </p:nvSpPr>
          <p:spPr>
            <a:xfrm>
              <a:off x="10261960" y="1686998"/>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69" name="TextBox 68">
              <a:extLst>
                <a:ext uri="{FF2B5EF4-FFF2-40B4-BE49-F238E27FC236}">
                  <a16:creationId xmlns:a16="http://schemas.microsoft.com/office/drawing/2014/main" id="{04743035-EF32-0EE7-A56C-F8CF104F3F59}"/>
                </a:ext>
              </a:extLst>
            </p:cNvPr>
            <p:cNvSpPr txBox="1"/>
            <p:nvPr/>
          </p:nvSpPr>
          <p:spPr>
            <a:xfrm>
              <a:off x="5181600" y="2020486"/>
              <a:ext cx="1600200" cy="276999"/>
            </a:xfrm>
            <a:prstGeom prst="rect">
              <a:avLst/>
            </a:prstGeom>
            <a:noFill/>
          </p:spPr>
          <p:txBody>
            <a:bodyPr wrap="square" rtlCol="0">
              <a:spAutoFit/>
            </a:bodyPr>
            <a:lstStyle/>
            <a:p>
              <a:pPr algn="ctr"/>
              <a:r>
                <a:rPr lang="en-GB" sz="1200" dirty="0">
                  <a:solidFill>
                    <a:schemeClr val="bg1">
                      <a:lumMod val="50000"/>
                    </a:schemeClr>
                  </a:solidFill>
                  <a:latin typeface="Arial" panose="020B0604020202020204" pitchFamily="34" charset="0"/>
                  <a:cs typeface="Arial" panose="020B0604020202020204" pitchFamily="34" charset="0"/>
                </a:rPr>
                <a:t>[Y/N]</a:t>
              </a:r>
            </a:p>
          </p:txBody>
        </p:sp>
        <p:sp>
          <p:nvSpPr>
            <p:cNvPr id="70" name="TextBox 69">
              <a:extLst>
                <a:ext uri="{FF2B5EF4-FFF2-40B4-BE49-F238E27FC236}">
                  <a16:creationId xmlns:a16="http://schemas.microsoft.com/office/drawing/2014/main" id="{83D13C6B-949D-4497-94F3-F2CF5F92FEDE}"/>
                </a:ext>
              </a:extLst>
            </p:cNvPr>
            <p:cNvSpPr txBox="1"/>
            <p:nvPr/>
          </p:nvSpPr>
          <p:spPr>
            <a:xfrm>
              <a:off x="6858000" y="2020486"/>
              <a:ext cx="16764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71" name="TextBox 70">
              <a:extLst>
                <a:ext uri="{FF2B5EF4-FFF2-40B4-BE49-F238E27FC236}">
                  <a16:creationId xmlns:a16="http://schemas.microsoft.com/office/drawing/2014/main" id="{BDC24AB1-3E94-AC36-F74E-7F920E14D1A4}"/>
                </a:ext>
              </a:extLst>
            </p:cNvPr>
            <p:cNvSpPr txBox="1"/>
            <p:nvPr/>
          </p:nvSpPr>
          <p:spPr>
            <a:xfrm>
              <a:off x="8610600" y="2020486"/>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72" name="TextBox 71">
              <a:extLst>
                <a:ext uri="{FF2B5EF4-FFF2-40B4-BE49-F238E27FC236}">
                  <a16:creationId xmlns:a16="http://schemas.microsoft.com/office/drawing/2014/main" id="{6DD633C5-17E0-BB91-48A1-B75556F776CC}"/>
                </a:ext>
              </a:extLst>
            </p:cNvPr>
            <p:cNvSpPr txBox="1"/>
            <p:nvPr/>
          </p:nvSpPr>
          <p:spPr>
            <a:xfrm>
              <a:off x="10261960" y="2020486"/>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73" name="TextBox 72">
              <a:extLst>
                <a:ext uri="{FF2B5EF4-FFF2-40B4-BE49-F238E27FC236}">
                  <a16:creationId xmlns:a16="http://schemas.microsoft.com/office/drawing/2014/main" id="{CB04ACE4-4DCE-FD9D-0E03-C48FEC7E7A41}"/>
                </a:ext>
              </a:extLst>
            </p:cNvPr>
            <p:cNvSpPr txBox="1"/>
            <p:nvPr/>
          </p:nvSpPr>
          <p:spPr>
            <a:xfrm>
              <a:off x="5181600" y="2321331"/>
              <a:ext cx="16002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74" name="TextBox 73">
              <a:extLst>
                <a:ext uri="{FF2B5EF4-FFF2-40B4-BE49-F238E27FC236}">
                  <a16:creationId xmlns:a16="http://schemas.microsoft.com/office/drawing/2014/main" id="{A1502552-D5B6-999C-0A44-1F66C3EB15E1}"/>
                </a:ext>
              </a:extLst>
            </p:cNvPr>
            <p:cNvSpPr txBox="1"/>
            <p:nvPr/>
          </p:nvSpPr>
          <p:spPr>
            <a:xfrm>
              <a:off x="6858000" y="2321331"/>
              <a:ext cx="16764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75" name="TextBox 74">
              <a:extLst>
                <a:ext uri="{FF2B5EF4-FFF2-40B4-BE49-F238E27FC236}">
                  <a16:creationId xmlns:a16="http://schemas.microsoft.com/office/drawing/2014/main" id="{F0DD5AEC-6AF2-A776-A02D-F77A76908510}"/>
                </a:ext>
              </a:extLst>
            </p:cNvPr>
            <p:cNvSpPr txBox="1"/>
            <p:nvPr/>
          </p:nvSpPr>
          <p:spPr>
            <a:xfrm>
              <a:off x="8610600" y="2321331"/>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76" name="TextBox 75">
              <a:extLst>
                <a:ext uri="{FF2B5EF4-FFF2-40B4-BE49-F238E27FC236}">
                  <a16:creationId xmlns:a16="http://schemas.microsoft.com/office/drawing/2014/main" id="{9BEC2EFC-F084-0A3A-7994-D3AAB733F621}"/>
                </a:ext>
              </a:extLst>
            </p:cNvPr>
            <p:cNvSpPr txBox="1"/>
            <p:nvPr/>
          </p:nvSpPr>
          <p:spPr>
            <a:xfrm>
              <a:off x="10261960" y="2321331"/>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77" name="TextBox 76">
              <a:extLst>
                <a:ext uri="{FF2B5EF4-FFF2-40B4-BE49-F238E27FC236}">
                  <a16:creationId xmlns:a16="http://schemas.microsoft.com/office/drawing/2014/main" id="{518A44A1-B7A5-9FE4-13BA-4E08318DCF73}"/>
                </a:ext>
              </a:extLst>
            </p:cNvPr>
            <p:cNvSpPr txBox="1"/>
            <p:nvPr/>
          </p:nvSpPr>
          <p:spPr>
            <a:xfrm>
              <a:off x="5181600" y="2557375"/>
              <a:ext cx="16002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78" name="TextBox 77">
              <a:extLst>
                <a:ext uri="{FF2B5EF4-FFF2-40B4-BE49-F238E27FC236}">
                  <a16:creationId xmlns:a16="http://schemas.microsoft.com/office/drawing/2014/main" id="{D9810CD2-8ED6-2B55-E945-5C09D82F8EF7}"/>
                </a:ext>
              </a:extLst>
            </p:cNvPr>
            <p:cNvSpPr txBox="1"/>
            <p:nvPr/>
          </p:nvSpPr>
          <p:spPr>
            <a:xfrm>
              <a:off x="6858000" y="2557375"/>
              <a:ext cx="16764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79" name="TextBox 78">
              <a:extLst>
                <a:ext uri="{FF2B5EF4-FFF2-40B4-BE49-F238E27FC236}">
                  <a16:creationId xmlns:a16="http://schemas.microsoft.com/office/drawing/2014/main" id="{624C6A61-E5D5-96F4-43E1-12D5E515F617}"/>
                </a:ext>
              </a:extLst>
            </p:cNvPr>
            <p:cNvSpPr txBox="1"/>
            <p:nvPr/>
          </p:nvSpPr>
          <p:spPr>
            <a:xfrm>
              <a:off x="8610600" y="2557375"/>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81" name="TextBox 80">
              <a:extLst>
                <a:ext uri="{FF2B5EF4-FFF2-40B4-BE49-F238E27FC236}">
                  <a16:creationId xmlns:a16="http://schemas.microsoft.com/office/drawing/2014/main" id="{A3141702-62FE-98DF-0A1B-1A2DFCB3EE59}"/>
                </a:ext>
              </a:extLst>
            </p:cNvPr>
            <p:cNvSpPr txBox="1"/>
            <p:nvPr/>
          </p:nvSpPr>
          <p:spPr>
            <a:xfrm>
              <a:off x="10261960" y="2557375"/>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82" name="TextBox 81">
              <a:extLst>
                <a:ext uri="{FF2B5EF4-FFF2-40B4-BE49-F238E27FC236}">
                  <a16:creationId xmlns:a16="http://schemas.microsoft.com/office/drawing/2014/main" id="{9BC888C2-0B94-0AEE-533A-87E19C45ED52}"/>
                </a:ext>
              </a:extLst>
            </p:cNvPr>
            <p:cNvSpPr txBox="1"/>
            <p:nvPr/>
          </p:nvSpPr>
          <p:spPr>
            <a:xfrm>
              <a:off x="5181600" y="2814201"/>
              <a:ext cx="16002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87" name="TextBox 86">
              <a:extLst>
                <a:ext uri="{FF2B5EF4-FFF2-40B4-BE49-F238E27FC236}">
                  <a16:creationId xmlns:a16="http://schemas.microsoft.com/office/drawing/2014/main" id="{F946944D-DEE9-C860-9B3A-A5984AEE9A24}"/>
                </a:ext>
              </a:extLst>
            </p:cNvPr>
            <p:cNvSpPr txBox="1"/>
            <p:nvPr/>
          </p:nvSpPr>
          <p:spPr>
            <a:xfrm>
              <a:off x="6858000" y="2814201"/>
              <a:ext cx="16764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88" name="TextBox 87">
              <a:extLst>
                <a:ext uri="{FF2B5EF4-FFF2-40B4-BE49-F238E27FC236}">
                  <a16:creationId xmlns:a16="http://schemas.microsoft.com/office/drawing/2014/main" id="{F491B1E1-6F04-7DA7-9D6A-BC193AA488E5}"/>
                </a:ext>
              </a:extLst>
            </p:cNvPr>
            <p:cNvSpPr txBox="1"/>
            <p:nvPr/>
          </p:nvSpPr>
          <p:spPr>
            <a:xfrm>
              <a:off x="8610600" y="2814201"/>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89" name="TextBox 88">
              <a:extLst>
                <a:ext uri="{FF2B5EF4-FFF2-40B4-BE49-F238E27FC236}">
                  <a16:creationId xmlns:a16="http://schemas.microsoft.com/office/drawing/2014/main" id="{4D60AA52-9C4C-5B51-AF50-06D5E7FCCE69}"/>
                </a:ext>
              </a:extLst>
            </p:cNvPr>
            <p:cNvSpPr txBox="1"/>
            <p:nvPr/>
          </p:nvSpPr>
          <p:spPr>
            <a:xfrm>
              <a:off x="10261960" y="2814201"/>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90" name="TextBox 89">
              <a:extLst>
                <a:ext uri="{FF2B5EF4-FFF2-40B4-BE49-F238E27FC236}">
                  <a16:creationId xmlns:a16="http://schemas.microsoft.com/office/drawing/2014/main" id="{8E718241-1EE5-62F2-6492-8EFCE13B2737}"/>
                </a:ext>
              </a:extLst>
            </p:cNvPr>
            <p:cNvSpPr txBox="1"/>
            <p:nvPr/>
          </p:nvSpPr>
          <p:spPr>
            <a:xfrm>
              <a:off x="5181600" y="3104265"/>
              <a:ext cx="16002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91" name="TextBox 90">
              <a:extLst>
                <a:ext uri="{FF2B5EF4-FFF2-40B4-BE49-F238E27FC236}">
                  <a16:creationId xmlns:a16="http://schemas.microsoft.com/office/drawing/2014/main" id="{5A44930C-AA71-BEAB-587D-BF59863A7398}"/>
                </a:ext>
              </a:extLst>
            </p:cNvPr>
            <p:cNvSpPr txBox="1"/>
            <p:nvPr/>
          </p:nvSpPr>
          <p:spPr>
            <a:xfrm>
              <a:off x="6858000" y="3104265"/>
              <a:ext cx="16764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92" name="TextBox 91">
              <a:extLst>
                <a:ext uri="{FF2B5EF4-FFF2-40B4-BE49-F238E27FC236}">
                  <a16:creationId xmlns:a16="http://schemas.microsoft.com/office/drawing/2014/main" id="{DA3F87E9-EAEF-EC7F-D751-801E16B4D470}"/>
                </a:ext>
              </a:extLst>
            </p:cNvPr>
            <p:cNvSpPr txBox="1"/>
            <p:nvPr/>
          </p:nvSpPr>
          <p:spPr>
            <a:xfrm>
              <a:off x="8610600" y="3104265"/>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93" name="TextBox 92">
              <a:extLst>
                <a:ext uri="{FF2B5EF4-FFF2-40B4-BE49-F238E27FC236}">
                  <a16:creationId xmlns:a16="http://schemas.microsoft.com/office/drawing/2014/main" id="{4893437F-AE0F-CA5F-71B7-C7DB17C342CC}"/>
                </a:ext>
              </a:extLst>
            </p:cNvPr>
            <p:cNvSpPr txBox="1"/>
            <p:nvPr/>
          </p:nvSpPr>
          <p:spPr>
            <a:xfrm>
              <a:off x="10261960" y="3104265"/>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94" name="TextBox 93">
              <a:extLst>
                <a:ext uri="{FF2B5EF4-FFF2-40B4-BE49-F238E27FC236}">
                  <a16:creationId xmlns:a16="http://schemas.microsoft.com/office/drawing/2014/main" id="{3E326836-F5AF-5289-8FD0-79D710707F12}"/>
                </a:ext>
              </a:extLst>
            </p:cNvPr>
            <p:cNvSpPr txBox="1"/>
            <p:nvPr/>
          </p:nvSpPr>
          <p:spPr>
            <a:xfrm>
              <a:off x="5181600" y="3406265"/>
              <a:ext cx="16002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95" name="TextBox 94">
              <a:extLst>
                <a:ext uri="{FF2B5EF4-FFF2-40B4-BE49-F238E27FC236}">
                  <a16:creationId xmlns:a16="http://schemas.microsoft.com/office/drawing/2014/main" id="{D72DE410-059D-9F9F-B456-2DEA685F494C}"/>
                </a:ext>
              </a:extLst>
            </p:cNvPr>
            <p:cNvSpPr txBox="1"/>
            <p:nvPr/>
          </p:nvSpPr>
          <p:spPr>
            <a:xfrm>
              <a:off x="6858000" y="3406265"/>
              <a:ext cx="16764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96" name="TextBox 95">
              <a:extLst>
                <a:ext uri="{FF2B5EF4-FFF2-40B4-BE49-F238E27FC236}">
                  <a16:creationId xmlns:a16="http://schemas.microsoft.com/office/drawing/2014/main" id="{0A297BA1-4351-0661-1DA8-41A0AE984E4C}"/>
                </a:ext>
              </a:extLst>
            </p:cNvPr>
            <p:cNvSpPr txBox="1"/>
            <p:nvPr/>
          </p:nvSpPr>
          <p:spPr>
            <a:xfrm>
              <a:off x="8610600" y="3406265"/>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97" name="TextBox 96">
              <a:extLst>
                <a:ext uri="{FF2B5EF4-FFF2-40B4-BE49-F238E27FC236}">
                  <a16:creationId xmlns:a16="http://schemas.microsoft.com/office/drawing/2014/main" id="{2B0B4D35-A35C-9CDE-2B3D-6F3D5BF2C00B}"/>
                </a:ext>
              </a:extLst>
            </p:cNvPr>
            <p:cNvSpPr txBox="1"/>
            <p:nvPr/>
          </p:nvSpPr>
          <p:spPr>
            <a:xfrm>
              <a:off x="10261960" y="3406265"/>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98" name="TextBox 97">
              <a:extLst>
                <a:ext uri="{FF2B5EF4-FFF2-40B4-BE49-F238E27FC236}">
                  <a16:creationId xmlns:a16="http://schemas.microsoft.com/office/drawing/2014/main" id="{C48C1F0F-02D0-B9FE-7378-E6439D9AC752}"/>
                </a:ext>
              </a:extLst>
            </p:cNvPr>
            <p:cNvSpPr txBox="1"/>
            <p:nvPr/>
          </p:nvSpPr>
          <p:spPr>
            <a:xfrm>
              <a:off x="5181600" y="3647930"/>
              <a:ext cx="16002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99" name="TextBox 98">
              <a:extLst>
                <a:ext uri="{FF2B5EF4-FFF2-40B4-BE49-F238E27FC236}">
                  <a16:creationId xmlns:a16="http://schemas.microsoft.com/office/drawing/2014/main" id="{A694CA95-1E34-3D4D-C170-AAF6390F956B}"/>
                </a:ext>
              </a:extLst>
            </p:cNvPr>
            <p:cNvSpPr txBox="1"/>
            <p:nvPr/>
          </p:nvSpPr>
          <p:spPr>
            <a:xfrm>
              <a:off x="6858000" y="3647930"/>
              <a:ext cx="16764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00" name="TextBox 99">
              <a:extLst>
                <a:ext uri="{FF2B5EF4-FFF2-40B4-BE49-F238E27FC236}">
                  <a16:creationId xmlns:a16="http://schemas.microsoft.com/office/drawing/2014/main" id="{12F54143-2A70-EF97-924A-77D460DE0950}"/>
                </a:ext>
              </a:extLst>
            </p:cNvPr>
            <p:cNvSpPr txBox="1"/>
            <p:nvPr/>
          </p:nvSpPr>
          <p:spPr>
            <a:xfrm>
              <a:off x="8610600" y="3647930"/>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02" name="TextBox 101">
              <a:extLst>
                <a:ext uri="{FF2B5EF4-FFF2-40B4-BE49-F238E27FC236}">
                  <a16:creationId xmlns:a16="http://schemas.microsoft.com/office/drawing/2014/main" id="{281D040E-2C87-E95D-0287-BB95C3D03CE5}"/>
                </a:ext>
              </a:extLst>
            </p:cNvPr>
            <p:cNvSpPr txBox="1"/>
            <p:nvPr/>
          </p:nvSpPr>
          <p:spPr>
            <a:xfrm>
              <a:off x="10261960" y="3647930"/>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03" name="TextBox 102">
              <a:extLst>
                <a:ext uri="{FF2B5EF4-FFF2-40B4-BE49-F238E27FC236}">
                  <a16:creationId xmlns:a16="http://schemas.microsoft.com/office/drawing/2014/main" id="{D23860F9-DC86-FDFF-675C-7AF6736B8CF8}"/>
                </a:ext>
              </a:extLst>
            </p:cNvPr>
            <p:cNvSpPr txBox="1"/>
            <p:nvPr/>
          </p:nvSpPr>
          <p:spPr>
            <a:xfrm>
              <a:off x="5181600" y="3911703"/>
              <a:ext cx="1600200" cy="276999"/>
            </a:xfrm>
            <a:prstGeom prst="rect">
              <a:avLst/>
            </a:prstGeom>
            <a:noFill/>
          </p:spPr>
          <p:txBody>
            <a:bodyPr wrap="square" rtlCol="0">
              <a:spAutoFit/>
            </a:bodyPr>
            <a:lstStyle/>
            <a:p>
              <a:pPr algn="ctr"/>
              <a:r>
                <a:rPr lang="en-GB" sz="1200" dirty="0">
                  <a:solidFill>
                    <a:schemeClr val="bg1">
                      <a:lumMod val="50000"/>
                    </a:schemeClr>
                  </a:solidFill>
                </a:rPr>
                <a:t>[Y/N]</a:t>
              </a:r>
            </a:p>
          </p:txBody>
        </p:sp>
        <p:sp>
          <p:nvSpPr>
            <p:cNvPr id="104" name="TextBox 103">
              <a:extLst>
                <a:ext uri="{FF2B5EF4-FFF2-40B4-BE49-F238E27FC236}">
                  <a16:creationId xmlns:a16="http://schemas.microsoft.com/office/drawing/2014/main" id="{37742166-6DDD-38A9-C08B-DABD3669863D}"/>
                </a:ext>
              </a:extLst>
            </p:cNvPr>
            <p:cNvSpPr txBox="1"/>
            <p:nvPr/>
          </p:nvSpPr>
          <p:spPr>
            <a:xfrm>
              <a:off x="6858000" y="3911703"/>
              <a:ext cx="16764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05" name="TextBox 104">
              <a:extLst>
                <a:ext uri="{FF2B5EF4-FFF2-40B4-BE49-F238E27FC236}">
                  <a16:creationId xmlns:a16="http://schemas.microsoft.com/office/drawing/2014/main" id="{AE286777-F720-6B3C-D12F-9DC160295F9E}"/>
                </a:ext>
              </a:extLst>
            </p:cNvPr>
            <p:cNvSpPr txBox="1"/>
            <p:nvPr/>
          </p:nvSpPr>
          <p:spPr>
            <a:xfrm>
              <a:off x="8610600" y="3911703"/>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06" name="TextBox 105">
              <a:extLst>
                <a:ext uri="{FF2B5EF4-FFF2-40B4-BE49-F238E27FC236}">
                  <a16:creationId xmlns:a16="http://schemas.microsoft.com/office/drawing/2014/main" id="{77523DE0-2F86-FD44-A74B-F1D3FD126CBF}"/>
                </a:ext>
              </a:extLst>
            </p:cNvPr>
            <p:cNvSpPr txBox="1"/>
            <p:nvPr/>
          </p:nvSpPr>
          <p:spPr>
            <a:xfrm>
              <a:off x="10261960" y="3911703"/>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07" name="TextBox 106">
              <a:extLst>
                <a:ext uri="{FF2B5EF4-FFF2-40B4-BE49-F238E27FC236}">
                  <a16:creationId xmlns:a16="http://schemas.microsoft.com/office/drawing/2014/main" id="{266CD62F-98AC-4F59-257E-1E30CF953A82}"/>
                </a:ext>
              </a:extLst>
            </p:cNvPr>
            <p:cNvSpPr txBox="1"/>
            <p:nvPr/>
          </p:nvSpPr>
          <p:spPr>
            <a:xfrm>
              <a:off x="5181600" y="4140142"/>
              <a:ext cx="16002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08" name="TextBox 107">
              <a:extLst>
                <a:ext uri="{FF2B5EF4-FFF2-40B4-BE49-F238E27FC236}">
                  <a16:creationId xmlns:a16="http://schemas.microsoft.com/office/drawing/2014/main" id="{9C6D7ED8-2E92-CF1F-D7A9-1CA6D39CC6F8}"/>
                </a:ext>
              </a:extLst>
            </p:cNvPr>
            <p:cNvSpPr txBox="1"/>
            <p:nvPr/>
          </p:nvSpPr>
          <p:spPr>
            <a:xfrm>
              <a:off x="6858000" y="4140142"/>
              <a:ext cx="16764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09" name="TextBox 108">
              <a:extLst>
                <a:ext uri="{FF2B5EF4-FFF2-40B4-BE49-F238E27FC236}">
                  <a16:creationId xmlns:a16="http://schemas.microsoft.com/office/drawing/2014/main" id="{79B1B156-2DF8-D346-C482-DBF193A16F0C}"/>
                </a:ext>
              </a:extLst>
            </p:cNvPr>
            <p:cNvSpPr txBox="1"/>
            <p:nvPr/>
          </p:nvSpPr>
          <p:spPr>
            <a:xfrm>
              <a:off x="8610600" y="4140142"/>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10" name="TextBox 109">
              <a:extLst>
                <a:ext uri="{FF2B5EF4-FFF2-40B4-BE49-F238E27FC236}">
                  <a16:creationId xmlns:a16="http://schemas.microsoft.com/office/drawing/2014/main" id="{29BA2835-A56B-F793-863E-8C28EBBA4C81}"/>
                </a:ext>
              </a:extLst>
            </p:cNvPr>
            <p:cNvSpPr txBox="1"/>
            <p:nvPr/>
          </p:nvSpPr>
          <p:spPr>
            <a:xfrm>
              <a:off x="10261960" y="4140142"/>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11" name="TextBox 110">
              <a:extLst>
                <a:ext uri="{FF2B5EF4-FFF2-40B4-BE49-F238E27FC236}">
                  <a16:creationId xmlns:a16="http://schemas.microsoft.com/office/drawing/2014/main" id="{0B54EBCD-7815-F84B-E4B2-69D7093608BE}"/>
                </a:ext>
              </a:extLst>
            </p:cNvPr>
            <p:cNvSpPr txBox="1"/>
            <p:nvPr/>
          </p:nvSpPr>
          <p:spPr>
            <a:xfrm>
              <a:off x="5181600" y="4414884"/>
              <a:ext cx="16002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12" name="TextBox 111">
              <a:extLst>
                <a:ext uri="{FF2B5EF4-FFF2-40B4-BE49-F238E27FC236}">
                  <a16:creationId xmlns:a16="http://schemas.microsoft.com/office/drawing/2014/main" id="{7C35129A-A326-E91F-776F-387238D47AED}"/>
                </a:ext>
              </a:extLst>
            </p:cNvPr>
            <p:cNvSpPr txBox="1"/>
            <p:nvPr/>
          </p:nvSpPr>
          <p:spPr>
            <a:xfrm>
              <a:off x="6858000" y="4414884"/>
              <a:ext cx="16764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13" name="TextBox 112">
              <a:extLst>
                <a:ext uri="{FF2B5EF4-FFF2-40B4-BE49-F238E27FC236}">
                  <a16:creationId xmlns:a16="http://schemas.microsoft.com/office/drawing/2014/main" id="{A2E57B2B-D002-5FC3-A8FA-97BF45F44045}"/>
                </a:ext>
              </a:extLst>
            </p:cNvPr>
            <p:cNvSpPr txBox="1"/>
            <p:nvPr/>
          </p:nvSpPr>
          <p:spPr>
            <a:xfrm>
              <a:off x="8610600" y="4414884"/>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14" name="TextBox 113">
              <a:extLst>
                <a:ext uri="{FF2B5EF4-FFF2-40B4-BE49-F238E27FC236}">
                  <a16:creationId xmlns:a16="http://schemas.microsoft.com/office/drawing/2014/main" id="{E228BC5F-FA55-F312-FE80-E44BCA55D8A2}"/>
                </a:ext>
              </a:extLst>
            </p:cNvPr>
            <p:cNvSpPr txBox="1"/>
            <p:nvPr/>
          </p:nvSpPr>
          <p:spPr>
            <a:xfrm>
              <a:off x="10261960" y="4414884"/>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15" name="TextBox 114">
              <a:extLst>
                <a:ext uri="{FF2B5EF4-FFF2-40B4-BE49-F238E27FC236}">
                  <a16:creationId xmlns:a16="http://schemas.microsoft.com/office/drawing/2014/main" id="{A9F13631-0405-4D20-9A8C-03796E7E5DED}"/>
                </a:ext>
              </a:extLst>
            </p:cNvPr>
            <p:cNvSpPr txBox="1"/>
            <p:nvPr/>
          </p:nvSpPr>
          <p:spPr>
            <a:xfrm>
              <a:off x="5181600" y="4678657"/>
              <a:ext cx="16002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16" name="TextBox 115">
              <a:extLst>
                <a:ext uri="{FF2B5EF4-FFF2-40B4-BE49-F238E27FC236}">
                  <a16:creationId xmlns:a16="http://schemas.microsoft.com/office/drawing/2014/main" id="{13F93C95-5E04-B385-77FC-9DE35C3582AB}"/>
                </a:ext>
              </a:extLst>
            </p:cNvPr>
            <p:cNvSpPr txBox="1"/>
            <p:nvPr/>
          </p:nvSpPr>
          <p:spPr>
            <a:xfrm>
              <a:off x="6858000" y="4678657"/>
              <a:ext cx="16764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17" name="TextBox 116">
              <a:extLst>
                <a:ext uri="{FF2B5EF4-FFF2-40B4-BE49-F238E27FC236}">
                  <a16:creationId xmlns:a16="http://schemas.microsoft.com/office/drawing/2014/main" id="{9816413E-05BB-AA6C-8C23-F86FAFC4885F}"/>
                </a:ext>
              </a:extLst>
            </p:cNvPr>
            <p:cNvSpPr txBox="1"/>
            <p:nvPr/>
          </p:nvSpPr>
          <p:spPr>
            <a:xfrm>
              <a:off x="8610600" y="4678657"/>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18" name="TextBox 117">
              <a:extLst>
                <a:ext uri="{FF2B5EF4-FFF2-40B4-BE49-F238E27FC236}">
                  <a16:creationId xmlns:a16="http://schemas.microsoft.com/office/drawing/2014/main" id="{E8E174BF-9C8A-7DB0-5169-D4288B021348}"/>
                </a:ext>
              </a:extLst>
            </p:cNvPr>
            <p:cNvSpPr txBox="1"/>
            <p:nvPr/>
          </p:nvSpPr>
          <p:spPr>
            <a:xfrm>
              <a:off x="10261960" y="4678657"/>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19" name="TextBox 118">
              <a:extLst>
                <a:ext uri="{FF2B5EF4-FFF2-40B4-BE49-F238E27FC236}">
                  <a16:creationId xmlns:a16="http://schemas.microsoft.com/office/drawing/2014/main" id="{DA432379-12C6-98D7-DAE0-2C51E413F1E3}"/>
                </a:ext>
              </a:extLst>
            </p:cNvPr>
            <p:cNvSpPr txBox="1"/>
            <p:nvPr/>
          </p:nvSpPr>
          <p:spPr>
            <a:xfrm>
              <a:off x="5181600" y="4907096"/>
              <a:ext cx="16002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20" name="TextBox 119">
              <a:extLst>
                <a:ext uri="{FF2B5EF4-FFF2-40B4-BE49-F238E27FC236}">
                  <a16:creationId xmlns:a16="http://schemas.microsoft.com/office/drawing/2014/main" id="{8DF3C2F5-79F0-1062-CFE8-9263E57018A3}"/>
                </a:ext>
              </a:extLst>
            </p:cNvPr>
            <p:cNvSpPr txBox="1"/>
            <p:nvPr/>
          </p:nvSpPr>
          <p:spPr>
            <a:xfrm>
              <a:off x="6858000" y="4907096"/>
              <a:ext cx="16764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21" name="TextBox 120">
              <a:extLst>
                <a:ext uri="{FF2B5EF4-FFF2-40B4-BE49-F238E27FC236}">
                  <a16:creationId xmlns:a16="http://schemas.microsoft.com/office/drawing/2014/main" id="{A2F9FF2C-DB81-5360-3549-6CE06BE8EC7D}"/>
                </a:ext>
              </a:extLst>
            </p:cNvPr>
            <p:cNvSpPr txBox="1"/>
            <p:nvPr/>
          </p:nvSpPr>
          <p:spPr>
            <a:xfrm>
              <a:off x="8610600" y="4907096"/>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22" name="TextBox 121">
              <a:extLst>
                <a:ext uri="{FF2B5EF4-FFF2-40B4-BE49-F238E27FC236}">
                  <a16:creationId xmlns:a16="http://schemas.microsoft.com/office/drawing/2014/main" id="{FFEA7DE2-1D9B-4776-12E2-DE45CB3E26B1}"/>
                </a:ext>
              </a:extLst>
            </p:cNvPr>
            <p:cNvSpPr txBox="1"/>
            <p:nvPr/>
          </p:nvSpPr>
          <p:spPr>
            <a:xfrm>
              <a:off x="10261960" y="4907096"/>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23" name="TextBox 122">
              <a:extLst>
                <a:ext uri="{FF2B5EF4-FFF2-40B4-BE49-F238E27FC236}">
                  <a16:creationId xmlns:a16="http://schemas.microsoft.com/office/drawing/2014/main" id="{4D2342CD-EFD2-CB94-74EC-449D1BA7C47C}"/>
                </a:ext>
              </a:extLst>
            </p:cNvPr>
            <p:cNvSpPr txBox="1"/>
            <p:nvPr/>
          </p:nvSpPr>
          <p:spPr>
            <a:xfrm>
              <a:off x="5181600" y="5160969"/>
              <a:ext cx="16002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24" name="TextBox 123">
              <a:extLst>
                <a:ext uri="{FF2B5EF4-FFF2-40B4-BE49-F238E27FC236}">
                  <a16:creationId xmlns:a16="http://schemas.microsoft.com/office/drawing/2014/main" id="{3D260004-40B8-9E6F-26FD-85CC2B922E9A}"/>
                </a:ext>
              </a:extLst>
            </p:cNvPr>
            <p:cNvSpPr txBox="1"/>
            <p:nvPr/>
          </p:nvSpPr>
          <p:spPr>
            <a:xfrm>
              <a:off x="6858000" y="5160969"/>
              <a:ext cx="16764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25" name="TextBox 124">
              <a:extLst>
                <a:ext uri="{FF2B5EF4-FFF2-40B4-BE49-F238E27FC236}">
                  <a16:creationId xmlns:a16="http://schemas.microsoft.com/office/drawing/2014/main" id="{9EAD988F-993F-7E76-DAC0-36C32C9EED89}"/>
                </a:ext>
              </a:extLst>
            </p:cNvPr>
            <p:cNvSpPr txBox="1"/>
            <p:nvPr/>
          </p:nvSpPr>
          <p:spPr>
            <a:xfrm>
              <a:off x="8610600" y="5160969"/>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26" name="TextBox 125">
              <a:extLst>
                <a:ext uri="{FF2B5EF4-FFF2-40B4-BE49-F238E27FC236}">
                  <a16:creationId xmlns:a16="http://schemas.microsoft.com/office/drawing/2014/main" id="{95F16D05-7C28-B35C-7FFD-5E8B1B62EFAB}"/>
                </a:ext>
              </a:extLst>
            </p:cNvPr>
            <p:cNvSpPr txBox="1"/>
            <p:nvPr/>
          </p:nvSpPr>
          <p:spPr>
            <a:xfrm>
              <a:off x="10261960" y="5160969"/>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27" name="TextBox 126">
              <a:extLst>
                <a:ext uri="{FF2B5EF4-FFF2-40B4-BE49-F238E27FC236}">
                  <a16:creationId xmlns:a16="http://schemas.microsoft.com/office/drawing/2014/main" id="{D525EC43-6FD9-2031-334B-355297410027}"/>
                </a:ext>
              </a:extLst>
            </p:cNvPr>
            <p:cNvSpPr txBox="1"/>
            <p:nvPr/>
          </p:nvSpPr>
          <p:spPr>
            <a:xfrm>
              <a:off x="5181600" y="5460828"/>
              <a:ext cx="16002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28" name="TextBox 127">
              <a:extLst>
                <a:ext uri="{FF2B5EF4-FFF2-40B4-BE49-F238E27FC236}">
                  <a16:creationId xmlns:a16="http://schemas.microsoft.com/office/drawing/2014/main" id="{CD94F1B3-F292-8D4B-4E3C-7E3C92AD9988}"/>
                </a:ext>
              </a:extLst>
            </p:cNvPr>
            <p:cNvSpPr txBox="1"/>
            <p:nvPr/>
          </p:nvSpPr>
          <p:spPr>
            <a:xfrm>
              <a:off x="6858000" y="5460828"/>
              <a:ext cx="1676400" cy="276999"/>
            </a:xfrm>
            <a:prstGeom prst="rect">
              <a:avLst/>
            </a:prstGeom>
            <a:noFill/>
          </p:spPr>
          <p:txBody>
            <a:bodyPr wrap="square" rtlCol="0">
              <a:spAutoFit/>
            </a:bodyPr>
            <a:lstStyle/>
            <a:p>
              <a:pPr algn="ctr"/>
              <a:r>
                <a:rPr lang="en-GB" sz="1200" dirty="0">
                  <a:solidFill>
                    <a:schemeClr val="bg1">
                      <a:lumMod val="50000"/>
                    </a:schemeClr>
                  </a:solidFill>
                </a:rPr>
                <a:t>[Y/N]</a:t>
              </a:r>
            </a:p>
          </p:txBody>
        </p:sp>
        <p:sp>
          <p:nvSpPr>
            <p:cNvPr id="129" name="TextBox 128">
              <a:extLst>
                <a:ext uri="{FF2B5EF4-FFF2-40B4-BE49-F238E27FC236}">
                  <a16:creationId xmlns:a16="http://schemas.microsoft.com/office/drawing/2014/main" id="{CA3C40A1-5991-D572-2810-D34A226666BF}"/>
                </a:ext>
              </a:extLst>
            </p:cNvPr>
            <p:cNvSpPr txBox="1"/>
            <p:nvPr/>
          </p:nvSpPr>
          <p:spPr>
            <a:xfrm>
              <a:off x="8610600" y="5460828"/>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30" name="TextBox 129">
              <a:extLst>
                <a:ext uri="{FF2B5EF4-FFF2-40B4-BE49-F238E27FC236}">
                  <a16:creationId xmlns:a16="http://schemas.microsoft.com/office/drawing/2014/main" id="{E0BE6BB4-E1C5-B108-41F1-CAF85ABB8268}"/>
                </a:ext>
              </a:extLst>
            </p:cNvPr>
            <p:cNvSpPr txBox="1"/>
            <p:nvPr/>
          </p:nvSpPr>
          <p:spPr>
            <a:xfrm>
              <a:off x="10261960" y="5460828"/>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31" name="TextBox 130">
              <a:extLst>
                <a:ext uri="{FF2B5EF4-FFF2-40B4-BE49-F238E27FC236}">
                  <a16:creationId xmlns:a16="http://schemas.microsoft.com/office/drawing/2014/main" id="{BFC3B3FE-28D7-60C6-EABD-46162C093228}"/>
                </a:ext>
              </a:extLst>
            </p:cNvPr>
            <p:cNvSpPr txBox="1"/>
            <p:nvPr/>
          </p:nvSpPr>
          <p:spPr>
            <a:xfrm>
              <a:off x="5181600" y="5762393"/>
              <a:ext cx="16002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32" name="TextBox 131">
              <a:extLst>
                <a:ext uri="{FF2B5EF4-FFF2-40B4-BE49-F238E27FC236}">
                  <a16:creationId xmlns:a16="http://schemas.microsoft.com/office/drawing/2014/main" id="{C9CE5547-0A26-BD40-87DC-143D5BCC1813}"/>
                </a:ext>
              </a:extLst>
            </p:cNvPr>
            <p:cNvSpPr txBox="1"/>
            <p:nvPr/>
          </p:nvSpPr>
          <p:spPr>
            <a:xfrm>
              <a:off x="6858000" y="5762393"/>
              <a:ext cx="16764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33" name="TextBox 132">
              <a:extLst>
                <a:ext uri="{FF2B5EF4-FFF2-40B4-BE49-F238E27FC236}">
                  <a16:creationId xmlns:a16="http://schemas.microsoft.com/office/drawing/2014/main" id="{93675D08-89D8-DF47-62C9-92570406A6C9}"/>
                </a:ext>
              </a:extLst>
            </p:cNvPr>
            <p:cNvSpPr txBox="1"/>
            <p:nvPr/>
          </p:nvSpPr>
          <p:spPr>
            <a:xfrm>
              <a:off x="8610600" y="5762393"/>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34" name="TextBox 133">
              <a:extLst>
                <a:ext uri="{FF2B5EF4-FFF2-40B4-BE49-F238E27FC236}">
                  <a16:creationId xmlns:a16="http://schemas.microsoft.com/office/drawing/2014/main" id="{E5778BDD-7840-B360-BA19-B9722E1D12D6}"/>
                </a:ext>
              </a:extLst>
            </p:cNvPr>
            <p:cNvSpPr txBox="1"/>
            <p:nvPr/>
          </p:nvSpPr>
          <p:spPr>
            <a:xfrm>
              <a:off x="10261960" y="5762393"/>
              <a:ext cx="1460004" cy="276999"/>
            </a:xfrm>
            <a:prstGeom prst="rect">
              <a:avLst/>
            </a:prstGeom>
            <a:noFill/>
          </p:spPr>
          <p:txBody>
            <a:bodyPr wrap="square" rtlCol="0">
              <a:spAutoFit/>
            </a:bodyPr>
            <a:lstStyle/>
            <a:p>
              <a:pPr algn="ctr"/>
              <a:r>
                <a:rPr lang="en-GB" sz="1200" dirty="0">
                  <a:solidFill>
                    <a:schemeClr val="bg1">
                      <a:lumMod val="50000"/>
                    </a:schemeClr>
                  </a:solidFill>
                </a:rPr>
                <a:t>[Y/N]</a:t>
              </a:r>
            </a:p>
          </p:txBody>
        </p:sp>
      </p:grpSp>
    </p:spTree>
    <p:extLst>
      <p:ext uri="{BB962C8B-B14F-4D97-AF65-F5344CB8AC3E}">
        <p14:creationId xmlns:p14="http://schemas.microsoft.com/office/powerpoint/2010/main" val="1294597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7BCD06-6DAC-7BD2-13CC-E8443C4FDDFF}"/>
              </a:ext>
            </a:extLst>
          </p:cNvPr>
          <p:cNvSpPr>
            <a:spLocks noGrp="1"/>
          </p:cNvSpPr>
          <p:nvPr>
            <p:ph type="title"/>
          </p:nvPr>
        </p:nvSpPr>
        <p:spPr>
          <a:xfrm>
            <a:off x="527570" y="2325347"/>
            <a:ext cx="9349993" cy="559323"/>
          </a:xfrm>
        </p:spPr>
        <p:txBody>
          <a:bodyPr/>
          <a:lstStyle/>
          <a:p>
            <a:r>
              <a:rPr lang="en-GB" sz="4000" dirty="0"/>
              <a:t>Skills assessment complete!</a:t>
            </a:r>
          </a:p>
        </p:txBody>
      </p:sp>
    </p:spTree>
    <p:extLst>
      <p:ext uri="{BB962C8B-B14F-4D97-AF65-F5344CB8AC3E}">
        <p14:creationId xmlns:p14="http://schemas.microsoft.com/office/powerpoint/2010/main" val="2855559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8D9EC-38E9-4608-8B57-1DEB397B23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B0FD63-429B-6E71-B3D9-8532C6AE26FC}"/>
              </a:ext>
            </a:extLst>
          </p:cNvPr>
          <p:cNvSpPr>
            <a:spLocks noGrp="1"/>
          </p:cNvSpPr>
          <p:nvPr>
            <p:ph type="title"/>
          </p:nvPr>
        </p:nvSpPr>
        <p:spPr/>
        <p:txBody>
          <a:bodyPr/>
          <a:lstStyle/>
          <a:p>
            <a:r>
              <a:rPr lang="en-GB" sz="4000" dirty="0">
                <a:solidFill>
                  <a:srgbClr val="008C95"/>
                </a:solidFill>
              </a:rPr>
              <a:t>Section 1:</a:t>
            </a:r>
            <a:br>
              <a:rPr lang="en-GB" sz="4000" dirty="0"/>
            </a:br>
            <a:r>
              <a:rPr lang="en-GB" sz="4000" dirty="0"/>
              <a:t>How to use the skills assessment </a:t>
            </a:r>
          </a:p>
        </p:txBody>
      </p:sp>
    </p:spTree>
    <p:extLst>
      <p:ext uri="{BB962C8B-B14F-4D97-AF65-F5344CB8AC3E}">
        <p14:creationId xmlns:p14="http://schemas.microsoft.com/office/powerpoint/2010/main" val="1317661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4BE1A5-E764-5FDB-B98C-802E61D17A68}"/>
              </a:ext>
            </a:extLst>
          </p:cNvPr>
          <p:cNvSpPr>
            <a:spLocks noGrp="1"/>
          </p:cNvSpPr>
          <p:nvPr>
            <p:ph type="body" sz="quarter" idx="12"/>
          </p:nvPr>
        </p:nvSpPr>
        <p:spPr/>
        <p:txBody>
          <a:bodyPr/>
          <a:lstStyle/>
          <a:p>
            <a:r>
              <a:rPr lang="en-GB" sz="3200" dirty="0"/>
              <a:t>Working with my manager to </a:t>
            </a:r>
          </a:p>
          <a:p>
            <a:r>
              <a:rPr lang="en-GB" sz="3200" dirty="0"/>
              <a:t>complete the skills assessment</a:t>
            </a:r>
          </a:p>
        </p:txBody>
      </p:sp>
      <p:grpSp>
        <p:nvGrpSpPr>
          <p:cNvPr id="6" name="Group 5">
            <a:extLst>
              <a:ext uri="{FF2B5EF4-FFF2-40B4-BE49-F238E27FC236}">
                <a16:creationId xmlns:a16="http://schemas.microsoft.com/office/drawing/2014/main" id="{CEF1393A-4175-2597-81AC-66D43D8176A8}"/>
              </a:ext>
            </a:extLst>
          </p:cNvPr>
          <p:cNvGrpSpPr/>
          <p:nvPr/>
        </p:nvGrpSpPr>
        <p:grpSpPr>
          <a:xfrm>
            <a:off x="535884" y="2638657"/>
            <a:ext cx="1142133" cy="1402397"/>
            <a:chOff x="951003" y="2964411"/>
            <a:chExt cx="1229741" cy="1558719"/>
          </a:xfrm>
          <a:solidFill>
            <a:srgbClr val="008C95">
              <a:alpha val="15000"/>
            </a:srgbClr>
          </a:solidFill>
        </p:grpSpPr>
        <p:sp>
          <p:nvSpPr>
            <p:cNvPr id="7" name="Rectangle: Rounded Corners 6">
              <a:extLst>
                <a:ext uri="{FF2B5EF4-FFF2-40B4-BE49-F238E27FC236}">
                  <a16:creationId xmlns:a16="http://schemas.microsoft.com/office/drawing/2014/main" id="{729A5609-E073-16CB-4A03-3DC60D413195}"/>
                </a:ext>
              </a:extLst>
            </p:cNvPr>
            <p:cNvSpPr/>
            <p:nvPr/>
          </p:nvSpPr>
          <p:spPr>
            <a:xfrm>
              <a:off x="951003" y="2964411"/>
              <a:ext cx="1229741" cy="1558719"/>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38995"/>
              <a:r>
                <a:rPr lang="en-GB" sz="1400" b="1">
                  <a:solidFill>
                    <a:schemeClr val="tx1"/>
                  </a:solidFill>
                  <a:latin typeface="Arial" panose="020B0604020202020204"/>
                </a:rPr>
                <a:t>Me</a:t>
              </a:r>
            </a:p>
            <a:p>
              <a:pPr algn="ctr" defTabSz="1038995"/>
              <a:r>
                <a:rPr lang="en-GB" sz="1400" b="1">
                  <a:solidFill>
                    <a:schemeClr val="tx1"/>
                  </a:solidFill>
                  <a:latin typeface="Arial" panose="020B0604020202020204"/>
                </a:rPr>
                <a:t> </a:t>
              </a:r>
            </a:p>
          </p:txBody>
        </p:sp>
        <p:pic>
          <p:nvPicPr>
            <p:cNvPr id="10" name="Picture 9" descr="A cartoon of a child&#10;&#10;Description automatically generated">
              <a:extLst>
                <a:ext uri="{FF2B5EF4-FFF2-40B4-BE49-F238E27FC236}">
                  <a16:creationId xmlns:a16="http://schemas.microsoft.com/office/drawing/2014/main" id="{92F2D821-D467-3094-8D13-6BF82717C7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22" t="-11177" r="2308" b="14407"/>
            <a:stretch/>
          </p:blipFill>
          <p:spPr>
            <a:xfrm>
              <a:off x="1114266" y="3492288"/>
              <a:ext cx="903211" cy="914521"/>
            </a:xfrm>
            <a:prstGeom prst="ellipse">
              <a:avLst/>
            </a:prstGeom>
            <a:grpFill/>
          </p:spPr>
        </p:pic>
      </p:grpSp>
      <p:grpSp>
        <p:nvGrpSpPr>
          <p:cNvPr id="11" name="Group 10">
            <a:extLst>
              <a:ext uri="{FF2B5EF4-FFF2-40B4-BE49-F238E27FC236}">
                <a16:creationId xmlns:a16="http://schemas.microsoft.com/office/drawing/2014/main" id="{83B6BFEA-CA50-B106-13A8-9278A21BF59A}"/>
              </a:ext>
            </a:extLst>
          </p:cNvPr>
          <p:cNvGrpSpPr/>
          <p:nvPr/>
        </p:nvGrpSpPr>
        <p:grpSpPr>
          <a:xfrm>
            <a:off x="535883" y="4950535"/>
            <a:ext cx="1142133" cy="1402397"/>
            <a:chOff x="2417199" y="5060181"/>
            <a:chExt cx="1229741" cy="1558720"/>
          </a:xfrm>
          <a:solidFill>
            <a:srgbClr val="0068B3">
              <a:alpha val="15000"/>
            </a:srgbClr>
          </a:solidFill>
        </p:grpSpPr>
        <p:sp>
          <p:nvSpPr>
            <p:cNvPr id="12" name="Rectangle: Rounded Corners 11">
              <a:extLst>
                <a:ext uri="{FF2B5EF4-FFF2-40B4-BE49-F238E27FC236}">
                  <a16:creationId xmlns:a16="http://schemas.microsoft.com/office/drawing/2014/main" id="{1ED93CBE-2908-057A-8667-80D092F815B0}"/>
                </a:ext>
              </a:extLst>
            </p:cNvPr>
            <p:cNvSpPr/>
            <p:nvPr/>
          </p:nvSpPr>
          <p:spPr>
            <a:xfrm>
              <a:off x="2417199" y="5060181"/>
              <a:ext cx="1229741" cy="155872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38995"/>
              <a:r>
                <a:rPr lang="en-GB" sz="1400" b="1">
                  <a:solidFill>
                    <a:schemeClr val="tx1"/>
                  </a:solidFill>
                  <a:latin typeface="Arial" panose="020B0604020202020204"/>
                </a:rPr>
                <a:t>My manager</a:t>
              </a:r>
            </a:p>
          </p:txBody>
        </p:sp>
        <p:pic>
          <p:nvPicPr>
            <p:cNvPr id="15" name="Picture 14" descr="A person wearing glasses and a grey shirt&#10;&#10;Description automatically generated">
              <a:extLst>
                <a:ext uri="{FF2B5EF4-FFF2-40B4-BE49-F238E27FC236}">
                  <a16:creationId xmlns:a16="http://schemas.microsoft.com/office/drawing/2014/main" id="{E9846F1B-BAD3-5B38-4F0C-B67C01E06F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67" r="6894" b="13661"/>
            <a:stretch/>
          </p:blipFill>
          <p:spPr>
            <a:xfrm>
              <a:off x="2632590" y="5735767"/>
              <a:ext cx="798959" cy="778085"/>
            </a:xfrm>
            <a:prstGeom prst="ellipse">
              <a:avLst/>
            </a:prstGeom>
            <a:grpFill/>
          </p:spPr>
        </p:pic>
      </p:grpSp>
      <p:sp>
        <p:nvSpPr>
          <p:cNvPr id="16" name="TextBox 161">
            <a:extLst>
              <a:ext uri="{FF2B5EF4-FFF2-40B4-BE49-F238E27FC236}">
                <a16:creationId xmlns:a16="http://schemas.microsoft.com/office/drawing/2014/main" id="{4D2B7A5C-2D06-4C64-BC15-4B37EA7FFD4D}"/>
              </a:ext>
            </a:extLst>
          </p:cNvPr>
          <p:cNvSpPr txBox="1"/>
          <p:nvPr/>
        </p:nvSpPr>
        <p:spPr>
          <a:xfrm>
            <a:off x="1829649" y="2601524"/>
            <a:ext cx="10050516" cy="2169825"/>
          </a:xfrm>
          <a:prstGeom prst="rect">
            <a:avLst/>
          </a:prstGeom>
          <a:noFill/>
        </p:spPr>
        <p:txBody>
          <a:bodyPr wrap="square" lIns="91440" tIns="45720" rIns="91440" bIns="45720"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7965" indent="-227965" defTabSz="1038995">
              <a:buAutoNum type="arabicPeriod"/>
              <a:defRPr/>
            </a:pPr>
            <a:r>
              <a:rPr lang="en-GB" sz="1150" b="1" dirty="0">
                <a:solidFill>
                  <a:prstClr val="black"/>
                </a:solidFill>
                <a:latin typeface="Arial" panose="020B0604020202020204"/>
              </a:rPr>
              <a:t>Make sure you identify with the day-to-day work described in this role category, by reading the persona or having a chat with your manager and/or human resources (HR) team. </a:t>
            </a:r>
            <a:r>
              <a:rPr lang="en-GB" sz="1150" dirty="0">
                <a:solidFill>
                  <a:prstClr val="black"/>
                </a:solidFill>
                <a:latin typeface="Arial" panose="020B0604020202020204"/>
              </a:rPr>
              <a:t>If you do not think this role category is right for you, read other role category personas and choose the appropriate skills self-assessment. If you want to develop into the next role and eventually be promoted, read the role category one up from your own (For example, if you’re a support worker but want to be a team leader, have a look at role supervisor or leader, and plan how you’ll gain the skills it describes).</a:t>
            </a:r>
            <a:endParaRPr lang="en-US" sz="1150" dirty="0">
              <a:solidFill>
                <a:prstClr val="black"/>
              </a:solidFill>
            </a:endParaRPr>
          </a:p>
          <a:p>
            <a:pPr marL="228600" indent="-228600" defTabSz="1038995">
              <a:spcBef>
                <a:spcPts val="600"/>
              </a:spcBef>
              <a:buFont typeface="+mj-lt"/>
              <a:buAutoNum type="arabicPeriod"/>
            </a:pPr>
            <a:r>
              <a:rPr lang="en-GB" sz="1150" dirty="0">
                <a:solidFill>
                  <a:prstClr val="black"/>
                </a:solidFill>
                <a:latin typeface="Arial" panose="020B0604020202020204"/>
              </a:rPr>
              <a:t>Get a feel of the self-assessment exercise in this document from </a:t>
            </a:r>
            <a:r>
              <a:rPr lang="en-GB" sz="1150" b="1" dirty="0">
                <a:solidFill>
                  <a:prstClr val="black"/>
                </a:solidFill>
                <a:latin typeface="Arial" panose="020B0604020202020204"/>
              </a:rPr>
              <a:t>page 10.</a:t>
            </a:r>
            <a:endParaRPr lang="en-GB" sz="1150" b="1" dirty="0">
              <a:solidFill>
                <a:prstClr val="black"/>
              </a:solidFill>
              <a:latin typeface="Arial" panose="020B0604020202020204"/>
              <a:cs typeface="Arial"/>
            </a:endParaRPr>
          </a:p>
          <a:p>
            <a:pPr marL="228600" indent="-228600" defTabSz="1038995">
              <a:spcBef>
                <a:spcPts val="600"/>
              </a:spcBef>
              <a:buFont typeface="+mj-lt"/>
              <a:buAutoNum type="arabicPeriod"/>
            </a:pPr>
            <a:r>
              <a:rPr lang="en-GB" sz="1150" dirty="0">
                <a:solidFill>
                  <a:prstClr val="black"/>
                </a:solidFill>
                <a:latin typeface="Arial" panose="020B0604020202020204"/>
              </a:rPr>
              <a:t>Agree with your manager how and when to do the exercise, ideally as a joint exercise. If they’re unavailable, complete this and hand back to your manager for them to review when you’ve completed your own assessment. </a:t>
            </a:r>
            <a:endParaRPr lang="en-GB" sz="1150" dirty="0">
              <a:solidFill>
                <a:prstClr val="black"/>
              </a:solidFill>
              <a:latin typeface="Arial" panose="020B0604020202020204"/>
              <a:cs typeface="Arial"/>
            </a:endParaRPr>
          </a:p>
          <a:p>
            <a:pPr marL="228600" indent="-228600" defTabSz="1038995">
              <a:spcBef>
                <a:spcPts val="600"/>
              </a:spcBef>
              <a:buFont typeface="+mj-lt"/>
              <a:buAutoNum type="arabicPeriod"/>
            </a:pPr>
            <a:r>
              <a:rPr lang="en-GB" sz="1150" dirty="0">
                <a:solidFill>
                  <a:prstClr val="black"/>
                </a:solidFill>
                <a:latin typeface="Arial" panose="020B0604020202020204"/>
              </a:rPr>
              <a:t>As you complete the assessment think of examples where you demonstrate aspects of the Pathway and what you’d like to develop further. This reflection will also help when having a career conversation with your manager, and to create your career development plan.</a:t>
            </a:r>
            <a:endParaRPr lang="en-GB" sz="1150" dirty="0">
              <a:solidFill>
                <a:prstClr val="black"/>
              </a:solidFill>
              <a:latin typeface="Arial" panose="020B0604020202020204"/>
              <a:cs typeface="Arial"/>
            </a:endParaRPr>
          </a:p>
        </p:txBody>
      </p:sp>
      <p:sp>
        <p:nvSpPr>
          <p:cNvPr id="17" name="TextBox 161">
            <a:extLst>
              <a:ext uri="{FF2B5EF4-FFF2-40B4-BE49-F238E27FC236}">
                <a16:creationId xmlns:a16="http://schemas.microsoft.com/office/drawing/2014/main" id="{98EBF35E-C374-96CA-B960-AA1B0ED00F29}"/>
              </a:ext>
            </a:extLst>
          </p:cNvPr>
          <p:cNvSpPr txBox="1"/>
          <p:nvPr/>
        </p:nvSpPr>
        <p:spPr>
          <a:xfrm>
            <a:off x="1829649" y="4904342"/>
            <a:ext cx="10050516" cy="1308050"/>
          </a:xfrm>
          <a:prstGeom prst="rect">
            <a:avLst/>
          </a:prstGeom>
          <a:noFill/>
        </p:spPr>
        <p:txBody>
          <a:bodyPr wrap="square" rtlCol="0">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defTabSz="1038995">
              <a:spcBef>
                <a:spcPts val="600"/>
              </a:spcBef>
              <a:buFont typeface="+mj-lt"/>
              <a:buAutoNum type="arabicPeriod"/>
            </a:pPr>
            <a:r>
              <a:rPr lang="en-GB" sz="1150" dirty="0">
                <a:solidFill>
                  <a:prstClr val="black"/>
                </a:solidFill>
                <a:latin typeface="Arial" panose="020B0604020202020204"/>
              </a:rPr>
              <a:t>As with steps 1 and 2 above, read the Pathway’s role category description and self-assessment exercise for your line report, in this document. </a:t>
            </a:r>
          </a:p>
          <a:p>
            <a:pPr marL="228600" indent="-228600" defTabSz="1038995">
              <a:spcBef>
                <a:spcPts val="600"/>
              </a:spcBef>
              <a:buFont typeface="+mj-lt"/>
              <a:buAutoNum type="arabicPeriod"/>
            </a:pPr>
            <a:r>
              <a:rPr lang="en-GB" sz="1150" dirty="0">
                <a:solidFill>
                  <a:prstClr val="black"/>
                </a:solidFill>
                <a:latin typeface="Arial" panose="020B0604020202020204"/>
              </a:rPr>
              <a:t>Be available to complete the assessment as a joint exercise if you have time. If not, complete this in your own time, and share your reflections on the individual’s strengths and opportunities to develop in-role during a separate career conversation. Use coaching techniques to facilitate them towards their goals. </a:t>
            </a:r>
          </a:p>
          <a:p>
            <a:pPr marL="228600" indent="-228600" defTabSz="1038995">
              <a:spcBef>
                <a:spcPts val="600"/>
              </a:spcBef>
              <a:buFont typeface="+mj-lt"/>
              <a:buAutoNum type="arabicPeriod"/>
            </a:pPr>
            <a:r>
              <a:rPr lang="en-GB" sz="1150" dirty="0">
                <a:solidFill>
                  <a:prstClr val="black"/>
                </a:solidFill>
                <a:latin typeface="Arial" panose="020B0604020202020204"/>
              </a:rPr>
              <a:t>Use this exercise to spot areas your line report is strong at, the areas for development and create a career development plan with your staff member that empowers them.</a:t>
            </a:r>
          </a:p>
        </p:txBody>
      </p:sp>
      <p:sp>
        <p:nvSpPr>
          <p:cNvPr id="18" name="Rectangle: Rounded Corners 17">
            <a:extLst>
              <a:ext uri="{FF2B5EF4-FFF2-40B4-BE49-F238E27FC236}">
                <a16:creationId xmlns:a16="http://schemas.microsoft.com/office/drawing/2014/main" id="{3E1D259F-1026-D021-EE89-862A92158DDA}"/>
              </a:ext>
            </a:extLst>
          </p:cNvPr>
          <p:cNvSpPr/>
          <p:nvPr/>
        </p:nvSpPr>
        <p:spPr>
          <a:xfrm>
            <a:off x="535884" y="4753349"/>
            <a:ext cx="11262880" cy="36000"/>
          </a:xfrm>
          <a:prstGeom prst="roundRect">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FBBCA27-0F5A-106B-798F-7F644C1ACE8D}"/>
              </a:ext>
            </a:extLst>
          </p:cNvPr>
          <p:cNvSpPr/>
          <p:nvPr/>
        </p:nvSpPr>
        <p:spPr>
          <a:xfrm>
            <a:off x="6489237" y="6450513"/>
            <a:ext cx="5702763" cy="407487"/>
          </a:xfrm>
          <a:prstGeom prst="rect">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See the next page for instructions on how to complete the skills assessment</a:t>
            </a:r>
          </a:p>
        </p:txBody>
      </p:sp>
      <p:sp>
        <p:nvSpPr>
          <p:cNvPr id="20" name="Rectangle: Rounded Corners 19">
            <a:extLst>
              <a:ext uri="{FF2B5EF4-FFF2-40B4-BE49-F238E27FC236}">
                <a16:creationId xmlns:a16="http://schemas.microsoft.com/office/drawing/2014/main" id="{F469A044-BA97-CCE7-CB5F-C3927E6007D3}"/>
              </a:ext>
            </a:extLst>
          </p:cNvPr>
          <p:cNvSpPr/>
          <p:nvPr/>
        </p:nvSpPr>
        <p:spPr>
          <a:xfrm>
            <a:off x="535884" y="1555095"/>
            <a:ext cx="11262880" cy="831032"/>
          </a:xfrm>
          <a:prstGeom prst="roundRect">
            <a:avLst>
              <a:gd name="adj" fmla="val 0"/>
            </a:avLst>
          </a:prstGeom>
          <a:solidFill>
            <a:srgbClr val="0068B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200" b="0" dirty="0">
                <a:solidFill>
                  <a:prstClr val="black"/>
                </a:solidFill>
                <a:latin typeface="Arial"/>
                <a:ea typeface="Arial" panose="020B0604020202020204" pitchFamily="34" charset="0"/>
                <a:cs typeface="Times New Roman"/>
              </a:rPr>
              <a:t>The Pathway outlines the core knowledge, skills, values and behaviours for several care roles that we are required to demonstrate. In this document you will find the information for the Deputy Manager role. Reflect on those areas you are already strong and the areas you’d like to develop as part of your continued professional development. Remember this is a reflective exercise and there will likely to be some skills and knowledge that you will develop overtime. Use the steps below to guide you through this exercise:</a:t>
            </a:r>
          </a:p>
        </p:txBody>
      </p:sp>
    </p:spTree>
    <p:extLst>
      <p:ext uri="{BB962C8B-B14F-4D97-AF65-F5344CB8AC3E}">
        <p14:creationId xmlns:p14="http://schemas.microsoft.com/office/powerpoint/2010/main" val="2971493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4FA873-ADB8-5127-1471-FF26F4A7CA29}"/>
              </a:ext>
            </a:extLst>
          </p:cNvPr>
          <p:cNvSpPr>
            <a:spLocks noGrp="1"/>
          </p:cNvSpPr>
          <p:nvPr>
            <p:ph type="body" sz="quarter" idx="12"/>
          </p:nvPr>
        </p:nvSpPr>
        <p:spPr/>
        <p:txBody>
          <a:bodyPr/>
          <a:lstStyle/>
          <a:p>
            <a:r>
              <a:rPr lang="en-GB" sz="3200" dirty="0"/>
              <a:t>How to use the skills assessment </a:t>
            </a:r>
          </a:p>
          <a:p>
            <a:r>
              <a:rPr lang="en-GB" sz="3200" dirty="0"/>
              <a:t>in this document</a:t>
            </a:r>
          </a:p>
        </p:txBody>
      </p:sp>
      <p:sp>
        <p:nvSpPr>
          <p:cNvPr id="6" name="Rectangle: Rounded Corners 5">
            <a:extLst>
              <a:ext uri="{FF2B5EF4-FFF2-40B4-BE49-F238E27FC236}">
                <a16:creationId xmlns:a16="http://schemas.microsoft.com/office/drawing/2014/main" id="{994F2733-66C8-B231-AE99-0CBB9C8B252F}"/>
              </a:ext>
            </a:extLst>
          </p:cNvPr>
          <p:cNvSpPr/>
          <p:nvPr/>
        </p:nvSpPr>
        <p:spPr>
          <a:xfrm>
            <a:off x="541193" y="1673688"/>
            <a:ext cx="11262880" cy="831032"/>
          </a:xfrm>
          <a:prstGeom prst="roundRect">
            <a:avLst>
              <a:gd name="adj" fmla="val 0"/>
            </a:avLst>
          </a:prstGeom>
          <a:solidFill>
            <a:srgbClr val="0068B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1038995">
              <a:spcBef>
                <a:spcPts val="400"/>
              </a:spcBef>
              <a:spcAft>
                <a:spcPts val="400"/>
              </a:spcAft>
              <a:defRPr/>
            </a:pPr>
            <a:r>
              <a:rPr lang="en-GB" sz="1200" dirty="0">
                <a:solidFill>
                  <a:prstClr val="black"/>
                </a:solidFill>
                <a:latin typeface="Arial"/>
                <a:ea typeface="Arial" panose="020B0604020202020204" pitchFamily="34" charset="0"/>
                <a:cs typeface="Times New Roman"/>
              </a:rPr>
              <a:t>Reflecting on the areas of your role you feel strongest at, and the areas might need to develop is a great way to think about your learning needs and career goals to set for yourself. The skills assessment is done by rating yourself along the ‘stages of skills development’ we all go through from </a:t>
            </a:r>
            <a:r>
              <a:rPr lang="en-GB" sz="1200" b="1" dirty="0">
                <a:solidFill>
                  <a:prstClr val="black"/>
                </a:solidFill>
                <a:latin typeface="Arial"/>
                <a:ea typeface="Arial" panose="020B0604020202020204" pitchFamily="34" charset="0"/>
                <a:cs typeface="Times New Roman"/>
              </a:rPr>
              <a:t>awareness, working, practitioner </a:t>
            </a:r>
            <a:r>
              <a:rPr lang="en-GB" sz="1200" dirty="0">
                <a:solidFill>
                  <a:prstClr val="black"/>
                </a:solidFill>
                <a:latin typeface="Arial"/>
                <a:ea typeface="Arial" panose="020B0604020202020204" pitchFamily="34" charset="0"/>
                <a:cs typeface="Times New Roman"/>
              </a:rPr>
              <a:t>and</a:t>
            </a:r>
            <a:r>
              <a:rPr lang="en-GB" sz="1200" b="1" dirty="0">
                <a:solidFill>
                  <a:prstClr val="black"/>
                </a:solidFill>
                <a:latin typeface="Arial"/>
                <a:ea typeface="Arial" panose="020B0604020202020204" pitchFamily="34" charset="0"/>
                <a:cs typeface="Times New Roman"/>
              </a:rPr>
              <a:t> expert</a:t>
            </a:r>
            <a:r>
              <a:rPr lang="en-GB" sz="1200" dirty="0">
                <a:solidFill>
                  <a:prstClr val="black"/>
                </a:solidFill>
                <a:latin typeface="Arial"/>
                <a:ea typeface="Arial" panose="020B0604020202020204" pitchFamily="34" charset="0"/>
                <a:cs typeface="Times New Roman"/>
              </a:rPr>
              <a:t>. Think about how you perform in your role, the areas you find easy to do, and are often complimented for, versus the areas you’d like to improve in the coming year.</a:t>
            </a:r>
          </a:p>
        </p:txBody>
      </p:sp>
      <p:sp>
        <p:nvSpPr>
          <p:cNvPr id="7" name="TextBox 6">
            <a:extLst>
              <a:ext uri="{FF2B5EF4-FFF2-40B4-BE49-F238E27FC236}">
                <a16:creationId xmlns:a16="http://schemas.microsoft.com/office/drawing/2014/main" id="{0F53182C-E161-B7ED-A98E-1C4B136E98F9}"/>
              </a:ext>
            </a:extLst>
          </p:cNvPr>
          <p:cNvSpPr txBox="1"/>
          <p:nvPr/>
        </p:nvSpPr>
        <p:spPr>
          <a:xfrm>
            <a:off x="535884" y="2750106"/>
            <a:ext cx="3675350" cy="3600986"/>
          </a:xfrm>
          <a:prstGeom prst="rect">
            <a:avLst/>
          </a:prstGeom>
          <a:solidFill>
            <a:schemeClr val="bg1"/>
          </a:solidFill>
        </p:spPr>
        <p:txBody>
          <a:bodyPr wrap="square">
            <a:spAutoFit/>
          </a:bodyPr>
          <a:lstStyle/>
          <a:p>
            <a:pPr defTabSz="1038995">
              <a:defRPr/>
            </a:pPr>
            <a:r>
              <a:rPr lang="en-GB" sz="1200" dirty="0">
                <a:solidFill>
                  <a:prstClr val="black"/>
                </a:solidFill>
                <a:latin typeface="Arial" panose="020B0604020202020204"/>
              </a:rPr>
              <a:t>In </a:t>
            </a:r>
            <a:r>
              <a:rPr lang="en-GB" sz="1200" dirty="0">
                <a:solidFill>
                  <a:prstClr val="black"/>
                </a:solidFill>
                <a:latin typeface="Arial" panose="020B0604020202020204"/>
                <a:hlinkClick r:id="rId2" action="ppaction://hlinksldjump"/>
              </a:rPr>
              <a:t>section two </a:t>
            </a:r>
            <a:r>
              <a:rPr lang="en-GB" sz="1200" dirty="0">
                <a:solidFill>
                  <a:prstClr val="black"/>
                </a:solidFill>
                <a:latin typeface="Arial" panose="020B0604020202020204"/>
              </a:rPr>
              <a:t>of this document, you will find the Pathway role description, along with the stages of skills development, as a scale. </a:t>
            </a:r>
            <a:r>
              <a:rPr lang="en-GB" sz="1200" b="1" dirty="0">
                <a:solidFill>
                  <a:prstClr val="black"/>
                </a:solidFill>
                <a:latin typeface="Arial" panose="020B0604020202020204"/>
              </a:rPr>
              <a:t>Each stage is explained below: </a:t>
            </a: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N/A: </a:t>
            </a:r>
            <a:r>
              <a:rPr lang="en-GB" sz="1200" dirty="0">
                <a:solidFill>
                  <a:prstClr val="black"/>
                </a:solidFill>
                <a:latin typeface="Arial" panose="020B0604020202020204"/>
              </a:rPr>
              <a:t>I do not yet know about the skill, or it does not apply to my work.</a:t>
            </a:r>
            <a:endParaRPr lang="en-GB" sz="1200" b="1" dirty="0">
              <a:solidFill>
                <a:prstClr val="black"/>
              </a:solidFill>
              <a:latin typeface="Arial" panose="020B0604020202020204"/>
            </a:endParaRP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Awareness: </a:t>
            </a:r>
            <a:r>
              <a:rPr lang="en-GB" sz="1200" dirty="0">
                <a:solidFill>
                  <a:prstClr val="black"/>
                </a:solidFill>
                <a:latin typeface="Arial" panose="020B0604020202020204"/>
              </a:rPr>
              <a:t>I can describe the fundamentals of the skill, and demonstrate basic knowledge of the skills tools and techniques</a:t>
            </a: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Working:</a:t>
            </a:r>
            <a:r>
              <a:rPr lang="en-GB" sz="1200" dirty="0">
                <a:solidFill>
                  <a:srgbClr val="0068B3"/>
                </a:solidFill>
                <a:latin typeface="Arial" panose="020B0604020202020204"/>
              </a:rPr>
              <a:t> </a:t>
            </a:r>
            <a:r>
              <a:rPr lang="en-GB" sz="1200" dirty="0">
                <a:solidFill>
                  <a:prstClr val="black"/>
                </a:solidFill>
                <a:latin typeface="Arial" panose="020B0604020202020204"/>
              </a:rPr>
              <a:t>I can apply the skill with some support and adopt the most appropriate tools and techniques</a:t>
            </a: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Practitioner:</a:t>
            </a:r>
            <a:r>
              <a:rPr lang="en-GB" sz="1200" dirty="0">
                <a:solidFill>
                  <a:srgbClr val="0068B3"/>
                </a:solidFill>
                <a:latin typeface="Arial" panose="020B0604020202020204"/>
              </a:rPr>
              <a:t> </a:t>
            </a:r>
            <a:r>
              <a:rPr lang="en-GB" sz="1200" dirty="0">
                <a:solidFill>
                  <a:prstClr val="black"/>
                </a:solidFill>
                <a:latin typeface="Arial" panose="020B0604020202020204"/>
              </a:rPr>
              <a:t>I can apply the skill without support, determine the most appropriate tools and techniques, and share knowledge and experience of the skill</a:t>
            </a: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Expert: </a:t>
            </a:r>
            <a:r>
              <a:rPr lang="en-GB" sz="1200" dirty="0">
                <a:solidFill>
                  <a:prstClr val="black"/>
                </a:solidFill>
                <a:latin typeface="Arial" panose="020B0604020202020204"/>
              </a:rPr>
              <a:t>I can teach the skill, and its most advanced tools and techniques</a:t>
            </a:r>
          </a:p>
          <a:p>
            <a:pPr marL="274638" defTabSz="1038995">
              <a:defRPr/>
            </a:pPr>
            <a:endParaRPr lang="en-GB" sz="1200" dirty="0">
              <a:solidFill>
                <a:prstClr val="black"/>
              </a:solidFill>
              <a:latin typeface="Arial" panose="020B0604020202020204"/>
            </a:endParaRPr>
          </a:p>
        </p:txBody>
      </p:sp>
      <p:sp>
        <p:nvSpPr>
          <p:cNvPr id="8" name="Rectangle 7">
            <a:extLst>
              <a:ext uri="{FF2B5EF4-FFF2-40B4-BE49-F238E27FC236}">
                <a16:creationId xmlns:a16="http://schemas.microsoft.com/office/drawing/2014/main" id="{DF209946-84B1-6851-0256-F6ACF345D923}"/>
              </a:ext>
            </a:extLst>
          </p:cNvPr>
          <p:cNvSpPr/>
          <p:nvPr/>
        </p:nvSpPr>
        <p:spPr>
          <a:xfrm>
            <a:off x="4565137" y="5221718"/>
            <a:ext cx="3675350" cy="740229"/>
          </a:xfrm>
          <a:prstGeom prst="rect">
            <a:avLst/>
          </a:prstGeom>
          <a:solidFill>
            <a:srgbClr val="CACACA"/>
          </a:solidFill>
          <a:ln>
            <a:solidFill>
              <a:srgbClr val="CACA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Read and reflect </a:t>
            </a:r>
            <a:r>
              <a:rPr lang="en-GB" sz="1200" dirty="0">
                <a:solidFill>
                  <a:schemeClr val="tx1"/>
                </a:solidFill>
                <a:latin typeface="Arial" panose="020B0604020202020204" pitchFamily="34" charset="0"/>
                <a:cs typeface="Arial" panose="020B0604020202020204" pitchFamily="34" charset="0"/>
              </a:rPr>
              <a:t>on the category, detail and examples of the Pathway skills, knowledge and behaviours and training, for you to assess against.</a:t>
            </a:r>
          </a:p>
        </p:txBody>
      </p:sp>
      <p:sp>
        <p:nvSpPr>
          <p:cNvPr id="9" name="Rectangle 8">
            <a:extLst>
              <a:ext uri="{FF2B5EF4-FFF2-40B4-BE49-F238E27FC236}">
                <a16:creationId xmlns:a16="http://schemas.microsoft.com/office/drawing/2014/main" id="{AD7824C0-D989-B16A-641E-7AAEC736F1FE}"/>
              </a:ext>
            </a:extLst>
          </p:cNvPr>
          <p:cNvSpPr/>
          <p:nvPr/>
        </p:nvSpPr>
        <p:spPr>
          <a:xfrm>
            <a:off x="8368209" y="5222900"/>
            <a:ext cx="3435864" cy="740229"/>
          </a:xfrm>
          <a:prstGeom prst="rect">
            <a:avLst/>
          </a:prstGeom>
          <a:solidFill>
            <a:srgbClr val="CACACA"/>
          </a:solidFill>
          <a:ln>
            <a:solidFill>
              <a:srgbClr val="CACA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Use the skills stage rating </a:t>
            </a:r>
            <a:r>
              <a:rPr lang="en-GB" sz="1200" dirty="0">
                <a:solidFill>
                  <a:schemeClr val="tx1"/>
                </a:solidFill>
                <a:latin typeface="Arial" panose="020B0604020202020204" pitchFamily="34" charset="0"/>
                <a:cs typeface="Arial" panose="020B0604020202020204" pitchFamily="34" charset="0"/>
              </a:rPr>
              <a:t>to plot your self-assessment (blue), and your manager’s assessment (black) too. Use the Notes section to record reflections, aspirations, actions etc. </a:t>
            </a:r>
          </a:p>
        </p:txBody>
      </p:sp>
      <p:sp>
        <p:nvSpPr>
          <p:cNvPr id="11" name="Arrow: Down 10">
            <a:extLst>
              <a:ext uri="{FF2B5EF4-FFF2-40B4-BE49-F238E27FC236}">
                <a16:creationId xmlns:a16="http://schemas.microsoft.com/office/drawing/2014/main" id="{EB7CE8DC-78F5-52F3-5708-93795F135A73}"/>
              </a:ext>
            </a:extLst>
          </p:cNvPr>
          <p:cNvSpPr/>
          <p:nvPr/>
        </p:nvSpPr>
        <p:spPr>
          <a:xfrm>
            <a:off x="9910502" y="4716309"/>
            <a:ext cx="351277" cy="466244"/>
          </a:xfrm>
          <a:prstGeom prst="downArrow">
            <a:avLst/>
          </a:prstGeom>
          <a:solidFill>
            <a:srgbClr val="CACACA"/>
          </a:solidFill>
          <a:ln>
            <a:solidFill>
              <a:srgbClr val="CACA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Google Shape;64;p14">
            <a:extLst>
              <a:ext uri="{FF2B5EF4-FFF2-40B4-BE49-F238E27FC236}">
                <a16:creationId xmlns:a16="http://schemas.microsoft.com/office/drawing/2014/main" id="{0F44F4BD-B71E-BF6D-898C-CA5B5701DB75}"/>
              </a:ext>
            </a:extLst>
          </p:cNvPr>
          <p:cNvSpPr txBox="1">
            <a:spLocks/>
          </p:cNvSpPr>
          <p:nvPr/>
        </p:nvSpPr>
        <p:spPr>
          <a:xfrm>
            <a:off x="4490249" y="2657810"/>
            <a:ext cx="7500475" cy="430166"/>
          </a:xfrm>
          <a:prstGeom prst="rect">
            <a:avLst/>
          </a:prstGeom>
          <a:noFill/>
          <a:ln>
            <a:noFill/>
          </a:ln>
        </p:spPr>
        <p:txBody>
          <a:bodyPr spcFirstLastPara="1" wrap="square" lIns="91401" tIns="91401" rIns="91401" bIns="91401"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914126">
              <a:defRPr/>
            </a:pPr>
            <a:r>
              <a:rPr lang="en-GB" sz="1400" kern="0" dirty="0">
                <a:solidFill>
                  <a:srgbClr val="008C95"/>
                </a:solidFill>
              </a:rPr>
              <a:t>Completing the assessment – an example of what the assessment pages look like</a:t>
            </a:r>
          </a:p>
        </p:txBody>
      </p:sp>
      <p:pic>
        <p:nvPicPr>
          <p:cNvPr id="13" name="Picture 12">
            <a:extLst>
              <a:ext uri="{FF2B5EF4-FFF2-40B4-BE49-F238E27FC236}">
                <a16:creationId xmlns:a16="http://schemas.microsoft.com/office/drawing/2014/main" id="{77112938-66A2-5A50-00A5-FC8FA613C283}"/>
              </a:ext>
            </a:extLst>
          </p:cNvPr>
          <p:cNvPicPr>
            <a:picLocks noChangeAspect="1"/>
          </p:cNvPicPr>
          <p:nvPr/>
        </p:nvPicPr>
        <p:blipFill rotWithShape="1">
          <a:blip r:embed="rId3"/>
          <a:srcRect t="16858" b="5489"/>
          <a:stretch/>
        </p:blipFill>
        <p:spPr>
          <a:xfrm>
            <a:off x="4527624" y="3151308"/>
            <a:ext cx="7276450" cy="1565001"/>
          </a:xfrm>
          <a:prstGeom prst="rect">
            <a:avLst/>
          </a:prstGeom>
          <a:ln>
            <a:solidFill>
              <a:schemeClr val="tx1">
                <a:lumMod val="85000"/>
                <a:lumOff val="15000"/>
              </a:schemeClr>
            </a:solidFill>
          </a:ln>
        </p:spPr>
      </p:pic>
      <p:sp>
        <p:nvSpPr>
          <p:cNvPr id="15" name="Arrow: Down 14">
            <a:extLst>
              <a:ext uri="{FF2B5EF4-FFF2-40B4-BE49-F238E27FC236}">
                <a16:creationId xmlns:a16="http://schemas.microsoft.com/office/drawing/2014/main" id="{7226FCF8-6017-D5BA-7B52-2671DFE6381E}"/>
              </a:ext>
            </a:extLst>
          </p:cNvPr>
          <p:cNvSpPr/>
          <p:nvPr/>
        </p:nvSpPr>
        <p:spPr>
          <a:xfrm>
            <a:off x="6227173" y="4743033"/>
            <a:ext cx="351277" cy="439520"/>
          </a:xfrm>
          <a:prstGeom prst="downArrow">
            <a:avLst/>
          </a:prstGeom>
          <a:solidFill>
            <a:srgbClr val="CACACA"/>
          </a:solidFill>
          <a:ln>
            <a:solidFill>
              <a:srgbClr val="CACA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9572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62809-A55E-16DB-84B5-583D7F5CA3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D4A339-1A3F-3016-A0A8-6B2AA49DFADF}"/>
              </a:ext>
            </a:extLst>
          </p:cNvPr>
          <p:cNvSpPr>
            <a:spLocks noGrp="1"/>
          </p:cNvSpPr>
          <p:nvPr>
            <p:ph type="title"/>
          </p:nvPr>
        </p:nvSpPr>
        <p:spPr/>
        <p:txBody>
          <a:bodyPr/>
          <a:lstStyle/>
          <a:p>
            <a:r>
              <a:rPr lang="en-GB" sz="4000" dirty="0">
                <a:solidFill>
                  <a:srgbClr val="008C95"/>
                </a:solidFill>
              </a:rPr>
              <a:t>Section 2:</a:t>
            </a:r>
            <a:br>
              <a:rPr lang="en-GB" sz="4000" dirty="0"/>
            </a:br>
            <a:r>
              <a:rPr lang="en-GB" sz="4000" dirty="0"/>
              <a:t>Introduction to Deputy Manager role</a:t>
            </a:r>
          </a:p>
        </p:txBody>
      </p:sp>
    </p:spTree>
    <p:extLst>
      <p:ext uri="{BB962C8B-B14F-4D97-AF65-F5344CB8AC3E}">
        <p14:creationId xmlns:p14="http://schemas.microsoft.com/office/powerpoint/2010/main" val="2814139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07B6E6E-52E8-C95C-4230-191C089E6885}"/>
              </a:ext>
            </a:extLst>
          </p:cNvPr>
          <p:cNvSpPr>
            <a:spLocks noGrp="1"/>
          </p:cNvSpPr>
          <p:nvPr>
            <p:ph type="body" sz="quarter" idx="20"/>
          </p:nvPr>
        </p:nvSpPr>
        <p:spPr/>
        <p:txBody>
          <a:bodyPr/>
          <a:lstStyle/>
          <a:p>
            <a:r>
              <a:rPr lang="en-GB" sz="3200" dirty="0"/>
              <a:t>Anton’s story – Deputy Manager </a:t>
            </a:r>
          </a:p>
        </p:txBody>
      </p:sp>
      <p:sp>
        <p:nvSpPr>
          <p:cNvPr id="6" name="TextBox 5">
            <a:extLst>
              <a:ext uri="{FF2B5EF4-FFF2-40B4-BE49-F238E27FC236}">
                <a16:creationId xmlns:a16="http://schemas.microsoft.com/office/drawing/2014/main" id="{5D0F0B8D-7688-1DB4-CB5A-D1E460B27E74}"/>
              </a:ext>
            </a:extLst>
          </p:cNvPr>
          <p:cNvSpPr txBox="1"/>
          <p:nvPr/>
        </p:nvSpPr>
        <p:spPr>
          <a:xfrm>
            <a:off x="559039" y="1283102"/>
            <a:ext cx="8673451" cy="5170646"/>
          </a:xfrm>
          <a:prstGeom prst="rect">
            <a:avLst/>
          </a:prstGeom>
          <a:noFill/>
        </p:spPr>
        <p:txBody>
          <a:bodyPr wrap="square">
            <a:spAutoFit/>
          </a:bodyPr>
          <a:lstStyle/>
          <a:p>
            <a:pPr algn="l"/>
            <a:r>
              <a:rPr lang="en-GB" sz="1100" b="1" i="0" dirty="0">
                <a:solidFill>
                  <a:srgbClr val="0068B3"/>
                </a:solidFill>
                <a:effectLst/>
                <a:latin typeface="Arial" panose="020B0604020202020204" pitchFamily="34" charset="0"/>
                <a:cs typeface="Arial" panose="020B0604020202020204" pitchFamily="34" charset="0"/>
              </a:rPr>
              <a:t>Anton has been working in adult social care for the last 5 years and has recently become a deputy manager in a large homecare provider. Whilst in his organisation Anton’s job title is Senior </a:t>
            </a:r>
            <a:r>
              <a:rPr lang="en-GB" sz="1100" b="1" dirty="0">
                <a:solidFill>
                  <a:srgbClr val="0068B3"/>
                </a:solidFill>
                <a:latin typeface="Arial" panose="020B0604020202020204" pitchFamily="34" charset="0"/>
                <a:cs typeface="Arial" panose="020B0604020202020204" pitchFamily="34" charset="0"/>
              </a:rPr>
              <a:t>C</a:t>
            </a:r>
            <a:r>
              <a:rPr lang="en-GB" sz="1100" b="1" i="0" dirty="0">
                <a:solidFill>
                  <a:srgbClr val="0068B3"/>
                </a:solidFill>
                <a:effectLst/>
                <a:latin typeface="Arial" panose="020B0604020202020204" pitchFamily="34" charset="0"/>
                <a:cs typeface="Arial" panose="020B0604020202020204" pitchFamily="34" charset="0"/>
              </a:rPr>
              <a:t>are </a:t>
            </a:r>
            <a:r>
              <a:rPr lang="en-GB" sz="1100" b="1" dirty="0">
                <a:solidFill>
                  <a:srgbClr val="0068B3"/>
                </a:solidFill>
                <a:latin typeface="Arial" panose="020B0604020202020204" pitchFamily="34" charset="0"/>
                <a:cs typeface="Arial" panose="020B0604020202020204" pitchFamily="34" charset="0"/>
              </a:rPr>
              <a:t>C</a:t>
            </a:r>
            <a:r>
              <a:rPr lang="en-GB" sz="1100" b="1" i="0" dirty="0">
                <a:solidFill>
                  <a:srgbClr val="0068B3"/>
                </a:solidFill>
                <a:effectLst/>
                <a:latin typeface="Arial" panose="020B0604020202020204" pitchFamily="34" charset="0"/>
                <a:cs typeface="Arial" panose="020B0604020202020204" pitchFamily="34" charset="0"/>
              </a:rPr>
              <a:t>oordinator, he carries out the duties associated with a deputy manager. He has previously completed the level 2 Care Certificate qualification and the Level 3 Diploma in Adult Care which he achieved when he was a care worker.  </a:t>
            </a:r>
          </a:p>
          <a:p>
            <a:pPr algn="l"/>
            <a:endParaRPr lang="en-GB" sz="1100" b="0" i="0" dirty="0">
              <a:solidFill>
                <a:srgbClr val="0B0C0C"/>
              </a:solidFill>
              <a:effectLst/>
              <a:latin typeface="Arial" panose="020B0604020202020204" pitchFamily="34" charset="0"/>
              <a:cs typeface="Arial" panose="020B0604020202020204" pitchFamily="34" charset="0"/>
            </a:endParaRPr>
          </a:p>
          <a:p>
            <a:pPr algn="l"/>
            <a:r>
              <a:rPr lang="en-GB" sz="1100" b="0" i="0" dirty="0">
                <a:solidFill>
                  <a:srgbClr val="0B0C0C"/>
                </a:solidFill>
                <a:effectLst/>
                <a:latin typeface="Arial" panose="020B0604020202020204" pitchFamily="34" charset="0"/>
                <a:cs typeface="Arial" panose="020B0604020202020204" pitchFamily="34" charset="0"/>
              </a:rPr>
              <a:t>In his role Anton has the responsibility of managing the care coordinators and, through them, the wider care worker staff team. He also works very closely with the registered manager, supporting them wider setting to deliver effective, person-centred care to over 300 people each week.  </a:t>
            </a:r>
          </a:p>
          <a:p>
            <a:pPr algn="l"/>
            <a:endParaRPr lang="en-GB" sz="1100" b="0" i="0" dirty="0">
              <a:solidFill>
                <a:srgbClr val="0B0C0C"/>
              </a:solidFill>
              <a:effectLst/>
              <a:latin typeface="Arial" panose="020B0604020202020204" pitchFamily="34" charset="0"/>
              <a:cs typeface="Arial" panose="020B0604020202020204" pitchFamily="34" charset="0"/>
            </a:endParaRPr>
          </a:p>
          <a:p>
            <a:pPr algn="l"/>
            <a:r>
              <a:rPr lang="en-GB" sz="1100" b="0" i="0" dirty="0">
                <a:solidFill>
                  <a:srgbClr val="0B0C0C"/>
                </a:solidFill>
                <a:effectLst/>
                <a:latin typeface="Arial" panose="020B0604020202020204" pitchFamily="34" charset="0"/>
                <a:cs typeface="Arial" panose="020B0604020202020204" pitchFamily="34" charset="0"/>
              </a:rPr>
              <a:t>As he settles into his role as senior care coordinator Anton recognises that there were number of areas around leadership and management knowledge and skills that he needs to develop and build upon in order to fulfil the expectations of his role. This development will compliment his previous care experience and qualifications he has obtained. He has an initial supervision with his registered manager who directs him to the Manager Induction Standards. They go through the standards together compiling a development plan about how Anton will work towards developing the knowledge to meet each standard and set a target of him achieving this in 6 months. Anton’s progress will be regularly reviewed in his monthly supervision meetings with his manager who will support him in any areas that he might be struggling with.  </a:t>
            </a:r>
          </a:p>
          <a:p>
            <a:pPr algn="l"/>
            <a:endParaRPr lang="en-GB" sz="1100" b="0" i="0" dirty="0">
              <a:solidFill>
                <a:srgbClr val="0B0C0C"/>
              </a:solidFill>
              <a:effectLst/>
              <a:latin typeface="Arial" panose="020B0604020202020204" pitchFamily="34" charset="0"/>
              <a:cs typeface="Arial" panose="020B0604020202020204" pitchFamily="34" charset="0"/>
            </a:endParaRPr>
          </a:p>
          <a:p>
            <a:pPr algn="l"/>
            <a:r>
              <a:rPr lang="en-GB" sz="1100" b="0" i="0" dirty="0">
                <a:solidFill>
                  <a:srgbClr val="0B0C0C"/>
                </a:solidFill>
                <a:effectLst/>
                <a:latin typeface="Arial" panose="020B0604020202020204" pitchFamily="34" charset="0"/>
                <a:cs typeface="Arial" panose="020B0604020202020204" pitchFamily="34" charset="0"/>
              </a:rPr>
              <a:t>In addition to the development of this knowledge Anton also works on developing other knowledge and skills that he needs in his role as a senior care coordinator. He works with his registered manager to identify areas of development and then uses various formal and informal learning options to help advance his knowledge and skills. His registered manager supports him to access some learning programmes, such as Lead to Succeed, that help him grow his leadership and management skills. He also shadows and learns from his registered manager, particularly focusing on developing further his leadership skills. </a:t>
            </a:r>
          </a:p>
          <a:p>
            <a:pPr algn="l"/>
            <a:endParaRPr lang="en-GB" sz="1100" b="0" i="0" dirty="0">
              <a:solidFill>
                <a:srgbClr val="0B0C0C"/>
              </a:solidFill>
              <a:effectLst/>
              <a:latin typeface="Arial" panose="020B0604020202020204" pitchFamily="34" charset="0"/>
              <a:cs typeface="Arial" panose="020B0604020202020204" pitchFamily="34" charset="0"/>
            </a:endParaRPr>
          </a:p>
          <a:p>
            <a:pPr algn="l"/>
            <a:r>
              <a:rPr lang="en-GB" sz="1100" b="0" i="0" dirty="0">
                <a:solidFill>
                  <a:srgbClr val="0B0C0C"/>
                </a:solidFill>
                <a:effectLst/>
                <a:latin typeface="Arial" panose="020B0604020202020204" pitchFamily="34" charset="0"/>
                <a:cs typeface="Arial" panose="020B0604020202020204" pitchFamily="34" charset="0"/>
              </a:rPr>
              <a:t>After he has been in his position for some time his registered manager speaks to him about how he wants to continue to develop in his role and whether he is interested in moving into a registered manager role in the future. Anton isn’t certain whether he wishes to progress to registered manager at this time but is conscious that he might wish to move to a role like that in the future. His registered manager talks to him about completing the Level 5 Diploma in Leadership and Management in Adult Care; having looked at the qualification content it covers the areas of work which Anton undertakes and would give him a sound basis of knowledge on which to build in the future. Anton agrees that completing this qualification would be beneficial for his continued development and therefore his manager makes the arrangements for him to complete this </a:t>
            </a:r>
            <a:r>
              <a:rPr lang="en-GB" sz="1050" b="0" i="0" dirty="0">
                <a:solidFill>
                  <a:srgbClr val="0B0C0C"/>
                </a:solidFill>
                <a:effectLst/>
                <a:latin typeface="Arial" panose="020B0604020202020204" pitchFamily="34" charset="0"/>
                <a:cs typeface="Arial" panose="020B0604020202020204" pitchFamily="34" charset="0"/>
              </a:rPr>
              <a:t>qualification. </a:t>
            </a:r>
          </a:p>
        </p:txBody>
      </p:sp>
    </p:spTree>
    <p:extLst>
      <p:ext uri="{BB962C8B-B14F-4D97-AF65-F5344CB8AC3E}">
        <p14:creationId xmlns:p14="http://schemas.microsoft.com/office/powerpoint/2010/main" val="2887180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3DD1B12-FA5F-F942-9464-23E194837BE2}"/>
              </a:ext>
            </a:extLst>
          </p:cNvPr>
          <p:cNvGrpSpPr>
            <a:grpSpLocks/>
          </p:cNvGrpSpPr>
          <p:nvPr/>
        </p:nvGrpSpPr>
        <p:grpSpPr>
          <a:xfrm>
            <a:off x="6379149" y="4025437"/>
            <a:ext cx="4844521" cy="2336784"/>
            <a:chOff x="6379149" y="3799301"/>
            <a:chExt cx="4844521" cy="2336784"/>
          </a:xfrm>
        </p:grpSpPr>
        <p:sp>
          <p:nvSpPr>
            <p:cNvPr id="7" name="Rectangle 6">
              <a:extLst>
                <a:ext uri="{FF2B5EF4-FFF2-40B4-BE49-F238E27FC236}">
                  <a16:creationId xmlns:a16="http://schemas.microsoft.com/office/drawing/2014/main" id="{0D67BADE-AE4B-4FA9-4812-1E9D99977FA8}"/>
                </a:ext>
              </a:extLst>
            </p:cNvPr>
            <p:cNvSpPr>
              <a:spLocks/>
            </p:cNvSpPr>
            <p:nvPr/>
          </p:nvSpPr>
          <p:spPr>
            <a:xfrm>
              <a:off x="6379149" y="3799301"/>
              <a:ext cx="4844521" cy="2256433"/>
            </a:xfrm>
            <a:prstGeom prst="rect">
              <a:avLst/>
            </a:prstGeom>
            <a:solidFill>
              <a:srgbClr val="008C95">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a:cs typeface="Arial"/>
              </a:endParaRPr>
            </a:p>
          </p:txBody>
        </p:sp>
        <p:sp>
          <p:nvSpPr>
            <p:cNvPr id="8" name="Free-form: Shape 82">
              <a:extLst>
                <a:ext uri="{FF2B5EF4-FFF2-40B4-BE49-F238E27FC236}">
                  <a16:creationId xmlns:a16="http://schemas.microsoft.com/office/drawing/2014/main" id="{7C7A139C-48D3-F482-3A9B-0A08FA4302CD}"/>
                </a:ext>
              </a:extLst>
            </p:cNvPr>
            <p:cNvSpPr>
              <a:spLocks/>
            </p:cNvSpPr>
            <p:nvPr/>
          </p:nvSpPr>
          <p:spPr>
            <a:xfrm>
              <a:off x="6401481" y="3806016"/>
              <a:ext cx="2419220" cy="2330069"/>
            </a:xfrm>
            <a:custGeom>
              <a:avLst/>
              <a:gdLst>
                <a:gd name="connsiteX0" fmla="*/ 1106043 w 1107125"/>
                <a:gd name="connsiteY0" fmla="*/ 133611 h 1106768"/>
                <a:gd name="connsiteX1" fmla="*/ 133968 w 1107125"/>
                <a:gd name="connsiteY1" fmla="*/ 1105687 h 1106768"/>
                <a:gd name="connsiteX2" fmla="*/ 0 w 1107125"/>
                <a:gd name="connsiteY2" fmla="*/ 987794 h 1106768"/>
                <a:gd name="connsiteX3" fmla="*/ 0 w 1107125"/>
                <a:gd name="connsiteY3" fmla="*/ 489432 h 1106768"/>
                <a:gd name="connsiteX4" fmla="*/ 91099 w 1107125"/>
                <a:gd name="connsiteY4" fmla="*/ 374040 h 1106768"/>
                <a:gd name="connsiteX5" fmla="*/ 385829 w 1107125"/>
                <a:gd name="connsiteY5" fmla="*/ 87169 h 1106768"/>
                <a:gd name="connsiteX6" fmla="*/ 500149 w 1107125"/>
                <a:gd name="connsiteY6" fmla="*/ 0 h 1106768"/>
                <a:gd name="connsiteX7" fmla="*/ 988151 w 1107125"/>
                <a:gd name="connsiteY7" fmla="*/ 0 h 1106768"/>
                <a:gd name="connsiteX8" fmla="*/ 1106043 w 1107125"/>
                <a:gd name="connsiteY8" fmla="*/ 133969 h 110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125" h="1106768">
                  <a:moveTo>
                    <a:pt x="1106043" y="133611"/>
                  </a:moveTo>
                  <a:cubicBezTo>
                    <a:pt x="1037094" y="637690"/>
                    <a:pt x="638047" y="1036738"/>
                    <a:pt x="133968" y="1105687"/>
                  </a:cubicBezTo>
                  <a:cubicBezTo>
                    <a:pt x="63233" y="1115332"/>
                    <a:pt x="0" y="1059244"/>
                    <a:pt x="0" y="987794"/>
                  </a:cubicBezTo>
                  <a:lnTo>
                    <a:pt x="0" y="489432"/>
                  </a:lnTo>
                  <a:cubicBezTo>
                    <a:pt x="0" y="434415"/>
                    <a:pt x="38225" y="388687"/>
                    <a:pt x="91099" y="374040"/>
                  </a:cubicBezTo>
                  <a:cubicBezTo>
                    <a:pt x="231855" y="335457"/>
                    <a:pt x="343673" y="226139"/>
                    <a:pt x="385829" y="87169"/>
                  </a:cubicBezTo>
                  <a:cubicBezTo>
                    <a:pt x="401191" y="36082"/>
                    <a:pt x="446561" y="0"/>
                    <a:pt x="500149" y="0"/>
                  </a:cubicBezTo>
                  <a:lnTo>
                    <a:pt x="988151" y="0"/>
                  </a:lnTo>
                  <a:cubicBezTo>
                    <a:pt x="1059601" y="0"/>
                    <a:pt x="1115689" y="62876"/>
                    <a:pt x="1106043" y="133969"/>
                  </a:cubicBezTo>
                  <a:close/>
                </a:path>
              </a:pathLst>
            </a:custGeom>
            <a:solidFill>
              <a:srgbClr val="008C95"/>
            </a:solidFill>
            <a:ln w="0" cap="flat">
              <a:noFill/>
              <a:prstDash val="solid"/>
              <a:miter/>
            </a:ln>
          </p:spPr>
          <p:txBody>
            <a:bodyPr rtlCol="0" anchor="ctr"/>
            <a:lstStyle/>
            <a:p>
              <a:endParaRPr lang="en-US" dirty="0">
                <a:latin typeface="Arial"/>
                <a:cs typeface="Arial"/>
              </a:endParaRPr>
            </a:p>
          </p:txBody>
        </p:sp>
        <p:sp>
          <p:nvSpPr>
            <p:cNvPr id="9" name="Free-form: Shape 86">
              <a:extLst>
                <a:ext uri="{FF2B5EF4-FFF2-40B4-BE49-F238E27FC236}">
                  <a16:creationId xmlns:a16="http://schemas.microsoft.com/office/drawing/2014/main" id="{60409156-0B49-A1CC-5ABC-37CE38265858}"/>
                </a:ext>
              </a:extLst>
            </p:cNvPr>
            <p:cNvSpPr>
              <a:spLocks/>
            </p:cNvSpPr>
            <p:nvPr/>
          </p:nvSpPr>
          <p:spPr>
            <a:xfrm>
              <a:off x="6560903" y="5583315"/>
              <a:ext cx="388756" cy="374553"/>
            </a:xfrm>
            <a:custGeom>
              <a:avLst/>
              <a:gdLst>
                <a:gd name="connsiteX0" fmla="*/ 177910 w 177909"/>
                <a:gd name="connsiteY0" fmla="*/ 88955 h 177910"/>
                <a:gd name="connsiteX1" fmla="*/ 88955 w 177909"/>
                <a:gd name="connsiteY1" fmla="*/ 177910 h 177910"/>
                <a:gd name="connsiteX2" fmla="*/ 0 w 177909"/>
                <a:gd name="connsiteY2" fmla="*/ 88955 h 177910"/>
                <a:gd name="connsiteX3" fmla="*/ 88955 w 177909"/>
                <a:gd name="connsiteY3" fmla="*/ 0 h 177910"/>
                <a:gd name="connsiteX4" fmla="*/ 177910 w 177909"/>
                <a:gd name="connsiteY4" fmla="*/ 88955 h 17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09" h="177910">
                  <a:moveTo>
                    <a:pt x="177910" y="88955"/>
                  </a:moveTo>
                  <a:cubicBezTo>
                    <a:pt x="177910" y="137898"/>
                    <a:pt x="138255" y="177910"/>
                    <a:pt x="88955" y="177910"/>
                  </a:cubicBezTo>
                  <a:cubicBezTo>
                    <a:pt x="39655" y="177910"/>
                    <a:pt x="0" y="138256"/>
                    <a:pt x="0" y="88955"/>
                  </a:cubicBezTo>
                  <a:cubicBezTo>
                    <a:pt x="0" y="39655"/>
                    <a:pt x="39655" y="0"/>
                    <a:pt x="88955" y="0"/>
                  </a:cubicBezTo>
                  <a:cubicBezTo>
                    <a:pt x="138255" y="0"/>
                    <a:pt x="177910" y="39655"/>
                    <a:pt x="177910" y="88955"/>
                  </a:cubicBezTo>
                  <a:close/>
                </a:path>
              </a:pathLst>
            </a:custGeom>
            <a:solidFill>
              <a:srgbClr val="FFFFFF"/>
            </a:solidFill>
            <a:ln w="0" cap="flat">
              <a:noFill/>
              <a:prstDash val="solid"/>
              <a:miter/>
            </a:ln>
          </p:spPr>
          <p:txBody>
            <a:bodyPr wrap="none" rtlCol="0" anchor="ctr"/>
            <a:lstStyle/>
            <a:p>
              <a:pPr algn="ctr"/>
              <a:r>
                <a:rPr lang="en-US" sz="1050">
                  <a:latin typeface="Arial"/>
                  <a:cs typeface="Arial"/>
                </a:rPr>
                <a:t>03</a:t>
              </a:r>
            </a:p>
          </p:txBody>
        </p:sp>
        <p:sp>
          <p:nvSpPr>
            <p:cNvPr id="10" name="TextBox 32">
              <a:extLst>
                <a:ext uri="{FF2B5EF4-FFF2-40B4-BE49-F238E27FC236}">
                  <a16:creationId xmlns:a16="http://schemas.microsoft.com/office/drawing/2014/main" id="{920D591D-70C1-B85C-5726-9AD2F491445E}"/>
                </a:ext>
              </a:extLst>
            </p:cNvPr>
            <p:cNvSpPr txBox="1">
              <a:spLocks/>
            </p:cNvSpPr>
            <p:nvPr/>
          </p:nvSpPr>
          <p:spPr>
            <a:xfrm>
              <a:off x="7041055" y="4599270"/>
              <a:ext cx="1140071" cy="748923"/>
            </a:xfrm>
            <a:prstGeom prst="rect">
              <a:avLst/>
            </a:prstGeom>
          </p:spPr>
          <p:txBody>
            <a:bodyPr vert="horz" lIns="0" tIns="0" rIns="0" bIns="0" rtlCol="0">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r>
                <a:rPr lang="en-GB" dirty="0">
                  <a:solidFill>
                    <a:schemeClr val="bg1"/>
                  </a:solidFill>
                  <a:latin typeface="Arial" panose="020B0604020202020204" pitchFamily="34" charset="0"/>
                  <a:cs typeface="Arial" panose="020B0604020202020204" pitchFamily="34" charset="0"/>
                </a:rPr>
                <a:t>Delivering excellent care</a:t>
              </a:r>
            </a:p>
          </p:txBody>
        </p:sp>
        <p:pic>
          <p:nvPicPr>
            <p:cNvPr id="11" name="Graphic 10" descr="Care outline">
              <a:extLst>
                <a:ext uri="{FF2B5EF4-FFF2-40B4-BE49-F238E27FC236}">
                  <a16:creationId xmlns:a16="http://schemas.microsoft.com/office/drawing/2014/main" id="{1C0FF22F-2644-1346-DA6F-E504972B3D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02466" y="3845335"/>
              <a:ext cx="540000" cy="540000"/>
            </a:xfrm>
            <a:prstGeom prst="rect">
              <a:avLst/>
            </a:prstGeom>
          </p:spPr>
        </p:pic>
        <p:sp>
          <p:nvSpPr>
            <p:cNvPr id="12" name="TextBox 11">
              <a:extLst>
                <a:ext uri="{FF2B5EF4-FFF2-40B4-BE49-F238E27FC236}">
                  <a16:creationId xmlns:a16="http://schemas.microsoft.com/office/drawing/2014/main" id="{10D25466-344F-F967-2139-9B2935475753}"/>
                </a:ext>
              </a:extLst>
            </p:cNvPr>
            <p:cNvSpPr txBox="1">
              <a:spLocks/>
            </p:cNvSpPr>
            <p:nvPr/>
          </p:nvSpPr>
          <p:spPr>
            <a:xfrm>
              <a:off x="8852949" y="3950195"/>
              <a:ext cx="2338473" cy="1938992"/>
            </a:xfrm>
            <a:prstGeom prst="rect">
              <a:avLst/>
            </a:prstGeom>
            <a:noFill/>
          </p:spPr>
          <p:txBody>
            <a:bodyPr wrap="square" rtlCol="0">
              <a:spAutoFit/>
            </a:bodyPr>
            <a:lstStyle/>
            <a:p>
              <a:pPr marL="285750" indent="-285750">
                <a:buFont typeface="Wingdings" panose="05000000000000000000" pitchFamily="2" charset="2"/>
                <a:buChar char="ü"/>
              </a:pPr>
              <a:r>
                <a:rPr lang="en-GB" sz="1200" dirty="0">
                  <a:latin typeface="Arial"/>
                  <a:cs typeface="Arial"/>
                </a:rPr>
                <a:t>Mental capacity and restrictive practice</a:t>
              </a:r>
            </a:p>
            <a:p>
              <a:pPr marL="285750" indent="-285750">
                <a:buFont typeface="Wingdings" panose="05000000000000000000" pitchFamily="2" charset="2"/>
                <a:buChar char="ü"/>
              </a:pPr>
              <a:r>
                <a:rPr lang="en-GB" sz="1200" dirty="0">
                  <a:latin typeface="Arial"/>
                  <a:cs typeface="Arial"/>
                </a:rPr>
                <a:t>Lead person-centred practice</a:t>
              </a:r>
            </a:p>
            <a:p>
              <a:pPr marL="285750" indent="-285750">
                <a:buFont typeface="Wingdings" panose="05000000000000000000" pitchFamily="2" charset="2"/>
                <a:buChar char="ü"/>
              </a:pPr>
              <a:r>
                <a:rPr lang="en-GB" sz="1200" dirty="0">
                  <a:latin typeface="Arial"/>
                  <a:cs typeface="Arial"/>
                </a:rPr>
                <a:t>Lead health and safety</a:t>
              </a:r>
            </a:p>
            <a:p>
              <a:pPr marL="285750" indent="-285750">
                <a:buFont typeface="Wingdings" panose="05000000000000000000" pitchFamily="2" charset="2"/>
                <a:buChar char="ü"/>
              </a:pPr>
              <a:r>
                <a:rPr lang="en-GB" sz="1200" dirty="0">
                  <a:latin typeface="Arial"/>
                  <a:cs typeface="Arial"/>
                </a:rPr>
                <a:t>Promote health and wellbeing</a:t>
              </a:r>
            </a:p>
            <a:p>
              <a:pPr marL="285750" indent="-285750">
                <a:buFont typeface="Wingdings" panose="05000000000000000000" pitchFamily="2" charset="2"/>
                <a:buChar char="ü"/>
              </a:pPr>
              <a:r>
                <a:rPr lang="en-GB" sz="1200" dirty="0">
                  <a:latin typeface="Arial"/>
                  <a:cs typeface="Arial"/>
                </a:rPr>
                <a:t>Understanding of Deprivation of Liberty Safeguards</a:t>
              </a:r>
            </a:p>
          </p:txBody>
        </p:sp>
      </p:grpSp>
      <p:grpSp>
        <p:nvGrpSpPr>
          <p:cNvPr id="13" name="Group 12">
            <a:extLst>
              <a:ext uri="{FF2B5EF4-FFF2-40B4-BE49-F238E27FC236}">
                <a16:creationId xmlns:a16="http://schemas.microsoft.com/office/drawing/2014/main" id="{3B19C87A-E5C0-0375-006C-0480BFAF1682}"/>
              </a:ext>
            </a:extLst>
          </p:cNvPr>
          <p:cNvGrpSpPr>
            <a:grpSpLocks/>
          </p:cNvGrpSpPr>
          <p:nvPr/>
        </p:nvGrpSpPr>
        <p:grpSpPr>
          <a:xfrm>
            <a:off x="6379149" y="1598995"/>
            <a:ext cx="4845301" cy="2330823"/>
            <a:chOff x="6379149" y="1382685"/>
            <a:chExt cx="4845301" cy="2330823"/>
          </a:xfrm>
        </p:grpSpPr>
        <p:sp>
          <p:nvSpPr>
            <p:cNvPr id="14" name="Rectangle 13">
              <a:extLst>
                <a:ext uri="{FF2B5EF4-FFF2-40B4-BE49-F238E27FC236}">
                  <a16:creationId xmlns:a16="http://schemas.microsoft.com/office/drawing/2014/main" id="{D123B554-2C78-F0ED-B232-47284490EC11}"/>
                </a:ext>
              </a:extLst>
            </p:cNvPr>
            <p:cNvSpPr>
              <a:spLocks/>
            </p:cNvSpPr>
            <p:nvPr/>
          </p:nvSpPr>
          <p:spPr>
            <a:xfrm>
              <a:off x="6379149" y="1451204"/>
              <a:ext cx="4845301" cy="2258805"/>
            </a:xfrm>
            <a:prstGeom prst="rect">
              <a:avLst/>
            </a:prstGeom>
            <a:solidFill>
              <a:srgbClr val="0068B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a:cs typeface="Arial"/>
              </a:endParaRPr>
            </a:p>
          </p:txBody>
        </p:sp>
        <p:sp>
          <p:nvSpPr>
            <p:cNvPr id="15" name="Free-form: Shape 81">
              <a:extLst>
                <a:ext uri="{FF2B5EF4-FFF2-40B4-BE49-F238E27FC236}">
                  <a16:creationId xmlns:a16="http://schemas.microsoft.com/office/drawing/2014/main" id="{B7257FC2-4EE1-FEF3-234A-7E286FBAC664}"/>
                </a:ext>
              </a:extLst>
            </p:cNvPr>
            <p:cNvSpPr>
              <a:spLocks/>
            </p:cNvSpPr>
            <p:nvPr/>
          </p:nvSpPr>
          <p:spPr>
            <a:xfrm>
              <a:off x="6402261" y="1382685"/>
              <a:ext cx="2419220" cy="2330823"/>
            </a:xfrm>
            <a:custGeom>
              <a:avLst/>
              <a:gdLst>
                <a:gd name="connsiteX0" fmla="*/ 987794 w 1107125"/>
                <a:gd name="connsiteY0" fmla="*/ 1106769 h 1107126"/>
                <a:gd name="connsiteX1" fmla="*/ 507294 w 1107125"/>
                <a:gd name="connsiteY1" fmla="*/ 1106769 h 1107126"/>
                <a:gd name="connsiteX2" fmla="*/ 391545 w 1107125"/>
                <a:gd name="connsiteY2" fmla="*/ 1012812 h 1107126"/>
                <a:gd name="connsiteX3" fmla="*/ 90027 w 1107125"/>
                <a:gd name="connsiteY3" fmla="*/ 703077 h 1107126"/>
                <a:gd name="connsiteX4" fmla="*/ 0 w 1107125"/>
                <a:gd name="connsiteY4" fmla="*/ 588400 h 1107126"/>
                <a:gd name="connsiteX5" fmla="*/ 0 w 1107125"/>
                <a:gd name="connsiteY5" fmla="*/ 118975 h 1107126"/>
                <a:gd name="connsiteX6" fmla="*/ 133968 w 1107125"/>
                <a:gd name="connsiteY6" fmla="*/ 1082 h 1107126"/>
                <a:gd name="connsiteX7" fmla="*/ 1106043 w 1107125"/>
                <a:gd name="connsiteY7" fmla="*/ 973158 h 1107126"/>
                <a:gd name="connsiteX8" fmla="*/ 988151 w 1107125"/>
                <a:gd name="connsiteY8" fmla="*/ 1107126 h 110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125" h="1107126">
                  <a:moveTo>
                    <a:pt x="987794" y="1106769"/>
                  </a:moveTo>
                  <a:lnTo>
                    <a:pt x="507294" y="1106769"/>
                  </a:lnTo>
                  <a:cubicBezTo>
                    <a:pt x="451206" y="1106769"/>
                    <a:pt x="404763" y="1067114"/>
                    <a:pt x="391545" y="1012812"/>
                  </a:cubicBezTo>
                  <a:cubicBezTo>
                    <a:pt x="355106" y="862411"/>
                    <a:pt x="238643" y="743446"/>
                    <a:pt x="90027" y="703077"/>
                  </a:cubicBezTo>
                  <a:cubicBezTo>
                    <a:pt x="37511" y="688787"/>
                    <a:pt x="0" y="642702"/>
                    <a:pt x="0" y="588400"/>
                  </a:cubicBezTo>
                  <a:lnTo>
                    <a:pt x="0" y="118975"/>
                  </a:lnTo>
                  <a:cubicBezTo>
                    <a:pt x="0" y="47525"/>
                    <a:pt x="62876" y="-8563"/>
                    <a:pt x="133968" y="1082"/>
                  </a:cubicBezTo>
                  <a:cubicBezTo>
                    <a:pt x="638047" y="70031"/>
                    <a:pt x="1037094" y="469079"/>
                    <a:pt x="1106043" y="973158"/>
                  </a:cubicBezTo>
                  <a:cubicBezTo>
                    <a:pt x="1115689" y="1043893"/>
                    <a:pt x="1059601" y="1107126"/>
                    <a:pt x="988151" y="1107126"/>
                  </a:cubicBezTo>
                  <a:close/>
                </a:path>
              </a:pathLst>
            </a:custGeom>
            <a:solidFill>
              <a:srgbClr val="0068B3"/>
            </a:solidFill>
            <a:ln w="0" cap="flat">
              <a:noFill/>
              <a:prstDash val="solid"/>
              <a:miter/>
            </a:ln>
          </p:spPr>
          <p:txBody>
            <a:bodyPr rtlCol="0" anchor="ctr"/>
            <a:lstStyle/>
            <a:p>
              <a:endParaRPr lang="en-US" dirty="0">
                <a:latin typeface="Arial"/>
                <a:cs typeface="Arial"/>
              </a:endParaRPr>
            </a:p>
          </p:txBody>
        </p:sp>
        <p:sp>
          <p:nvSpPr>
            <p:cNvPr id="16" name="Free-form: Shape 85">
              <a:extLst>
                <a:ext uri="{FF2B5EF4-FFF2-40B4-BE49-F238E27FC236}">
                  <a16:creationId xmlns:a16="http://schemas.microsoft.com/office/drawing/2014/main" id="{1D32F870-E345-8CD3-703D-188C55E580C7}"/>
                </a:ext>
              </a:extLst>
            </p:cNvPr>
            <p:cNvSpPr>
              <a:spLocks/>
            </p:cNvSpPr>
            <p:nvPr/>
          </p:nvSpPr>
          <p:spPr>
            <a:xfrm>
              <a:off x="6596642" y="1618118"/>
              <a:ext cx="388758" cy="374553"/>
            </a:xfrm>
            <a:custGeom>
              <a:avLst/>
              <a:gdLst>
                <a:gd name="connsiteX0" fmla="*/ 177910 w 177910"/>
                <a:gd name="connsiteY0" fmla="*/ 88955 h 177910"/>
                <a:gd name="connsiteX1" fmla="*/ 88955 w 177910"/>
                <a:gd name="connsiteY1" fmla="*/ 177910 h 177910"/>
                <a:gd name="connsiteX2" fmla="*/ -1 w 177910"/>
                <a:gd name="connsiteY2" fmla="*/ 88955 h 177910"/>
                <a:gd name="connsiteX3" fmla="*/ 88955 w 177910"/>
                <a:gd name="connsiteY3" fmla="*/ 0 h 177910"/>
                <a:gd name="connsiteX4" fmla="*/ 177910 w 177910"/>
                <a:gd name="connsiteY4" fmla="*/ 88955 h 17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10" h="177910">
                  <a:moveTo>
                    <a:pt x="177910" y="88955"/>
                  </a:moveTo>
                  <a:cubicBezTo>
                    <a:pt x="177910" y="138084"/>
                    <a:pt x="138084" y="177910"/>
                    <a:pt x="88955" y="177910"/>
                  </a:cubicBezTo>
                  <a:cubicBezTo>
                    <a:pt x="39826" y="177910"/>
                    <a:pt x="-1" y="138084"/>
                    <a:pt x="-1" y="88955"/>
                  </a:cubicBezTo>
                  <a:cubicBezTo>
                    <a:pt x="-1" y="39827"/>
                    <a:pt x="39826" y="0"/>
                    <a:pt x="88955" y="0"/>
                  </a:cubicBezTo>
                  <a:cubicBezTo>
                    <a:pt x="138083" y="0"/>
                    <a:pt x="177910" y="39827"/>
                    <a:pt x="177910" y="88955"/>
                  </a:cubicBezTo>
                  <a:close/>
                </a:path>
              </a:pathLst>
            </a:custGeom>
            <a:solidFill>
              <a:srgbClr val="FFFFFF"/>
            </a:solidFill>
            <a:ln w="0" cap="flat">
              <a:noFill/>
              <a:prstDash val="solid"/>
              <a:miter/>
            </a:ln>
          </p:spPr>
          <p:txBody>
            <a:bodyPr wrap="none" rtlCol="0" anchor="ctr"/>
            <a:lstStyle/>
            <a:p>
              <a:pPr algn="ctr"/>
              <a:r>
                <a:rPr lang="en-US" sz="1050" dirty="0">
                  <a:latin typeface="Arial"/>
                  <a:cs typeface="Arial"/>
                </a:rPr>
                <a:t>02</a:t>
              </a:r>
            </a:p>
          </p:txBody>
        </p:sp>
        <p:sp>
          <p:nvSpPr>
            <p:cNvPr id="17" name="TextBox 32">
              <a:extLst>
                <a:ext uri="{FF2B5EF4-FFF2-40B4-BE49-F238E27FC236}">
                  <a16:creationId xmlns:a16="http://schemas.microsoft.com/office/drawing/2014/main" id="{C6D36075-5587-2C46-7DE6-FC0E8C931ECC}"/>
                </a:ext>
              </a:extLst>
            </p:cNvPr>
            <p:cNvSpPr txBox="1">
              <a:spLocks/>
            </p:cNvSpPr>
            <p:nvPr/>
          </p:nvSpPr>
          <p:spPr>
            <a:xfrm>
              <a:off x="6949659" y="2258326"/>
              <a:ext cx="1140071" cy="748923"/>
            </a:xfrm>
            <a:prstGeom prst="rect">
              <a:avLst/>
            </a:prstGeom>
          </p:spPr>
          <p:txBody>
            <a:bodyPr vert="horz" lIns="0" tIns="0" rIns="0" bIns="0" rtlCol="0">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r>
                <a:rPr lang="en-GB" dirty="0">
                  <a:solidFill>
                    <a:schemeClr val="bg1"/>
                  </a:solidFill>
                  <a:latin typeface="Arial" panose="020B0604020202020204" pitchFamily="34" charset="0"/>
                  <a:cs typeface="Arial" panose="020B0604020202020204" pitchFamily="34" charset="0"/>
                </a:rPr>
                <a:t>Doing the right thing</a:t>
              </a:r>
            </a:p>
          </p:txBody>
        </p:sp>
        <p:pic>
          <p:nvPicPr>
            <p:cNvPr id="18" name="Graphic 17" descr="Scales of justice outline">
              <a:extLst>
                <a:ext uri="{FF2B5EF4-FFF2-40B4-BE49-F238E27FC236}">
                  <a16:creationId xmlns:a16="http://schemas.microsoft.com/office/drawing/2014/main" id="{EF90B9A5-9761-48D9-0044-978070A269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49263" y="3053251"/>
              <a:ext cx="540000" cy="540000"/>
            </a:xfrm>
            <a:prstGeom prst="rect">
              <a:avLst/>
            </a:prstGeom>
          </p:spPr>
        </p:pic>
        <p:sp>
          <p:nvSpPr>
            <p:cNvPr id="19" name="TextBox 18">
              <a:extLst>
                <a:ext uri="{FF2B5EF4-FFF2-40B4-BE49-F238E27FC236}">
                  <a16:creationId xmlns:a16="http://schemas.microsoft.com/office/drawing/2014/main" id="{9D037729-0E59-8862-CE1F-7C7682CF1D38}"/>
                </a:ext>
              </a:extLst>
            </p:cNvPr>
            <p:cNvSpPr txBox="1">
              <a:spLocks/>
            </p:cNvSpPr>
            <p:nvPr/>
          </p:nvSpPr>
          <p:spPr>
            <a:xfrm>
              <a:off x="8838653" y="1522931"/>
              <a:ext cx="2352770" cy="1384995"/>
            </a:xfrm>
            <a:prstGeom prst="rect">
              <a:avLst/>
            </a:prstGeom>
            <a:noFill/>
          </p:spPr>
          <p:txBody>
            <a:bodyPr wrap="square">
              <a:spAutoFit/>
            </a:bodyPr>
            <a:lstStyle/>
            <a:p>
              <a:pPr marL="285750" indent="-285750">
                <a:buFont typeface="Wingdings" panose="05000000000000000000" pitchFamily="2" charset="2"/>
                <a:buChar char="ü"/>
              </a:pPr>
              <a:r>
                <a:rPr lang="en-GB" sz="1200" dirty="0">
                  <a:latin typeface="Arial"/>
                  <a:cs typeface="Arial"/>
                </a:rPr>
                <a:t>Safeguarding</a:t>
              </a:r>
            </a:p>
            <a:p>
              <a:pPr marL="285750" indent="-285750">
                <a:buFont typeface="Wingdings" panose="05000000000000000000" pitchFamily="2" charset="2"/>
                <a:buChar char="ü"/>
              </a:pPr>
              <a:r>
                <a:rPr lang="en-GB" sz="1200" dirty="0">
                  <a:latin typeface="Arial"/>
                  <a:cs typeface="Arial"/>
                </a:rPr>
                <a:t>Lead practice to manage comments and complaints</a:t>
              </a:r>
            </a:p>
            <a:p>
              <a:pPr marL="285750" indent="-285750">
                <a:buFont typeface="Wingdings" panose="05000000000000000000" pitchFamily="2" charset="2"/>
                <a:buChar char="ü"/>
              </a:pPr>
              <a:r>
                <a:rPr lang="en-GB" sz="1200" dirty="0">
                  <a:latin typeface="Arial"/>
                  <a:cs typeface="Arial"/>
                </a:rPr>
                <a:t>Manage effective handling of information</a:t>
              </a:r>
            </a:p>
            <a:p>
              <a:pPr marL="285750" indent="-285750">
                <a:buFont typeface="Wingdings" panose="05000000000000000000" pitchFamily="2" charset="2"/>
                <a:buChar char="ü"/>
              </a:pPr>
              <a:r>
                <a:rPr lang="en-GB" sz="1200" dirty="0">
                  <a:latin typeface="Arial"/>
                  <a:cs typeface="Arial"/>
                </a:rPr>
                <a:t>Lead and promote equality, diversity and inclusion</a:t>
              </a:r>
            </a:p>
          </p:txBody>
        </p:sp>
      </p:grpSp>
      <p:grpSp>
        <p:nvGrpSpPr>
          <p:cNvPr id="20" name="Group 19">
            <a:extLst>
              <a:ext uri="{FF2B5EF4-FFF2-40B4-BE49-F238E27FC236}">
                <a16:creationId xmlns:a16="http://schemas.microsoft.com/office/drawing/2014/main" id="{5AEB13AC-7220-111A-DD2A-4D6845635719}"/>
              </a:ext>
            </a:extLst>
          </p:cNvPr>
          <p:cNvGrpSpPr>
            <a:grpSpLocks/>
          </p:cNvGrpSpPr>
          <p:nvPr/>
        </p:nvGrpSpPr>
        <p:grpSpPr>
          <a:xfrm>
            <a:off x="1163782" y="1588403"/>
            <a:ext cx="5142459" cy="2344354"/>
            <a:chOff x="1163782" y="1381931"/>
            <a:chExt cx="5142459" cy="2344354"/>
          </a:xfrm>
        </p:grpSpPr>
        <p:sp>
          <p:nvSpPr>
            <p:cNvPr id="21" name="Rectangle 20">
              <a:extLst>
                <a:ext uri="{FF2B5EF4-FFF2-40B4-BE49-F238E27FC236}">
                  <a16:creationId xmlns:a16="http://schemas.microsoft.com/office/drawing/2014/main" id="{A46D28E8-6811-3580-5E1B-69664C51611B}"/>
                </a:ext>
              </a:extLst>
            </p:cNvPr>
            <p:cNvSpPr>
              <a:spLocks/>
            </p:cNvSpPr>
            <p:nvPr/>
          </p:nvSpPr>
          <p:spPr>
            <a:xfrm>
              <a:off x="1163782" y="1452155"/>
              <a:ext cx="5118611" cy="2274130"/>
            </a:xfrm>
            <a:prstGeom prst="rect">
              <a:avLst/>
            </a:prstGeom>
            <a:solidFill>
              <a:srgbClr val="FFB81C">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a:cs typeface="Arial"/>
              </a:endParaRPr>
            </a:p>
          </p:txBody>
        </p:sp>
        <p:sp>
          <p:nvSpPr>
            <p:cNvPr id="22" name="Free-form: Shape 84">
              <a:extLst>
                <a:ext uri="{FF2B5EF4-FFF2-40B4-BE49-F238E27FC236}">
                  <a16:creationId xmlns:a16="http://schemas.microsoft.com/office/drawing/2014/main" id="{7B4232EE-AEDB-8172-471F-3AC49E210ADF}"/>
                </a:ext>
              </a:extLst>
            </p:cNvPr>
            <p:cNvSpPr>
              <a:spLocks/>
            </p:cNvSpPr>
            <p:nvPr/>
          </p:nvSpPr>
          <p:spPr>
            <a:xfrm>
              <a:off x="3887021" y="1381931"/>
              <a:ext cx="2419220" cy="2330823"/>
            </a:xfrm>
            <a:custGeom>
              <a:avLst/>
              <a:gdLst>
                <a:gd name="connsiteX0" fmla="*/ 1106768 w 1107125"/>
                <a:gd name="connsiteY0" fmla="*/ 119332 h 1107126"/>
                <a:gd name="connsiteX1" fmla="*/ 1106768 w 1107125"/>
                <a:gd name="connsiteY1" fmla="*/ 588758 h 1107126"/>
                <a:gd name="connsiteX2" fmla="*/ 1016741 w 1107125"/>
                <a:gd name="connsiteY2" fmla="*/ 703435 h 1107126"/>
                <a:gd name="connsiteX3" fmla="*/ 715223 w 1107125"/>
                <a:gd name="connsiteY3" fmla="*/ 1013170 h 1107126"/>
                <a:gd name="connsiteX4" fmla="*/ 599475 w 1107125"/>
                <a:gd name="connsiteY4" fmla="*/ 1107126 h 1107126"/>
                <a:gd name="connsiteX5" fmla="*/ 118975 w 1107125"/>
                <a:gd name="connsiteY5" fmla="*/ 1107126 h 1107126"/>
                <a:gd name="connsiteX6" fmla="*/ 1082 w 1107125"/>
                <a:gd name="connsiteY6" fmla="*/ 973158 h 1107126"/>
                <a:gd name="connsiteX7" fmla="*/ 973157 w 1107125"/>
                <a:gd name="connsiteY7" fmla="*/ 1082 h 1107126"/>
                <a:gd name="connsiteX8" fmla="*/ 1107125 w 1107125"/>
                <a:gd name="connsiteY8" fmla="*/ 118975 h 110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125" h="1107126">
                  <a:moveTo>
                    <a:pt x="1106768" y="119332"/>
                  </a:moveTo>
                  <a:lnTo>
                    <a:pt x="1106768" y="588758"/>
                  </a:lnTo>
                  <a:cubicBezTo>
                    <a:pt x="1106768" y="643059"/>
                    <a:pt x="1069257" y="689145"/>
                    <a:pt x="1016741" y="703435"/>
                  </a:cubicBezTo>
                  <a:cubicBezTo>
                    <a:pt x="868126" y="743804"/>
                    <a:pt x="751663" y="862768"/>
                    <a:pt x="715223" y="1013170"/>
                  </a:cubicBezTo>
                  <a:cubicBezTo>
                    <a:pt x="702005" y="1067472"/>
                    <a:pt x="655205" y="1107126"/>
                    <a:pt x="599475" y="1107126"/>
                  </a:cubicBezTo>
                  <a:lnTo>
                    <a:pt x="118975" y="1107126"/>
                  </a:lnTo>
                  <a:cubicBezTo>
                    <a:pt x="47525" y="1107126"/>
                    <a:pt x="-8563" y="1044250"/>
                    <a:pt x="1082" y="973158"/>
                  </a:cubicBezTo>
                  <a:cubicBezTo>
                    <a:pt x="70031" y="469079"/>
                    <a:pt x="469079" y="70031"/>
                    <a:pt x="973157" y="1082"/>
                  </a:cubicBezTo>
                  <a:cubicBezTo>
                    <a:pt x="1043892" y="-8563"/>
                    <a:pt x="1107125" y="47525"/>
                    <a:pt x="1107125" y="118975"/>
                  </a:cubicBezTo>
                  <a:close/>
                </a:path>
              </a:pathLst>
            </a:custGeom>
            <a:solidFill>
              <a:srgbClr val="FFB81C"/>
            </a:solidFill>
            <a:ln w="0" cap="flat">
              <a:noFill/>
              <a:prstDash val="solid"/>
              <a:miter/>
            </a:ln>
          </p:spPr>
          <p:txBody>
            <a:bodyPr rtlCol="0" anchor="ctr"/>
            <a:lstStyle/>
            <a:p>
              <a:endParaRPr lang="en-US" dirty="0">
                <a:latin typeface="Arial"/>
                <a:cs typeface="Arial"/>
              </a:endParaRPr>
            </a:p>
          </p:txBody>
        </p:sp>
        <p:sp>
          <p:nvSpPr>
            <p:cNvPr id="23" name="Free-form: Shape 88">
              <a:extLst>
                <a:ext uri="{FF2B5EF4-FFF2-40B4-BE49-F238E27FC236}">
                  <a16:creationId xmlns:a16="http://schemas.microsoft.com/office/drawing/2014/main" id="{ED316A62-5271-EBCB-C564-8A3965D371A4}"/>
                </a:ext>
              </a:extLst>
            </p:cNvPr>
            <p:cNvSpPr>
              <a:spLocks/>
            </p:cNvSpPr>
            <p:nvPr/>
          </p:nvSpPr>
          <p:spPr>
            <a:xfrm>
              <a:off x="5809507" y="1581779"/>
              <a:ext cx="388756" cy="374553"/>
            </a:xfrm>
            <a:custGeom>
              <a:avLst/>
              <a:gdLst>
                <a:gd name="connsiteX0" fmla="*/ 177910 w 177909"/>
                <a:gd name="connsiteY0" fmla="*/ 88955 h 177910"/>
                <a:gd name="connsiteX1" fmla="*/ 88955 w 177909"/>
                <a:gd name="connsiteY1" fmla="*/ 177910 h 177910"/>
                <a:gd name="connsiteX2" fmla="*/ 0 w 177909"/>
                <a:gd name="connsiteY2" fmla="*/ 88955 h 177910"/>
                <a:gd name="connsiteX3" fmla="*/ 88955 w 177909"/>
                <a:gd name="connsiteY3" fmla="*/ 0 h 177910"/>
                <a:gd name="connsiteX4" fmla="*/ 177910 w 177909"/>
                <a:gd name="connsiteY4" fmla="*/ 88955 h 17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09" h="177910">
                  <a:moveTo>
                    <a:pt x="177910" y="88955"/>
                  </a:moveTo>
                  <a:cubicBezTo>
                    <a:pt x="177910" y="137898"/>
                    <a:pt x="138255" y="177910"/>
                    <a:pt x="88955" y="177910"/>
                  </a:cubicBezTo>
                  <a:cubicBezTo>
                    <a:pt x="39655" y="177910"/>
                    <a:pt x="0" y="138256"/>
                    <a:pt x="0" y="88955"/>
                  </a:cubicBezTo>
                  <a:cubicBezTo>
                    <a:pt x="0" y="39655"/>
                    <a:pt x="39655" y="0"/>
                    <a:pt x="88955" y="0"/>
                  </a:cubicBezTo>
                  <a:cubicBezTo>
                    <a:pt x="138255" y="0"/>
                    <a:pt x="177910" y="39655"/>
                    <a:pt x="177910" y="88955"/>
                  </a:cubicBezTo>
                  <a:close/>
                </a:path>
              </a:pathLst>
            </a:custGeom>
            <a:solidFill>
              <a:srgbClr val="FFFFFF"/>
            </a:solidFill>
            <a:ln w="0" cap="flat">
              <a:noFill/>
              <a:prstDash val="solid"/>
              <a:miter/>
            </a:ln>
          </p:spPr>
          <p:txBody>
            <a:bodyPr wrap="none" rtlCol="0" anchor="ctr"/>
            <a:lstStyle/>
            <a:p>
              <a:pPr algn="ctr"/>
              <a:r>
                <a:rPr lang="en-US" sz="1050">
                  <a:latin typeface="Arial"/>
                  <a:cs typeface="Arial"/>
                </a:rPr>
                <a:t>01</a:t>
              </a:r>
            </a:p>
          </p:txBody>
        </p:sp>
        <p:sp>
          <p:nvSpPr>
            <p:cNvPr id="24" name="TextBox 32">
              <a:extLst>
                <a:ext uri="{FF2B5EF4-FFF2-40B4-BE49-F238E27FC236}">
                  <a16:creationId xmlns:a16="http://schemas.microsoft.com/office/drawing/2014/main" id="{6B5BD576-1562-DE9F-2C43-86D251F18DF3}"/>
                </a:ext>
              </a:extLst>
            </p:cNvPr>
            <p:cNvSpPr txBox="1">
              <a:spLocks/>
            </p:cNvSpPr>
            <p:nvPr/>
          </p:nvSpPr>
          <p:spPr>
            <a:xfrm>
              <a:off x="4518325" y="2109547"/>
              <a:ext cx="1140071" cy="748923"/>
            </a:xfrm>
            <a:prstGeom prst="rect">
              <a:avLst/>
            </a:prstGeom>
          </p:spPr>
          <p:txBody>
            <a:bodyPr vert="horz" lIns="0" tIns="0" rIns="0" bIns="0" rtlCol="0">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r>
                <a:rPr lang="en-GB" dirty="0">
                  <a:solidFill>
                    <a:schemeClr val="bg1"/>
                  </a:solidFill>
                  <a:latin typeface="Arial" panose="020B0604020202020204" pitchFamily="34" charset="0"/>
                  <a:cs typeface="Arial" panose="020B0604020202020204" pitchFamily="34" charset="0"/>
                </a:rPr>
                <a:t>Creating a positive working environment</a:t>
              </a:r>
            </a:p>
          </p:txBody>
        </p:sp>
        <p:pic>
          <p:nvPicPr>
            <p:cNvPr id="25" name="Graphic 24" descr="Meeting outline">
              <a:extLst>
                <a:ext uri="{FF2B5EF4-FFF2-40B4-BE49-F238E27FC236}">
                  <a16:creationId xmlns:a16="http://schemas.microsoft.com/office/drawing/2014/main" id="{115F6A5E-A3A0-2BB4-5BD8-DA909002E3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99292" y="3086889"/>
              <a:ext cx="540000" cy="540000"/>
            </a:xfrm>
            <a:prstGeom prst="rect">
              <a:avLst/>
            </a:prstGeom>
          </p:spPr>
        </p:pic>
        <p:sp>
          <p:nvSpPr>
            <p:cNvPr id="26" name="TextBox 25">
              <a:extLst>
                <a:ext uri="{FF2B5EF4-FFF2-40B4-BE49-F238E27FC236}">
                  <a16:creationId xmlns:a16="http://schemas.microsoft.com/office/drawing/2014/main" id="{BDEAD59F-A0B9-AA96-4E70-90610B21DCE0}"/>
                </a:ext>
              </a:extLst>
            </p:cNvPr>
            <p:cNvSpPr txBox="1">
              <a:spLocks/>
            </p:cNvSpPr>
            <p:nvPr/>
          </p:nvSpPr>
          <p:spPr>
            <a:xfrm>
              <a:off x="1326436" y="1458314"/>
              <a:ext cx="3462061" cy="1384995"/>
            </a:xfrm>
            <a:prstGeom prst="rect">
              <a:avLst/>
            </a:prstGeom>
            <a:noFill/>
          </p:spPr>
          <p:txBody>
            <a:bodyPr wrap="square" rtlCol="0">
              <a:spAutoFit/>
            </a:bodyPr>
            <a:lstStyle/>
            <a:p>
              <a:pPr marL="285750" indent="-285750">
                <a:buFont typeface="Wingdings" panose="05000000000000000000" pitchFamily="2" charset="2"/>
                <a:buChar char="ü"/>
              </a:pPr>
              <a:r>
                <a:rPr lang="en-GB" sz="1200" dirty="0">
                  <a:latin typeface="Arial"/>
                  <a:cs typeface="Arial"/>
                </a:rPr>
                <a:t>Understand leadership and management</a:t>
              </a:r>
            </a:p>
            <a:p>
              <a:pPr marL="285750" indent="-285750">
                <a:buFont typeface="Wingdings" panose="05000000000000000000" pitchFamily="2" charset="2"/>
                <a:buChar char="ü"/>
              </a:pPr>
              <a:r>
                <a:rPr lang="en-GB" sz="1200" dirty="0">
                  <a:latin typeface="Arial"/>
                  <a:cs typeface="Arial"/>
                </a:rPr>
                <a:t>Decision-making </a:t>
              </a:r>
            </a:p>
            <a:p>
              <a:pPr marL="285750" indent="-285750">
                <a:buFont typeface="Wingdings" panose="05000000000000000000" pitchFamily="2" charset="2"/>
                <a:buChar char="ü"/>
              </a:pPr>
              <a:r>
                <a:rPr lang="en-GB" sz="1200" dirty="0">
                  <a:latin typeface="Arial"/>
                  <a:cs typeface="Arial"/>
                </a:rPr>
                <a:t>Team leadership </a:t>
              </a:r>
            </a:p>
            <a:p>
              <a:pPr marL="285750" indent="-285750">
                <a:buFont typeface="Wingdings" panose="05000000000000000000" pitchFamily="2" charset="2"/>
                <a:buChar char="ü"/>
              </a:pPr>
              <a:r>
                <a:rPr lang="en-GB" sz="1200" dirty="0">
                  <a:latin typeface="Arial"/>
                  <a:cs typeface="Arial"/>
                </a:rPr>
                <a:t>Supervision</a:t>
              </a:r>
            </a:p>
            <a:p>
              <a:pPr marL="285750" indent="-285750">
                <a:buFont typeface="Wingdings" panose="05000000000000000000" pitchFamily="2" charset="2"/>
                <a:buChar char="ü"/>
              </a:pPr>
              <a:r>
                <a:rPr lang="en-GB" sz="1200" dirty="0">
                  <a:latin typeface="Arial"/>
                  <a:cs typeface="Arial"/>
                </a:rPr>
                <a:t>Leading partnerships</a:t>
              </a:r>
            </a:p>
            <a:p>
              <a:pPr marL="285750" indent="-285750">
                <a:buFont typeface="Wingdings" panose="05000000000000000000" pitchFamily="2" charset="2"/>
                <a:buChar char="ü"/>
              </a:pPr>
              <a:r>
                <a:rPr lang="en-GB" sz="1200" dirty="0">
                  <a:latin typeface="Arial"/>
                  <a:cs typeface="Arial"/>
                </a:rPr>
                <a:t>Effective communication </a:t>
              </a:r>
            </a:p>
            <a:p>
              <a:pPr marL="285750" indent="-285750">
                <a:buFont typeface="Wingdings" panose="05000000000000000000" pitchFamily="2" charset="2"/>
                <a:buChar char="ü"/>
              </a:pPr>
              <a:r>
                <a:rPr lang="en-GB" sz="1200" dirty="0">
                  <a:latin typeface="Arial"/>
                  <a:cs typeface="Arial"/>
                </a:rPr>
                <a:t>Leadership skills</a:t>
              </a:r>
            </a:p>
          </p:txBody>
        </p:sp>
      </p:grpSp>
      <p:grpSp>
        <p:nvGrpSpPr>
          <p:cNvPr id="27" name="Group 26">
            <a:extLst>
              <a:ext uri="{FF2B5EF4-FFF2-40B4-BE49-F238E27FC236}">
                <a16:creationId xmlns:a16="http://schemas.microsoft.com/office/drawing/2014/main" id="{F12FAA88-1184-EEB5-6213-B13EDC31F374}"/>
              </a:ext>
            </a:extLst>
          </p:cNvPr>
          <p:cNvGrpSpPr>
            <a:grpSpLocks/>
          </p:cNvGrpSpPr>
          <p:nvPr/>
        </p:nvGrpSpPr>
        <p:grpSpPr>
          <a:xfrm>
            <a:off x="1163782" y="4025437"/>
            <a:ext cx="5141679" cy="2336787"/>
            <a:chOff x="1163782" y="3799301"/>
            <a:chExt cx="5141679" cy="2336787"/>
          </a:xfrm>
        </p:grpSpPr>
        <p:sp>
          <p:nvSpPr>
            <p:cNvPr id="28" name="Rectangle 27">
              <a:extLst>
                <a:ext uri="{FF2B5EF4-FFF2-40B4-BE49-F238E27FC236}">
                  <a16:creationId xmlns:a16="http://schemas.microsoft.com/office/drawing/2014/main" id="{5496A64D-C165-5F45-6BC2-CC2C29F6F61C}"/>
                </a:ext>
              </a:extLst>
            </p:cNvPr>
            <p:cNvSpPr>
              <a:spLocks/>
            </p:cNvSpPr>
            <p:nvPr/>
          </p:nvSpPr>
          <p:spPr>
            <a:xfrm>
              <a:off x="1163782" y="3799301"/>
              <a:ext cx="5118612" cy="2247079"/>
            </a:xfrm>
            <a:prstGeom prst="rect">
              <a:avLst/>
            </a:prstGeom>
            <a:solidFill>
              <a:srgbClr val="A20067">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a:cs typeface="Arial"/>
              </a:endParaRPr>
            </a:p>
          </p:txBody>
        </p:sp>
        <p:sp>
          <p:nvSpPr>
            <p:cNvPr id="29" name="Free-form: Shape 83">
              <a:extLst>
                <a:ext uri="{FF2B5EF4-FFF2-40B4-BE49-F238E27FC236}">
                  <a16:creationId xmlns:a16="http://schemas.microsoft.com/office/drawing/2014/main" id="{E02FD69A-F93D-3DC6-C736-3B00483B6F08}"/>
                </a:ext>
              </a:extLst>
            </p:cNvPr>
            <p:cNvSpPr>
              <a:spLocks/>
            </p:cNvSpPr>
            <p:nvPr/>
          </p:nvSpPr>
          <p:spPr>
            <a:xfrm>
              <a:off x="3886241" y="3805265"/>
              <a:ext cx="2419220" cy="2330823"/>
            </a:xfrm>
            <a:custGeom>
              <a:avLst/>
              <a:gdLst>
                <a:gd name="connsiteX0" fmla="*/ 1107125 w 1107125"/>
                <a:gd name="connsiteY0" fmla="*/ 489789 h 1107126"/>
                <a:gd name="connsiteX1" fmla="*/ 1107125 w 1107125"/>
                <a:gd name="connsiteY1" fmla="*/ 988152 h 1107126"/>
                <a:gd name="connsiteX2" fmla="*/ 973157 w 1107125"/>
                <a:gd name="connsiteY2" fmla="*/ 1106044 h 1107126"/>
                <a:gd name="connsiteX3" fmla="*/ 1082 w 1107125"/>
                <a:gd name="connsiteY3" fmla="*/ 133969 h 1107126"/>
                <a:gd name="connsiteX4" fmla="*/ 118975 w 1107125"/>
                <a:gd name="connsiteY4" fmla="*/ 0 h 1107126"/>
                <a:gd name="connsiteX5" fmla="*/ 606977 w 1107125"/>
                <a:gd name="connsiteY5" fmla="*/ 0 h 1107126"/>
                <a:gd name="connsiteX6" fmla="*/ 721297 w 1107125"/>
                <a:gd name="connsiteY6" fmla="*/ 87169 h 1107126"/>
                <a:gd name="connsiteX7" fmla="*/ 1016027 w 1107125"/>
                <a:gd name="connsiteY7" fmla="*/ 374040 h 1107126"/>
                <a:gd name="connsiteX8" fmla="*/ 1107125 w 1107125"/>
                <a:gd name="connsiteY8" fmla="*/ 489432 h 110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125" h="1107126">
                  <a:moveTo>
                    <a:pt x="1107125" y="489789"/>
                  </a:moveTo>
                  <a:lnTo>
                    <a:pt x="1107125" y="988152"/>
                  </a:lnTo>
                  <a:cubicBezTo>
                    <a:pt x="1107125" y="1059602"/>
                    <a:pt x="1044250" y="1115690"/>
                    <a:pt x="973157" y="1106044"/>
                  </a:cubicBezTo>
                  <a:cubicBezTo>
                    <a:pt x="469079" y="1037095"/>
                    <a:pt x="70031" y="638047"/>
                    <a:pt x="1082" y="133969"/>
                  </a:cubicBezTo>
                  <a:cubicBezTo>
                    <a:pt x="-8563" y="63233"/>
                    <a:pt x="47525" y="0"/>
                    <a:pt x="118975" y="0"/>
                  </a:cubicBezTo>
                  <a:lnTo>
                    <a:pt x="606977" y="0"/>
                  </a:lnTo>
                  <a:cubicBezTo>
                    <a:pt x="660207" y="0"/>
                    <a:pt x="705578" y="36082"/>
                    <a:pt x="721297" y="87169"/>
                  </a:cubicBezTo>
                  <a:cubicBezTo>
                    <a:pt x="763452" y="226496"/>
                    <a:pt x="874914" y="335457"/>
                    <a:pt x="1016027" y="374040"/>
                  </a:cubicBezTo>
                  <a:cubicBezTo>
                    <a:pt x="1068900" y="388687"/>
                    <a:pt x="1107125" y="434415"/>
                    <a:pt x="1107125" y="489432"/>
                  </a:cubicBezTo>
                  <a:close/>
                </a:path>
              </a:pathLst>
            </a:custGeom>
            <a:solidFill>
              <a:srgbClr val="A20067"/>
            </a:solidFill>
            <a:ln w="0" cap="flat">
              <a:noFill/>
              <a:prstDash val="solid"/>
              <a:miter/>
            </a:ln>
          </p:spPr>
          <p:txBody>
            <a:bodyPr rtlCol="0" anchor="ctr"/>
            <a:lstStyle/>
            <a:p>
              <a:endParaRPr lang="en-US">
                <a:latin typeface="Arial"/>
                <a:cs typeface="Arial"/>
              </a:endParaRPr>
            </a:p>
          </p:txBody>
        </p:sp>
        <p:sp>
          <p:nvSpPr>
            <p:cNvPr id="30" name="Free-form: Shape 87">
              <a:extLst>
                <a:ext uri="{FF2B5EF4-FFF2-40B4-BE49-F238E27FC236}">
                  <a16:creationId xmlns:a16="http://schemas.microsoft.com/office/drawing/2014/main" id="{335AE62B-9D86-7EF6-6B16-A04413265A5A}"/>
                </a:ext>
              </a:extLst>
            </p:cNvPr>
            <p:cNvSpPr>
              <a:spLocks/>
            </p:cNvSpPr>
            <p:nvPr/>
          </p:nvSpPr>
          <p:spPr>
            <a:xfrm>
              <a:off x="5809505" y="5603311"/>
              <a:ext cx="388758" cy="374553"/>
            </a:xfrm>
            <a:custGeom>
              <a:avLst/>
              <a:gdLst>
                <a:gd name="connsiteX0" fmla="*/ 177910 w 177910"/>
                <a:gd name="connsiteY0" fmla="*/ 88955 h 177910"/>
                <a:gd name="connsiteX1" fmla="*/ 88955 w 177910"/>
                <a:gd name="connsiteY1" fmla="*/ 177910 h 177910"/>
                <a:gd name="connsiteX2" fmla="*/ 0 w 177910"/>
                <a:gd name="connsiteY2" fmla="*/ 88955 h 177910"/>
                <a:gd name="connsiteX3" fmla="*/ 88955 w 177910"/>
                <a:gd name="connsiteY3" fmla="*/ 0 h 177910"/>
                <a:gd name="connsiteX4" fmla="*/ 177910 w 177910"/>
                <a:gd name="connsiteY4" fmla="*/ 88955 h 17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10" h="177910">
                  <a:moveTo>
                    <a:pt x="177910" y="88955"/>
                  </a:moveTo>
                  <a:cubicBezTo>
                    <a:pt x="177910" y="138084"/>
                    <a:pt x="138083" y="177910"/>
                    <a:pt x="88955" y="177910"/>
                  </a:cubicBezTo>
                  <a:cubicBezTo>
                    <a:pt x="39827" y="177910"/>
                    <a:pt x="0" y="138084"/>
                    <a:pt x="0" y="88955"/>
                  </a:cubicBezTo>
                  <a:cubicBezTo>
                    <a:pt x="0" y="39827"/>
                    <a:pt x="39827" y="0"/>
                    <a:pt x="88955" y="0"/>
                  </a:cubicBezTo>
                  <a:cubicBezTo>
                    <a:pt x="138084" y="0"/>
                    <a:pt x="177910" y="39827"/>
                    <a:pt x="177910" y="88955"/>
                  </a:cubicBezTo>
                  <a:close/>
                </a:path>
              </a:pathLst>
            </a:custGeom>
            <a:solidFill>
              <a:srgbClr val="FFFFFF"/>
            </a:solidFill>
            <a:ln w="0" cap="flat">
              <a:noFill/>
              <a:prstDash val="solid"/>
              <a:miter/>
            </a:ln>
          </p:spPr>
          <p:txBody>
            <a:bodyPr wrap="none" rtlCol="0" anchor="ctr"/>
            <a:lstStyle/>
            <a:p>
              <a:pPr algn="ctr"/>
              <a:r>
                <a:rPr lang="en-US" sz="1050">
                  <a:latin typeface="Arial"/>
                  <a:cs typeface="Arial"/>
                </a:rPr>
                <a:t>04</a:t>
              </a:r>
            </a:p>
          </p:txBody>
        </p:sp>
        <p:sp>
          <p:nvSpPr>
            <p:cNvPr id="31" name="TextBox 32">
              <a:extLst>
                <a:ext uri="{FF2B5EF4-FFF2-40B4-BE49-F238E27FC236}">
                  <a16:creationId xmlns:a16="http://schemas.microsoft.com/office/drawing/2014/main" id="{3706733B-F5FF-7E52-1F93-52AA4232ADBE}"/>
                </a:ext>
              </a:extLst>
            </p:cNvPr>
            <p:cNvSpPr txBox="1">
              <a:spLocks/>
            </p:cNvSpPr>
            <p:nvPr/>
          </p:nvSpPr>
          <p:spPr>
            <a:xfrm>
              <a:off x="4568602" y="4599270"/>
              <a:ext cx="1140071" cy="748923"/>
            </a:xfrm>
            <a:prstGeom prst="rect">
              <a:avLst/>
            </a:prstGeom>
          </p:spPr>
          <p:txBody>
            <a:bodyPr vert="horz" lIns="0" tIns="0" rIns="0" bIns="0" rtlCol="0">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r>
                <a:rPr lang="en-GB" dirty="0">
                  <a:solidFill>
                    <a:schemeClr val="bg1"/>
                  </a:solidFill>
                  <a:latin typeface="Arial" panose="020B0604020202020204" pitchFamily="34" charset="0"/>
                  <a:cs typeface="Arial" panose="020B0604020202020204" pitchFamily="34" charset="0"/>
                </a:rPr>
                <a:t>Developing myself and others</a:t>
              </a:r>
            </a:p>
          </p:txBody>
        </p:sp>
        <p:pic>
          <p:nvPicPr>
            <p:cNvPr id="32" name="Graphic 31" descr="Group brainstorm outline">
              <a:extLst>
                <a:ext uri="{FF2B5EF4-FFF2-40B4-BE49-F238E27FC236}">
                  <a16:creationId xmlns:a16="http://schemas.microsoft.com/office/drawing/2014/main" id="{EAAD9210-052B-B0D3-72D5-F71EA9AE39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39311" y="3810777"/>
              <a:ext cx="540000" cy="540000"/>
            </a:xfrm>
            <a:prstGeom prst="rect">
              <a:avLst/>
            </a:prstGeom>
          </p:spPr>
        </p:pic>
        <p:sp>
          <p:nvSpPr>
            <p:cNvPr id="33" name="TextBox 32">
              <a:extLst>
                <a:ext uri="{FF2B5EF4-FFF2-40B4-BE49-F238E27FC236}">
                  <a16:creationId xmlns:a16="http://schemas.microsoft.com/office/drawing/2014/main" id="{6C1EC1FE-E3CD-AA8F-D278-6D8EE4BC8C75}"/>
                </a:ext>
              </a:extLst>
            </p:cNvPr>
            <p:cNvSpPr txBox="1">
              <a:spLocks/>
            </p:cNvSpPr>
            <p:nvPr/>
          </p:nvSpPr>
          <p:spPr>
            <a:xfrm>
              <a:off x="1362733" y="3950195"/>
              <a:ext cx="2338473" cy="1015663"/>
            </a:xfrm>
            <a:prstGeom prst="rect">
              <a:avLst/>
            </a:prstGeom>
            <a:noFill/>
          </p:spPr>
          <p:txBody>
            <a:bodyPr wrap="square" rtlCol="0">
              <a:spAutoFit/>
            </a:bodyPr>
            <a:lstStyle/>
            <a:p>
              <a:pPr marL="285750" indent="-285750">
                <a:buFont typeface="Wingdings" panose="05000000000000000000" pitchFamily="2" charset="2"/>
                <a:buChar char="ü"/>
              </a:pPr>
              <a:r>
                <a:rPr lang="en-GB" sz="1200" dirty="0">
                  <a:latin typeface="Arial"/>
                  <a:cs typeface="Arial"/>
                </a:rPr>
                <a:t>Mentor others</a:t>
              </a:r>
            </a:p>
            <a:p>
              <a:pPr marL="285750" indent="-285750">
                <a:buFont typeface="Wingdings" panose="05000000000000000000" pitchFamily="2" charset="2"/>
                <a:buChar char="ü"/>
              </a:pPr>
              <a:r>
                <a:rPr lang="en-GB" sz="1200" dirty="0">
                  <a:latin typeface="Arial"/>
                  <a:cs typeface="Arial"/>
                </a:rPr>
                <a:t>Coach others</a:t>
              </a:r>
            </a:p>
            <a:p>
              <a:pPr marL="285750" indent="-285750">
                <a:buFont typeface="Wingdings" panose="05000000000000000000" pitchFamily="2" charset="2"/>
                <a:buChar char="ü"/>
              </a:pPr>
              <a:r>
                <a:rPr lang="en-GB" sz="1200" dirty="0">
                  <a:latin typeface="Arial"/>
                  <a:cs typeface="Arial"/>
                </a:rPr>
                <a:t>Lead team learning</a:t>
              </a:r>
            </a:p>
            <a:p>
              <a:pPr marL="285750" indent="-285750">
                <a:buFont typeface="Wingdings" panose="05000000000000000000" pitchFamily="2" charset="2"/>
                <a:buChar char="ü"/>
              </a:pPr>
              <a:r>
                <a:rPr lang="en-GB" sz="1200" dirty="0">
                  <a:latin typeface="Arial"/>
                  <a:cs typeface="Arial"/>
                </a:rPr>
                <a:t>Continuous development </a:t>
              </a:r>
            </a:p>
            <a:p>
              <a:pPr marL="285750" indent="-285750">
                <a:buFont typeface="Wingdings" panose="05000000000000000000" pitchFamily="2" charset="2"/>
                <a:buChar char="ü"/>
              </a:pPr>
              <a:r>
                <a:rPr lang="en-GB" sz="1200" dirty="0">
                  <a:latin typeface="Arial"/>
                  <a:cs typeface="Arial"/>
                </a:rPr>
                <a:t>Personal wellbeing</a:t>
              </a:r>
            </a:p>
          </p:txBody>
        </p:sp>
      </p:grpSp>
      <p:sp>
        <p:nvSpPr>
          <p:cNvPr id="34" name="TextBox 33">
            <a:extLst>
              <a:ext uri="{FF2B5EF4-FFF2-40B4-BE49-F238E27FC236}">
                <a16:creationId xmlns:a16="http://schemas.microsoft.com/office/drawing/2014/main" id="{F8918EEE-DB57-7B86-B88F-F9D80A2F9311}"/>
              </a:ext>
            </a:extLst>
          </p:cNvPr>
          <p:cNvSpPr txBox="1"/>
          <p:nvPr/>
        </p:nvSpPr>
        <p:spPr>
          <a:xfrm>
            <a:off x="5600409" y="3084056"/>
            <a:ext cx="1623249" cy="602385"/>
          </a:xfrm>
          <a:prstGeom prst="rect">
            <a:avLst/>
          </a:prstGeom>
          <a:noFill/>
        </p:spPr>
        <p:txBody>
          <a:bodyPr wrap="square" rtlCol="0">
            <a:prstTxWarp prst="textArchUp">
              <a:avLst/>
            </a:prstTxWarp>
            <a:spAutoFit/>
          </a:bodyPr>
          <a:lstStyle/>
          <a:p>
            <a:pPr algn="ctr"/>
            <a:r>
              <a:rPr lang="en-GB" sz="1400">
                <a:solidFill>
                  <a:schemeClr val="bg1"/>
                </a:solidFill>
                <a:latin typeface="Arial"/>
                <a:cs typeface="Arial"/>
              </a:rPr>
              <a:t>Behaviours</a:t>
            </a:r>
          </a:p>
        </p:txBody>
      </p:sp>
      <p:sp>
        <p:nvSpPr>
          <p:cNvPr id="35" name="Partial Circle 34">
            <a:extLst>
              <a:ext uri="{FF2B5EF4-FFF2-40B4-BE49-F238E27FC236}">
                <a16:creationId xmlns:a16="http://schemas.microsoft.com/office/drawing/2014/main" id="{175E092E-3217-FB74-8D64-162DCA702778}"/>
              </a:ext>
            </a:extLst>
          </p:cNvPr>
          <p:cNvSpPr>
            <a:spLocks/>
          </p:cNvSpPr>
          <p:nvPr/>
        </p:nvSpPr>
        <p:spPr>
          <a:xfrm rot="5400000">
            <a:off x="5326937" y="2854856"/>
            <a:ext cx="2160000" cy="2160000"/>
          </a:xfrm>
          <a:prstGeom prst="pie">
            <a:avLst>
              <a:gd name="adj1" fmla="val 5398181"/>
              <a:gd name="adj2" fmla="val 16200000"/>
            </a:avLst>
          </a:prstGeom>
          <a:solidFill>
            <a:srgbClr val="33007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lstStyle/>
          <a:p>
            <a:pPr algn="ctr"/>
            <a:endParaRPr lang="en-GB">
              <a:solidFill>
                <a:schemeClr val="tx1"/>
              </a:solidFill>
              <a:latin typeface="Arial"/>
              <a:cs typeface="Arial"/>
            </a:endParaRPr>
          </a:p>
          <a:p>
            <a:pPr algn="ctr"/>
            <a:endParaRPr lang="en-GB">
              <a:solidFill>
                <a:schemeClr val="tx1"/>
              </a:solidFill>
              <a:latin typeface="Arial"/>
              <a:cs typeface="Arial"/>
            </a:endParaRPr>
          </a:p>
        </p:txBody>
      </p:sp>
      <p:sp>
        <p:nvSpPr>
          <p:cNvPr id="36" name="Partial Circle 35">
            <a:extLst>
              <a:ext uri="{FF2B5EF4-FFF2-40B4-BE49-F238E27FC236}">
                <a16:creationId xmlns:a16="http://schemas.microsoft.com/office/drawing/2014/main" id="{8D217381-C159-C11F-3E1E-F2164883EC0C}"/>
              </a:ext>
            </a:extLst>
          </p:cNvPr>
          <p:cNvSpPr>
            <a:spLocks/>
          </p:cNvSpPr>
          <p:nvPr/>
        </p:nvSpPr>
        <p:spPr>
          <a:xfrm rot="5400000" flipH="1">
            <a:off x="5343045" y="2916256"/>
            <a:ext cx="2160000" cy="2160000"/>
          </a:xfrm>
          <a:prstGeom prst="pie">
            <a:avLst>
              <a:gd name="adj1" fmla="val 5398181"/>
              <a:gd name="adj2" fmla="val 16200000"/>
            </a:avLst>
          </a:pr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a:cs typeface="Arial"/>
            </a:endParaRPr>
          </a:p>
        </p:txBody>
      </p:sp>
      <p:sp>
        <p:nvSpPr>
          <p:cNvPr id="37" name="TextBox 36">
            <a:extLst>
              <a:ext uri="{FF2B5EF4-FFF2-40B4-BE49-F238E27FC236}">
                <a16:creationId xmlns:a16="http://schemas.microsoft.com/office/drawing/2014/main" id="{2B9BDE4C-1537-00EC-C6E3-CB81FD0B6AB0}"/>
              </a:ext>
            </a:extLst>
          </p:cNvPr>
          <p:cNvSpPr txBox="1">
            <a:spLocks/>
          </p:cNvSpPr>
          <p:nvPr/>
        </p:nvSpPr>
        <p:spPr>
          <a:xfrm>
            <a:off x="5725426" y="3298698"/>
            <a:ext cx="1385021" cy="1334960"/>
          </a:xfrm>
          <a:prstGeom prst="ellipse">
            <a:avLst/>
          </a:prstGeom>
          <a:solidFill>
            <a:schemeClr val="bg1"/>
          </a:solidFill>
        </p:spPr>
        <p:txBody>
          <a:bodyPr wrap="square" lIns="0" tIns="0" rIns="0" bIns="0" rtlCol="0" anchor="ctr">
            <a:noAutofit/>
          </a:bodyPr>
          <a:lstStyle/>
          <a:p>
            <a:pPr algn="ctr"/>
            <a:r>
              <a:rPr lang="en-GB" sz="1400" b="1" dirty="0">
                <a:latin typeface="Arial"/>
                <a:cs typeface="Arial"/>
              </a:rPr>
              <a:t>Role - Deputy Manager</a:t>
            </a:r>
          </a:p>
        </p:txBody>
      </p:sp>
      <p:sp>
        <p:nvSpPr>
          <p:cNvPr id="38" name="TextBox 37">
            <a:extLst>
              <a:ext uri="{FF2B5EF4-FFF2-40B4-BE49-F238E27FC236}">
                <a16:creationId xmlns:a16="http://schemas.microsoft.com/office/drawing/2014/main" id="{93F64A3D-B391-BA72-54EF-90423C6931C6}"/>
              </a:ext>
            </a:extLst>
          </p:cNvPr>
          <p:cNvSpPr txBox="1">
            <a:spLocks/>
          </p:cNvSpPr>
          <p:nvPr/>
        </p:nvSpPr>
        <p:spPr>
          <a:xfrm>
            <a:off x="5744496" y="3118988"/>
            <a:ext cx="1396529" cy="554263"/>
          </a:xfrm>
          <a:prstGeom prst="rect">
            <a:avLst/>
          </a:prstGeom>
          <a:noFill/>
        </p:spPr>
        <p:txBody>
          <a:bodyPr wrap="square" rtlCol="0">
            <a:prstTxWarp prst="textArchUp">
              <a:avLst>
                <a:gd name="adj" fmla="val 11633289"/>
              </a:avLst>
            </a:prstTxWarp>
            <a:spAutoFit/>
          </a:bodyPr>
          <a:lstStyle/>
          <a:p>
            <a:pPr algn="ctr"/>
            <a:r>
              <a:rPr lang="en-GB" sz="1400" b="1" dirty="0">
                <a:solidFill>
                  <a:schemeClr val="bg1"/>
                </a:solidFill>
                <a:latin typeface="Arial" panose="020B0604020202020204" pitchFamily="34" charset="0"/>
                <a:cs typeface="Arial" panose="020B0604020202020204" pitchFamily="34" charset="0"/>
              </a:rPr>
              <a:t>Behaviours</a:t>
            </a:r>
          </a:p>
        </p:txBody>
      </p:sp>
      <p:sp>
        <p:nvSpPr>
          <p:cNvPr id="39" name="TextBox 38">
            <a:extLst>
              <a:ext uri="{FF2B5EF4-FFF2-40B4-BE49-F238E27FC236}">
                <a16:creationId xmlns:a16="http://schemas.microsoft.com/office/drawing/2014/main" id="{B37D83F5-59F9-414F-1C2A-0A5C726FAAFF}"/>
              </a:ext>
            </a:extLst>
          </p:cNvPr>
          <p:cNvSpPr txBox="1">
            <a:spLocks/>
          </p:cNvSpPr>
          <p:nvPr/>
        </p:nvSpPr>
        <p:spPr>
          <a:xfrm>
            <a:off x="5708673" y="4277153"/>
            <a:ext cx="1396529" cy="554263"/>
          </a:xfrm>
          <a:prstGeom prst="rect">
            <a:avLst/>
          </a:prstGeom>
          <a:noFill/>
        </p:spPr>
        <p:txBody>
          <a:bodyPr wrap="square" rtlCol="0">
            <a:prstTxWarp prst="textArchDown">
              <a:avLst/>
            </a:prstTxWarp>
            <a:spAutoFit/>
          </a:bodyPr>
          <a:lstStyle/>
          <a:p>
            <a:pPr algn="ctr"/>
            <a:r>
              <a:rPr lang="en-GB" sz="1400" b="1" dirty="0">
                <a:solidFill>
                  <a:schemeClr val="bg1"/>
                </a:solidFill>
                <a:latin typeface="Arial" panose="020B0604020202020204" pitchFamily="34" charset="0"/>
                <a:cs typeface="Arial" panose="020B0604020202020204" pitchFamily="34" charset="0"/>
              </a:rPr>
              <a:t>Training</a:t>
            </a:r>
          </a:p>
        </p:txBody>
      </p:sp>
      <p:sp>
        <p:nvSpPr>
          <p:cNvPr id="40" name="Google Shape;64;p14">
            <a:extLst>
              <a:ext uri="{FF2B5EF4-FFF2-40B4-BE49-F238E27FC236}">
                <a16:creationId xmlns:a16="http://schemas.microsoft.com/office/drawing/2014/main" id="{FBF34AD3-1DB0-05EB-CD2E-5740F66F21D3}"/>
              </a:ext>
            </a:extLst>
          </p:cNvPr>
          <p:cNvSpPr txBox="1">
            <a:spLocks/>
          </p:cNvSpPr>
          <p:nvPr/>
        </p:nvSpPr>
        <p:spPr>
          <a:xfrm>
            <a:off x="565603" y="299069"/>
            <a:ext cx="8518382" cy="629806"/>
          </a:xfrm>
          <a:prstGeom prst="rect">
            <a:avLst/>
          </a:prstGeom>
          <a:noFill/>
          <a:ln>
            <a:noFill/>
          </a:ln>
        </p:spPr>
        <p:txBody>
          <a:bodyPr spcFirstLastPara="1" wrap="none" lIns="91401" tIns="91401" rIns="91401" bIns="91401"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914126">
              <a:defRPr/>
            </a:pPr>
            <a:r>
              <a:rPr lang="en-GB" sz="3200" kern="0" dirty="0">
                <a:solidFill>
                  <a:srgbClr val="606060"/>
                </a:solidFill>
              </a:rPr>
              <a:t>Care Pathway framework for the </a:t>
            </a:r>
          </a:p>
          <a:p>
            <a:pPr defTabSz="914126">
              <a:defRPr/>
            </a:pPr>
            <a:r>
              <a:rPr lang="en-GB" sz="3200" kern="0" dirty="0">
                <a:solidFill>
                  <a:srgbClr val="606060"/>
                </a:solidFill>
              </a:rPr>
              <a:t>Deputy Manager role</a:t>
            </a:r>
          </a:p>
        </p:txBody>
      </p:sp>
    </p:spTree>
    <p:extLst>
      <p:ext uri="{BB962C8B-B14F-4D97-AF65-F5344CB8AC3E}">
        <p14:creationId xmlns:p14="http://schemas.microsoft.com/office/powerpoint/2010/main" val="4026664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EBB144D-AE36-1151-1B82-08E4936B7F16}"/>
              </a:ext>
            </a:extLst>
          </p:cNvPr>
          <p:cNvGraphicFramePr>
            <a:graphicFrameLocks/>
          </p:cNvGraphicFramePr>
          <p:nvPr>
            <p:extLst>
              <p:ext uri="{D42A27DB-BD31-4B8C-83A1-F6EECF244321}">
                <p14:modId xmlns:p14="http://schemas.microsoft.com/office/powerpoint/2010/main" val="1088512887"/>
              </p:ext>
            </p:extLst>
          </p:nvPr>
        </p:nvGraphicFramePr>
        <p:xfrm>
          <a:off x="619601" y="1433509"/>
          <a:ext cx="11184473" cy="4830122"/>
        </p:xfrm>
        <a:graphic>
          <a:graphicData uri="http://schemas.openxmlformats.org/drawingml/2006/table">
            <a:tbl>
              <a:tblPr firstRow="1" bandRow="1">
                <a:tableStyleId>{2D5ABB26-0587-4C30-8999-92F81FD0307C}</a:tableStyleId>
              </a:tblPr>
              <a:tblGrid>
                <a:gridCol w="6016656">
                  <a:extLst>
                    <a:ext uri="{9D8B030D-6E8A-4147-A177-3AD203B41FA5}">
                      <a16:colId xmlns:a16="http://schemas.microsoft.com/office/drawing/2014/main" val="2582755497"/>
                    </a:ext>
                  </a:extLst>
                </a:gridCol>
                <a:gridCol w="5167817">
                  <a:extLst>
                    <a:ext uri="{9D8B030D-6E8A-4147-A177-3AD203B41FA5}">
                      <a16:colId xmlns:a16="http://schemas.microsoft.com/office/drawing/2014/main" val="697235041"/>
                    </a:ext>
                  </a:extLst>
                </a:gridCol>
              </a:tblGrid>
              <a:tr h="386392">
                <a:tc>
                  <a:txBody>
                    <a:bodyPr/>
                    <a:lstStyle/>
                    <a:p>
                      <a:pPr algn="l"/>
                      <a:r>
                        <a:rPr lang="en-GB" sz="1200" b="1" dirty="0">
                          <a:solidFill>
                            <a:schemeClr val="bg1"/>
                          </a:solidFill>
                          <a:latin typeface="Arial" panose="020B0604020202020204" pitchFamily="34" charset="0"/>
                          <a:cs typeface="Arial" panose="020B0604020202020204" pitchFamily="34" charset="0"/>
                        </a:rPr>
                        <a:t>Behaviour</a:t>
                      </a:r>
                    </a:p>
                  </a:txBody>
                  <a:tcPr marL="100558" marR="100558" marT="45708" marB="45708">
                    <a:lnB>
                      <a:noFill/>
                    </a:lnB>
                    <a:solidFill>
                      <a:srgbClr val="0068B3"/>
                    </a:solidFill>
                  </a:tcPr>
                </a:tc>
                <a:tc>
                  <a:txBody>
                    <a:bodyPr/>
                    <a:lstStyle/>
                    <a:p>
                      <a:pPr algn="ctr"/>
                      <a:endParaRPr lang="en-GB" sz="1600" dirty="0">
                        <a:solidFill>
                          <a:schemeClr val="bg1"/>
                        </a:solidFill>
                      </a:endParaRPr>
                    </a:p>
                  </a:txBody>
                  <a:tcPr marL="100558" marR="100558" marT="45708" marB="45708">
                    <a:lnB>
                      <a:noFill/>
                    </a:lnB>
                    <a:solidFill>
                      <a:srgbClr val="0068B3"/>
                    </a:solidFill>
                  </a:tcPr>
                </a:tc>
                <a:extLst>
                  <a:ext uri="{0D108BD9-81ED-4DB2-BD59-A6C34878D82A}">
                    <a16:rowId xmlns:a16="http://schemas.microsoft.com/office/drawing/2014/main" val="71994065"/>
                  </a:ext>
                </a:extLst>
              </a:tr>
              <a:tr h="469402">
                <a:tc>
                  <a:txBody>
                    <a:bodyPr/>
                    <a:lstStyle/>
                    <a:p>
                      <a:pPr algn="l" fontAlgn="b"/>
                      <a:r>
                        <a:rPr lang="en-GB" sz="1100" b="0" i="0" u="none" strike="noStrike" dirty="0">
                          <a:solidFill>
                            <a:srgbClr val="000000"/>
                          </a:solidFill>
                          <a:effectLst/>
                          <a:latin typeface="Arial" panose="020B0604020202020204" pitchFamily="34" charset="0"/>
                        </a:rPr>
                        <a:t>Leads with compassion, modelling and championing a culture of care, empathy, openness and inclusivity in their service</a:t>
                      </a:r>
                    </a:p>
                  </a:txBody>
                  <a:tcPr marL="90000" marR="90000" marT="36000" marB="3600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a:solidFill>
                          <a:schemeClr val="tx1"/>
                        </a:solidFill>
                      </a:endParaRPr>
                    </a:p>
                  </a:txBody>
                  <a:tcPr marL="100558" marR="100558" marT="45708" marB="45708">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7806090"/>
                  </a:ext>
                </a:extLst>
              </a:tr>
              <a:tr h="469402">
                <a:tc>
                  <a:txBody>
                    <a:bodyPr/>
                    <a:lstStyle/>
                    <a:p>
                      <a:pPr algn="l" fontAlgn="b"/>
                      <a:r>
                        <a:rPr lang="en-GB" sz="1100" b="0" i="0" u="none" strike="noStrike" dirty="0">
                          <a:solidFill>
                            <a:srgbClr val="000000"/>
                          </a:solidFill>
                          <a:effectLst/>
                          <a:latin typeface="Arial" panose="020B0604020202020204" pitchFamily="34" charset="0"/>
                        </a:rPr>
                        <a:t>Demonstrates and sets high standards of personal and professional behaviour, role modelling these attributes to the staff they lead </a:t>
                      </a:r>
                    </a:p>
                  </a:txBody>
                  <a:tcPr marL="90000" marR="90000" marT="36000" marB="360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a:solidFill>
                          <a:schemeClr val="tx1"/>
                        </a:solidFill>
                      </a:endParaRPr>
                    </a:p>
                  </a:txBody>
                  <a:tcPr marL="100558" marR="100558" marT="45708" marB="45708">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093288"/>
                  </a:ext>
                </a:extLst>
              </a:tr>
              <a:tr h="474299">
                <a:tc>
                  <a:txBody>
                    <a:bodyPr/>
                    <a:lstStyle/>
                    <a:p>
                      <a:pPr algn="l" fontAlgn="b"/>
                      <a:r>
                        <a:rPr lang="en-GB" sz="1100" b="0" i="0" u="none" strike="noStrike">
                          <a:solidFill>
                            <a:srgbClr val="000000"/>
                          </a:solidFill>
                          <a:effectLst/>
                          <a:latin typeface="Arial" panose="020B0604020202020204" pitchFamily="34" charset="0"/>
                        </a:rPr>
                        <a:t>Establishes boundaries between personal and professional responsibilities, leading others in their service do the same </a:t>
                      </a:r>
                    </a:p>
                  </a:txBody>
                  <a:tcPr marL="90000" marR="90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a:solidFill>
                          <a:schemeClr val="tx1"/>
                        </a:solidFill>
                      </a:endParaRPr>
                    </a:p>
                  </a:txBody>
                  <a:tcPr marL="100558" marR="100558"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178680"/>
                  </a:ext>
                </a:extLst>
              </a:tr>
              <a:tr h="474299">
                <a:tc>
                  <a:txBody>
                    <a:bodyPr/>
                    <a:lstStyle/>
                    <a:p>
                      <a:pPr algn="l" fontAlgn="b"/>
                      <a:r>
                        <a:rPr lang="en-GB" sz="1100" b="0" i="0" u="none" strike="noStrike">
                          <a:solidFill>
                            <a:srgbClr val="000000"/>
                          </a:solidFill>
                          <a:effectLst/>
                          <a:latin typeface="Arial" panose="020B0604020202020204" pitchFamily="34" charset="0"/>
                        </a:rPr>
                        <a:t>Acknowledges and takes responsibility when a mistake is made, learns from the incident and actively works to ensure that the same mistake is not made again in the future</a:t>
                      </a:r>
                    </a:p>
                  </a:txBody>
                  <a:tcPr marL="90000" marR="90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dirty="0">
                        <a:solidFill>
                          <a:schemeClr val="tx1"/>
                        </a:solidFill>
                      </a:endParaRPr>
                    </a:p>
                  </a:txBody>
                  <a:tcPr marL="100558" marR="100558"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1091905"/>
                  </a:ext>
                </a:extLst>
              </a:tr>
              <a:tr h="474299">
                <a:tc>
                  <a:txBody>
                    <a:bodyPr/>
                    <a:lstStyle/>
                    <a:p>
                      <a:pPr algn="l" fontAlgn="b"/>
                      <a:r>
                        <a:rPr lang="en-GB" sz="1100" b="0" i="0" u="none" strike="noStrike" dirty="0">
                          <a:solidFill>
                            <a:srgbClr val="000000"/>
                          </a:solidFill>
                          <a:effectLst/>
                          <a:latin typeface="Arial" panose="020B0604020202020204" pitchFamily="34" charset="0"/>
                        </a:rPr>
                        <a:t>Personally promotes equality and diversity and ensures their staff are sensitive to people’s culture, age, gender, religion, race, sexual orientation and disability</a:t>
                      </a:r>
                    </a:p>
                  </a:txBody>
                  <a:tcPr marL="90000" marR="90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a:solidFill>
                          <a:schemeClr val="tx1"/>
                        </a:solidFill>
                      </a:endParaRPr>
                    </a:p>
                  </a:txBody>
                  <a:tcPr marL="100558" marR="100558"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591927"/>
                  </a:ext>
                </a:extLst>
              </a:tr>
              <a:tr h="469402">
                <a:tc>
                  <a:txBody>
                    <a:bodyPr/>
                    <a:lstStyle/>
                    <a:p>
                      <a:pPr algn="l" fontAlgn="b"/>
                      <a:r>
                        <a:rPr lang="en-GB" sz="1100" b="0" i="0" u="none" strike="noStrike">
                          <a:solidFill>
                            <a:srgbClr val="000000"/>
                          </a:solidFill>
                          <a:effectLst/>
                          <a:latin typeface="Arial" panose="020B0604020202020204" pitchFamily="34" charset="0"/>
                        </a:rPr>
                        <a:t>Encourages and enables both staff and people drawing on support to be involved in decision making, respecting and incorporating their views on how support should be provided </a:t>
                      </a:r>
                    </a:p>
                  </a:txBody>
                  <a:tcPr marL="90000" marR="90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a:solidFill>
                          <a:schemeClr val="tx1"/>
                        </a:solidFill>
                      </a:endParaRPr>
                    </a:p>
                  </a:txBody>
                  <a:tcPr marL="100558" marR="100558"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775213"/>
                  </a:ext>
                </a:extLst>
              </a:tr>
              <a:tr h="474299">
                <a:tc>
                  <a:txBody>
                    <a:bodyPr/>
                    <a:lstStyle/>
                    <a:p>
                      <a:pPr algn="l" fontAlgn="b"/>
                      <a:r>
                        <a:rPr lang="en-GB" sz="1100" b="0" i="0" u="none" strike="noStrike">
                          <a:solidFill>
                            <a:srgbClr val="000000"/>
                          </a:solidFill>
                          <a:effectLst/>
                          <a:latin typeface="Arial" panose="020B0604020202020204" pitchFamily="34" charset="0"/>
                        </a:rPr>
                        <a:t>Treats everyone with dignity, sensitivity and respect using a convincing and authentic leadership style</a:t>
                      </a:r>
                    </a:p>
                  </a:txBody>
                  <a:tcPr marL="90000" marR="90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dirty="0">
                        <a:solidFill>
                          <a:schemeClr val="tx1"/>
                        </a:solidFill>
                      </a:endParaRPr>
                    </a:p>
                  </a:txBody>
                  <a:tcPr marL="100558" marR="100558"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1481331"/>
                  </a:ext>
                </a:extLst>
              </a:tr>
              <a:tr h="664029">
                <a:tc>
                  <a:txBody>
                    <a:bodyPr/>
                    <a:lstStyle/>
                    <a:p>
                      <a:pPr algn="l" fontAlgn="b"/>
                      <a:r>
                        <a:rPr lang="en-GB" sz="1100" b="0" i="0" u="none" strike="noStrike">
                          <a:solidFill>
                            <a:srgbClr val="000000"/>
                          </a:solidFill>
                          <a:effectLst/>
                          <a:latin typeface="Arial" panose="020B0604020202020204" pitchFamily="34" charset="0"/>
                        </a:rPr>
                        <a:t>Promotes and champions a culture of advocacy for the rights of people they support, ensuring people are provided with opportunities for a good quality of life through positive risk taking </a:t>
                      </a:r>
                    </a:p>
                  </a:txBody>
                  <a:tcPr marL="90000" marR="90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dirty="0">
                        <a:solidFill>
                          <a:schemeClr val="tx1"/>
                        </a:solidFill>
                      </a:endParaRPr>
                    </a:p>
                  </a:txBody>
                  <a:tcPr marL="100558" marR="100558"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3155022"/>
                  </a:ext>
                </a:extLst>
              </a:tr>
              <a:tr h="474299">
                <a:tc>
                  <a:txBody>
                    <a:bodyPr/>
                    <a:lstStyle/>
                    <a:p>
                      <a:pPr algn="l" fontAlgn="b"/>
                      <a:r>
                        <a:rPr lang="en-GB" sz="1100" b="0" i="0" u="none" strike="noStrike" dirty="0">
                          <a:solidFill>
                            <a:srgbClr val="000000"/>
                          </a:solidFill>
                          <a:effectLst/>
                          <a:latin typeface="Arial" panose="020B0604020202020204" pitchFamily="34" charset="0"/>
                        </a:rPr>
                        <a:t>Challenges themselves to try new things, supporting others to do the same</a:t>
                      </a:r>
                    </a:p>
                  </a:txBody>
                  <a:tcPr marL="90000" marR="90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dirty="0">
                        <a:solidFill>
                          <a:schemeClr val="tx1"/>
                        </a:solidFill>
                      </a:endParaRPr>
                    </a:p>
                  </a:txBody>
                  <a:tcPr marL="100558" marR="100558"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8761679"/>
                  </a:ext>
                </a:extLst>
              </a:tr>
            </a:tbl>
          </a:graphicData>
        </a:graphic>
      </p:graphicFrame>
      <p:sp>
        <p:nvSpPr>
          <p:cNvPr id="3" name="Oval 2">
            <a:extLst>
              <a:ext uri="{FF2B5EF4-FFF2-40B4-BE49-F238E27FC236}">
                <a16:creationId xmlns:a16="http://schemas.microsoft.com/office/drawing/2014/main" id="{2C5730F0-1448-3864-6C00-9990AA0621D6}"/>
              </a:ext>
            </a:extLst>
          </p:cNvPr>
          <p:cNvSpPr/>
          <p:nvPr/>
        </p:nvSpPr>
        <p:spPr>
          <a:xfrm>
            <a:off x="8364835" y="6382215"/>
            <a:ext cx="180000" cy="180000"/>
          </a:xfrm>
          <a:prstGeom prst="ellipse">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 name="TextBox 3">
            <a:extLst>
              <a:ext uri="{FF2B5EF4-FFF2-40B4-BE49-F238E27FC236}">
                <a16:creationId xmlns:a16="http://schemas.microsoft.com/office/drawing/2014/main" id="{FE0B4782-5B79-0E29-E1CD-AF274506709F}"/>
              </a:ext>
            </a:extLst>
          </p:cNvPr>
          <p:cNvSpPr txBox="1"/>
          <p:nvPr/>
        </p:nvSpPr>
        <p:spPr>
          <a:xfrm>
            <a:off x="8493955" y="6341411"/>
            <a:ext cx="3049248" cy="261610"/>
          </a:xfrm>
          <a:prstGeom prst="rect">
            <a:avLst/>
          </a:prstGeom>
          <a:noFill/>
        </p:spPr>
        <p:txBody>
          <a:bodyPr wrap="square" rtlCol="0">
            <a:spAutoFit/>
          </a:bodyPr>
          <a:lstStyle/>
          <a:p>
            <a:r>
              <a:rPr lang="en-GB" sz="1100" dirty="0"/>
              <a:t>Your assessment</a:t>
            </a:r>
          </a:p>
        </p:txBody>
      </p:sp>
      <p:sp>
        <p:nvSpPr>
          <p:cNvPr id="5" name="Oval 4">
            <a:extLst>
              <a:ext uri="{FF2B5EF4-FFF2-40B4-BE49-F238E27FC236}">
                <a16:creationId xmlns:a16="http://schemas.microsoft.com/office/drawing/2014/main" id="{75CA00BE-284C-7E25-A876-05F24F60E972}"/>
              </a:ext>
            </a:extLst>
          </p:cNvPr>
          <p:cNvSpPr/>
          <p:nvPr/>
        </p:nvSpPr>
        <p:spPr>
          <a:xfrm>
            <a:off x="9765950" y="6369699"/>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 name="TextBox 5">
            <a:extLst>
              <a:ext uri="{FF2B5EF4-FFF2-40B4-BE49-F238E27FC236}">
                <a16:creationId xmlns:a16="http://schemas.microsoft.com/office/drawing/2014/main" id="{8ACDE4E6-7F86-BBED-850E-FED08DBCACF2}"/>
              </a:ext>
            </a:extLst>
          </p:cNvPr>
          <p:cNvSpPr txBox="1"/>
          <p:nvPr/>
        </p:nvSpPr>
        <p:spPr>
          <a:xfrm>
            <a:off x="9925945" y="6336368"/>
            <a:ext cx="2113888" cy="261610"/>
          </a:xfrm>
          <a:prstGeom prst="rect">
            <a:avLst/>
          </a:prstGeom>
          <a:noFill/>
        </p:spPr>
        <p:txBody>
          <a:bodyPr wrap="square" rtlCol="0">
            <a:spAutoFit/>
          </a:bodyPr>
          <a:lstStyle/>
          <a:p>
            <a:r>
              <a:rPr lang="en-GB" sz="1100" dirty="0"/>
              <a:t>Your manager’s assessment</a:t>
            </a:r>
          </a:p>
        </p:txBody>
      </p:sp>
      <p:sp>
        <p:nvSpPr>
          <p:cNvPr id="7" name="TextBox 6">
            <a:extLst>
              <a:ext uri="{FF2B5EF4-FFF2-40B4-BE49-F238E27FC236}">
                <a16:creationId xmlns:a16="http://schemas.microsoft.com/office/drawing/2014/main" id="{C3D9D12F-6155-E170-0932-9F26B5C3E84F}"/>
              </a:ext>
            </a:extLst>
          </p:cNvPr>
          <p:cNvSpPr txBox="1"/>
          <p:nvPr/>
        </p:nvSpPr>
        <p:spPr>
          <a:xfrm>
            <a:off x="7751695" y="6327175"/>
            <a:ext cx="613140" cy="307777"/>
          </a:xfrm>
          <a:prstGeom prst="rect">
            <a:avLst/>
          </a:prstGeom>
          <a:noFill/>
        </p:spPr>
        <p:txBody>
          <a:bodyPr wrap="square" rtlCol="0">
            <a:spAutoFit/>
          </a:bodyPr>
          <a:lstStyle/>
          <a:p>
            <a:r>
              <a:rPr lang="en-GB" sz="1400" b="1" dirty="0"/>
              <a:t>Key:</a:t>
            </a:r>
          </a:p>
        </p:txBody>
      </p:sp>
      <p:sp>
        <p:nvSpPr>
          <p:cNvPr id="8" name="Slide Number Placeholder 1">
            <a:extLst>
              <a:ext uri="{FF2B5EF4-FFF2-40B4-BE49-F238E27FC236}">
                <a16:creationId xmlns:a16="http://schemas.microsoft.com/office/drawing/2014/main" id="{A325E9A8-C550-CD4D-0CFD-145C8485919E}"/>
              </a:ext>
            </a:extLst>
          </p:cNvPr>
          <p:cNvSpPr txBox="1">
            <a:spLocks/>
          </p:cNvSpPr>
          <p:nvPr/>
        </p:nvSpPr>
        <p:spPr>
          <a:xfrm>
            <a:off x="0" y="0"/>
            <a:ext cx="0" cy="0"/>
          </a:xfrm>
        </p:spPr>
        <p:txBody>
          <a:bodyPr/>
          <a:lstStyle>
            <a:defPPr>
              <a:defRPr kern="0"/>
            </a:defPPr>
          </a:lstStyle>
          <a:p>
            <a:fld id="{06A44ADC-FBC0-4698-B0EC-1AD4A4060383}" type="slidenum">
              <a:rPr lang="en-GB" smtClean="0"/>
              <a:pPr/>
              <a:t>9</a:t>
            </a:fld>
            <a:endParaRPr lang="en-GB"/>
          </a:p>
        </p:txBody>
      </p:sp>
      <p:sp>
        <p:nvSpPr>
          <p:cNvPr id="9" name="Rectangle: Rounded Corners 8">
            <a:extLst>
              <a:ext uri="{FF2B5EF4-FFF2-40B4-BE49-F238E27FC236}">
                <a16:creationId xmlns:a16="http://schemas.microsoft.com/office/drawing/2014/main" id="{A82BE3EA-AE47-A5E8-859F-AC5AB9B6CE11}"/>
              </a:ext>
            </a:extLst>
          </p:cNvPr>
          <p:cNvSpPr/>
          <p:nvPr/>
        </p:nvSpPr>
        <p:spPr>
          <a:xfrm rot="10800000" flipV="1">
            <a:off x="0" y="-1"/>
            <a:ext cx="1658983" cy="360000"/>
          </a:xfrm>
          <a:prstGeom prst="roundRect">
            <a:avLst/>
          </a:prstGeom>
          <a:solidFill>
            <a:srgbClr val="FFB81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Behaviours</a:t>
            </a:r>
          </a:p>
        </p:txBody>
      </p:sp>
      <p:sp>
        <p:nvSpPr>
          <p:cNvPr id="10" name="Rectangle: Rounded Corners 9">
            <a:hlinkClick r:id="rId2" action="ppaction://hlinksldjump"/>
            <a:extLst>
              <a:ext uri="{FF2B5EF4-FFF2-40B4-BE49-F238E27FC236}">
                <a16:creationId xmlns:a16="http://schemas.microsoft.com/office/drawing/2014/main" id="{BD2B41A6-4A9A-16A0-F483-576964611372}"/>
              </a:ext>
            </a:extLst>
          </p:cNvPr>
          <p:cNvSpPr/>
          <p:nvPr/>
        </p:nvSpPr>
        <p:spPr>
          <a:xfrm rot="10800000" flipV="1">
            <a:off x="10337074" y="-1"/>
            <a:ext cx="1854926"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3" action="ppaction://hlinksldjump"/>
            <a:extLst>
              <a:ext uri="{FF2B5EF4-FFF2-40B4-BE49-F238E27FC236}">
                <a16:creationId xmlns:a16="http://schemas.microsoft.com/office/drawing/2014/main" id="{27A6B687-D13F-D464-0121-3883A859495C}"/>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4" action="ppaction://hlinksldjump"/>
            <a:extLst>
              <a:ext uri="{FF2B5EF4-FFF2-40B4-BE49-F238E27FC236}">
                <a16:creationId xmlns:a16="http://schemas.microsoft.com/office/drawing/2014/main" id="{7EC644A9-AC60-7414-CEB1-665E319A87FA}"/>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5" action="ppaction://hlinksldjump"/>
            <a:extLst>
              <a:ext uri="{FF2B5EF4-FFF2-40B4-BE49-F238E27FC236}">
                <a16:creationId xmlns:a16="http://schemas.microsoft.com/office/drawing/2014/main" id="{BFCB157D-4E06-0342-F1A7-C3D643023854}"/>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4" action="ppaction://hlinksldjump"/>
            <a:extLst>
              <a:ext uri="{FF2B5EF4-FFF2-40B4-BE49-F238E27FC236}">
                <a16:creationId xmlns:a16="http://schemas.microsoft.com/office/drawing/2014/main" id="{70C60E4E-377B-8F77-FB37-1E3E113450CF}"/>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15" name="Oval 14">
            <a:extLst>
              <a:ext uri="{FF2B5EF4-FFF2-40B4-BE49-F238E27FC236}">
                <a16:creationId xmlns:a16="http://schemas.microsoft.com/office/drawing/2014/main" id="{DC5D97E6-5853-9E62-DAB8-3F6625A148FB}"/>
              </a:ext>
            </a:extLst>
          </p:cNvPr>
          <p:cNvSpPr/>
          <p:nvPr/>
        </p:nvSpPr>
        <p:spPr>
          <a:xfrm>
            <a:off x="7359944" y="1867354"/>
            <a:ext cx="180000" cy="180000"/>
          </a:xfrm>
          <a:prstGeom prst="ellipse">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Oval 15">
            <a:extLst>
              <a:ext uri="{FF2B5EF4-FFF2-40B4-BE49-F238E27FC236}">
                <a16:creationId xmlns:a16="http://schemas.microsoft.com/office/drawing/2014/main" id="{6AF6D32D-D9FD-87AB-61DC-1A98517AA0B5}"/>
              </a:ext>
            </a:extLst>
          </p:cNvPr>
          <p:cNvSpPr/>
          <p:nvPr/>
        </p:nvSpPr>
        <p:spPr>
          <a:xfrm>
            <a:off x="7695683" y="186861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7" name="Group 16">
            <a:extLst>
              <a:ext uri="{FF2B5EF4-FFF2-40B4-BE49-F238E27FC236}">
                <a16:creationId xmlns:a16="http://schemas.microsoft.com/office/drawing/2014/main" id="{E34357CD-AC6A-1980-06AF-AF2A284F0A42}"/>
              </a:ext>
            </a:extLst>
          </p:cNvPr>
          <p:cNvGrpSpPr/>
          <p:nvPr/>
        </p:nvGrpSpPr>
        <p:grpSpPr>
          <a:xfrm>
            <a:off x="8399142" y="1907984"/>
            <a:ext cx="2817319" cy="293202"/>
            <a:chOff x="7998846" y="1867220"/>
            <a:chExt cx="3448967" cy="253573"/>
          </a:xfrm>
        </p:grpSpPr>
        <p:cxnSp>
          <p:nvCxnSpPr>
            <p:cNvPr id="18" name="Straight Connector 17">
              <a:extLst>
                <a:ext uri="{FF2B5EF4-FFF2-40B4-BE49-F238E27FC236}">
                  <a16:creationId xmlns:a16="http://schemas.microsoft.com/office/drawing/2014/main" id="{84C23FF6-8DF0-7CD5-9FEA-EC73D04BB2DE}"/>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31DDEEA-D990-CD8A-DB21-BF0F7CD85381}"/>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46808AF-D061-D284-7EE7-EDE1AABE4FA8}"/>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D16C79-1E9C-926B-43F2-EBF1FEA650C2}"/>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D9B99E7-C516-E8F7-E647-9EFF7046CE60}"/>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1A16E08-230B-F0BB-3C3E-CC318EDC0134}"/>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60052989-FCB0-6EBC-F6B9-A906064CCD55}"/>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sp>
        <p:nvSpPr>
          <p:cNvPr id="25" name="TextBox 24">
            <a:extLst>
              <a:ext uri="{FF2B5EF4-FFF2-40B4-BE49-F238E27FC236}">
                <a16:creationId xmlns:a16="http://schemas.microsoft.com/office/drawing/2014/main" id="{BD3C2A91-48F4-D2C9-945C-75CCD4EDBB4C}"/>
              </a:ext>
            </a:extLst>
          </p:cNvPr>
          <p:cNvSpPr txBox="1"/>
          <p:nvPr/>
        </p:nvSpPr>
        <p:spPr>
          <a:xfrm>
            <a:off x="10831633" y="1452162"/>
            <a:ext cx="792000" cy="230832"/>
          </a:xfrm>
          <a:prstGeom prst="rect">
            <a:avLst/>
          </a:prstGeom>
          <a:noFill/>
        </p:spPr>
        <p:txBody>
          <a:bodyPr wrap="square" rtlCol="0">
            <a:spAutoFit/>
          </a:bodyPr>
          <a:lstStyle/>
          <a:p>
            <a:pPr algn="ctr"/>
            <a:r>
              <a:rPr lang="en-GB" sz="900">
                <a:solidFill>
                  <a:schemeClr val="bg1"/>
                </a:solidFill>
              </a:rPr>
              <a:t>Expert</a:t>
            </a:r>
          </a:p>
        </p:txBody>
      </p:sp>
      <p:sp>
        <p:nvSpPr>
          <p:cNvPr id="26" name="TextBox 25">
            <a:extLst>
              <a:ext uri="{FF2B5EF4-FFF2-40B4-BE49-F238E27FC236}">
                <a16:creationId xmlns:a16="http://schemas.microsoft.com/office/drawing/2014/main" id="{1714C7EB-E5EF-6132-5544-0545BB2C5615}"/>
              </a:ext>
            </a:extLst>
          </p:cNvPr>
          <p:cNvSpPr txBox="1"/>
          <p:nvPr/>
        </p:nvSpPr>
        <p:spPr>
          <a:xfrm>
            <a:off x="9413588" y="1452162"/>
            <a:ext cx="792000" cy="230832"/>
          </a:xfrm>
          <a:prstGeom prst="rect">
            <a:avLst/>
          </a:prstGeom>
          <a:noFill/>
        </p:spPr>
        <p:txBody>
          <a:bodyPr wrap="square" rtlCol="0">
            <a:spAutoFit/>
          </a:bodyPr>
          <a:lstStyle/>
          <a:p>
            <a:pPr algn="ctr"/>
            <a:r>
              <a:rPr lang="en-GB" sz="900">
                <a:solidFill>
                  <a:schemeClr val="bg1"/>
                </a:solidFill>
              </a:rPr>
              <a:t>Working</a:t>
            </a:r>
          </a:p>
        </p:txBody>
      </p:sp>
      <p:sp>
        <p:nvSpPr>
          <p:cNvPr id="27" name="TextBox 26">
            <a:extLst>
              <a:ext uri="{FF2B5EF4-FFF2-40B4-BE49-F238E27FC236}">
                <a16:creationId xmlns:a16="http://schemas.microsoft.com/office/drawing/2014/main" id="{A7ADBA3B-0F1A-E73B-57DB-2E84DA07F5EB}"/>
              </a:ext>
            </a:extLst>
          </p:cNvPr>
          <p:cNvSpPr txBox="1"/>
          <p:nvPr/>
        </p:nvSpPr>
        <p:spPr>
          <a:xfrm>
            <a:off x="10122611" y="1452162"/>
            <a:ext cx="792000" cy="230832"/>
          </a:xfrm>
          <a:prstGeom prst="rect">
            <a:avLst/>
          </a:prstGeom>
          <a:noFill/>
        </p:spPr>
        <p:txBody>
          <a:bodyPr wrap="square" rtlCol="0">
            <a:spAutoFit/>
          </a:bodyPr>
          <a:lstStyle/>
          <a:p>
            <a:pPr algn="ctr"/>
            <a:r>
              <a:rPr lang="en-GB" sz="900">
                <a:solidFill>
                  <a:schemeClr val="bg1"/>
                </a:solidFill>
              </a:rPr>
              <a:t>Practitioner</a:t>
            </a:r>
          </a:p>
        </p:txBody>
      </p:sp>
      <p:sp>
        <p:nvSpPr>
          <p:cNvPr id="28" name="TextBox 27">
            <a:extLst>
              <a:ext uri="{FF2B5EF4-FFF2-40B4-BE49-F238E27FC236}">
                <a16:creationId xmlns:a16="http://schemas.microsoft.com/office/drawing/2014/main" id="{9AC05725-BD0A-CDE7-1F2C-0A1165A5D592}"/>
              </a:ext>
            </a:extLst>
          </p:cNvPr>
          <p:cNvSpPr txBox="1"/>
          <p:nvPr/>
        </p:nvSpPr>
        <p:spPr>
          <a:xfrm>
            <a:off x="8003142" y="1455227"/>
            <a:ext cx="792000" cy="230832"/>
          </a:xfrm>
          <a:prstGeom prst="rect">
            <a:avLst/>
          </a:prstGeom>
          <a:noFill/>
        </p:spPr>
        <p:txBody>
          <a:bodyPr wrap="square" rtlCol="0">
            <a:spAutoFit/>
          </a:bodyPr>
          <a:lstStyle/>
          <a:p>
            <a:pPr algn="ctr"/>
            <a:r>
              <a:rPr lang="en-GB" sz="900">
                <a:solidFill>
                  <a:schemeClr val="bg1"/>
                </a:solidFill>
              </a:rPr>
              <a:t>N/A</a:t>
            </a:r>
          </a:p>
        </p:txBody>
      </p:sp>
      <p:grpSp>
        <p:nvGrpSpPr>
          <p:cNvPr id="29" name="Group 28">
            <a:extLst>
              <a:ext uri="{FF2B5EF4-FFF2-40B4-BE49-F238E27FC236}">
                <a16:creationId xmlns:a16="http://schemas.microsoft.com/office/drawing/2014/main" id="{880CF2EA-5E9D-5690-2606-D15F5C008164}"/>
              </a:ext>
            </a:extLst>
          </p:cNvPr>
          <p:cNvGrpSpPr/>
          <p:nvPr/>
        </p:nvGrpSpPr>
        <p:grpSpPr>
          <a:xfrm>
            <a:off x="8399142" y="2377074"/>
            <a:ext cx="2817319" cy="293202"/>
            <a:chOff x="7998846" y="1867220"/>
            <a:chExt cx="3448967" cy="253573"/>
          </a:xfrm>
        </p:grpSpPr>
        <p:cxnSp>
          <p:nvCxnSpPr>
            <p:cNvPr id="30" name="Straight Connector 29">
              <a:extLst>
                <a:ext uri="{FF2B5EF4-FFF2-40B4-BE49-F238E27FC236}">
                  <a16:creationId xmlns:a16="http://schemas.microsoft.com/office/drawing/2014/main" id="{6896FE88-AE3A-1E34-5931-7E11274FBA38}"/>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74DE28B-20C4-1F2E-FE39-32F599097569}"/>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C5EB971-8C6E-CBF3-F07F-56C781752499}"/>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D6409DC-C5BD-4D51-B55B-F7D44A9AFE67}"/>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A2F3F10-9CC7-DB0C-24B2-DE7BFC0FA353}"/>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54D7661-BF6E-7F1B-FE21-7B51325080EF}"/>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Oval 35">
            <a:extLst>
              <a:ext uri="{FF2B5EF4-FFF2-40B4-BE49-F238E27FC236}">
                <a16:creationId xmlns:a16="http://schemas.microsoft.com/office/drawing/2014/main" id="{6FEE2D9A-AA30-75C9-D1FA-1CBA8E172EB5}"/>
              </a:ext>
            </a:extLst>
          </p:cNvPr>
          <p:cNvSpPr/>
          <p:nvPr/>
        </p:nvSpPr>
        <p:spPr>
          <a:xfrm>
            <a:off x="7359944" y="2393071"/>
            <a:ext cx="180000" cy="180000"/>
          </a:xfrm>
          <a:prstGeom prst="ellipse">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7" name="Oval 36">
            <a:extLst>
              <a:ext uri="{FF2B5EF4-FFF2-40B4-BE49-F238E27FC236}">
                <a16:creationId xmlns:a16="http://schemas.microsoft.com/office/drawing/2014/main" id="{60654482-7ED2-274C-33F7-A537DCA904E7}"/>
              </a:ext>
            </a:extLst>
          </p:cNvPr>
          <p:cNvSpPr/>
          <p:nvPr/>
        </p:nvSpPr>
        <p:spPr>
          <a:xfrm>
            <a:off x="7695683" y="2394331"/>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8" name="Oval 37">
            <a:extLst>
              <a:ext uri="{FF2B5EF4-FFF2-40B4-BE49-F238E27FC236}">
                <a16:creationId xmlns:a16="http://schemas.microsoft.com/office/drawing/2014/main" id="{37C35134-13A9-81C1-9D1F-ACE656C90557}"/>
              </a:ext>
            </a:extLst>
          </p:cNvPr>
          <p:cNvSpPr/>
          <p:nvPr/>
        </p:nvSpPr>
        <p:spPr>
          <a:xfrm>
            <a:off x="7359944" y="2848774"/>
            <a:ext cx="180000" cy="180000"/>
          </a:xfrm>
          <a:prstGeom prst="ellipse">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9" name="Oval 38">
            <a:extLst>
              <a:ext uri="{FF2B5EF4-FFF2-40B4-BE49-F238E27FC236}">
                <a16:creationId xmlns:a16="http://schemas.microsoft.com/office/drawing/2014/main" id="{E3AF98AF-CF94-3900-9068-FF7DD6FA4954}"/>
              </a:ext>
            </a:extLst>
          </p:cNvPr>
          <p:cNvSpPr/>
          <p:nvPr/>
        </p:nvSpPr>
        <p:spPr>
          <a:xfrm>
            <a:off x="7695683" y="285003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40" name="Group 39">
            <a:extLst>
              <a:ext uri="{FF2B5EF4-FFF2-40B4-BE49-F238E27FC236}">
                <a16:creationId xmlns:a16="http://schemas.microsoft.com/office/drawing/2014/main" id="{5E47C662-FB50-5BA1-7748-B5E8C2C63085}"/>
              </a:ext>
            </a:extLst>
          </p:cNvPr>
          <p:cNvGrpSpPr/>
          <p:nvPr/>
        </p:nvGrpSpPr>
        <p:grpSpPr>
          <a:xfrm>
            <a:off x="8399142" y="2848573"/>
            <a:ext cx="2817319" cy="293202"/>
            <a:chOff x="7998846" y="1867220"/>
            <a:chExt cx="3448967" cy="253573"/>
          </a:xfrm>
        </p:grpSpPr>
        <p:cxnSp>
          <p:nvCxnSpPr>
            <p:cNvPr id="41" name="Straight Connector 40">
              <a:extLst>
                <a:ext uri="{FF2B5EF4-FFF2-40B4-BE49-F238E27FC236}">
                  <a16:creationId xmlns:a16="http://schemas.microsoft.com/office/drawing/2014/main" id="{6821232C-3D3D-FAFE-825B-99A1E54EE78C}"/>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5C7FC63-3160-C0A6-05AA-C4927E9A214A}"/>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B0A31B8-629D-7FFC-D126-5D86130123E3}"/>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0FD2991-85E6-4067-4649-3079EA4846C2}"/>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B083E6-6898-567D-9D9B-DA524B44DE30}"/>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90A1AE6-DA9F-0947-8A5D-E10EB0E38755}"/>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45A842BB-E7D7-94EC-8C29-DAEE0FCA7BA6}"/>
              </a:ext>
            </a:extLst>
          </p:cNvPr>
          <p:cNvGrpSpPr/>
          <p:nvPr/>
        </p:nvGrpSpPr>
        <p:grpSpPr>
          <a:xfrm>
            <a:off x="8399142" y="3317663"/>
            <a:ext cx="2817319" cy="293202"/>
            <a:chOff x="7998846" y="1867220"/>
            <a:chExt cx="3448967" cy="253573"/>
          </a:xfrm>
        </p:grpSpPr>
        <p:cxnSp>
          <p:nvCxnSpPr>
            <p:cNvPr id="48" name="Straight Connector 47">
              <a:extLst>
                <a:ext uri="{FF2B5EF4-FFF2-40B4-BE49-F238E27FC236}">
                  <a16:creationId xmlns:a16="http://schemas.microsoft.com/office/drawing/2014/main" id="{4F7488D5-61DD-86E1-D34A-58DF8744C94A}"/>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1838C35-DE66-893F-CBF9-B3C1789F440E}"/>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6D5DCAC-6DED-FDB7-E75F-B71E9BB565A3}"/>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2C5E4CE-3923-32C0-2DF6-2C413C071E03}"/>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64248BC-1C11-3686-B2B1-AC2607DBB3ED}"/>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D565C5C-4F87-1283-E41A-4D0350E32C8F}"/>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Oval 53">
            <a:extLst>
              <a:ext uri="{FF2B5EF4-FFF2-40B4-BE49-F238E27FC236}">
                <a16:creationId xmlns:a16="http://schemas.microsoft.com/office/drawing/2014/main" id="{2C83E933-540A-477D-BA5D-586E86C96B8E}"/>
              </a:ext>
            </a:extLst>
          </p:cNvPr>
          <p:cNvSpPr/>
          <p:nvPr/>
        </p:nvSpPr>
        <p:spPr>
          <a:xfrm>
            <a:off x="7359944" y="3305667"/>
            <a:ext cx="180000" cy="180000"/>
          </a:xfrm>
          <a:prstGeom prst="ellipse">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5" name="Oval 54">
            <a:extLst>
              <a:ext uri="{FF2B5EF4-FFF2-40B4-BE49-F238E27FC236}">
                <a16:creationId xmlns:a16="http://schemas.microsoft.com/office/drawing/2014/main" id="{86084E51-B593-1FF5-8DB9-19D450900B60}"/>
              </a:ext>
            </a:extLst>
          </p:cNvPr>
          <p:cNvSpPr/>
          <p:nvPr/>
        </p:nvSpPr>
        <p:spPr>
          <a:xfrm>
            <a:off x="7695683" y="3306927"/>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6" name="Oval 55">
            <a:extLst>
              <a:ext uri="{FF2B5EF4-FFF2-40B4-BE49-F238E27FC236}">
                <a16:creationId xmlns:a16="http://schemas.microsoft.com/office/drawing/2014/main" id="{67D23520-6E29-AB1F-58EB-A38BC596B373}"/>
              </a:ext>
            </a:extLst>
          </p:cNvPr>
          <p:cNvSpPr/>
          <p:nvPr/>
        </p:nvSpPr>
        <p:spPr>
          <a:xfrm>
            <a:off x="7359944" y="3823241"/>
            <a:ext cx="180000" cy="180000"/>
          </a:xfrm>
          <a:prstGeom prst="ellipse">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7" name="Oval 56">
            <a:extLst>
              <a:ext uri="{FF2B5EF4-FFF2-40B4-BE49-F238E27FC236}">
                <a16:creationId xmlns:a16="http://schemas.microsoft.com/office/drawing/2014/main" id="{EA92455B-A311-54AB-50B3-39C353FA2625}"/>
              </a:ext>
            </a:extLst>
          </p:cNvPr>
          <p:cNvSpPr/>
          <p:nvPr/>
        </p:nvSpPr>
        <p:spPr>
          <a:xfrm>
            <a:off x="7695683" y="3824501"/>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58" name="Group 57">
            <a:extLst>
              <a:ext uri="{FF2B5EF4-FFF2-40B4-BE49-F238E27FC236}">
                <a16:creationId xmlns:a16="http://schemas.microsoft.com/office/drawing/2014/main" id="{743987F3-0CEC-23A2-BAE1-EA24345B71DB}"/>
              </a:ext>
            </a:extLst>
          </p:cNvPr>
          <p:cNvGrpSpPr/>
          <p:nvPr/>
        </p:nvGrpSpPr>
        <p:grpSpPr>
          <a:xfrm>
            <a:off x="8399142" y="3798554"/>
            <a:ext cx="2817319" cy="293202"/>
            <a:chOff x="7998846" y="1867220"/>
            <a:chExt cx="3448967" cy="253573"/>
          </a:xfrm>
        </p:grpSpPr>
        <p:cxnSp>
          <p:nvCxnSpPr>
            <p:cNvPr id="59" name="Straight Connector 58">
              <a:extLst>
                <a:ext uri="{FF2B5EF4-FFF2-40B4-BE49-F238E27FC236}">
                  <a16:creationId xmlns:a16="http://schemas.microsoft.com/office/drawing/2014/main" id="{5EAE460D-220E-7825-51F9-AC2437B7D464}"/>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2DA6A67-5C6C-C64E-7A7C-51D2573E45F8}"/>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4B7DB5C-0648-AE60-9A36-172EDE3A6059}"/>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A62EF13-3319-0C6D-C677-AB079747206A}"/>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5A08F73-238E-E05F-0AC8-7AF06AB7A6E4}"/>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5775779-02D3-2150-754F-75CF5276C4AA}"/>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B220ABA1-00E4-E9E9-4676-7D0B983B7506}"/>
              </a:ext>
            </a:extLst>
          </p:cNvPr>
          <p:cNvGrpSpPr/>
          <p:nvPr/>
        </p:nvGrpSpPr>
        <p:grpSpPr>
          <a:xfrm>
            <a:off x="8399142" y="4269312"/>
            <a:ext cx="2817319" cy="293202"/>
            <a:chOff x="7998846" y="1867220"/>
            <a:chExt cx="3448967" cy="253573"/>
          </a:xfrm>
        </p:grpSpPr>
        <p:cxnSp>
          <p:nvCxnSpPr>
            <p:cNvPr id="66" name="Straight Connector 65">
              <a:extLst>
                <a:ext uri="{FF2B5EF4-FFF2-40B4-BE49-F238E27FC236}">
                  <a16:creationId xmlns:a16="http://schemas.microsoft.com/office/drawing/2014/main" id="{1F025E2E-2247-4E59-7054-D4148EFB724D}"/>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5F13A94-F8C7-4AE9-FDC3-3C8C3B880265}"/>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16E9948-3451-63F3-9B6D-BFF9FDCF629F}"/>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E8AFF64-8BE7-4304-AE80-5FB115557BC8}"/>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D73691D-333F-2874-5649-9530A7C35520}"/>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3E2200-35C2-70B0-07AB-5B33B41FF18F}"/>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Oval 71">
            <a:extLst>
              <a:ext uri="{FF2B5EF4-FFF2-40B4-BE49-F238E27FC236}">
                <a16:creationId xmlns:a16="http://schemas.microsoft.com/office/drawing/2014/main" id="{3A6F0985-BF2E-7CBD-9450-8B0CE4FB564F}"/>
              </a:ext>
            </a:extLst>
          </p:cNvPr>
          <p:cNvSpPr/>
          <p:nvPr/>
        </p:nvSpPr>
        <p:spPr>
          <a:xfrm>
            <a:off x="7359944" y="4340815"/>
            <a:ext cx="180000" cy="180000"/>
          </a:xfrm>
          <a:prstGeom prst="ellipse">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3" name="Oval 72">
            <a:extLst>
              <a:ext uri="{FF2B5EF4-FFF2-40B4-BE49-F238E27FC236}">
                <a16:creationId xmlns:a16="http://schemas.microsoft.com/office/drawing/2014/main" id="{E906498A-309E-1545-0C1B-DBBA09F88275}"/>
              </a:ext>
            </a:extLst>
          </p:cNvPr>
          <p:cNvSpPr/>
          <p:nvPr/>
        </p:nvSpPr>
        <p:spPr>
          <a:xfrm>
            <a:off x="7695683" y="4342075"/>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74" name="Group 73">
            <a:extLst>
              <a:ext uri="{FF2B5EF4-FFF2-40B4-BE49-F238E27FC236}">
                <a16:creationId xmlns:a16="http://schemas.microsoft.com/office/drawing/2014/main" id="{4CDDC440-3841-9D56-FA3E-B8EA33FA30B8}"/>
              </a:ext>
            </a:extLst>
          </p:cNvPr>
          <p:cNvGrpSpPr/>
          <p:nvPr/>
        </p:nvGrpSpPr>
        <p:grpSpPr>
          <a:xfrm>
            <a:off x="8399142" y="4769127"/>
            <a:ext cx="2817319" cy="293202"/>
            <a:chOff x="7998846" y="1867220"/>
            <a:chExt cx="3448967" cy="253573"/>
          </a:xfrm>
        </p:grpSpPr>
        <p:cxnSp>
          <p:nvCxnSpPr>
            <p:cNvPr id="75" name="Straight Connector 74">
              <a:extLst>
                <a:ext uri="{FF2B5EF4-FFF2-40B4-BE49-F238E27FC236}">
                  <a16:creationId xmlns:a16="http://schemas.microsoft.com/office/drawing/2014/main" id="{05A99227-1BD2-4858-43AF-81CF52F24455}"/>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B9C27AD-F6CB-9C54-C43A-9AA56E086693}"/>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101CA6D-9264-6DC5-563C-BDF21C1835C6}"/>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045B255-AD11-15D2-96E6-1B1F117BCF6F}"/>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AC88692-C8FD-41FC-5C01-B06D7AFCD127}"/>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877C600-F4A1-8065-1B64-6DDBC31B04CA}"/>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Oval 80">
            <a:extLst>
              <a:ext uri="{FF2B5EF4-FFF2-40B4-BE49-F238E27FC236}">
                <a16:creationId xmlns:a16="http://schemas.microsoft.com/office/drawing/2014/main" id="{AAA1FEF7-5212-424E-00DA-4D47C72B01FD}"/>
              </a:ext>
            </a:extLst>
          </p:cNvPr>
          <p:cNvSpPr/>
          <p:nvPr/>
        </p:nvSpPr>
        <p:spPr>
          <a:xfrm>
            <a:off x="7359944" y="4812500"/>
            <a:ext cx="180000" cy="180000"/>
          </a:xfrm>
          <a:prstGeom prst="ellipse">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2" name="Oval 81">
            <a:extLst>
              <a:ext uri="{FF2B5EF4-FFF2-40B4-BE49-F238E27FC236}">
                <a16:creationId xmlns:a16="http://schemas.microsoft.com/office/drawing/2014/main" id="{4D724300-C373-4525-0466-5792287C5EC7}"/>
              </a:ext>
            </a:extLst>
          </p:cNvPr>
          <p:cNvSpPr/>
          <p:nvPr/>
        </p:nvSpPr>
        <p:spPr>
          <a:xfrm>
            <a:off x="7695683" y="4813760"/>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83" name="Group 82">
            <a:extLst>
              <a:ext uri="{FF2B5EF4-FFF2-40B4-BE49-F238E27FC236}">
                <a16:creationId xmlns:a16="http://schemas.microsoft.com/office/drawing/2014/main" id="{C7B3D107-594D-E620-94B2-5CC0BFBEBCD3}"/>
              </a:ext>
            </a:extLst>
          </p:cNvPr>
          <p:cNvGrpSpPr/>
          <p:nvPr/>
        </p:nvGrpSpPr>
        <p:grpSpPr>
          <a:xfrm>
            <a:off x="8399142" y="5304182"/>
            <a:ext cx="2817319" cy="293202"/>
            <a:chOff x="7998846" y="1867220"/>
            <a:chExt cx="3448967" cy="253573"/>
          </a:xfrm>
        </p:grpSpPr>
        <p:cxnSp>
          <p:nvCxnSpPr>
            <p:cNvPr id="84" name="Straight Connector 83">
              <a:extLst>
                <a:ext uri="{FF2B5EF4-FFF2-40B4-BE49-F238E27FC236}">
                  <a16:creationId xmlns:a16="http://schemas.microsoft.com/office/drawing/2014/main" id="{636360DD-A04B-A1E8-D755-8BFC29422949}"/>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073488A-E383-BDCC-2D06-E9848A27DC2A}"/>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F296DA5-C58E-0507-A46D-871DDD4573F3}"/>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1B8E231-5998-FE74-8B1D-428A3CEB2F04}"/>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726CF11-744B-89AC-69A3-FFBE7F63D375}"/>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0837092-25C9-812F-F0BF-1CB85C993D97}"/>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0" name="Oval 89">
            <a:extLst>
              <a:ext uri="{FF2B5EF4-FFF2-40B4-BE49-F238E27FC236}">
                <a16:creationId xmlns:a16="http://schemas.microsoft.com/office/drawing/2014/main" id="{6B4D5517-EF2C-FD54-0326-370CEA5FED1B}"/>
              </a:ext>
            </a:extLst>
          </p:cNvPr>
          <p:cNvSpPr/>
          <p:nvPr/>
        </p:nvSpPr>
        <p:spPr>
          <a:xfrm>
            <a:off x="7359944" y="5398895"/>
            <a:ext cx="180000" cy="180000"/>
          </a:xfrm>
          <a:prstGeom prst="ellipse">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1" name="Oval 90">
            <a:extLst>
              <a:ext uri="{FF2B5EF4-FFF2-40B4-BE49-F238E27FC236}">
                <a16:creationId xmlns:a16="http://schemas.microsoft.com/office/drawing/2014/main" id="{6DD405E4-324F-0B4F-DCCB-15ED3E60D22D}"/>
              </a:ext>
            </a:extLst>
          </p:cNvPr>
          <p:cNvSpPr/>
          <p:nvPr/>
        </p:nvSpPr>
        <p:spPr>
          <a:xfrm>
            <a:off x="7695683" y="5400155"/>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92" name="Group 91">
            <a:extLst>
              <a:ext uri="{FF2B5EF4-FFF2-40B4-BE49-F238E27FC236}">
                <a16:creationId xmlns:a16="http://schemas.microsoft.com/office/drawing/2014/main" id="{CA2BE7C5-7565-A051-7FD7-61D4F219F930}"/>
              </a:ext>
            </a:extLst>
          </p:cNvPr>
          <p:cNvGrpSpPr/>
          <p:nvPr/>
        </p:nvGrpSpPr>
        <p:grpSpPr>
          <a:xfrm>
            <a:off x="8399142" y="5877243"/>
            <a:ext cx="2817319" cy="293202"/>
            <a:chOff x="7998846" y="1867220"/>
            <a:chExt cx="3448967" cy="253573"/>
          </a:xfrm>
        </p:grpSpPr>
        <p:cxnSp>
          <p:nvCxnSpPr>
            <p:cNvPr id="93" name="Straight Connector 92">
              <a:extLst>
                <a:ext uri="{FF2B5EF4-FFF2-40B4-BE49-F238E27FC236}">
                  <a16:creationId xmlns:a16="http://schemas.microsoft.com/office/drawing/2014/main" id="{9AC8FDA6-8605-A082-6000-1E7ACBF612A6}"/>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0A732A6-4082-0629-02F6-3385E035623F}"/>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FC2CF92-D950-3567-34E4-863ECDC844B0}"/>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2BBD4A8-213E-7212-D8D2-1AA862041868}"/>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F6837CA-07FB-D66D-35AE-A604390B8DBD}"/>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1022191-E8B8-076B-D5D5-49F00417BD68}"/>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9" name="Oval 98">
            <a:extLst>
              <a:ext uri="{FF2B5EF4-FFF2-40B4-BE49-F238E27FC236}">
                <a16:creationId xmlns:a16="http://schemas.microsoft.com/office/drawing/2014/main" id="{EC32A3F0-003D-A366-7B9E-AD0EF8E530B0}"/>
              </a:ext>
            </a:extLst>
          </p:cNvPr>
          <p:cNvSpPr/>
          <p:nvPr/>
        </p:nvSpPr>
        <p:spPr>
          <a:xfrm>
            <a:off x="7359944" y="5974749"/>
            <a:ext cx="180000" cy="180000"/>
          </a:xfrm>
          <a:prstGeom prst="ellipse">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0" name="Oval 99">
            <a:extLst>
              <a:ext uri="{FF2B5EF4-FFF2-40B4-BE49-F238E27FC236}">
                <a16:creationId xmlns:a16="http://schemas.microsoft.com/office/drawing/2014/main" id="{CAE8A7CD-BDEB-A62D-ECC2-2AFA633B2DF5}"/>
              </a:ext>
            </a:extLst>
          </p:cNvPr>
          <p:cNvSpPr/>
          <p:nvPr/>
        </p:nvSpPr>
        <p:spPr>
          <a:xfrm>
            <a:off x="7695683" y="5976009"/>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1" name="Google Shape;64;p14">
            <a:extLst>
              <a:ext uri="{FF2B5EF4-FFF2-40B4-BE49-F238E27FC236}">
                <a16:creationId xmlns:a16="http://schemas.microsoft.com/office/drawing/2014/main" id="{E51D1CE6-8219-B42A-BD8B-A2301B69935B}"/>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FFB81C"/>
                </a:solidFill>
                <a:effectLst/>
                <a:uLnTx/>
                <a:uFillTx/>
                <a:latin typeface="Arial"/>
                <a:cs typeface="Arial"/>
                <a:sym typeface="Arial"/>
              </a:rPr>
              <a:t>Behaviours</a:t>
            </a:r>
          </a:p>
        </p:txBody>
      </p:sp>
    </p:spTree>
    <p:extLst>
      <p:ext uri="{BB962C8B-B14F-4D97-AF65-F5344CB8AC3E}">
        <p14:creationId xmlns:p14="http://schemas.microsoft.com/office/powerpoint/2010/main" val="566905655"/>
      </p:ext>
    </p:extLst>
  </p:cSld>
  <p:clrMapOvr>
    <a:masterClrMapping/>
  </p:clrMapOvr>
</p:sld>
</file>

<file path=ppt/theme/theme1.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old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peaker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5342a04-905a-4a06-a048-93bc2601b274" xsi:nil="true"/>
    <lcf76f155ced4ddcb4097134ff3c332f xmlns="aee78e43-5371-409f-b4e4-f3bf035ddbd7">
      <Terms xmlns="http://schemas.microsoft.com/office/infopath/2007/PartnerControls"/>
    </lcf76f155ced4ddcb4097134ff3c332f>
    <SharedWithUsers xmlns="35342a04-905a-4a06-a048-93bc2601b274">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0447EF2AC4964C86D8E5A8C76B2393" ma:contentTypeVersion="13" ma:contentTypeDescription="Create a new document." ma:contentTypeScope="" ma:versionID="21dfa8bfce3b9ac3f3def0a196b6a260">
  <xsd:schema xmlns:xsd="http://www.w3.org/2001/XMLSchema" xmlns:xs="http://www.w3.org/2001/XMLSchema" xmlns:p="http://schemas.microsoft.com/office/2006/metadata/properties" xmlns:ns2="aee78e43-5371-409f-b4e4-f3bf035ddbd7" xmlns:ns3="35342a04-905a-4a06-a048-93bc2601b274" targetNamespace="http://schemas.microsoft.com/office/2006/metadata/properties" ma:root="true" ma:fieldsID="3fc07c1a13307f45ddcd0ff4dcbbd015" ns2:_="" ns3:_="">
    <xsd:import namespace="aee78e43-5371-409f-b4e4-f3bf035ddbd7"/>
    <xsd:import namespace="35342a04-905a-4a06-a048-93bc2601b2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e78e43-5371-409f-b4e4-f3bf035ddb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342a04-905a-4a06-a048-93bc2601b27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be3f094-04e2-4e9c-b4bc-5aca85eb3bd2}" ma:internalName="TaxCatchAll" ma:showField="CatchAllData" ma:web="35342a04-905a-4a06-a048-93bc2601b2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FF7CF7-5A2F-4716-9740-0160CD49FE17}">
  <ds:schemaRefs>
    <ds:schemaRef ds:uri="http://schemas.microsoft.com/sharepoint/v3/contenttype/forms"/>
  </ds:schemaRefs>
</ds:datastoreItem>
</file>

<file path=customXml/itemProps2.xml><?xml version="1.0" encoding="utf-8"?>
<ds:datastoreItem xmlns:ds="http://schemas.openxmlformats.org/officeDocument/2006/customXml" ds:itemID="{0FE4457E-0AC1-4CAD-9D23-F1F1FA4D2CBB}">
  <ds:schemaRefs>
    <ds:schemaRef ds:uri="http://purl.org/dc/elements/1.1/"/>
    <ds:schemaRef ds:uri="f2503f2b-eee8-4293-8f1c-235ee875e48a"/>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 ds:uri="11407f93-edba-495d-bf07-acf5654e28bd"/>
    <ds:schemaRef ds:uri="http://schemas.openxmlformats.org/package/2006/metadata/core-properties"/>
    <ds:schemaRef ds:uri="http://www.w3.org/XML/1998/namespace"/>
    <ds:schemaRef ds:uri="http://schemas.microsoft.com/sharepoint/v3"/>
    <ds:schemaRef ds:uri="e7839a1b-58ff-42f1-bc7d-bf4ee18c7fcf"/>
    <ds:schemaRef ds:uri="2fd8d662-06e8-46d6-9dd1-b28eab5562d7"/>
  </ds:schemaRefs>
</ds:datastoreItem>
</file>

<file path=customXml/itemProps3.xml><?xml version="1.0" encoding="utf-8"?>
<ds:datastoreItem xmlns:ds="http://schemas.openxmlformats.org/officeDocument/2006/customXml" ds:itemID="{F3FEF006-355B-47A5-A44F-0C50C3D74C27}"/>
</file>

<file path=docProps/app.xml><?xml version="1.0" encoding="utf-8"?>
<Properties xmlns="http://schemas.openxmlformats.org/officeDocument/2006/extended-properties" xmlns:vt="http://schemas.openxmlformats.org/officeDocument/2006/docPropsVTypes">
  <Template/>
  <TotalTime>193</TotalTime>
  <Words>4176</Words>
  <Application>Microsoft Office PowerPoint</Application>
  <PresentationFormat>Widescreen</PresentationFormat>
  <Paragraphs>685</Paragraphs>
  <Slides>22</Slides>
  <Notes>10</Notes>
  <HiddenSlides>0</HiddenSlides>
  <MMClips>0</MMClips>
  <ScaleCrop>false</ScaleCrop>
  <HeadingPairs>
    <vt:vector size="4" baseType="variant">
      <vt:variant>
        <vt:lpstr>Theme</vt:lpstr>
      </vt:variant>
      <vt:variant>
        <vt:i4>5</vt:i4>
      </vt:variant>
      <vt:variant>
        <vt:lpstr>Slide Titles</vt:lpstr>
      </vt:variant>
      <vt:variant>
        <vt:i4>22</vt:i4>
      </vt:variant>
    </vt:vector>
  </HeadingPairs>
  <TitlesOfParts>
    <vt:vector size="27" baseType="lpstr">
      <vt:lpstr>Content slides</vt:lpstr>
      <vt:lpstr>Title slides</vt:lpstr>
      <vt:lpstr>Holding slides</vt:lpstr>
      <vt:lpstr>Speaker Slides</vt:lpstr>
      <vt:lpstr>Blank</vt:lpstr>
      <vt:lpstr>Skills assessment</vt:lpstr>
      <vt:lpstr>PowerPoint Presentation</vt:lpstr>
      <vt:lpstr>Section 1: How to use the skills assessment </vt:lpstr>
      <vt:lpstr>PowerPoint Presentation</vt:lpstr>
      <vt:lpstr>PowerPoint Presentation</vt:lpstr>
      <vt:lpstr>Section 2: Introduction to Deputy Manager role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Skills assessment complete!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Wilkinson</dc:creator>
  <cp:lastModifiedBy>Liam Wilkinson</cp:lastModifiedBy>
  <cp:revision>15</cp:revision>
  <dcterms:created xsi:type="dcterms:W3CDTF">2024-02-05T11:50:09Z</dcterms:created>
  <dcterms:modified xsi:type="dcterms:W3CDTF">2025-03-18T12:27:47Z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2024-02-05T00:00:00Z</vt:filetime>
  </property>
  <property fmtid="{D5CDD505-2E9C-101B-9397-08002B2CF9AE}" pid="3" name="Creator">
    <vt:lpwstr>Adobe InDesign 19.1 (Macintosh)</vt:lpwstr>
  </property>
  <property fmtid="{D5CDD505-2E9C-101B-9397-08002B2CF9AE}" pid="4" name="LastSaved">
    <vt:filetime>2024-02-05T00:00:00Z</vt:filetime>
  </property>
  <property fmtid="{D5CDD505-2E9C-101B-9397-08002B2CF9AE}" pid="5" name="Producer">
    <vt:lpwstr>Adobe PDF Library 17.0</vt:lpwstr>
  </property>
  <property fmtid="{D5CDD505-2E9C-101B-9397-08002B2CF9AE}" pid="6" name="MSIP_Label_f194113b-ecba-4458-8e2e-fa038bf17a69_Enabled">
    <vt:lpwstr>true</vt:lpwstr>
  </property>
  <property fmtid="{D5CDD505-2E9C-101B-9397-08002B2CF9AE}" pid="7" name="MSIP_Label_f194113b-ecba-4458-8e2e-fa038bf17a69_SetDate">
    <vt:lpwstr>2024-03-18T15:58:55Z</vt:lpwstr>
  </property>
  <property fmtid="{D5CDD505-2E9C-101B-9397-08002B2CF9AE}" pid="8" name="MSIP_Label_f194113b-ecba-4458-8e2e-fa038bf17a69_Method">
    <vt:lpwstr>Standard</vt:lpwstr>
  </property>
  <property fmtid="{D5CDD505-2E9C-101B-9397-08002B2CF9AE}" pid="9" name="MSIP_Label_f194113b-ecba-4458-8e2e-fa038bf17a69_Name">
    <vt:lpwstr>Internal</vt:lpwstr>
  </property>
  <property fmtid="{D5CDD505-2E9C-101B-9397-08002B2CF9AE}" pid="10" name="MSIP_Label_f194113b-ecba-4458-8e2e-fa038bf17a69_SiteId">
    <vt:lpwstr>5c317017-415d-43e6-ada1-7668f9ad3f9f</vt:lpwstr>
  </property>
  <property fmtid="{D5CDD505-2E9C-101B-9397-08002B2CF9AE}" pid="11" name="MSIP_Label_f194113b-ecba-4458-8e2e-fa038bf17a69_ActionId">
    <vt:lpwstr>6a3a8d48-e055-4f4b-8a7f-ba4e9d92c9e7</vt:lpwstr>
  </property>
  <property fmtid="{D5CDD505-2E9C-101B-9397-08002B2CF9AE}" pid="12" name="MSIP_Label_f194113b-ecba-4458-8e2e-fa038bf17a69_ContentBits">
    <vt:lpwstr>0</vt:lpwstr>
  </property>
  <property fmtid="{D5CDD505-2E9C-101B-9397-08002B2CF9AE}" pid="13" name="ContentTypeId">
    <vt:lpwstr>0x0101003D0447EF2AC4964C86D8E5A8C76B2393</vt:lpwstr>
  </property>
  <property fmtid="{D5CDD505-2E9C-101B-9397-08002B2CF9AE}" pid="14" name="MediaServiceImageTags">
    <vt:lpwstr/>
  </property>
  <property fmtid="{D5CDD505-2E9C-101B-9397-08002B2CF9AE}" pid="15" name="Order">
    <vt:r8>33496200</vt:r8>
  </property>
  <property fmtid="{D5CDD505-2E9C-101B-9397-08002B2CF9AE}" pid="16" name="xd_Signature">
    <vt:bool>false</vt:bool>
  </property>
  <property fmtid="{D5CDD505-2E9C-101B-9397-08002B2CF9AE}" pid="17" name="xd_ProgID">
    <vt:lpwstr/>
  </property>
  <property fmtid="{D5CDD505-2E9C-101B-9397-08002B2CF9AE}" pid="18" name="_SourceUrl">
    <vt:lpwstr/>
  </property>
  <property fmtid="{D5CDD505-2E9C-101B-9397-08002B2CF9AE}" pid="19" name="_SharedFileIndex">
    <vt:lpwstr/>
  </property>
  <property fmtid="{D5CDD505-2E9C-101B-9397-08002B2CF9AE}" pid="20" name="ComplianceAssetId">
    <vt:lpwstr/>
  </property>
  <property fmtid="{D5CDD505-2E9C-101B-9397-08002B2CF9AE}" pid="21" name="TemplateUrl">
    <vt:lpwstr/>
  </property>
  <property fmtid="{D5CDD505-2E9C-101B-9397-08002B2CF9AE}" pid="22" name="_ExtendedDescription">
    <vt:lpwstr/>
  </property>
  <property fmtid="{D5CDD505-2E9C-101B-9397-08002B2CF9AE}" pid="23" name="TriggerFlowInfo">
    <vt:lpwstr/>
  </property>
</Properties>
</file>