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32"/>
  </p:notesMasterIdLst>
  <p:handoutMasterIdLst>
    <p:handoutMasterId r:id="rId33"/>
  </p:handoutMasterIdLst>
  <p:sldIdLst>
    <p:sldId id="2147468702" r:id="rId9"/>
    <p:sldId id="2147468703" r:id="rId10"/>
    <p:sldId id="2147468704" r:id="rId11"/>
    <p:sldId id="2147468705" r:id="rId12"/>
    <p:sldId id="2147468706" r:id="rId13"/>
    <p:sldId id="2147468707" r:id="rId14"/>
    <p:sldId id="2147468708" r:id="rId15"/>
    <p:sldId id="2147472963" r:id="rId16"/>
    <p:sldId id="2147472978" r:id="rId17"/>
    <p:sldId id="2147472964" r:id="rId18"/>
    <p:sldId id="2147472966" r:id="rId19"/>
    <p:sldId id="2147472969" r:id="rId20"/>
    <p:sldId id="2147472982" r:id="rId21"/>
    <p:sldId id="2147472983" r:id="rId22"/>
    <p:sldId id="2147472971" r:id="rId23"/>
    <p:sldId id="2147472984" r:id="rId24"/>
    <p:sldId id="2147472989" r:id="rId25"/>
    <p:sldId id="2147472981" r:id="rId26"/>
    <p:sldId id="2147472987" r:id="rId27"/>
    <p:sldId id="2147472973" r:id="rId28"/>
    <p:sldId id="2147472988" r:id="rId29"/>
    <p:sldId id="2147472976" r:id="rId30"/>
    <p:sldId id="2147472977" r:id="rId3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008F9C"/>
    <a:srgbClr val="606060"/>
    <a:srgbClr val="BA0C2F"/>
    <a:srgbClr val="CACACA"/>
    <a:srgbClr val="00A651"/>
    <a:srgbClr val="330072"/>
    <a:srgbClr val="FFB81C"/>
    <a:srgbClr val="008C95"/>
    <a:srgbClr val="A2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8990D-880A-AB01-FE2E-BFF284DBBCCB}" v="17" dt="2025-03-18T12:35:38.8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98" y="5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arrison" userId="S::claire.harrison@skillsforcare.org.uk::c7c817ee-8ac4-43a7-9e17-62414c60257a" providerId="AD" clId="Web-{A5E8990D-880A-AB01-FE2E-BFF284DBBCCB}"/>
    <pc:docChg chg="modSld">
      <pc:chgData name="Claire Harrison" userId="S::claire.harrison@skillsforcare.org.uk::c7c817ee-8ac4-43a7-9e17-62414c60257a" providerId="AD" clId="Web-{A5E8990D-880A-AB01-FE2E-BFF284DBBCCB}" dt="2025-03-18T12:35:38.819" v="16"/>
      <pc:docMkLst>
        <pc:docMk/>
      </pc:docMkLst>
      <pc:sldChg chg="modSp">
        <pc:chgData name="Claire Harrison" userId="S::claire.harrison@skillsforcare.org.uk::c7c817ee-8ac4-43a7-9e17-62414c60257a" providerId="AD" clId="Web-{A5E8990D-880A-AB01-FE2E-BFF284DBBCCB}" dt="2025-03-18T12:35:38.819" v="16"/>
        <pc:sldMkLst>
          <pc:docMk/>
          <pc:sldMk cId="4026664586" sldId="2147472963"/>
        </pc:sldMkLst>
        <pc:spChg chg="mod">
          <ac:chgData name="Claire Harrison" userId="S::claire.harrison@skillsforcare.org.uk::c7c817ee-8ac4-43a7-9e17-62414c60257a" providerId="AD" clId="Web-{A5E8990D-880A-AB01-FE2E-BFF284DBBCCB}" dt="2025-03-18T12:35:38.507" v="0"/>
          <ac:spMkLst>
            <pc:docMk/>
            <pc:sldMk cId="4026664586" sldId="2147472963"/>
            <ac:spMk id="7" creationId="{0D67BADE-AE4B-4FA9-4812-1E9D99977FA8}"/>
          </ac:spMkLst>
        </pc:spChg>
        <pc:spChg chg="mod">
          <ac:chgData name="Claire Harrison" userId="S::claire.harrison@skillsforcare.org.uk::c7c817ee-8ac4-43a7-9e17-62414c60257a" providerId="AD" clId="Web-{A5E8990D-880A-AB01-FE2E-BFF284DBBCCB}" dt="2025-03-18T12:35:38.507" v="1"/>
          <ac:spMkLst>
            <pc:docMk/>
            <pc:sldMk cId="4026664586" sldId="2147472963"/>
            <ac:spMk id="8" creationId="{7C7A139C-48D3-F482-3A9B-0A08FA4302CD}"/>
          </ac:spMkLst>
        </pc:spChg>
        <pc:spChg chg="mod">
          <ac:chgData name="Claire Harrison" userId="S::claire.harrison@skillsforcare.org.uk::c7c817ee-8ac4-43a7-9e17-62414c60257a" providerId="AD" clId="Web-{A5E8990D-880A-AB01-FE2E-BFF284DBBCCB}" dt="2025-03-18T12:35:38.507" v="2"/>
          <ac:spMkLst>
            <pc:docMk/>
            <pc:sldMk cId="4026664586" sldId="2147472963"/>
            <ac:spMk id="9" creationId="{60409156-0B49-A1CC-5ABC-37CE38265858}"/>
          </ac:spMkLst>
        </pc:spChg>
        <pc:spChg chg="mod">
          <ac:chgData name="Claire Harrison" userId="S::claire.harrison@skillsforcare.org.uk::c7c817ee-8ac4-43a7-9e17-62414c60257a" providerId="AD" clId="Web-{A5E8990D-880A-AB01-FE2E-BFF284DBBCCB}" dt="2025-03-18T12:35:38.507" v="3"/>
          <ac:spMkLst>
            <pc:docMk/>
            <pc:sldMk cId="4026664586" sldId="2147472963"/>
            <ac:spMk id="14" creationId="{D123B554-2C78-F0ED-B232-47284490EC11}"/>
          </ac:spMkLst>
        </pc:spChg>
        <pc:spChg chg="mod">
          <ac:chgData name="Claire Harrison" userId="S::claire.harrison@skillsforcare.org.uk::c7c817ee-8ac4-43a7-9e17-62414c60257a" providerId="AD" clId="Web-{A5E8990D-880A-AB01-FE2E-BFF284DBBCCB}" dt="2025-03-18T12:35:38.507" v="4"/>
          <ac:spMkLst>
            <pc:docMk/>
            <pc:sldMk cId="4026664586" sldId="2147472963"/>
            <ac:spMk id="15" creationId="{B7257FC2-4EE1-FEF3-234A-7E286FBAC664}"/>
          </ac:spMkLst>
        </pc:spChg>
        <pc:spChg chg="mod">
          <ac:chgData name="Claire Harrison" userId="S::claire.harrison@skillsforcare.org.uk::c7c817ee-8ac4-43a7-9e17-62414c60257a" providerId="AD" clId="Web-{A5E8990D-880A-AB01-FE2E-BFF284DBBCCB}" dt="2025-03-18T12:35:38.507" v="5"/>
          <ac:spMkLst>
            <pc:docMk/>
            <pc:sldMk cId="4026664586" sldId="2147472963"/>
            <ac:spMk id="16" creationId="{1D32F870-E345-8CD3-703D-188C55E580C7}"/>
          </ac:spMkLst>
        </pc:spChg>
        <pc:spChg chg="mod">
          <ac:chgData name="Claire Harrison" userId="S::claire.harrison@skillsforcare.org.uk::c7c817ee-8ac4-43a7-9e17-62414c60257a" providerId="AD" clId="Web-{A5E8990D-880A-AB01-FE2E-BFF284DBBCCB}" dt="2025-03-18T12:35:38.507" v="6"/>
          <ac:spMkLst>
            <pc:docMk/>
            <pc:sldMk cId="4026664586" sldId="2147472963"/>
            <ac:spMk id="21" creationId="{A46D28E8-6811-3580-5E1B-69664C51611B}"/>
          </ac:spMkLst>
        </pc:spChg>
        <pc:spChg chg="mod">
          <ac:chgData name="Claire Harrison" userId="S::claire.harrison@skillsforcare.org.uk::c7c817ee-8ac4-43a7-9e17-62414c60257a" providerId="AD" clId="Web-{A5E8990D-880A-AB01-FE2E-BFF284DBBCCB}" dt="2025-03-18T12:35:38.507" v="7"/>
          <ac:spMkLst>
            <pc:docMk/>
            <pc:sldMk cId="4026664586" sldId="2147472963"/>
            <ac:spMk id="22" creationId="{7B4232EE-AEDB-8172-471F-3AC49E210ADF}"/>
          </ac:spMkLst>
        </pc:spChg>
        <pc:spChg chg="mod">
          <ac:chgData name="Claire Harrison" userId="S::claire.harrison@skillsforcare.org.uk::c7c817ee-8ac4-43a7-9e17-62414c60257a" providerId="AD" clId="Web-{A5E8990D-880A-AB01-FE2E-BFF284DBBCCB}" dt="2025-03-18T12:35:38.507" v="8"/>
          <ac:spMkLst>
            <pc:docMk/>
            <pc:sldMk cId="4026664586" sldId="2147472963"/>
            <ac:spMk id="23" creationId="{ED316A62-5271-EBCB-C564-8A3965D371A4}"/>
          </ac:spMkLst>
        </pc:spChg>
        <pc:spChg chg="mod">
          <ac:chgData name="Claire Harrison" userId="S::claire.harrison@skillsforcare.org.uk::c7c817ee-8ac4-43a7-9e17-62414c60257a" providerId="AD" clId="Web-{A5E8990D-880A-AB01-FE2E-BFF284DBBCCB}" dt="2025-03-18T12:35:38.507" v="9"/>
          <ac:spMkLst>
            <pc:docMk/>
            <pc:sldMk cId="4026664586" sldId="2147472963"/>
            <ac:spMk id="26" creationId="{BDEAD59F-A0B9-AA96-4E70-90610B21DCE0}"/>
          </ac:spMkLst>
        </pc:spChg>
        <pc:spChg chg="mod">
          <ac:chgData name="Claire Harrison" userId="S::claire.harrison@skillsforcare.org.uk::c7c817ee-8ac4-43a7-9e17-62414c60257a" providerId="AD" clId="Web-{A5E8990D-880A-AB01-FE2E-BFF284DBBCCB}" dt="2025-03-18T12:35:38.507" v="10"/>
          <ac:spMkLst>
            <pc:docMk/>
            <pc:sldMk cId="4026664586" sldId="2147472963"/>
            <ac:spMk id="28" creationId="{5496A64D-C165-5F45-6BC2-CC2C29F6F61C}"/>
          </ac:spMkLst>
        </pc:spChg>
        <pc:spChg chg="mod">
          <ac:chgData name="Claire Harrison" userId="S::claire.harrison@skillsforcare.org.uk::c7c817ee-8ac4-43a7-9e17-62414c60257a" providerId="AD" clId="Web-{A5E8990D-880A-AB01-FE2E-BFF284DBBCCB}" dt="2025-03-18T12:35:38.507" v="11"/>
          <ac:spMkLst>
            <pc:docMk/>
            <pc:sldMk cId="4026664586" sldId="2147472963"/>
            <ac:spMk id="29" creationId="{E02FD69A-F93D-3DC6-C736-3B00483B6F08}"/>
          </ac:spMkLst>
        </pc:spChg>
        <pc:spChg chg="mod">
          <ac:chgData name="Claire Harrison" userId="S::claire.harrison@skillsforcare.org.uk::c7c817ee-8ac4-43a7-9e17-62414c60257a" providerId="AD" clId="Web-{A5E8990D-880A-AB01-FE2E-BFF284DBBCCB}" dt="2025-03-18T12:35:38.507" v="12"/>
          <ac:spMkLst>
            <pc:docMk/>
            <pc:sldMk cId="4026664586" sldId="2147472963"/>
            <ac:spMk id="30" creationId="{335AE62B-9D86-7EF6-6B16-A04413265A5A}"/>
          </ac:spMkLst>
        </pc:spChg>
        <pc:spChg chg="mod">
          <ac:chgData name="Claire Harrison" userId="S::claire.harrison@skillsforcare.org.uk::c7c817ee-8ac4-43a7-9e17-62414c60257a" providerId="AD" clId="Web-{A5E8990D-880A-AB01-FE2E-BFF284DBBCCB}" dt="2025-03-18T12:35:38.507" v="13"/>
          <ac:spMkLst>
            <pc:docMk/>
            <pc:sldMk cId="4026664586" sldId="2147472963"/>
            <ac:spMk id="34" creationId="{F8918EEE-DB57-7B86-B88F-F9D80A2F9311}"/>
          </ac:spMkLst>
        </pc:spChg>
        <pc:spChg chg="mod">
          <ac:chgData name="Claire Harrison" userId="S::claire.harrison@skillsforcare.org.uk::c7c817ee-8ac4-43a7-9e17-62414c60257a" providerId="AD" clId="Web-{A5E8990D-880A-AB01-FE2E-BFF284DBBCCB}" dt="2025-03-18T12:35:38.507" v="14"/>
          <ac:spMkLst>
            <pc:docMk/>
            <pc:sldMk cId="4026664586" sldId="2147472963"/>
            <ac:spMk id="35" creationId="{175E092E-3217-FB74-8D64-162DCA702778}"/>
          </ac:spMkLst>
        </pc:spChg>
        <pc:spChg chg="mod">
          <ac:chgData name="Claire Harrison" userId="S::claire.harrison@skillsforcare.org.uk::c7c817ee-8ac4-43a7-9e17-62414c60257a" providerId="AD" clId="Web-{A5E8990D-880A-AB01-FE2E-BFF284DBBCCB}" dt="2025-03-18T12:35:38.507" v="15"/>
          <ac:spMkLst>
            <pc:docMk/>
            <pc:sldMk cId="4026664586" sldId="2147472963"/>
            <ac:spMk id="36" creationId="{8D217381-C159-C11F-3E1E-F2164883EC0C}"/>
          </ac:spMkLst>
        </pc:spChg>
        <pc:spChg chg="mod">
          <ac:chgData name="Claire Harrison" userId="S::claire.harrison@skillsforcare.org.uk::c7c817ee-8ac4-43a7-9e17-62414c60257a" providerId="AD" clId="Web-{A5E8990D-880A-AB01-FE2E-BFF284DBBCCB}" dt="2025-03-18T12:35:38.819" v="16"/>
          <ac:spMkLst>
            <pc:docMk/>
            <pc:sldMk cId="4026664586" sldId="2147472963"/>
            <ac:spMk id="37" creationId="{2B9BDE4C-1537-00EC-C6E3-CB81FD0B6A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3/18/2025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3/18/2025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2E55-85D7-C947-5472-63A343A7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51E74-F294-068B-FBF0-5AABA75F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3215-62BD-67F3-86E8-73F2AE05FD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B178F1-B78E-3D25-8E2B-B74C6BAD6639}"/>
              </a:ext>
            </a:extLst>
          </p:cNvPr>
          <p:cNvSpPr>
            <a:spLocks noGrp="1"/>
          </p:cNvSpPr>
          <p:nvPr>
            <p:ph type="sldNum" sz="quarter" idx="5"/>
          </p:nvPr>
        </p:nvSpPr>
        <p:spPr/>
        <p:txBody>
          <a:bodyPr/>
          <a:lstStyle/>
          <a:p>
            <a:fld id="{2B9240D4-6F14-3449-8FA2-7400E50A5229}" type="slidenum">
              <a:rPr lang="en-US" smtClean="0"/>
              <a:t>12</a:t>
            </a:fld>
            <a:endParaRPr lang="en-US"/>
          </a:p>
        </p:txBody>
      </p:sp>
    </p:spTree>
    <p:extLst>
      <p:ext uri="{BB962C8B-B14F-4D97-AF65-F5344CB8AC3E}">
        <p14:creationId xmlns:p14="http://schemas.microsoft.com/office/powerpoint/2010/main" val="87768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BC09-11C2-67E8-8D58-B73066428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E1AAF-1BC6-BD91-4822-6E34775AB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E6AF0-1170-7E4C-5D49-643A94CAB7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2F8F175-5495-7C4A-1A9E-D921F3C1BAFC}"/>
              </a:ext>
            </a:extLst>
          </p:cNvPr>
          <p:cNvSpPr>
            <a:spLocks noGrp="1"/>
          </p:cNvSpPr>
          <p:nvPr>
            <p:ph type="sldNum" sz="quarter" idx="5"/>
          </p:nvPr>
        </p:nvSpPr>
        <p:spPr/>
        <p:txBody>
          <a:bodyPr/>
          <a:lstStyle/>
          <a:p>
            <a:fld id="{2B9240D4-6F14-3449-8FA2-7400E50A5229}" type="slidenum">
              <a:rPr lang="en-US" smtClean="0"/>
              <a:t>21</a:t>
            </a:fld>
            <a:endParaRPr lang="en-US"/>
          </a:p>
        </p:txBody>
      </p:sp>
    </p:spTree>
    <p:extLst>
      <p:ext uri="{BB962C8B-B14F-4D97-AF65-F5344CB8AC3E}">
        <p14:creationId xmlns:p14="http://schemas.microsoft.com/office/powerpoint/2010/main" val="245877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DF6E-4A79-DC24-C43F-DB3BEAC01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D4B71-2ACF-1620-E73F-16D7849AC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1ADD0-1C5F-E59C-1899-298F3276B0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5B002-4059-4671-C5B9-C1DCA72D9F88}"/>
              </a:ext>
            </a:extLst>
          </p:cNvPr>
          <p:cNvSpPr>
            <a:spLocks noGrp="1"/>
          </p:cNvSpPr>
          <p:nvPr>
            <p:ph type="sldNum" sz="quarter" idx="5"/>
          </p:nvPr>
        </p:nvSpPr>
        <p:spPr/>
        <p:txBody>
          <a:bodyPr/>
          <a:lstStyle/>
          <a:p>
            <a:fld id="{2B9240D4-6F14-3449-8FA2-7400E50A5229}" type="slidenum">
              <a:rPr lang="en-US" smtClean="0"/>
              <a:t>22</a:t>
            </a:fld>
            <a:endParaRPr lang="en-US"/>
          </a:p>
        </p:txBody>
      </p:sp>
    </p:spTree>
    <p:extLst>
      <p:ext uri="{BB962C8B-B14F-4D97-AF65-F5344CB8AC3E}">
        <p14:creationId xmlns:p14="http://schemas.microsoft.com/office/powerpoint/2010/main" val="303551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16440-AA2C-EA69-A01D-B79711FFE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DD11F-7549-F7EE-5A5B-2E912F8A2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8BECF-FB28-437C-ADA4-DC454B1A94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420365-C247-ECEC-3F7F-56196F3AD995}"/>
              </a:ext>
            </a:extLst>
          </p:cNvPr>
          <p:cNvSpPr>
            <a:spLocks noGrp="1"/>
          </p:cNvSpPr>
          <p:nvPr>
            <p:ph type="sldNum" sz="quarter" idx="5"/>
          </p:nvPr>
        </p:nvSpPr>
        <p:spPr/>
        <p:txBody>
          <a:bodyPr/>
          <a:lstStyle/>
          <a:p>
            <a:fld id="{2B9240D4-6F14-3449-8FA2-7400E50A5229}" type="slidenum">
              <a:rPr lang="en-US" smtClean="0"/>
              <a:t>13</a:t>
            </a:fld>
            <a:endParaRPr lang="en-US"/>
          </a:p>
        </p:txBody>
      </p:sp>
    </p:spTree>
    <p:extLst>
      <p:ext uri="{BB962C8B-B14F-4D97-AF65-F5344CB8AC3E}">
        <p14:creationId xmlns:p14="http://schemas.microsoft.com/office/powerpoint/2010/main" val="270382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BDC8-4349-595B-F5BA-C3679FEBC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3DB7E-457E-06E5-A1AF-27AD6F0C5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569DD-22FF-8CF1-178B-270DBC61E0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B545DF-4C63-56A2-9BA0-4BEFDE715FF9}"/>
              </a:ext>
            </a:extLst>
          </p:cNvPr>
          <p:cNvSpPr>
            <a:spLocks noGrp="1"/>
          </p:cNvSpPr>
          <p:nvPr>
            <p:ph type="sldNum" sz="quarter" idx="5"/>
          </p:nvPr>
        </p:nvSpPr>
        <p:spPr/>
        <p:txBody>
          <a:bodyPr/>
          <a:lstStyle/>
          <a:p>
            <a:fld id="{2B9240D4-6F14-3449-8FA2-7400E50A5229}" type="slidenum">
              <a:rPr lang="en-US" smtClean="0"/>
              <a:t>14</a:t>
            </a:fld>
            <a:endParaRPr lang="en-US"/>
          </a:p>
        </p:txBody>
      </p:sp>
    </p:spTree>
    <p:extLst>
      <p:ext uri="{BB962C8B-B14F-4D97-AF65-F5344CB8AC3E}">
        <p14:creationId xmlns:p14="http://schemas.microsoft.com/office/powerpoint/2010/main" val="215531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5BF89-B028-ABCE-0C80-5375C1F72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B6A6E-BA67-659F-4C35-B5E43BB36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D5F9C-3FAB-6B89-AC0B-CED8D4C632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B175E7-CA0E-1E9C-D693-F9A2521A046B}"/>
              </a:ext>
            </a:extLst>
          </p:cNvPr>
          <p:cNvSpPr>
            <a:spLocks noGrp="1"/>
          </p:cNvSpPr>
          <p:nvPr>
            <p:ph type="sldNum" sz="quarter" idx="5"/>
          </p:nvPr>
        </p:nvSpPr>
        <p:spPr/>
        <p:txBody>
          <a:bodyPr/>
          <a:lstStyle/>
          <a:p>
            <a:fld id="{2B9240D4-6F14-3449-8FA2-7400E50A5229}" type="slidenum">
              <a:rPr lang="en-US" smtClean="0"/>
              <a:t>15</a:t>
            </a:fld>
            <a:endParaRPr lang="en-US"/>
          </a:p>
        </p:txBody>
      </p:sp>
    </p:spTree>
    <p:extLst>
      <p:ext uri="{BB962C8B-B14F-4D97-AF65-F5344CB8AC3E}">
        <p14:creationId xmlns:p14="http://schemas.microsoft.com/office/powerpoint/2010/main" val="188114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A93B2-50D0-E9DE-0DB4-403627B5C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865B7-320D-0C23-DCAA-61C932683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86741-1394-5071-66EA-C195B1FC40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8C04AD-035F-C4B3-4ABF-9D3AF87E4C2D}"/>
              </a:ext>
            </a:extLst>
          </p:cNvPr>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268953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F0E16-977D-1172-6932-0A0B1BC7D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AE998-2628-8F8F-ED0A-5DE3F0FEC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14694-C7A8-E6DA-2F60-ABDC4E7444B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A1E0E9E-56BC-659E-FDB5-28642F21DF91}"/>
              </a:ext>
            </a:extLst>
          </p:cNvPr>
          <p:cNvSpPr>
            <a:spLocks noGrp="1"/>
          </p:cNvSpPr>
          <p:nvPr>
            <p:ph type="sldNum" sz="quarter" idx="5"/>
          </p:nvPr>
        </p:nvSpPr>
        <p:spPr/>
        <p:txBody>
          <a:bodyPr/>
          <a:lstStyle/>
          <a:p>
            <a:fld id="{2B9240D4-6F14-3449-8FA2-7400E50A5229}" type="slidenum">
              <a:rPr lang="en-US" smtClean="0"/>
              <a:t>17</a:t>
            </a:fld>
            <a:endParaRPr lang="en-US"/>
          </a:p>
        </p:txBody>
      </p:sp>
    </p:spTree>
    <p:extLst>
      <p:ext uri="{BB962C8B-B14F-4D97-AF65-F5344CB8AC3E}">
        <p14:creationId xmlns:p14="http://schemas.microsoft.com/office/powerpoint/2010/main" val="66503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A95B-3455-FB68-E420-8CECAC997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DAC0-77A5-8C5F-F08D-1A17B3936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0C621-9637-8268-33F5-0E8AB3C9EC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E6EAD1-621A-3C32-E367-FD8024AA0E98}"/>
              </a:ext>
            </a:extLst>
          </p:cNvPr>
          <p:cNvSpPr>
            <a:spLocks noGrp="1"/>
          </p:cNvSpPr>
          <p:nvPr>
            <p:ph type="sldNum" sz="quarter" idx="5"/>
          </p:nvPr>
        </p:nvSpPr>
        <p:spPr/>
        <p:txBody>
          <a:bodyPr/>
          <a:lstStyle/>
          <a:p>
            <a:fld id="{2B9240D4-6F14-3449-8FA2-7400E50A5229}" type="slidenum">
              <a:rPr lang="en-US" smtClean="0"/>
              <a:t>18</a:t>
            </a:fld>
            <a:endParaRPr lang="en-US"/>
          </a:p>
        </p:txBody>
      </p:sp>
    </p:spTree>
    <p:extLst>
      <p:ext uri="{BB962C8B-B14F-4D97-AF65-F5344CB8AC3E}">
        <p14:creationId xmlns:p14="http://schemas.microsoft.com/office/powerpoint/2010/main" val="13225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B3437-3143-B443-3526-4E3EBDE27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1F08E-CB2B-609A-6C04-D0F72520C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74048-EBA8-437F-C0BD-1B6B1E01A4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23101BE-7F45-6803-7DCC-C0610748AEF2}"/>
              </a:ext>
            </a:extLst>
          </p:cNvPr>
          <p:cNvSpPr>
            <a:spLocks noGrp="1"/>
          </p:cNvSpPr>
          <p:nvPr>
            <p:ph type="sldNum" sz="quarter" idx="5"/>
          </p:nvPr>
        </p:nvSpPr>
        <p:spPr/>
        <p:txBody>
          <a:bodyPr/>
          <a:lstStyle/>
          <a:p>
            <a:fld id="{2B9240D4-6F14-3449-8FA2-7400E50A5229}" type="slidenum">
              <a:rPr lang="en-US" smtClean="0"/>
              <a:t>19</a:t>
            </a:fld>
            <a:endParaRPr lang="en-US"/>
          </a:p>
        </p:txBody>
      </p:sp>
    </p:spTree>
    <p:extLst>
      <p:ext uri="{BB962C8B-B14F-4D97-AF65-F5344CB8AC3E}">
        <p14:creationId xmlns:p14="http://schemas.microsoft.com/office/powerpoint/2010/main" val="3712324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E0B9-74BF-F29F-2924-C821D9A8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5CA5C-4293-DC68-58EA-AD7DDD56F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1F6B9-BE73-C4D6-4B5A-AF462B8CE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0385BA-0472-595C-E2F7-A15BAC13DBE7}"/>
              </a:ext>
            </a:extLst>
          </p:cNvPr>
          <p:cNvSpPr>
            <a:spLocks noGrp="1"/>
          </p:cNvSpPr>
          <p:nvPr>
            <p:ph type="sldNum" sz="quarter" idx="5"/>
          </p:nvPr>
        </p:nvSpPr>
        <p:spPr/>
        <p:txBody>
          <a:bodyPr/>
          <a:lstStyle/>
          <a:p>
            <a:fld id="{2B9240D4-6F14-3449-8FA2-7400E50A5229}" type="slidenum">
              <a:rPr lang="en-US" smtClean="0"/>
              <a:t>20</a:t>
            </a:fld>
            <a:endParaRPr lang="en-US"/>
          </a:p>
        </p:txBody>
      </p:sp>
    </p:spTree>
    <p:extLst>
      <p:ext uri="{BB962C8B-B14F-4D97-AF65-F5344CB8AC3E}">
        <p14:creationId xmlns:p14="http://schemas.microsoft.com/office/powerpoint/2010/main" val="279474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31.svg"/><Relationship Id="rId2" Type="http://schemas.openxmlformats.org/officeDocument/2006/relationships/slide" Target="slide23.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slide" Target="slide20.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3.xml"/><Relationship Id="rId1" Type="http://schemas.openxmlformats.org/officeDocument/2006/relationships/slideLayout" Target="../slideLayouts/slideLayout20.xml"/><Relationship Id="rId5" Type="http://schemas.openxmlformats.org/officeDocument/2006/relationships/slide" Target="slide20.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hyperlink" Target="https://www.skillsforhealth.org.uk/info-hub/learning-disability-and-autism-frameworks-2019/" TargetMode="External"/><Relationship Id="rId3" Type="http://schemas.openxmlformats.org/officeDocument/2006/relationships/slide" Target="slide23.xml"/><Relationship Id="rId7" Type="http://schemas.openxmlformats.org/officeDocument/2006/relationships/hyperlink" Target="https://www.skillsforhealth.org.uk/info-hub/dementia-2015-updated-2018/"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slide" Target="slide22.xml"/><Relationship Id="rId11" Type="http://schemas.openxmlformats.org/officeDocument/2006/relationships/hyperlink" Target="https://beta.digitisingsocialcare.co.uk/digital-skills" TargetMode="External"/><Relationship Id="rId5" Type="http://schemas.openxmlformats.org/officeDocument/2006/relationships/slide" Target="slide12.xml"/><Relationship Id="rId10" Type="http://schemas.openxmlformats.org/officeDocument/2006/relationships/hyperlink" Target="https://www.skillsforhealth.org.uk/info-hub/mental-health-2016/" TargetMode="External"/><Relationship Id="rId4" Type="http://schemas.openxmlformats.org/officeDocument/2006/relationships/slide" Target="slide20.xml"/><Relationship Id="rId9" Type="http://schemas.openxmlformats.org/officeDocument/2006/relationships/hyperlink" Target="https://www.skillsforhealth.org.uk/info-hub/end-of-life-care-20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p:txBody>
          <a:bodyPr/>
          <a:lstStyle/>
          <a:p>
            <a:r>
              <a:rPr lang="en-GB" sz="4400" dirty="0"/>
              <a:t>Skills assessment</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58946" y="2743204"/>
            <a:ext cx="8377237" cy="626647"/>
          </a:xfrm>
        </p:spPr>
        <p:txBody>
          <a:bodyPr/>
          <a:lstStyle/>
          <a:p>
            <a:r>
              <a:rPr lang="en-GB" sz="2400" dirty="0"/>
              <a:t>For Practice Leader role</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C5730F0-1448-3864-6C00-9990AA0621D6}"/>
              </a:ext>
            </a:extLst>
          </p:cNvPr>
          <p:cNvSpPr/>
          <p:nvPr/>
        </p:nvSpPr>
        <p:spPr>
          <a:xfrm>
            <a:off x="8364835" y="638221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FE0B4782-5B79-0E29-E1CD-AF274506709F}"/>
              </a:ext>
            </a:extLst>
          </p:cNvPr>
          <p:cNvSpPr txBox="1"/>
          <p:nvPr/>
        </p:nvSpPr>
        <p:spPr>
          <a:xfrm>
            <a:off x="8493955" y="6341411"/>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75CA00BE-284C-7E25-A876-05F24F60E972}"/>
              </a:ext>
            </a:extLst>
          </p:cNvPr>
          <p:cNvSpPr/>
          <p:nvPr/>
        </p:nvSpPr>
        <p:spPr>
          <a:xfrm>
            <a:off x="9765950" y="636969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8ACDE4E6-7F86-BBED-850E-FED08DBCACF2}"/>
              </a:ext>
            </a:extLst>
          </p:cNvPr>
          <p:cNvSpPr txBox="1"/>
          <p:nvPr/>
        </p:nvSpPr>
        <p:spPr>
          <a:xfrm>
            <a:off x="9925945" y="6336368"/>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C3D9D12F-6155-E170-0932-9F26B5C3E84F}"/>
              </a:ext>
            </a:extLst>
          </p:cNvPr>
          <p:cNvSpPr txBox="1"/>
          <p:nvPr/>
        </p:nvSpPr>
        <p:spPr>
          <a:xfrm>
            <a:off x="7751695" y="6327175"/>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A325E9A8-C550-CD4D-0CFD-145C8485919E}"/>
              </a:ext>
            </a:extLst>
          </p:cNvPr>
          <p:cNvSpPr txBox="1">
            <a:spLocks/>
          </p:cNvSpPr>
          <p:nvPr/>
        </p:nvSpPr>
        <p:spPr>
          <a:xfrm>
            <a:off x="0" y="0"/>
            <a:ext cx="0" cy="0"/>
          </a:xfrm>
        </p:spPr>
        <p:txBody>
          <a:bodyPr/>
          <a:lstStyle>
            <a:defPPr>
              <a:defRPr kern="0"/>
            </a:defPPr>
          </a:lstStyle>
          <a:p>
            <a:fld id="{06A44ADC-FBC0-4698-B0EC-1AD4A4060383}" type="slidenum">
              <a:rPr lang="en-GB" smtClean="0"/>
              <a:pPr/>
              <a:t>10</a:t>
            </a:fld>
            <a:endParaRPr lang="en-GB"/>
          </a:p>
        </p:txBody>
      </p:sp>
      <p:sp>
        <p:nvSpPr>
          <p:cNvPr id="9" name="Rectangle: Rounded Corners 8">
            <a:extLst>
              <a:ext uri="{FF2B5EF4-FFF2-40B4-BE49-F238E27FC236}">
                <a16:creationId xmlns:a16="http://schemas.microsoft.com/office/drawing/2014/main" id="{A82BE3EA-AE47-A5E8-859F-AC5AB9B6CE11}"/>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BD2B41A6-4A9A-16A0-F483-57696461137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27A6B687-D13F-D464-0121-3883A859495C}"/>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7EC644A9-AC60-7414-CEB1-665E319A87FA}"/>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BFCB157D-4E06-0342-F1A7-C3D64302385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4" action="ppaction://hlinksldjump"/>
            <a:extLst>
              <a:ext uri="{FF2B5EF4-FFF2-40B4-BE49-F238E27FC236}">
                <a16:creationId xmlns:a16="http://schemas.microsoft.com/office/drawing/2014/main" id="{70C60E4E-377B-8F77-FB37-1E3E113450C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E51D1CE6-8219-B42A-BD8B-A2301B69935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graphicFrame>
        <p:nvGraphicFramePr>
          <p:cNvPr id="89" name="Table 88">
            <a:extLst>
              <a:ext uri="{FF2B5EF4-FFF2-40B4-BE49-F238E27FC236}">
                <a16:creationId xmlns:a16="http://schemas.microsoft.com/office/drawing/2014/main" id="{EB463064-A476-2BD7-868F-14E5C744551B}"/>
              </a:ext>
            </a:extLst>
          </p:cNvPr>
          <p:cNvGraphicFramePr/>
          <p:nvPr>
            <p:extLst>
              <p:ext uri="{D42A27DB-BD31-4B8C-83A1-F6EECF244321}">
                <p14:modId xmlns:p14="http://schemas.microsoft.com/office/powerpoint/2010/main" val="206982161"/>
              </p:ext>
            </p:extLst>
          </p:nvPr>
        </p:nvGraphicFramePr>
        <p:xfrm>
          <a:off x="619601" y="1817976"/>
          <a:ext cx="11184473" cy="3608815"/>
        </p:xfrm>
        <a:graphic>
          <a:graphicData uri="http://schemas.openxmlformats.org/drawingml/2006/table">
            <a:tbl>
              <a:tblPr firstRow="1" bandRow="1"/>
              <a:tblGrid>
                <a:gridCol w="6016656">
                  <a:extLst>
                    <a:ext uri="{9D8B030D-6E8A-4147-A177-3AD203B41FA5}">
                      <a16:colId xmlns:a16="http://schemas.microsoft.com/office/drawing/2014/main" val="2582755497"/>
                    </a:ext>
                  </a:extLst>
                </a:gridCol>
                <a:gridCol w="5167817">
                  <a:extLst>
                    <a:ext uri="{9D8B030D-6E8A-4147-A177-3AD203B41FA5}">
                      <a16:colId xmlns:a16="http://schemas.microsoft.com/office/drawing/2014/main" val="697235041"/>
                    </a:ext>
                  </a:extLst>
                </a:gridCol>
              </a:tblGrid>
              <a:tr h="30178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r>
                        <a:rPr lang="en-GB" sz="1200" b="1" dirty="0">
                          <a:solidFill>
                            <a:schemeClr val="bg1"/>
                          </a:solidFill>
                        </a:rPr>
                        <a:t>Behaviour</a:t>
                      </a: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600" dirty="0">
                        <a:solidFill>
                          <a:schemeClr val="bg1"/>
                        </a:solidFill>
                      </a:endParaRP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71994065"/>
                  </a:ext>
                </a:extLst>
              </a:tr>
              <a:tr h="364895">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GB" sz="1200">
                          <a:solidFill>
                            <a:schemeClr val="tx1"/>
                          </a:solidFill>
                        </a:rPr>
                        <a:t>Act in an ethical and professional manner, role modelling evidence-based best practice and values (professionalism).</a:t>
                      </a: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7806090"/>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rPr>
                        <a:t>Act positively and collaboratively - developing positive relationships with people you support and colleagues (collaboration and relationships).</a:t>
                      </a:r>
                      <a:endParaRPr lang="en-GB" sz="1200"/>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78680"/>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rPr>
                        <a:t>Act as a leader in co-production and person-centred support (co-production).</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091905"/>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Advocate for the rights of people you support, ensuring people are provided with opportunities for a good quality of life through positive risk taking (human rights).</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591927"/>
                  </a:ext>
                </a:extLst>
              </a:tr>
              <a:tr h="364895">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Provide regular constructive feedback to the staff team to support continuous improvement of practice (performance management).</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4115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rPr>
                        <a:t>Motivate the team and ensure they have the skills needed to work effectively with the people they support (leadership).</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57615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GB" sz="1200"/>
                        <a:t>Organise staff and resources to deliver support when and how the people being supported need and want it (resource management).</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dirty="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bl>
          </a:graphicData>
        </a:graphic>
      </p:graphicFrame>
      <p:pic>
        <p:nvPicPr>
          <p:cNvPr id="90" name="Graphic 89" descr="Group brainstorm outline">
            <a:extLst>
              <a:ext uri="{FF2B5EF4-FFF2-40B4-BE49-F238E27FC236}">
                <a16:creationId xmlns:a16="http://schemas.microsoft.com/office/drawing/2014/main" id="{21700333-B165-79EB-9000-9057322CF7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363" y="3571419"/>
            <a:ext cx="540000" cy="540000"/>
          </a:xfrm>
          <a:prstGeom prst="rect">
            <a:avLst/>
          </a:prstGeom>
        </p:spPr>
      </p:pic>
      <p:sp>
        <p:nvSpPr>
          <p:cNvPr id="91" name="Oval 90">
            <a:extLst>
              <a:ext uri="{FF2B5EF4-FFF2-40B4-BE49-F238E27FC236}">
                <a16:creationId xmlns:a16="http://schemas.microsoft.com/office/drawing/2014/main" id="{A39A5F52-403C-777B-50AB-717973F49A11}"/>
              </a:ext>
            </a:extLst>
          </p:cNvPr>
          <p:cNvSpPr/>
          <p:nvPr/>
        </p:nvSpPr>
        <p:spPr>
          <a:xfrm>
            <a:off x="7359944" y="2251821"/>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2" name="Oval 91">
            <a:extLst>
              <a:ext uri="{FF2B5EF4-FFF2-40B4-BE49-F238E27FC236}">
                <a16:creationId xmlns:a16="http://schemas.microsoft.com/office/drawing/2014/main" id="{209BEE61-21F7-70E6-CA11-360D25BD7599}"/>
              </a:ext>
            </a:extLst>
          </p:cNvPr>
          <p:cNvSpPr/>
          <p:nvPr/>
        </p:nvSpPr>
        <p:spPr>
          <a:xfrm>
            <a:off x="7695683" y="2253081"/>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3" name="Oval 92">
            <a:extLst>
              <a:ext uri="{FF2B5EF4-FFF2-40B4-BE49-F238E27FC236}">
                <a16:creationId xmlns:a16="http://schemas.microsoft.com/office/drawing/2014/main" id="{EB3CD975-ACCA-D6A6-291D-CF15A1E9E7F1}"/>
              </a:ext>
            </a:extLst>
          </p:cNvPr>
          <p:cNvSpPr/>
          <p:nvPr/>
        </p:nvSpPr>
        <p:spPr>
          <a:xfrm>
            <a:off x="7359944" y="4991490"/>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4" name="Oval 93">
            <a:extLst>
              <a:ext uri="{FF2B5EF4-FFF2-40B4-BE49-F238E27FC236}">
                <a16:creationId xmlns:a16="http://schemas.microsoft.com/office/drawing/2014/main" id="{B545056D-29B5-78E6-09DF-7CFC01EF9D02}"/>
              </a:ext>
            </a:extLst>
          </p:cNvPr>
          <p:cNvSpPr/>
          <p:nvPr/>
        </p:nvSpPr>
        <p:spPr>
          <a:xfrm>
            <a:off x="7695683" y="4992750"/>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5" name="Oval 94">
            <a:extLst>
              <a:ext uri="{FF2B5EF4-FFF2-40B4-BE49-F238E27FC236}">
                <a16:creationId xmlns:a16="http://schemas.microsoft.com/office/drawing/2014/main" id="{024B57CA-7844-E7C7-20DA-4DC6E2938243}"/>
              </a:ext>
            </a:extLst>
          </p:cNvPr>
          <p:cNvSpPr/>
          <p:nvPr/>
        </p:nvSpPr>
        <p:spPr>
          <a:xfrm>
            <a:off x="7359944" y="2701273"/>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6" name="Oval 95">
            <a:extLst>
              <a:ext uri="{FF2B5EF4-FFF2-40B4-BE49-F238E27FC236}">
                <a16:creationId xmlns:a16="http://schemas.microsoft.com/office/drawing/2014/main" id="{94EDE742-B5A8-36D1-A96F-795D7F60C625}"/>
              </a:ext>
            </a:extLst>
          </p:cNvPr>
          <p:cNvSpPr/>
          <p:nvPr/>
        </p:nvSpPr>
        <p:spPr>
          <a:xfrm>
            <a:off x="7695683" y="2702533"/>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7" name="Oval 96">
            <a:extLst>
              <a:ext uri="{FF2B5EF4-FFF2-40B4-BE49-F238E27FC236}">
                <a16:creationId xmlns:a16="http://schemas.microsoft.com/office/drawing/2014/main" id="{06CDACFB-E816-9A92-4230-17EA2F422A84}"/>
              </a:ext>
            </a:extLst>
          </p:cNvPr>
          <p:cNvSpPr/>
          <p:nvPr/>
        </p:nvSpPr>
        <p:spPr>
          <a:xfrm>
            <a:off x="7359944" y="3101944"/>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8" name="Oval 97">
            <a:extLst>
              <a:ext uri="{FF2B5EF4-FFF2-40B4-BE49-F238E27FC236}">
                <a16:creationId xmlns:a16="http://schemas.microsoft.com/office/drawing/2014/main" id="{FD99F340-45AD-CC2C-6EF1-9B626C6B403E}"/>
              </a:ext>
            </a:extLst>
          </p:cNvPr>
          <p:cNvSpPr/>
          <p:nvPr/>
        </p:nvSpPr>
        <p:spPr>
          <a:xfrm>
            <a:off x="7695683" y="3103204"/>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9" name="Oval 98">
            <a:extLst>
              <a:ext uri="{FF2B5EF4-FFF2-40B4-BE49-F238E27FC236}">
                <a16:creationId xmlns:a16="http://schemas.microsoft.com/office/drawing/2014/main" id="{94F0A4BA-84F6-1E4D-A6F4-66CB7D24BB9B}"/>
              </a:ext>
            </a:extLst>
          </p:cNvPr>
          <p:cNvSpPr/>
          <p:nvPr/>
        </p:nvSpPr>
        <p:spPr>
          <a:xfrm>
            <a:off x="7359944" y="3551396"/>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0" name="Oval 99">
            <a:extLst>
              <a:ext uri="{FF2B5EF4-FFF2-40B4-BE49-F238E27FC236}">
                <a16:creationId xmlns:a16="http://schemas.microsoft.com/office/drawing/2014/main" id="{3428745D-251F-A1DD-2E50-4727E900FD56}"/>
              </a:ext>
            </a:extLst>
          </p:cNvPr>
          <p:cNvSpPr/>
          <p:nvPr/>
        </p:nvSpPr>
        <p:spPr>
          <a:xfrm>
            <a:off x="7695683" y="3552656"/>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5" name="Oval 174">
            <a:extLst>
              <a:ext uri="{FF2B5EF4-FFF2-40B4-BE49-F238E27FC236}">
                <a16:creationId xmlns:a16="http://schemas.microsoft.com/office/drawing/2014/main" id="{4503D121-A8DE-F2B2-F7FE-EBA3796BE13F}"/>
              </a:ext>
            </a:extLst>
          </p:cNvPr>
          <p:cNvSpPr/>
          <p:nvPr/>
        </p:nvSpPr>
        <p:spPr>
          <a:xfrm>
            <a:off x="7359944" y="4065596"/>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6" name="Oval 175">
            <a:extLst>
              <a:ext uri="{FF2B5EF4-FFF2-40B4-BE49-F238E27FC236}">
                <a16:creationId xmlns:a16="http://schemas.microsoft.com/office/drawing/2014/main" id="{B7491539-F3E5-A5B1-EF77-6B2AC469DC38}"/>
              </a:ext>
            </a:extLst>
          </p:cNvPr>
          <p:cNvSpPr/>
          <p:nvPr/>
        </p:nvSpPr>
        <p:spPr>
          <a:xfrm>
            <a:off x="7695683" y="4066856"/>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7" name="Oval 176">
            <a:extLst>
              <a:ext uri="{FF2B5EF4-FFF2-40B4-BE49-F238E27FC236}">
                <a16:creationId xmlns:a16="http://schemas.microsoft.com/office/drawing/2014/main" id="{8577611E-619B-6935-41B8-80C77C35DFB4}"/>
              </a:ext>
            </a:extLst>
          </p:cNvPr>
          <p:cNvSpPr/>
          <p:nvPr/>
        </p:nvSpPr>
        <p:spPr>
          <a:xfrm>
            <a:off x="7359944" y="4515050"/>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8" name="Oval 177">
            <a:extLst>
              <a:ext uri="{FF2B5EF4-FFF2-40B4-BE49-F238E27FC236}">
                <a16:creationId xmlns:a16="http://schemas.microsoft.com/office/drawing/2014/main" id="{88F4E272-1348-4F5F-A6E7-32944C486765}"/>
              </a:ext>
            </a:extLst>
          </p:cNvPr>
          <p:cNvSpPr/>
          <p:nvPr/>
        </p:nvSpPr>
        <p:spPr>
          <a:xfrm>
            <a:off x="7695683" y="4516310"/>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79" name="Group 178">
            <a:extLst>
              <a:ext uri="{FF2B5EF4-FFF2-40B4-BE49-F238E27FC236}">
                <a16:creationId xmlns:a16="http://schemas.microsoft.com/office/drawing/2014/main" id="{4D553C35-2C09-3C92-C2EF-0EE070DF8803}"/>
              </a:ext>
            </a:extLst>
          </p:cNvPr>
          <p:cNvGrpSpPr/>
          <p:nvPr/>
        </p:nvGrpSpPr>
        <p:grpSpPr>
          <a:xfrm>
            <a:off x="8399142" y="2190095"/>
            <a:ext cx="2817319" cy="293202"/>
            <a:chOff x="7998846" y="1867220"/>
            <a:chExt cx="3448967" cy="253573"/>
          </a:xfrm>
        </p:grpSpPr>
        <p:cxnSp>
          <p:nvCxnSpPr>
            <p:cNvPr id="180" name="Straight Connector 179">
              <a:extLst>
                <a:ext uri="{FF2B5EF4-FFF2-40B4-BE49-F238E27FC236}">
                  <a16:creationId xmlns:a16="http://schemas.microsoft.com/office/drawing/2014/main" id="{AF0F7659-4219-0D1F-B398-F5CB6858DDD4}"/>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181" name="Straight Connector 180">
              <a:extLst>
                <a:ext uri="{FF2B5EF4-FFF2-40B4-BE49-F238E27FC236}">
                  <a16:creationId xmlns:a16="http://schemas.microsoft.com/office/drawing/2014/main" id="{9ACBACDA-61AE-ECC5-9CE5-054D749727E6}"/>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182" name="Straight Connector 181">
              <a:extLst>
                <a:ext uri="{FF2B5EF4-FFF2-40B4-BE49-F238E27FC236}">
                  <a16:creationId xmlns:a16="http://schemas.microsoft.com/office/drawing/2014/main" id="{2E66FE66-A759-8B50-F296-4058DA633237}"/>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183" name="Straight Connector 182">
              <a:extLst>
                <a:ext uri="{FF2B5EF4-FFF2-40B4-BE49-F238E27FC236}">
                  <a16:creationId xmlns:a16="http://schemas.microsoft.com/office/drawing/2014/main" id="{B938AEBD-BF1E-F217-B72C-EE134132A581}"/>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184" name="Straight Connector 183">
              <a:extLst>
                <a:ext uri="{FF2B5EF4-FFF2-40B4-BE49-F238E27FC236}">
                  <a16:creationId xmlns:a16="http://schemas.microsoft.com/office/drawing/2014/main" id="{F062DABF-A3FC-68D8-E6DD-FA6BE2D51DD4}"/>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185" name="Straight Connector 184">
              <a:extLst>
                <a:ext uri="{FF2B5EF4-FFF2-40B4-BE49-F238E27FC236}">
                  <a16:creationId xmlns:a16="http://schemas.microsoft.com/office/drawing/2014/main" id="{53F07C1C-A64F-6DFC-C28E-E138F4363870}"/>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sp>
        <p:nvSpPr>
          <p:cNvPr id="186" name="TextBox 185">
            <a:extLst>
              <a:ext uri="{FF2B5EF4-FFF2-40B4-BE49-F238E27FC236}">
                <a16:creationId xmlns:a16="http://schemas.microsoft.com/office/drawing/2014/main" id="{5486A56D-BA9C-1E70-B4E1-82DC831B01C9}"/>
              </a:ext>
            </a:extLst>
          </p:cNvPr>
          <p:cNvSpPr txBox="1"/>
          <p:nvPr/>
        </p:nvSpPr>
        <p:spPr>
          <a:xfrm>
            <a:off x="8704565" y="1836629"/>
            <a:ext cx="792000" cy="230832"/>
          </a:xfrm>
          <a:prstGeom prst="rect">
            <a:avLst/>
          </a:prstGeom>
          <a:noFill/>
        </p:spPr>
        <p:txBody>
          <a:bodyPr wrap="square" rtlCol="0">
            <a:spAutoFit/>
          </a:bodyPr>
          <a:lstStyle/>
          <a:p>
            <a:pPr algn="l" rtl="0"/>
            <a:r>
              <a:rPr lang="en-GB" sz="900" kern="1200">
                <a:solidFill>
                  <a:prstClr val="white"/>
                </a:solidFill>
                <a:latin typeface="Arial" panose="020B0604020202020204"/>
                <a:ea typeface="+mn-ea"/>
                <a:cs typeface="+mn-cs"/>
              </a:rPr>
              <a:t>Awareness</a:t>
            </a:r>
          </a:p>
        </p:txBody>
      </p:sp>
      <p:sp>
        <p:nvSpPr>
          <p:cNvPr id="187" name="TextBox 186">
            <a:extLst>
              <a:ext uri="{FF2B5EF4-FFF2-40B4-BE49-F238E27FC236}">
                <a16:creationId xmlns:a16="http://schemas.microsoft.com/office/drawing/2014/main" id="{52B4023F-1FBC-44D9-098E-D62775BF708C}"/>
              </a:ext>
            </a:extLst>
          </p:cNvPr>
          <p:cNvSpPr txBox="1"/>
          <p:nvPr/>
        </p:nvSpPr>
        <p:spPr>
          <a:xfrm>
            <a:off x="10831633" y="1836629"/>
            <a:ext cx="792000" cy="230832"/>
          </a:xfrm>
          <a:prstGeom prst="rect">
            <a:avLst/>
          </a:prstGeom>
          <a:noFill/>
        </p:spPr>
        <p:txBody>
          <a:bodyPr wrap="square" rtlCol="0">
            <a:spAutoFit/>
          </a:bodyPr>
          <a:lstStyle/>
          <a:p>
            <a:pPr algn="ctr" rtl="0"/>
            <a:r>
              <a:rPr lang="en-GB" sz="900" kern="1200" dirty="0">
                <a:solidFill>
                  <a:prstClr val="white"/>
                </a:solidFill>
                <a:latin typeface="Arial" panose="020B0604020202020204"/>
                <a:ea typeface="+mn-ea"/>
                <a:cs typeface="+mn-cs"/>
              </a:rPr>
              <a:t>Expert</a:t>
            </a:r>
          </a:p>
        </p:txBody>
      </p:sp>
      <p:sp>
        <p:nvSpPr>
          <p:cNvPr id="188" name="TextBox 187">
            <a:extLst>
              <a:ext uri="{FF2B5EF4-FFF2-40B4-BE49-F238E27FC236}">
                <a16:creationId xmlns:a16="http://schemas.microsoft.com/office/drawing/2014/main" id="{1CBDFFCE-7EDE-AC0D-9B08-D4434DEFDEAC}"/>
              </a:ext>
            </a:extLst>
          </p:cNvPr>
          <p:cNvSpPr txBox="1"/>
          <p:nvPr/>
        </p:nvSpPr>
        <p:spPr>
          <a:xfrm>
            <a:off x="9413588" y="1836629"/>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Working</a:t>
            </a:r>
          </a:p>
        </p:txBody>
      </p:sp>
      <p:sp>
        <p:nvSpPr>
          <p:cNvPr id="189" name="TextBox 188">
            <a:extLst>
              <a:ext uri="{FF2B5EF4-FFF2-40B4-BE49-F238E27FC236}">
                <a16:creationId xmlns:a16="http://schemas.microsoft.com/office/drawing/2014/main" id="{D2993F80-DE68-7C2B-1E5C-54C27D626D55}"/>
              </a:ext>
            </a:extLst>
          </p:cNvPr>
          <p:cNvSpPr txBox="1"/>
          <p:nvPr/>
        </p:nvSpPr>
        <p:spPr>
          <a:xfrm>
            <a:off x="10122611" y="1836629"/>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Practitioner</a:t>
            </a:r>
          </a:p>
        </p:txBody>
      </p:sp>
      <p:sp>
        <p:nvSpPr>
          <p:cNvPr id="190" name="TextBox 189">
            <a:extLst>
              <a:ext uri="{FF2B5EF4-FFF2-40B4-BE49-F238E27FC236}">
                <a16:creationId xmlns:a16="http://schemas.microsoft.com/office/drawing/2014/main" id="{0D63CB7E-4A6B-C602-A642-21691D4479A4}"/>
              </a:ext>
            </a:extLst>
          </p:cNvPr>
          <p:cNvSpPr txBox="1"/>
          <p:nvPr/>
        </p:nvSpPr>
        <p:spPr>
          <a:xfrm>
            <a:off x="8003142" y="1839694"/>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N/A</a:t>
            </a:r>
          </a:p>
        </p:txBody>
      </p:sp>
      <p:grpSp>
        <p:nvGrpSpPr>
          <p:cNvPr id="191" name="Group 190">
            <a:extLst>
              <a:ext uri="{FF2B5EF4-FFF2-40B4-BE49-F238E27FC236}">
                <a16:creationId xmlns:a16="http://schemas.microsoft.com/office/drawing/2014/main" id="{9128F4BF-330A-5990-572E-58B510402A6B}"/>
              </a:ext>
            </a:extLst>
          </p:cNvPr>
          <p:cNvGrpSpPr/>
          <p:nvPr/>
        </p:nvGrpSpPr>
        <p:grpSpPr>
          <a:xfrm>
            <a:off x="8399142" y="2644672"/>
            <a:ext cx="2817319" cy="293202"/>
            <a:chOff x="7998846" y="1867220"/>
            <a:chExt cx="3448967" cy="253573"/>
          </a:xfrm>
        </p:grpSpPr>
        <p:cxnSp>
          <p:nvCxnSpPr>
            <p:cNvPr id="192" name="Straight Connector 191">
              <a:extLst>
                <a:ext uri="{FF2B5EF4-FFF2-40B4-BE49-F238E27FC236}">
                  <a16:creationId xmlns:a16="http://schemas.microsoft.com/office/drawing/2014/main" id="{672612E3-9786-3B57-02A5-CF3E29245501}"/>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193" name="Straight Connector 192">
              <a:extLst>
                <a:ext uri="{FF2B5EF4-FFF2-40B4-BE49-F238E27FC236}">
                  <a16:creationId xmlns:a16="http://schemas.microsoft.com/office/drawing/2014/main" id="{964E6B8A-E3D3-6964-DB6E-6CCD0710EA20}"/>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194" name="Straight Connector 193">
              <a:extLst>
                <a:ext uri="{FF2B5EF4-FFF2-40B4-BE49-F238E27FC236}">
                  <a16:creationId xmlns:a16="http://schemas.microsoft.com/office/drawing/2014/main" id="{1A646DF6-8FFE-9F43-AA68-6693E62B9D33}"/>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195" name="Straight Connector 194">
              <a:extLst>
                <a:ext uri="{FF2B5EF4-FFF2-40B4-BE49-F238E27FC236}">
                  <a16:creationId xmlns:a16="http://schemas.microsoft.com/office/drawing/2014/main" id="{DC251612-909C-5E2F-3A1B-FA59970649C5}"/>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196" name="Straight Connector 195">
              <a:extLst>
                <a:ext uri="{FF2B5EF4-FFF2-40B4-BE49-F238E27FC236}">
                  <a16:creationId xmlns:a16="http://schemas.microsoft.com/office/drawing/2014/main" id="{41080944-E455-F829-48FC-1C4A2EBC8691}"/>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197" name="Straight Connector 196">
              <a:extLst>
                <a:ext uri="{FF2B5EF4-FFF2-40B4-BE49-F238E27FC236}">
                  <a16:creationId xmlns:a16="http://schemas.microsoft.com/office/drawing/2014/main" id="{2FC5205C-CE9C-5113-BDA6-F0783B6B57E5}"/>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198" name="Group 197">
            <a:extLst>
              <a:ext uri="{FF2B5EF4-FFF2-40B4-BE49-F238E27FC236}">
                <a16:creationId xmlns:a16="http://schemas.microsoft.com/office/drawing/2014/main" id="{3F57E6BE-6438-A9A8-D411-711B25864615}"/>
              </a:ext>
            </a:extLst>
          </p:cNvPr>
          <p:cNvGrpSpPr/>
          <p:nvPr/>
        </p:nvGrpSpPr>
        <p:grpSpPr>
          <a:xfrm>
            <a:off x="8399142" y="3066399"/>
            <a:ext cx="2817319" cy="293202"/>
            <a:chOff x="7998846" y="1867220"/>
            <a:chExt cx="3448967" cy="253573"/>
          </a:xfrm>
        </p:grpSpPr>
        <p:cxnSp>
          <p:nvCxnSpPr>
            <p:cNvPr id="199" name="Straight Connector 198">
              <a:extLst>
                <a:ext uri="{FF2B5EF4-FFF2-40B4-BE49-F238E27FC236}">
                  <a16:creationId xmlns:a16="http://schemas.microsoft.com/office/drawing/2014/main" id="{53233BB7-6E9C-BAAE-1841-41595F92193A}"/>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00" name="Straight Connector 199">
              <a:extLst>
                <a:ext uri="{FF2B5EF4-FFF2-40B4-BE49-F238E27FC236}">
                  <a16:creationId xmlns:a16="http://schemas.microsoft.com/office/drawing/2014/main" id="{D3180884-08AF-5F7E-6C86-00114109E684}"/>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01" name="Straight Connector 200">
              <a:extLst>
                <a:ext uri="{FF2B5EF4-FFF2-40B4-BE49-F238E27FC236}">
                  <a16:creationId xmlns:a16="http://schemas.microsoft.com/office/drawing/2014/main" id="{167C63C0-5CD6-F0D8-8117-9937B6C0B6BF}"/>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02" name="Straight Connector 201">
              <a:extLst>
                <a:ext uri="{FF2B5EF4-FFF2-40B4-BE49-F238E27FC236}">
                  <a16:creationId xmlns:a16="http://schemas.microsoft.com/office/drawing/2014/main" id="{C92CA468-6AB1-AA30-8655-44CCC95EF87E}"/>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03" name="Straight Connector 202">
              <a:extLst>
                <a:ext uri="{FF2B5EF4-FFF2-40B4-BE49-F238E27FC236}">
                  <a16:creationId xmlns:a16="http://schemas.microsoft.com/office/drawing/2014/main" id="{857AA953-4764-F27E-2B7C-736AF54C9EBD}"/>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04" name="Straight Connector 203">
              <a:extLst>
                <a:ext uri="{FF2B5EF4-FFF2-40B4-BE49-F238E27FC236}">
                  <a16:creationId xmlns:a16="http://schemas.microsoft.com/office/drawing/2014/main" id="{08187B35-AA20-8D36-B055-B99948432908}"/>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05" name="Group 204">
            <a:extLst>
              <a:ext uri="{FF2B5EF4-FFF2-40B4-BE49-F238E27FC236}">
                <a16:creationId xmlns:a16="http://schemas.microsoft.com/office/drawing/2014/main" id="{C99505D7-DF32-DD01-E576-BDC1CFC0DDE3}"/>
              </a:ext>
            </a:extLst>
          </p:cNvPr>
          <p:cNvGrpSpPr/>
          <p:nvPr/>
        </p:nvGrpSpPr>
        <p:grpSpPr>
          <a:xfrm>
            <a:off x="8399142" y="3525400"/>
            <a:ext cx="2817319" cy="293202"/>
            <a:chOff x="7998846" y="1867220"/>
            <a:chExt cx="3448967" cy="253573"/>
          </a:xfrm>
        </p:grpSpPr>
        <p:cxnSp>
          <p:nvCxnSpPr>
            <p:cNvPr id="206" name="Straight Connector 205">
              <a:extLst>
                <a:ext uri="{FF2B5EF4-FFF2-40B4-BE49-F238E27FC236}">
                  <a16:creationId xmlns:a16="http://schemas.microsoft.com/office/drawing/2014/main" id="{A93CB512-8F81-A068-32B1-0F65AFE4521B}"/>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07" name="Straight Connector 206">
              <a:extLst>
                <a:ext uri="{FF2B5EF4-FFF2-40B4-BE49-F238E27FC236}">
                  <a16:creationId xmlns:a16="http://schemas.microsoft.com/office/drawing/2014/main" id="{8F6B61EE-62CA-C01C-24FA-52C1762854C5}"/>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08" name="Straight Connector 207">
              <a:extLst>
                <a:ext uri="{FF2B5EF4-FFF2-40B4-BE49-F238E27FC236}">
                  <a16:creationId xmlns:a16="http://schemas.microsoft.com/office/drawing/2014/main" id="{071FD4FD-4166-B4F1-6262-D4920A6B6B8D}"/>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09" name="Straight Connector 208">
              <a:extLst>
                <a:ext uri="{FF2B5EF4-FFF2-40B4-BE49-F238E27FC236}">
                  <a16:creationId xmlns:a16="http://schemas.microsoft.com/office/drawing/2014/main" id="{F9730DDF-974A-80A1-2D5D-D5B9349908D4}"/>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10" name="Straight Connector 209">
              <a:extLst>
                <a:ext uri="{FF2B5EF4-FFF2-40B4-BE49-F238E27FC236}">
                  <a16:creationId xmlns:a16="http://schemas.microsoft.com/office/drawing/2014/main" id="{AB02EFAC-6097-3AFD-87F3-9F4FF1EA0E32}"/>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11" name="Straight Connector 210">
              <a:extLst>
                <a:ext uri="{FF2B5EF4-FFF2-40B4-BE49-F238E27FC236}">
                  <a16:creationId xmlns:a16="http://schemas.microsoft.com/office/drawing/2014/main" id="{3A3EE896-41AA-1F9A-94FD-5D27BE3053DE}"/>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12" name="Group 211">
            <a:extLst>
              <a:ext uri="{FF2B5EF4-FFF2-40B4-BE49-F238E27FC236}">
                <a16:creationId xmlns:a16="http://schemas.microsoft.com/office/drawing/2014/main" id="{204C2E35-1041-D75D-D567-1AECD7C43D44}"/>
              </a:ext>
            </a:extLst>
          </p:cNvPr>
          <p:cNvGrpSpPr/>
          <p:nvPr/>
        </p:nvGrpSpPr>
        <p:grpSpPr>
          <a:xfrm>
            <a:off x="8399142" y="4011737"/>
            <a:ext cx="2817319" cy="293202"/>
            <a:chOff x="7998846" y="1867220"/>
            <a:chExt cx="3448967" cy="253573"/>
          </a:xfrm>
        </p:grpSpPr>
        <p:cxnSp>
          <p:nvCxnSpPr>
            <p:cNvPr id="213" name="Straight Connector 212">
              <a:extLst>
                <a:ext uri="{FF2B5EF4-FFF2-40B4-BE49-F238E27FC236}">
                  <a16:creationId xmlns:a16="http://schemas.microsoft.com/office/drawing/2014/main" id="{91D303AA-F7BF-CFD9-B22B-A8BF090D90D5}"/>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14" name="Straight Connector 213">
              <a:extLst>
                <a:ext uri="{FF2B5EF4-FFF2-40B4-BE49-F238E27FC236}">
                  <a16:creationId xmlns:a16="http://schemas.microsoft.com/office/drawing/2014/main" id="{DB4BB0A4-ADD5-61DD-2B77-499E18A08B2C}"/>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15" name="Straight Connector 214">
              <a:extLst>
                <a:ext uri="{FF2B5EF4-FFF2-40B4-BE49-F238E27FC236}">
                  <a16:creationId xmlns:a16="http://schemas.microsoft.com/office/drawing/2014/main" id="{41608421-E564-8826-0D44-E47140B56691}"/>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16" name="Straight Connector 215">
              <a:extLst>
                <a:ext uri="{FF2B5EF4-FFF2-40B4-BE49-F238E27FC236}">
                  <a16:creationId xmlns:a16="http://schemas.microsoft.com/office/drawing/2014/main" id="{282F11D7-C434-CFEB-7CB1-66D67F495DBB}"/>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17" name="Straight Connector 216">
              <a:extLst>
                <a:ext uri="{FF2B5EF4-FFF2-40B4-BE49-F238E27FC236}">
                  <a16:creationId xmlns:a16="http://schemas.microsoft.com/office/drawing/2014/main" id="{C2B5B9B7-E02B-5828-E679-98D045877CB2}"/>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18" name="Straight Connector 217">
              <a:extLst>
                <a:ext uri="{FF2B5EF4-FFF2-40B4-BE49-F238E27FC236}">
                  <a16:creationId xmlns:a16="http://schemas.microsoft.com/office/drawing/2014/main" id="{599A761C-0665-EE79-60C9-5158D02C1B24}"/>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19" name="Group 218">
            <a:extLst>
              <a:ext uri="{FF2B5EF4-FFF2-40B4-BE49-F238E27FC236}">
                <a16:creationId xmlns:a16="http://schemas.microsoft.com/office/drawing/2014/main" id="{B2AF20A9-4C4C-ECE9-9AB3-DCF410623F4F}"/>
              </a:ext>
            </a:extLst>
          </p:cNvPr>
          <p:cNvGrpSpPr/>
          <p:nvPr/>
        </p:nvGrpSpPr>
        <p:grpSpPr>
          <a:xfrm>
            <a:off x="8408145" y="4462372"/>
            <a:ext cx="2817319" cy="293202"/>
            <a:chOff x="7998846" y="1867220"/>
            <a:chExt cx="3448967" cy="253573"/>
          </a:xfrm>
        </p:grpSpPr>
        <p:cxnSp>
          <p:nvCxnSpPr>
            <p:cNvPr id="220" name="Straight Connector 219">
              <a:extLst>
                <a:ext uri="{FF2B5EF4-FFF2-40B4-BE49-F238E27FC236}">
                  <a16:creationId xmlns:a16="http://schemas.microsoft.com/office/drawing/2014/main" id="{38760E13-E7B5-A4A9-ABE9-7A1420019AD6}"/>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21" name="Straight Connector 220">
              <a:extLst>
                <a:ext uri="{FF2B5EF4-FFF2-40B4-BE49-F238E27FC236}">
                  <a16:creationId xmlns:a16="http://schemas.microsoft.com/office/drawing/2014/main" id="{00A26312-CD48-E743-9CB0-4AC1BE5E2028}"/>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A3E9E0C5-496B-BB48-4AC8-C24D38B61A93}"/>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4AF252C2-2209-543F-EC36-C28F5FE34DCF}"/>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F188E231-7725-D8BF-DE1F-30534C39B485}"/>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A369EB27-976C-8C35-5013-8CDCF6E5AF26}"/>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26" name="Group 225">
            <a:extLst>
              <a:ext uri="{FF2B5EF4-FFF2-40B4-BE49-F238E27FC236}">
                <a16:creationId xmlns:a16="http://schemas.microsoft.com/office/drawing/2014/main" id="{FF8D6285-E050-92D1-C60B-6833507C5FA6}"/>
              </a:ext>
            </a:extLst>
          </p:cNvPr>
          <p:cNvGrpSpPr/>
          <p:nvPr/>
        </p:nvGrpSpPr>
        <p:grpSpPr>
          <a:xfrm>
            <a:off x="8399142" y="4975857"/>
            <a:ext cx="2817319" cy="293202"/>
            <a:chOff x="7998846" y="1867220"/>
            <a:chExt cx="3448967" cy="253573"/>
          </a:xfrm>
        </p:grpSpPr>
        <p:cxnSp>
          <p:nvCxnSpPr>
            <p:cNvPr id="227" name="Straight Connector 226">
              <a:extLst>
                <a:ext uri="{FF2B5EF4-FFF2-40B4-BE49-F238E27FC236}">
                  <a16:creationId xmlns:a16="http://schemas.microsoft.com/office/drawing/2014/main" id="{23782A01-A8DE-E03D-3B5A-82627E061D12}"/>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28" name="Straight Connector 227">
              <a:extLst>
                <a:ext uri="{FF2B5EF4-FFF2-40B4-BE49-F238E27FC236}">
                  <a16:creationId xmlns:a16="http://schemas.microsoft.com/office/drawing/2014/main" id="{18D4AA54-AA4B-84F3-08BF-525EF73A86D1}"/>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990DF657-7683-3D5C-C7ED-ED19732998F2}"/>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B74983A0-ADC9-E26B-2FC6-95A2268ED272}"/>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471BD412-6DAD-7249-F8C4-66E34636CEBF}"/>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2C53FA14-47C6-76E2-7EF1-01D81B2DD837}"/>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56690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508D-A5F3-D4A7-1F1E-8A3B834456C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A98304A-516B-438C-D91E-2408F71F10D0}"/>
              </a:ext>
            </a:extLst>
          </p:cNvPr>
          <p:cNvGraphicFramePr>
            <a:graphicFrameLocks/>
          </p:cNvGraphicFramePr>
          <p:nvPr>
            <p:extLst>
              <p:ext uri="{D42A27DB-BD31-4B8C-83A1-F6EECF244321}">
                <p14:modId xmlns:p14="http://schemas.microsoft.com/office/powerpoint/2010/main" val="4230032750"/>
              </p:ext>
            </p:extLst>
          </p:nvPr>
        </p:nvGraphicFramePr>
        <p:xfrm>
          <a:off x="373988" y="1618623"/>
          <a:ext cx="11430086" cy="4535031"/>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307504">
                <a:tc>
                  <a:txBody>
                    <a:bodyPr/>
                    <a:lstStyle/>
                    <a:p>
                      <a:r>
                        <a:rPr lang="en-GB" sz="1200" b="1" dirty="0">
                          <a:latin typeface="Arial" panose="020B0604020202020204" pitchFamily="34" charset="0"/>
                          <a:cs typeface="Arial" panose="020B0604020202020204" pitchFamily="34" charset="0"/>
                        </a:rPr>
                        <a:t>Lead communication in adult care settings</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communication needs and the factors affecting them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support the use of assistive technology to enhance communication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interact with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convey information to individuals and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confidentiality in interactions with individuals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in supervision in the context of your practice specialism</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professional supervision in adult care settings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process and practice of supervision and how it can be used in the context of your practice specialism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signs that may raise concern and how to support the health and wellbeing of team members within the scope of your role as a practice leader</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provide regular professional supervision around your practice specialism</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06F635D-0CA4-273C-C8AB-8E4EEE910F04}"/>
              </a:ext>
            </a:extLst>
          </p:cNvPr>
          <p:cNvSpPr txBox="1">
            <a:spLocks/>
          </p:cNvSpPr>
          <p:nvPr/>
        </p:nvSpPr>
        <p:spPr>
          <a:xfrm>
            <a:off x="0" y="0"/>
            <a:ext cx="0" cy="0"/>
          </a:xfrm>
        </p:spPr>
        <p:txBody>
          <a:bodyPr/>
          <a:lstStyle>
            <a:defPPr>
              <a:defRPr kern="0"/>
            </a:defPPr>
          </a:lstStyle>
          <a:p>
            <a:fld id="{06A44ADC-FBC0-4698-B0EC-1AD4A4060383}" type="slidenum">
              <a:rPr lang="en-GB" smtClean="0"/>
              <a:pPr/>
              <a:t>11</a:t>
            </a:fld>
            <a:endParaRPr lang="en-GB"/>
          </a:p>
        </p:txBody>
      </p:sp>
      <p:sp>
        <p:nvSpPr>
          <p:cNvPr id="9" name="Rectangle: Rounded Corners 8">
            <a:extLst>
              <a:ext uri="{FF2B5EF4-FFF2-40B4-BE49-F238E27FC236}">
                <a16:creationId xmlns:a16="http://schemas.microsoft.com/office/drawing/2014/main" id="{1B691B78-5C2F-F9AB-E5F9-41BB5CB0219E}"/>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2C8BA537-0DA6-8BE0-7217-6A076F801291}"/>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CD07E82B-982E-B7DF-7B49-3B83F47D5C97}"/>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864AB030-CC25-2B4C-76B5-541BEB908046}"/>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3E4BFD38-4631-7F7C-5625-CB793814857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2" action="ppaction://hlinksldjump"/>
            <a:extLst>
              <a:ext uri="{FF2B5EF4-FFF2-40B4-BE49-F238E27FC236}">
                <a16:creationId xmlns:a16="http://schemas.microsoft.com/office/drawing/2014/main" id="{3EF422CF-2993-13EA-681F-D0408C5146EC}"/>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163D5FF2-DE5E-F75A-8C6C-E285FBBE9269}"/>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256CD4F3-B856-DE65-8B7F-B88A57E70D72}"/>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9F36B4A-2159-D381-8DD9-5E5550BCE1CF}"/>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C1345B9-1462-A5A2-8D70-3157AFB9F226}"/>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6353DB1-D316-D7E9-CAF4-F2C3260F5295}"/>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045A930-1124-3B48-2741-FA756665210A}"/>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extBox 1">
            <a:extLst>
              <a:ext uri="{FF2B5EF4-FFF2-40B4-BE49-F238E27FC236}">
                <a16:creationId xmlns:a16="http://schemas.microsoft.com/office/drawing/2014/main" id="{5D371DE5-02BA-D872-DEA0-3277A47E9A78}"/>
              </a:ext>
            </a:extLst>
          </p:cNvPr>
          <p:cNvSpPr txBox="1"/>
          <p:nvPr/>
        </p:nvSpPr>
        <p:spPr>
          <a:xfrm>
            <a:off x="8704565" y="1763892"/>
            <a:ext cx="792000" cy="230832"/>
          </a:xfrm>
          <a:prstGeom prst="rect">
            <a:avLst/>
          </a:prstGeom>
          <a:noFill/>
        </p:spPr>
        <p:txBody>
          <a:bodyPr wrap="square" rtlCol="0">
            <a:spAutoFit/>
          </a:bodyPr>
          <a:lstStyle/>
          <a:p>
            <a:r>
              <a:rPr lang="en-GB" sz="900" dirty="0">
                <a:solidFill>
                  <a:schemeClr val="bg1"/>
                </a:solidFill>
              </a:rPr>
              <a:t>Awareness</a:t>
            </a:r>
          </a:p>
        </p:txBody>
      </p:sp>
      <p:sp>
        <p:nvSpPr>
          <p:cNvPr id="105" name="TextBox 104">
            <a:extLst>
              <a:ext uri="{FF2B5EF4-FFF2-40B4-BE49-F238E27FC236}">
                <a16:creationId xmlns:a16="http://schemas.microsoft.com/office/drawing/2014/main" id="{7ABCB613-8FD4-4493-CB58-494288BDEF96}"/>
              </a:ext>
            </a:extLst>
          </p:cNvPr>
          <p:cNvSpPr txBox="1"/>
          <p:nvPr/>
        </p:nvSpPr>
        <p:spPr>
          <a:xfrm>
            <a:off x="9805778" y="388613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4" name="TextBox 3">
            <a:extLst>
              <a:ext uri="{FF2B5EF4-FFF2-40B4-BE49-F238E27FC236}">
                <a16:creationId xmlns:a16="http://schemas.microsoft.com/office/drawing/2014/main" id="{4D8387F9-A295-3271-6753-FB596FA4B700}"/>
              </a:ext>
            </a:extLst>
          </p:cNvPr>
          <p:cNvSpPr txBox="1"/>
          <p:nvPr/>
        </p:nvSpPr>
        <p:spPr>
          <a:xfrm>
            <a:off x="8704565" y="1763892"/>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D3F4F587-E15D-DCB3-0E29-0C5111298C5C}"/>
              </a:ext>
            </a:extLst>
          </p:cNvPr>
          <p:cNvSpPr txBox="1"/>
          <p:nvPr/>
        </p:nvSpPr>
        <p:spPr>
          <a:xfrm>
            <a:off x="8704565" y="1763892"/>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B213D54B-6751-BEC9-E411-B3D9AD623284}"/>
              </a:ext>
            </a:extLst>
          </p:cNvPr>
          <p:cNvSpPr txBox="1"/>
          <p:nvPr/>
        </p:nvSpPr>
        <p:spPr>
          <a:xfrm>
            <a:off x="10598901" y="3544006"/>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72F97B4C-E59D-FAFC-CDC9-D6F2FA0A3B72}"/>
              </a:ext>
            </a:extLst>
          </p:cNvPr>
          <p:cNvSpPr txBox="1"/>
          <p:nvPr/>
        </p:nvSpPr>
        <p:spPr>
          <a:xfrm>
            <a:off x="9785271" y="240926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4E41538A-3FB0-4CDC-D89C-CD4A87A2E50B}"/>
              </a:ext>
            </a:extLst>
          </p:cNvPr>
          <p:cNvGrpSpPr/>
          <p:nvPr/>
        </p:nvGrpSpPr>
        <p:grpSpPr>
          <a:xfrm>
            <a:off x="5992404" y="2580939"/>
            <a:ext cx="3827594" cy="646668"/>
            <a:chOff x="6090704" y="3952941"/>
            <a:chExt cx="3827594" cy="646668"/>
          </a:xfrm>
        </p:grpSpPr>
        <p:sp>
          <p:nvSpPr>
            <p:cNvPr id="25" name="Oval 24">
              <a:extLst>
                <a:ext uri="{FF2B5EF4-FFF2-40B4-BE49-F238E27FC236}">
                  <a16:creationId xmlns:a16="http://schemas.microsoft.com/office/drawing/2014/main" id="{B10E7483-D047-B40B-2C75-A5B233B5A97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1A84EE4D-D8EC-8088-C341-0A2209CF583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3FE58D3E-F51E-D36E-66D1-5BCEDFB7FE5D}"/>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899EEB1-F4EE-E74D-4727-835446006D70}"/>
                  </a:ext>
                </a:extLst>
              </p:cNvPr>
              <p:cNvGrpSpPr/>
              <p:nvPr/>
            </p:nvGrpSpPr>
            <p:grpSpPr>
              <a:xfrm>
                <a:off x="4200749" y="2631808"/>
                <a:ext cx="3448967" cy="253573"/>
                <a:chOff x="7998846" y="1867220"/>
                <a:chExt cx="3448967" cy="253573"/>
              </a:xfrm>
            </p:grpSpPr>
            <p:cxnSp>
              <p:nvCxnSpPr>
                <p:cNvPr id="56" name="Straight Connector 55">
                  <a:extLst>
                    <a:ext uri="{FF2B5EF4-FFF2-40B4-BE49-F238E27FC236}">
                      <a16:creationId xmlns:a16="http://schemas.microsoft.com/office/drawing/2014/main" id="{71B7217B-979B-B51B-27F8-46DA50C14A2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B67856E-AF90-F3A4-5913-5B0274E34AD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869F264-C354-A821-E0D3-6566C2FD7DE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7D3C53-21CB-EF6B-CA21-1DD89EE6C51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FD0F46-7980-2586-2FC8-C0BCF06BA7C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CC3107E-7F42-FC1D-682E-B27BC4AE2A4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0419D75B-7563-D493-305E-D132EAC059D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0B46BFE3-DD10-D117-2DB7-94072542C5EC}"/>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CDAD81E3-1A7C-5852-D845-039C07A9ABE7}"/>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4" name="TextBox 53">
                <a:extLst>
                  <a:ext uri="{FF2B5EF4-FFF2-40B4-BE49-F238E27FC236}">
                    <a16:creationId xmlns:a16="http://schemas.microsoft.com/office/drawing/2014/main" id="{7647B42C-8901-86C4-D4B1-A2F88BB2E06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5" name="TextBox 54">
                <a:extLst>
                  <a:ext uri="{FF2B5EF4-FFF2-40B4-BE49-F238E27FC236}">
                    <a16:creationId xmlns:a16="http://schemas.microsoft.com/office/drawing/2014/main" id="{9084F572-536A-23B7-DBB7-C494BBE4F77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7" name="Group 86">
            <a:extLst>
              <a:ext uri="{FF2B5EF4-FFF2-40B4-BE49-F238E27FC236}">
                <a16:creationId xmlns:a16="http://schemas.microsoft.com/office/drawing/2014/main" id="{41599A62-C005-49A8-91DA-90F680E868E8}"/>
              </a:ext>
            </a:extLst>
          </p:cNvPr>
          <p:cNvGrpSpPr/>
          <p:nvPr/>
        </p:nvGrpSpPr>
        <p:grpSpPr>
          <a:xfrm>
            <a:off x="5998800" y="4700999"/>
            <a:ext cx="3827594" cy="646668"/>
            <a:chOff x="6090704" y="3952941"/>
            <a:chExt cx="3827594" cy="646668"/>
          </a:xfrm>
        </p:grpSpPr>
        <p:sp>
          <p:nvSpPr>
            <p:cNvPr id="88" name="Oval 87">
              <a:extLst>
                <a:ext uri="{FF2B5EF4-FFF2-40B4-BE49-F238E27FC236}">
                  <a16:creationId xmlns:a16="http://schemas.microsoft.com/office/drawing/2014/main" id="{E238EB84-11E9-A328-1BF2-B8FC327555EE}"/>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Oval 88">
              <a:extLst>
                <a:ext uri="{FF2B5EF4-FFF2-40B4-BE49-F238E27FC236}">
                  <a16:creationId xmlns:a16="http://schemas.microsoft.com/office/drawing/2014/main" id="{B4FC7EF6-8E4A-525B-4D8C-FE4017311DD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0" name="Group 89">
              <a:extLst>
                <a:ext uri="{FF2B5EF4-FFF2-40B4-BE49-F238E27FC236}">
                  <a16:creationId xmlns:a16="http://schemas.microsoft.com/office/drawing/2014/main" id="{0D8AD79D-ABBD-7AB4-D98D-85D592739A64}"/>
                </a:ext>
              </a:extLst>
            </p:cNvPr>
            <p:cNvGrpSpPr/>
            <p:nvPr/>
          </p:nvGrpSpPr>
          <p:grpSpPr>
            <a:xfrm>
              <a:off x="6290207" y="3952941"/>
              <a:ext cx="3628091" cy="646668"/>
              <a:chOff x="3706661" y="2326116"/>
              <a:chExt cx="4441515" cy="559265"/>
            </a:xfrm>
          </p:grpSpPr>
          <p:grpSp>
            <p:nvGrpSpPr>
              <p:cNvPr id="91" name="Group 90">
                <a:extLst>
                  <a:ext uri="{FF2B5EF4-FFF2-40B4-BE49-F238E27FC236}">
                    <a16:creationId xmlns:a16="http://schemas.microsoft.com/office/drawing/2014/main" id="{7E682E2A-99CA-BFD9-234C-F530B6106327}"/>
                  </a:ext>
                </a:extLst>
              </p:cNvPr>
              <p:cNvGrpSpPr/>
              <p:nvPr/>
            </p:nvGrpSpPr>
            <p:grpSpPr>
              <a:xfrm>
                <a:off x="4200749" y="2631808"/>
                <a:ext cx="3448967" cy="253573"/>
                <a:chOff x="7998846" y="1867220"/>
                <a:chExt cx="3448967" cy="253573"/>
              </a:xfrm>
            </p:grpSpPr>
            <p:cxnSp>
              <p:nvCxnSpPr>
                <p:cNvPr id="97" name="Straight Connector 96">
                  <a:extLst>
                    <a:ext uri="{FF2B5EF4-FFF2-40B4-BE49-F238E27FC236}">
                      <a16:creationId xmlns:a16="http://schemas.microsoft.com/office/drawing/2014/main" id="{AC099EAF-F6E3-8203-D917-356E7AC00EE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1E88336-8896-820B-3FE8-E50AE6329711}"/>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116998D-2D9F-C52F-731D-09E2239943C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5C7C6F0-C8D4-D719-AFBB-04FAFE86A5F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B414729-CCC7-F172-E38A-789AD76C567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BDBFC76-076A-E3AF-5B74-FA5903738D5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DC3016F8-EFD2-0C20-68DD-159062C7AA06}"/>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3" name="TextBox 92">
                <a:extLst>
                  <a:ext uri="{FF2B5EF4-FFF2-40B4-BE49-F238E27FC236}">
                    <a16:creationId xmlns:a16="http://schemas.microsoft.com/office/drawing/2014/main" id="{36534BAC-ADE6-A6B0-C9FF-7F6DD2C5C95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4" name="TextBox 93">
                <a:extLst>
                  <a:ext uri="{FF2B5EF4-FFF2-40B4-BE49-F238E27FC236}">
                    <a16:creationId xmlns:a16="http://schemas.microsoft.com/office/drawing/2014/main" id="{199C4C95-C2ED-E6B1-6477-B5137A98889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5" name="TextBox 94">
                <a:extLst>
                  <a:ext uri="{FF2B5EF4-FFF2-40B4-BE49-F238E27FC236}">
                    <a16:creationId xmlns:a16="http://schemas.microsoft.com/office/drawing/2014/main" id="{F1BCB315-6E34-BE3A-D3BF-ED24D1397EE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6" name="TextBox 95">
                <a:extLst>
                  <a:ext uri="{FF2B5EF4-FFF2-40B4-BE49-F238E27FC236}">
                    <a16:creationId xmlns:a16="http://schemas.microsoft.com/office/drawing/2014/main" id="{94162D77-05A3-E612-8CCF-65014C7E13F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9334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7D1B-3233-2D66-F935-AA85D767380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C5421DF-53C1-525C-6AF0-5B61F41D56A9}"/>
              </a:ext>
            </a:extLst>
          </p:cNvPr>
          <p:cNvSpPr txBox="1">
            <a:spLocks/>
          </p:cNvSpPr>
          <p:nvPr/>
        </p:nvSpPr>
        <p:spPr>
          <a:xfrm>
            <a:off x="0" y="0"/>
            <a:ext cx="0" cy="0"/>
          </a:xfrm>
        </p:spPr>
        <p:txBody>
          <a:bodyPr/>
          <a:lstStyle>
            <a:defPPr>
              <a:defRPr kern="0"/>
            </a:defPPr>
          </a:lstStyle>
          <a:p>
            <a:fld id="{06A44ADC-FBC0-4698-B0EC-1AD4A4060383}" type="slidenum">
              <a:rPr lang="en-GB" smtClean="0"/>
              <a:pPr/>
              <a:t>12</a:t>
            </a:fld>
            <a:endParaRPr lang="en-GB"/>
          </a:p>
        </p:txBody>
      </p:sp>
      <p:sp>
        <p:nvSpPr>
          <p:cNvPr id="9" name="Rectangle: Rounded Corners 8">
            <a:extLst>
              <a:ext uri="{FF2B5EF4-FFF2-40B4-BE49-F238E27FC236}">
                <a16:creationId xmlns:a16="http://schemas.microsoft.com/office/drawing/2014/main" id="{DCCB31DA-3365-5DDF-B884-9F8FC22A6EFB}"/>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00E3C7BC-ACC8-1FCC-CA0C-F388D497048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13906970-6811-63EC-050E-14BAC6EE24B1}"/>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9D5D601F-21EE-88F8-224F-98694AA7712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1755462-15A9-02FE-379D-332D6BBFD95C}"/>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D5908EA9-047D-A636-D537-C325E6F3604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4237950-6A90-5AD2-9696-107487E14588}"/>
              </a:ext>
            </a:extLst>
          </p:cNvPr>
          <p:cNvSpPr txBox="1"/>
          <p:nvPr/>
        </p:nvSpPr>
        <p:spPr>
          <a:xfrm>
            <a:off x="8704565" y="1628809"/>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51789AFA-2FF6-EB0F-287F-96FD4FF6B73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2E247E3C-3417-1623-8F75-82CF2E60489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9FC1F20-0608-35E8-53B0-B4443F8D0F7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8F017F13-E97F-552C-5A01-AF2ED8D6C66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CDB5BA5-E7FD-3BED-63CE-1F23349B9E2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D3E4E8F-275C-28DE-770F-5C60916622C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2" name="Table 1">
            <a:extLst>
              <a:ext uri="{FF2B5EF4-FFF2-40B4-BE49-F238E27FC236}">
                <a16:creationId xmlns:a16="http://schemas.microsoft.com/office/drawing/2014/main" id="{5A7BD140-3869-42D1-22E3-0E9290A937D0}"/>
              </a:ext>
            </a:extLst>
          </p:cNvPr>
          <p:cNvGraphicFramePr>
            <a:graphicFrameLocks/>
          </p:cNvGraphicFramePr>
          <p:nvPr>
            <p:extLst>
              <p:ext uri="{D42A27DB-BD31-4B8C-83A1-F6EECF244321}">
                <p14:modId xmlns:p14="http://schemas.microsoft.com/office/powerpoint/2010/main" val="838774278"/>
              </p:ext>
            </p:extLst>
          </p:nvPr>
        </p:nvGraphicFramePr>
        <p:xfrm>
          <a:off x="373988" y="1483540"/>
          <a:ext cx="11430086" cy="4310915"/>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307504">
                <a:tc>
                  <a:txBody>
                    <a:bodyPr/>
                    <a:lstStyle/>
                    <a:p>
                      <a:r>
                        <a:rPr lang="en-GB" sz="1200" b="1" dirty="0">
                          <a:latin typeface="Arial" panose="020B0604020202020204" pitchFamily="34" charset="0"/>
                          <a:cs typeface="Arial" panose="020B0604020202020204" pitchFamily="34" charset="0"/>
                        </a:rPr>
                        <a:t>Lead inclusive practice in adult care settings</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equality, diversity and inclusion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inclusive practice supports equality and diversity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promote equality, diversity and inclusion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work in a way that supports equality and diversity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Professional practice in adult care settings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theories, values, principles and statutory frameworks that underpin practice within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duty of care contributes to safe practice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address conflicts or dilemmas that may arise between an individual’s rights to choice and control and the duty of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apply values, principles and statutory frameworks that underpin service provision in own area of work</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3" name="TextBox 2">
            <a:extLst>
              <a:ext uri="{FF2B5EF4-FFF2-40B4-BE49-F238E27FC236}">
                <a16:creationId xmlns:a16="http://schemas.microsoft.com/office/drawing/2014/main" id="{6E1F821D-0EBA-75DA-F71A-0CF157D9FABF}"/>
              </a:ext>
            </a:extLst>
          </p:cNvPr>
          <p:cNvSpPr txBox="1"/>
          <p:nvPr/>
        </p:nvSpPr>
        <p:spPr>
          <a:xfrm>
            <a:off x="8704565" y="1628809"/>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8D3E8E6C-9597-73C9-7272-528A6FC87C7C}"/>
              </a:ext>
            </a:extLst>
          </p:cNvPr>
          <p:cNvSpPr txBox="1"/>
          <p:nvPr/>
        </p:nvSpPr>
        <p:spPr>
          <a:xfrm>
            <a:off x="10598901" y="3408923"/>
            <a:ext cx="792000" cy="230832"/>
          </a:xfrm>
          <a:prstGeom prst="rect">
            <a:avLst/>
          </a:prstGeom>
          <a:noFill/>
        </p:spPr>
        <p:txBody>
          <a:bodyPr wrap="square" rtlCol="0">
            <a:spAutoFit/>
          </a:bodyPr>
          <a:lstStyle/>
          <a:p>
            <a:pPr algn="ctr"/>
            <a:r>
              <a:rPr lang="en-GB" sz="900">
                <a:solidFill>
                  <a:schemeClr val="bg1"/>
                </a:solidFill>
              </a:rPr>
              <a:t>N/A</a:t>
            </a:r>
          </a:p>
        </p:txBody>
      </p:sp>
      <p:sp>
        <p:nvSpPr>
          <p:cNvPr id="6" name="TextBox 5">
            <a:extLst>
              <a:ext uri="{FF2B5EF4-FFF2-40B4-BE49-F238E27FC236}">
                <a16:creationId xmlns:a16="http://schemas.microsoft.com/office/drawing/2014/main" id="{94432711-5634-2F80-B53B-50FD04CE64E4}"/>
              </a:ext>
            </a:extLst>
          </p:cNvPr>
          <p:cNvSpPr txBox="1"/>
          <p:nvPr/>
        </p:nvSpPr>
        <p:spPr>
          <a:xfrm>
            <a:off x="9785271" y="227418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7" name="Group 6">
            <a:extLst>
              <a:ext uri="{FF2B5EF4-FFF2-40B4-BE49-F238E27FC236}">
                <a16:creationId xmlns:a16="http://schemas.microsoft.com/office/drawing/2014/main" id="{1905F9B3-1459-3EB8-7B4C-7118225DB01D}"/>
              </a:ext>
            </a:extLst>
          </p:cNvPr>
          <p:cNvGrpSpPr/>
          <p:nvPr/>
        </p:nvGrpSpPr>
        <p:grpSpPr>
          <a:xfrm>
            <a:off x="5992404" y="2445856"/>
            <a:ext cx="3827594" cy="646668"/>
            <a:chOff x="6090704" y="3952941"/>
            <a:chExt cx="3827594" cy="646668"/>
          </a:xfrm>
        </p:grpSpPr>
        <p:sp>
          <p:nvSpPr>
            <p:cNvPr id="15" name="Oval 14">
              <a:extLst>
                <a:ext uri="{FF2B5EF4-FFF2-40B4-BE49-F238E27FC236}">
                  <a16:creationId xmlns:a16="http://schemas.microsoft.com/office/drawing/2014/main" id="{1C665CC7-E09E-EA64-4559-045DE95F11B4}"/>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59BEEA6B-81B9-3480-3EC6-BED448B358E2}"/>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7" name="Group 16">
              <a:extLst>
                <a:ext uri="{FF2B5EF4-FFF2-40B4-BE49-F238E27FC236}">
                  <a16:creationId xmlns:a16="http://schemas.microsoft.com/office/drawing/2014/main" id="{5F6E00DA-7235-5D22-A58D-3C4C4DD62105}"/>
                </a:ext>
              </a:extLst>
            </p:cNvPr>
            <p:cNvGrpSpPr/>
            <p:nvPr/>
          </p:nvGrpSpPr>
          <p:grpSpPr>
            <a:xfrm>
              <a:off x="6290207" y="3952941"/>
              <a:ext cx="3628091" cy="646668"/>
              <a:chOff x="3706661" y="2326116"/>
              <a:chExt cx="4441515" cy="559265"/>
            </a:xfrm>
          </p:grpSpPr>
          <p:grpSp>
            <p:nvGrpSpPr>
              <p:cNvPr id="18" name="Group 17">
                <a:extLst>
                  <a:ext uri="{FF2B5EF4-FFF2-40B4-BE49-F238E27FC236}">
                    <a16:creationId xmlns:a16="http://schemas.microsoft.com/office/drawing/2014/main" id="{350DF75A-E1A2-ECC7-3B0E-ED06CD292C84}"/>
                  </a:ext>
                </a:extLst>
              </p:cNvPr>
              <p:cNvGrpSpPr/>
              <p:nvPr/>
            </p:nvGrpSpPr>
            <p:grpSpPr>
              <a:xfrm>
                <a:off x="4200749" y="2631808"/>
                <a:ext cx="3448967" cy="253573"/>
                <a:chOff x="7998846" y="1867220"/>
                <a:chExt cx="3448967" cy="253573"/>
              </a:xfrm>
            </p:grpSpPr>
            <p:cxnSp>
              <p:nvCxnSpPr>
                <p:cNvPr id="25" name="Straight Connector 24">
                  <a:extLst>
                    <a:ext uri="{FF2B5EF4-FFF2-40B4-BE49-F238E27FC236}">
                      <a16:creationId xmlns:a16="http://schemas.microsoft.com/office/drawing/2014/main" id="{76261854-1F80-6144-50DB-F2ADF6A6002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C3D4CD-F707-44BC-EC3C-65298AB3FD0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DC40C9-4503-A35B-1795-18E02F4504C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C140D5-9222-2E21-BA3B-5779A5B8F1E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ACED14-F4E1-491F-7A69-21376FFCE17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DA76EA-3258-67F4-5DBE-E419CBBDF6B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53CC6FC-2FE8-2288-85AA-4418568837EA}"/>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0" name="TextBox 19">
                <a:extLst>
                  <a:ext uri="{FF2B5EF4-FFF2-40B4-BE49-F238E27FC236}">
                    <a16:creationId xmlns:a16="http://schemas.microsoft.com/office/drawing/2014/main" id="{A54F3F18-B0AC-FA97-FCF1-8B4542895E99}"/>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1" name="TextBox 20">
                <a:extLst>
                  <a:ext uri="{FF2B5EF4-FFF2-40B4-BE49-F238E27FC236}">
                    <a16:creationId xmlns:a16="http://schemas.microsoft.com/office/drawing/2014/main" id="{3DC65E56-B850-6DB7-213E-D7AEC25C7CFF}"/>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2" name="TextBox 21">
                <a:extLst>
                  <a:ext uri="{FF2B5EF4-FFF2-40B4-BE49-F238E27FC236}">
                    <a16:creationId xmlns:a16="http://schemas.microsoft.com/office/drawing/2014/main" id="{91CA8DF4-67D0-9895-E536-47DE07A74FC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3" name="TextBox 22">
                <a:extLst>
                  <a:ext uri="{FF2B5EF4-FFF2-40B4-BE49-F238E27FC236}">
                    <a16:creationId xmlns:a16="http://schemas.microsoft.com/office/drawing/2014/main" id="{4F89A2AC-1476-32E9-7328-78106239E62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1" name="Group 30">
            <a:extLst>
              <a:ext uri="{FF2B5EF4-FFF2-40B4-BE49-F238E27FC236}">
                <a16:creationId xmlns:a16="http://schemas.microsoft.com/office/drawing/2014/main" id="{2895A090-D5AD-0916-97A6-784D9A63E99D}"/>
              </a:ext>
            </a:extLst>
          </p:cNvPr>
          <p:cNvGrpSpPr/>
          <p:nvPr/>
        </p:nvGrpSpPr>
        <p:grpSpPr>
          <a:xfrm>
            <a:off x="5998800" y="4285359"/>
            <a:ext cx="3827594" cy="646668"/>
            <a:chOff x="6090704" y="3952941"/>
            <a:chExt cx="3827594" cy="646668"/>
          </a:xfrm>
        </p:grpSpPr>
        <p:sp>
          <p:nvSpPr>
            <p:cNvPr id="32" name="Oval 31">
              <a:extLst>
                <a:ext uri="{FF2B5EF4-FFF2-40B4-BE49-F238E27FC236}">
                  <a16:creationId xmlns:a16="http://schemas.microsoft.com/office/drawing/2014/main" id="{17F8AD89-E5A7-BCD5-9ADB-EDA56A6BC87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Oval 32">
              <a:extLst>
                <a:ext uri="{FF2B5EF4-FFF2-40B4-BE49-F238E27FC236}">
                  <a16:creationId xmlns:a16="http://schemas.microsoft.com/office/drawing/2014/main" id="{3BEBD68B-34C9-1DE2-65FE-9B119494B3D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4" name="Group 33">
              <a:extLst>
                <a:ext uri="{FF2B5EF4-FFF2-40B4-BE49-F238E27FC236}">
                  <a16:creationId xmlns:a16="http://schemas.microsoft.com/office/drawing/2014/main" id="{8F4C1181-2441-D120-DD52-CE83D29BE313}"/>
                </a:ext>
              </a:extLst>
            </p:cNvPr>
            <p:cNvGrpSpPr/>
            <p:nvPr/>
          </p:nvGrpSpPr>
          <p:grpSpPr>
            <a:xfrm>
              <a:off x="6290207" y="3952941"/>
              <a:ext cx="3628091" cy="646668"/>
              <a:chOff x="3706661" y="2326116"/>
              <a:chExt cx="4441515" cy="559265"/>
            </a:xfrm>
          </p:grpSpPr>
          <p:grpSp>
            <p:nvGrpSpPr>
              <p:cNvPr id="35" name="Group 34">
                <a:extLst>
                  <a:ext uri="{FF2B5EF4-FFF2-40B4-BE49-F238E27FC236}">
                    <a16:creationId xmlns:a16="http://schemas.microsoft.com/office/drawing/2014/main" id="{F28F3582-08D6-DF67-BE92-2E2D4D8ED3F2}"/>
                  </a:ext>
                </a:extLst>
              </p:cNvPr>
              <p:cNvGrpSpPr/>
              <p:nvPr/>
            </p:nvGrpSpPr>
            <p:grpSpPr>
              <a:xfrm>
                <a:off x="4200749" y="2631808"/>
                <a:ext cx="3448967" cy="253573"/>
                <a:chOff x="7998846" y="1867220"/>
                <a:chExt cx="3448967" cy="253573"/>
              </a:xfrm>
            </p:grpSpPr>
            <p:cxnSp>
              <p:nvCxnSpPr>
                <p:cNvPr id="41" name="Straight Connector 40">
                  <a:extLst>
                    <a:ext uri="{FF2B5EF4-FFF2-40B4-BE49-F238E27FC236}">
                      <a16:creationId xmlns:a16="http://schemas.microsoft.com/office/drawing/2014/main" id="{EB3C6650-0E8E-90DC-5D79-BEF28A7B3EF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59AF1F-FF00-7F6A-BDAC-6E7031E20A0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DF04F3-A57B-A2F2-F1CF-1E51C73BFEA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F8C8619-40C1-56AE-DA43-4C78FACF656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3BBA6D-6547-E1C9-5E3F-49EA386AC90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DC8E236-F8AF-B91F-D004-0A450146A91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C0C472C0-93B6-7C32-4D4E-78201E060D86}"/>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7" name="TextBox 36">
                <a:extLst>
                  <a:ext uri="{FF2B5EF4-FFF2-40B4-BE49-F238E27FC236}">
                    <a16:creationId xmlns:a16="http://schemas.microsoft.com/office/drawing/2014/main" id="{351D283A-78AA-D485-9396-CBF1A6FFF3A9}"/>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8" name="TextBox 37">
                <a:extLst>
                  <a:ext uri="{FF2B5EF4-FFF2-40B4-BE49-F238E27FC236}">
                    <a16:creationId xmlns:a16="http://schemas.microsoft.com/office/drawing/2014/main" id="{B6FBD77A-8859-39EF-5596-486C8A631128}"/>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9" name="TextBox 38">
                <a:extLst>
                  <a:ext uri="{FF2B5EF4-FFF2-40B4-BE49-F238E27FC236}">
                    <a16:creationId xmlns:a16="http://schemas.microsoft.com/office/drawing/2014/main" id="{BF53C82B-2BB5-F71A-ED5A-B270E5A8F002}"/>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0" name="TextBox 39">
                <a:extLst>
                  <a:ext uri="{FF2B5EF4-FFF2-40B4-BE49-F238E27FC236}">
                    <a16:creationId xmlns:a16="http://schemas.microsoft.com/office/drawing/2014/main" id="{8EBF5033-5B3E-F189-3160-2F12283DA441}"/>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4" name="TextBox 103">
            <a:extLst>
              <a:ext uri="{FF2B5EF4-FFF2-40B4-BE49-F238E27FC236}">
                <a16:creationId xmlns:a16="http://schemas.microsoft.com/office/drawing/2014/main" id="{160EB905-9FC0-30BF-1771-5950AE36504B}"/>
              </a:ext>
            </a:extLst>
          </p:cNvPr>
          <p:cNvSpPr txBox="1"/>
          <p:nvPr/>
        </p:nvSpPr>
        <p:spPr>
          <a:xfrm>
            <a:off x="9819998" y="350566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65674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A588E-D8FB-ACF0-EE70-D934124478C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A64ADD7-5702-53C6-3240-C919239EFAA2}"/>
              </a:ext>
            </a:extLst>
          </p:cNvPr>
          <p:cNvGraphicFramePr>
            <a:graphicFrameLocks/>
          </p:cNvGraphicFramePr>
          <p:nvPr>
            <p:extLst>
              <p:ext uri="{D42A27DB-BD31-4B8C-83A1-F6EECF244321}">
                <p14:modId xmlns:p14="http://schemas.microsoft.com/office/powerpoint/2010/main" val="971573126"/>
              </p:ext>
            </p:extLst>
          </p:nvPr>
        </p:nvGraphicFramePr>
        <p:xfrm>
          <a:off x="373988" y="1493931"/>
          <a:ext cx="11430086" cy="4960225"/>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81881">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188619">
                <a:tc>
                  <a:txBody>
                    <a:bodyPr/>
                    <a:lstStyle/>
                    <a:p>
                      <a:r>
                        <a:rPr lang="en-GB" sz="1200" b="1" dirty="0">
                          <a:latin typeface="Arial" panose="020B0604020202020204" pitchFamily="34" charset="0"/>
                          <a:cs typeface="Arial" panose="020B0604020202020204" pitchFamily="34" charset="0"/>
                        </a:rPr>
                        <a:t>Lead practice in quality assurance within adult care</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regulatory framework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factors that can impact the quality of care provision within your practice specialism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and apply methods of quality assurance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the development of quality standards within your setting relating to your practice specialism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Lead practice in ensuring that the developed quality standards are implemented within your setting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148445">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in advocacy in adult care settings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current legislation and policies relating to advocacy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principles and types of advocacy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individuals to seek and engage with advocacy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Safeguard the rights and choices of individuals accessing advocacy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individuals to ensure that advocacy continues to meet their needs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6100A901-C2EF-09FB-1936-E8374DF7CE8A}"/>
              </a:ext>
            </a:extLst>
          </p:cNvPr>
          <p:cNvSpPr txBox="1">
            <a:spLocks/>
          </p:cNvSpPr>
          <p:nvPr/>
        </p:nvSpPr>
        <p:spPr>
          <a:xfrm>
            <a:off x="0" y="0"/>
            <a:ext cx="0" cy="0"/>
          </a:xfrm>
        </p:spPr>
        <p:txBody>
          <a:bodyPr/>
          <a:lstStyle>
            <a:defPPr>
              <a:defRPr kern="0"/>
            </a:defPPr>
          </a:lstStyle>
          <a:p>
            <a:fld id="{06A44ADC-FBC0-4698-B0EC-1AD4A4060383}" type="slidenum">
              <a:rPr lang="en-GB" smtClean="0"/>
              <a:pPr/>
              <a:t>13</a:t>
            </a:fld>
            <a:endParaRPr lang="en-GB"/>
          </a:p>
        </p:txBody>
      </p:sp>
      <p:sp>
        <p:nvSpPr>
          <p:cNvPr id="9" name="Rectangle: Rounded Corners 8">
            <a:extLst>
              <a:ext uri="{FF2B5EF4-FFF2-40B4-BE49-F238E27FC236}">
                <a16:creationId xmlns:a16="http://schemas.microsoft.com/office/drawing/2014/main" id="{25352E7F-F78E-A838-8BAD-5288D4F36D1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E5D37F1F-4DA7-E2BE-902B-2B9E0693838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2C1576E7-B2AF-7AC8-BB70-DBCDEEABE544}"/>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868CAE2A-A0CC-1E91-115F-0A740AB3B8C4}"/>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8D6277CF-D89F-4F64-7450-DCB06F5D9202}"/>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013E6A2-3C82-3AC3-ECCC-6EE59FEB2637}"/>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A6A8675-092F-3622-7FAE-D4B87251DB81}"/>
              </a:ext>
            </a:extLst>
          </p:cNvPr>
          <p:cNvSpPr txBox="1"/>
          <p:nvPr/>
        </p:nvSpPr>
        <p:spPr>
          <a:xfrm>
            <a:off x="8704565" y="1639200"/>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7E7DE73F-C6F4-A386-6D83-A893FA3E450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6ECB94CE-FC4E-EBAF-C289-6FA39A8CC1B6}"/>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A845F298-E3BE-6733-19C4-554DE678721A}"/>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7C8FF30D-5C97-ECF0-0C97-10E01B654F5D}"/>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0CBBDF4C-A00A-ADE0-1319-4B90274C3A3A}"/>
              </a:ext>
            </a:extLst>
          </p:cNvPr>
          <p:cNvSpPr>
            <a:spLocks/>
          </p:cNvSpPr>
          <p:nvPr/>
        </p:nvSpPr>
        <p:spPr>
          <a:xfrm>
            <a:off x="6956114" y="658097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54657334-6EC9-6960-57CA-CB64136A0D7C}"/>
              </a:ext>
            </a:extLst>
          </p:cNvPr>
          <p:cNvSpPr>
            <a:spLocks/>
          </p:cNvSpPr>
          <p:nvPr/>
        </p:nvSpPr>
        <p:spPr>
          <a:xfrm>
            <a:off x="8357229" y="6568459"/>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TextBox 2">
            <a:extLst>
              <a:ext uri="{FF2B5EF4-FFF2-40B4-BE49-F238E27FC236}">
                <a16:creationId xmlns:a16="http://schemas.microsoft.com/office/drawing/2014/main" id="{6581411A-25D0-D37D-175E-80034E3997C8}"/>
              </a:ext>
            </a:extLst>
          </p:cNvPr>
          <p:cNvSpPr txBox="1"/>
          <p:nvPr/>
        </p:nvSpPr>
        <p:spPr>
          <a:xfrm>
            <a:off x="8704565" y="1639200"/>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89AB426B-A748-4317-3C38-26C3F581C46B}"/>
              </a:ext>
            </a:extLst>
          </p:cNvPr>
          <p:cNvSpPr txBox="1"/>
          <p:nvPr/>
        </p:nvSpPr>
        <p:spPr>
          <a:xfrm>
            <a:off x="10598901" y="3419314"/>
            <a:ext cx="792000" cy="230832"/>
          </a:xfrm>
          <a:prstGeom prst="rect">
            <a:avLst/>
          </a:prstGeom>
          <a:noFill/>
        </p:spPr>
        <p:txBody>
          <a:bodyPr wrap="square" rtlCol="0">
            <a:spAutoFit/>
          </a:bodyPr>
          <a:lstStyle/>
          <a:p>
            <a:pPr algn="ctr"/>
            <a:r>
              <a:rPr lang="en-GB" sz="900">
                <a:solidFill>
                  <a:schemeClr val="bg1"/>
                </a:solidFill>
              </a:rPr>
              <a:t>N/A</a:t>
            </a:r>
          </a:p>
        </p:txBody>
      </p:sp>
      <p:sp>
        <p:nvSpPr>
          <p:cNvPr id="6" name="TextBox 5">
            <a:extLst>
              <a:ext uri="{FF2B5EF4-FFF2-40B4-BE49-F238E27FC236}">
                <a16:creationId xmlns:a16="http://schemas.microsoft.com/office/drawing/2014/main" id="{7FB2A640-4F83-CD4A-C563-5B27D9836179}"/>
              </a:ext>
            </a:extLst>
          </p:cNvPr>
          <p:cNvSpPr txBox="1"/>
          <p:nvPr/>
        </p:nvSpPr>
        <p:spPr>
          <a:xfrm>
            <a:off x="9785271" y="2284577"/>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7" name="Group 6">
            <a:extLst>
              <a:ext uri="{FF2B5EF4-FFF2-40B4-BE49-F238E27FC236}">
                <a16:creationId xmlns:a16="http://schemas.microsoft.com/office/drawing/2014/main" id="{923D9E55-7AEF-C9F1-F172-54DC5E374E35}"/>
              </a:ext>
            </a:extLst>
          </p:cNvPr>
          <p:cNvGrpSpPr/>
          <p:nvPr/>
        </p:nvGrpSpPr>
        <p:grpSpPr>
          <a:xfrm>
            <a:off x="5992404" y="2975797"/>
            <a:ext cx="3827594" cy="646668"/>
            <a:chOff x="6090704" y="3952941"/>
            <a:chExt cx="3827594" cy="646668"/>
          </a:xfrm>
        </p:grpSpPr>
        <p:sp>
          <p:nvSpPr>
            <p:cNvPr id="15" name="Oval 14">
              <a:extLst>
                <a:ext uri="{FF2B5EF4-FFF2-40B4-BE49-F238E27FC236}">
                  <a16:creationId xmlns:a16="http://schemas.microsoft.com/office/drawing/2014/main" id="{D3BAFDCC-96ED-ABFC-A1B2-92D1617C8A1A}"/>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636C8E84-9295-F6AB-0B58-07A9B93C563D}"/>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7" name="Group 16">
              <a:extLst>
                <a:ext uri="{FF2B5EF4-FFF2-40B4-BE49-F238E27FC236}">
                  <a16:creationId xmlns:a16="http://schemas.microsoft.com/office/drawing/2014/main" id="{7EE6EE5E-85A7-0D2D-45F4-331B4635F067}"/>
                </a:ext>
              </a:extLst>
            </p:cNvPr>
            <p:cNvGrpSpPr/>
            <p:nvPr/>
          </p:nvGrpSpPr>
          <p:grpSpPr>
            <a:xfrm>
              <a:off x="6290207" y="3952941"/>
              <a:ext cx="3628091" cy="646668"/>
              <a:chOff x="3706661" y="2326116"/>
              <a:chExt cx="4441515" cy="559265"/>
            </a:xfrm>
          </p:grpSpPr>
          <p:grpSp>
            <p:nvGrpSpPr>
              <p:cNvPr id="18" name="Group 17">
                <a:extLst>
                  <a:ext uri="{FF2B5EF4-FFF2-40B4-BE49-F238E27FC236}">
                    <a16:creationId xmlns:a16="http://schemas.microsoft.com/office/drawing/2014/main" id="{AD56A126-7F70-5531-714A-F36E44085837}"/>
                  </a:ext>
                </a:extLst>
              </p:cNvPr>
              <p:cNvGrpSpPr/>
              <p:nvPr/>
            </p:nvGrpSpPr>
            <p:grpSpPr>
              <a:xfrm>
                <a:off x="4200749" y="2631808"/>
                <a:ext cx="3448967" cy="253573"/>
                <a:chOff x="7998846" y="1867220"/>
                <a:chExt cx="3448967" cy="253573"/>
              </a:xfrm>
            </p:grpSpPr>
            <p:cxnSp>
              <p:nvCxnSpPr>
                <p:cNvPr id="25" name="Straight Connector 24">
                  <a:extLst>
                    <a:ext uri="{FF2B5EF4-FFF2-40B4-BE49-F238E27FC236}">
                      <a16:creationId xmlns:a16="http://schemas.microsoft.com/office/drawing/2014/main" id="{BAEFEAC2-1AB0-E547-7A59-82FF895B0A33}"/>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7D7632-C97E-9438-B95E-D6A6A750DA3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0DA1507-3D32-CD98-5CD7-B87CCF1EE36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FF4EB6-D1FC-E226-0361-5FEEC6CD365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95E50C5-79C3-A9C2-7E13-FD79DEAD53E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BB56FB-9E46-009C-63CE-8DDC7057BB6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44FD794-6EBA-F5C2-D233-ABBD1BB3BB2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0" name="TextBox 19">
                <a:extLst>
                  <a:ext uri="{FF2B5EF4-FFF2-40B4-BE49-F238E27FC236}">
                    <a16:creationId xmlns:a16="http://schemas.microsoft.com/office/drawing/2014/main" id="{D3E2B519-A2BA-61B2-B319-F3AB9C916CF5}"/>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1" name="TextBox 20">
                <a:extLst>
                  <a:ext uri="{FF2B5EF4-FFF2-40B4-BE49-F238E27FC236}">
                    <a16:creationId xmlns:a16="http://schemas.microsoft.com/office/drawing/2014/main" id="{1DF898D3-4D7D-F61E-556E-0C705DE83A1E}"/>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2" name="TextBox 21">
                <a:extLst>
                  <a:ext uri="{FF2B5EF4-FFF2-40B4-BE49-F238E27FC236}">
                    <a16:creationId xmlns:a16="http://schemas.microsoft.com/office/drawing/2014/main" id="{A6961B75-4C68-A11F-339D-394B43B24A2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3" name="TextBox 22">
                <a:extLst>
                  <a:ext uri="{FF2B5EF4-FFF2-40B4-BE49-F238E27FC236}">
                    <a16:creationId xmlns:a16="http://schemas.microsoft.com/office/drawing/2014/main" id="{B1A3F14E-159A-99B6-F0A5-D33C2D4EEB3A}"/>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1" name="Group 30">
            <a:extLst>
              <a:ext uri="{FF2B5EF4-FFF2-40B4-BE49-F238E27FC236}">
                <a16:creationId xmlns:a16="http://schemas.microsoft.com/office/drawing/2014/main" id="{815016FE-A649-C1D4-1593-DCD8B898C72D}"/>
              </a:ext>
            </a:extLst>
          </p:cNvPr>
          <p:cNvGrpSpPr/>
          <p:nvPr/>
        </p:nvGrpSpPr>
        <p:grpSpPr>
          <a:xfrm>
            <a:off x="5998800" y="4981549"/>
            <a:ext cx="3827594" cy="646668"/>
            <a:chOff x="6090704" y="3952941"/>
            <a:chExt cx="3827594" cy="646668"/>
          </a:xfrm>
        </p:grpSpPr>
        <p:sp>
          <p:nvSpPr>
            <p:cNvPr id="32" name="Oval 31">
              <a:extLst>
                <a:ext uri="{FF2B5EF4-FFF2-40B4-BE49-F238E27FC236}">
                  <a16:creationId xmlns:a16="http://schemas.microsoft.com/office/drawing/2014/main" id="{A313FEE7-3A1B-6ECA-2B5E-5A8332C128F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Oval 32">
              <a:extLst>
                <a:ext uri="{FF2B5EF4-FFF2-40B4-BE49-F238E27FC236}">
                  <a16:creationId xmlns:a16="http://schemas.microsoft.com/office/drawing/2014/main" id="{07BD49CE-2ECB-A167-4027-4F84B58A4224}"/>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4" name="Group 33">
              <a:extLst>
                <a:ext uri="{FF2B5EF4-FFF2-40B4-BE49-F238E27FC236}">
                  <a16:creationId xmlns:a16="http://schemas.microsoft.com/office/drawing/2014/main" id="{68F90B0C-457C-A18F-F2B7-406B100327B6}"/>
                </a:ext>
              </a:extLst>
            </p:cNvPr>
            <p:cNvGrpSpPr/>
            <p:nvPr/>
          </p:nvGrpSpPr>
          <p:grpSpPr>
            <a:xfrm>
              <a:off x="6290207" y="3952941"/>
              <a:ext cx="3628091" cy="646668"/>
              <a:chOff x="3706661" y="2326116"/>
              <a:chExt cx="4441515" cy="559265"/>
            </a:xfrm>
          </p:grpSpPr>
          <p:grpSp>
            <p:nvGrpSpPr>
              <p:cNvPr id="35" name="Group 34">
                <a:extLst>
                  <a:ext uri="{FF2B5EF4-FFF2-40B4-BE49-F238E27FC236}">
                    <a16:creationId xmlns:a16="http://schemas.microsoft.com/office/drawing/2014/main" id="{7307A665-598F-46E0-C547-27FFB3F170D4}"/>
                  </a:ext>
                </a:extLst>
              </p:cNvPr>
              <p:cNvGrpSpPr/>
              <p:nvPr/>
            </p:nvGrpSpPr>
            <p:grpSpPr>
              <a:xfrm>
                <a:off x="4200749" y="2631808"/>
                <a:ext cx="3448967" cy="253573"/>
                <a:chOff x="7998846" y="1867220"/>
                <a:chExt cx="3448967" cy="253573"/>
              </a:xfrm>
            </p:grpSpPr>
            <p:cxnSp>
              <p:nvCxnSpPr>
                <p:cNvPr id="41" name="Straight Connector 40">
                  <a:extLst>
                    <a:ext uri="{FF2B5EF4-FFF2-40B4-BE49-F238E27FC236}">
                      <a16:creationId xmlns:a16="http://schemas.microsoft.com/office/drawing/2014/main" id="{D3893A9A-3F3F-B13A-BF18-90BA1721196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885C606-FC67-65F3-C44D-2EDEA8621B0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8342783-AAB9-4FDE-8B8E-2D2036F61CF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6308DE-685E-8429-67D3-0C5FEB54DA5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60AF6E7-11D0-8332-310D-FF82335BEC2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6DD069-D03B-DD07-DF86-E89DF068C8E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DCEC8562-8809-0188-DFED-469E8DDE3AF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7" name="TextBox 36">
                <a:extLst>
                  <a:ext uri="{FF2B5EF4-FFF2-40B4-BE49-F238E27FC236}">
                    <a16:creationId xmlns:a16="http://schemas.microsoft.com/office/drawing/2014/main" id="{F00576B0-9508-151C-3416-078D23B39E1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8" name="TextBox 37">
                <a:extLst>
                  <a:ext uri="{FF2B5EF4-FFF2-40B4-BE49-F238E27FC236}">
                    <a16:creationId xmlns:a16="http://schemas.microsoft.com/office/drawing/2014/main" id="{D3E9BB99-D22D-12C0-910A-D3E04C86705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9" name="TextBox 38">
                <a:extLst>
                  <a:ext uri="{FF2B5EF4-FFF2-40B4-BE49-F238E27FC236}">
                    <a16:creationId xmlns:a16="http://schemas.microsoft.com/office/drawing/2014/main" id="{88492FC6-96A6-3C76-A536-EC32A36DA81B}"/>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0" name="TextBox 39">
                <a:extLst>
                  <a:ext uri="{FF2B5EF4-FFF2-40B4-BE49-F238E27FC236}">
                    <a16:creationId xmlns:a16="http://schemas.microsoft.com/office/drawing/2014/main" id="{EEE7392D-64FD-C78A-C8D8-094DBB4B2AA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4" name="TextBox 103">
            <a:extLst>
              <a:ext uri="{FF2B5EF4-FFF2-40B4-BE49-F238E27FC236}">
                <a16:creationId xmlns:a16="http://schemas.microsoft.com/office/drawing/2014/main" id="{B6F21FD4-4AF9-6182-3C17-53248DFD151B}"/>
              </a:ext>
            </a:extLst>
          </p:cNvPr>
          <p:cNvSpPr txBox="1"/>
          <p:nvPr/>
        </p:nvSpPr>
        <p:spPr>
          <a:xfrm>
            <a:off x="9819998" y="447202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246866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A920-C196-0AF5-CEDD-A2B1F180FCC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C42C04B-E2DA-DDB9-EBED-77940FBD01C2}"/>
              </a:ext>
            </a:extLst>
          </p:cNvPr>
          <p:cNvSpPr txBox="1">
            <a:spLocks/>
          </p:cNvSpPr>
          <p:nvPr/>
        </p:nvSpPr>
        <p:spPr>
          <a:xfrm>
            <a:off x="0" y="0"/>
            <a:ext cx="0" cy="0"/>
          </a:xfrm>
        </p:spPr>
        <p:txBody>
          <a:bodyPr/>
          <a:lstStyle>
            <a:defPPr>
              <a:defRPr kern="0"/>
            </a:defPPr>
          </a:lstStyle>
          <a:p>
            <a:fld id="{06A44ADC-FBC0-4698-B0EC-1AD4A4060383}" type="slidenum">
              <a:rPr lang="en-GB" smtClean="0"/>
              <a:pPr/>
              <a:t>14</a:t>
            </a:fld>
            <a:endParaRPr lang="en-GB"/>
          </a:p>
        </p:txBody>
      </p:sp>
      <p:sp>
        <p:nvSpPr>
          <p:cNvPr id="9" name="Rectangle: Rounded Corners 8">
            <a:extLst>
              <a:ext uri="{FF2B5EF4-FFF2-40B4-BE49-F238E27FC236}">
                <a16:creationId xmlns:a16="http://schemas.microsoft.com/office/drawing/2014/main" id="{87C25BB3-C11F-D940-804E-91F0058F2E22}"/>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AEF2093-94D0-C43D-88E8-6CD5074137A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4A6C27E8-3202-6BA6-9AEB-831C6844F32F}"/>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11F43DA0-8876-DE8B-DBD1-19E82C80CCEE}"/>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A7929B49-207E-E8B3-0034-A7557A978D3D}"/>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752D2F9-E18B-EF40-46B1-0E45F4CD05C0}"/>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9C211E11-18CC-3494-4575-615AC5D70176}"/>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C1499BFA-7553-B558-2925-36ADDEF675E0}"/>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DF860433-5606-C1C2-E1B5-02A19BFC1424}"/>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B617CA74-E54A-8BCE-A69A-39BF69A3DBBD}"/>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075DEAD5-81C6-7BC4-F8C7-9C5B6AB3F5E6}"/>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66FFE6FB-85CB-D3BC-8A69-4F3C841DD280}"/>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FE4D6137-D954-CA1E-AAA7-A529602914FC}"/>
              </a:ext>
            </a:extLst>
          </p:cNvPr>
          <p:cNvGraphicFramePr>
            <a:graphicFrameLocks/>
          </p:cNvGraphicFramePr>
          <p:nvPr>
            <p:extLst>
              <p:ext uri="{D42A27DB-BD31-4B8C-83A1-F6EECF244321}">
                <p14:modId xmlns:p14="http://schemas.microsoft.com/office/powerpoint/2010/main" val="2619033058"/>
              </p:ext>
            </p:extLst>
          </p:nvPr>
        </p:nvGraphicFramePr>
        <p:xfrm>
          <a:off x="373988" y="1651021"/>
          <a:ext cx="11430086" cy="4675493"/>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2967123">
                  <a:extLst>
                    <a:ext uri="{9D8B030D-6E8A-4147-A177-3AD203B41FA5}">
                      <a16:colId xmlns:a16="http://schemas.microsoft.com/office/drawing/2014/main" val="3537765484"/>
                    </a:ext>
                  </a:extLst>
                </a:gridCol>
                <a:gridCol w="166743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4596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929525">
                <a:tc>
                  <a:txBody>
                    <a:bodyPr/>
                    <a:lstStyle/>
                    <a:p>
                      <a:r>
                        <a:rPr lang="en-GB" sz="1200" b="1" dirty="0">
                          <a:latin typeface="Arial" panose="020B0604020202020204" pitchFamily="34" charset="0"/>
                          <a:cs typeface="Arial" panose="020B0604020202020204" pitchFamily="34" charset="0"/>
                        </a:rPr>
                        <a:t>Lead practice in providing information and guidance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current legislation and frameworks that regulate the delivery of information and guidance to people receiving care and support</a:t>
                      </a: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Recognise the importance of providing accurate information and guidance to people drawing on care and support</a:t>
                      </a: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how to provide information and guidance in a person-centred way</a:t>
                      </a: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Be able to provide information and guidance relating to your practice specialism</a:t>
                      </a: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Be able to support others to provide information and guidance relating to your practice specialism</a:t>
                      </a: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47" name="TextBox 46">
            <a:extLst>
              <a:ext uri="{FF2B5EF4-FFF2-40B4-BE49-F238E27FC236}">
                <a16:creationId xmlns:a16="http://schemas.microsoft.com/office/drawing/2014/main" id="{C1A74865-6CC1-D811-9749-3A95A8EA4C36}"/>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441F57C9-6690-C0F0-93A0-30AFF1CD7198}"/>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49" name="TextBox 48">
            <a:extLst>
              <a:ext uri="{FF2B5EF4-FFF2-40B4-BE49-F238E27FC236}">
                <a16:creationId xmlns:a16="http://schemas.microsoft.com/office/drawing/2014/main" id="{F12E2990-775F-1312-81E1-28B6566FF9D5}"/>
              </a:ext>
            </a:extLst>
          </p:cNvPr>
          <p:cNvSpPr txBox="1"/>
          <p:nvPr/>
        </p:nvSpPr>
        <p:spPr>
          <a:xfrm>
            <a:off x="9785271" y="245653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50" name="Group 49">
            <a:extLst>
              <a:ext uri="{FF2B5EF4-FFF2-40B4-BE49-F238E27FC236}">
                <a16:creationId xmlns:a16="http://schemas.microsoft.com/office/drawing/2014/main" id="{B32BEC8E-CB61-F02D-25E6-FC357745FC94}"/>
              </a:ext>
            </a:extLst>
          </p:cNvPr>
          <p:cNvGrpSpPr/>
          <p:nvPr/>
        </p:nvGrpSpPr>
        <p:grpSpPr>
          <a:xfrm>
            <a:off x="5992404" y="3655561"/>
            <a:ext cx="3827594" cy="646668"/>
            <a:chOff x="6090704" y="3952941"/>
            <a:chExt cx="3827594" cy="646668"/>
          </a:xfrm>
        </p:grpSpPr>
        <p:sp>
          <p:nvSpPr>
            <p:cNvPr id="51" name="Oval 50">
              <a:extLst>
                <a:ext uri="{FF2B5EF4-FFF2-40B4-BE49-F238E27FC236}">
                  <a16:creationId xmlns:a16="http://schemas.microsoft.com/office/drawing/2014/main" id="{7B26B9B5-D5F0-D43F-30E4-3765A315C1D0}"/>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A1A44F2A-21D5-6409-E7F9-61DD3B44DEA0}"/>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EA8A9881-FDC0-8A99-F80E-0C3473E11FB8}"/>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1DE8448B-1CAB-3432-07F9-CBDDC2B6EBAA}"/>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C57E544C-DD1C-9372-ABF1-2FA73B8E836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B8D5AC0-84C8-6A69-1DA6-67A7F760557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0F400EE-2157-947F-DA06-95381892DB7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436FF22-ACEE-82B6-D7BE-FA75D5E93C0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6DB9EB7-3279-EC15-CDF5-ED276713B10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AF62EB0-E104-7E74-CFD2-28B1B368E37C}"/>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A918C5E2-D5D8-7F19-2051-660FE2F0C81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19CE13D7-8D94-94D7-A589-17D367707B14}"/>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3A86045A-D314-BFAA-FCB6-CA71DBBBFBAF}"/>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C2C636AC-1D07-FDD4-1873-5C0838BECB68}"/>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11341F91-CFBD-032B-2E29-13353A192CB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33294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C68A-5683-D37A-9A30-131B96320447}"/>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BFDDB9C-CBA4-2ABB-BD47-6C21D3E1D0BE}"/>
              </a:ext>
            </a:extLst>
          </p:cNvPr>
          <p:cNvSpPr txBox="1">
            <a:spLocks/>
          </p:cNvSpPr>
          <p:nvPr/>
        </p:nvSpPr>
        <p:spPr>
          <a:xfrm>
            <a:off x="0" y="0"/>
            <a:ext cx="0" cy="0"/>
          </a:xfrm>
        </p:spPr>
        <p:txBody>
          <a:bodyPr/>
          <a:lstStyle>
            <a:defPPr>
              <a:defRPr kern="0"/>
            </a:defPPr>
          </a:lstStyle>
          <a:p>
            <a:fld id="{06A44ADC-FBC0-4698-B0EC-1AD4A4060383}" type="slidenum">
              <a:rPr lang="en-GB" smtClean="0"/>
              <a:pPr/>
              <a:t>15</a:t>
            </a:fld>
            <a:endParaRPr lang="en-GB"/>
          </a:p>
        </p:txBody>
      </p:sp>
      <p:sp>
        <p:nvSpPr>
          <p:cNvPr id="9" name="Rectangle: Rounded Corners 8">
            <a:extLst>
              <a:ext uri="{FF2B5EF4-FFF2-40B4-BE49-F238E27FC236}">
                <a16:creationId xmlns:a16="http://schemas.microsoft.com/office/drawing/2014/main" id="{FF98872F-FADC-173B-38A9-A470660E9BE2}"/>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3E8CC3C4-7722-8FBD-FDC8-86684A112017}"/>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D1A91AE7-A199-95F8-EAC9-047FD2C81584}"/>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C43139C2-1DA6-C942-AFA9-E3BEB114ACE0}"/>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45F49E27-3670-362A-03FA-0A9C4EE1E5A3}"/>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5F08012F-3666-B917-0775-C380DD3E7086}"/>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3D65AB17-FC7E-14DA-2912-2886ED6C78C7}"/>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189BD2EE-9A8E-E255-02EC-6FE459B7FAE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CF9BDAF-C9AD-9891-C43A-6450D1752A2D}"/>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B5C500CF-D152-331F-628B-2071B8FFED37}"/>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6E6C6EB2-5353-1FB2-B853-98519B8F805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34B4A0E-088C-F1D6-4A36-DD8697D09849}"/>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04284114-2306-A3FC-54B1-E939D5E8B155}"/>
              </a:ext>
            </a:extLst>
          </p:cNvPr>
          <p:cNvGraphicFramePr>
            <a:graphicFrameLocks/>
          </p:cNvGraphicFramePr>
          <p:nvPr>
            <p:extLst>
              <p:ext uri="{D42A27DB-BD31-4B8C-83A1-F6EECF244321}">
                <p14:modId xmlns:p14="http://schemas.microsoft.com/office/powerpoint/2010/main" val="3283919526"/>
              </p:ext>
            </p:extLst>
          </p:nvPr>
        </p:nvGraphicFramePr>
        <p:xfrm>
          <a:off x="415147" y="1260842"/>
          <a:ext cx="11430086" cy="5143975"/>
        </p:xfrm>
        <a:graphic>
          <a:graphicData uri="http://schemas.openxmlformats.org/drawingml/2006/table">
            <a:tbl>
              <a:tblPr firstRow="1" bandRow="1">
                <a:tableStyleId>{2D5ABB26-0587-4C30-8999-92F81FD0307C}</a:tableStyleId>
              </a:tblPr>
              <a:tblGrid>
                <a:gridCol w="1714989">
                  <a:extLst>
                    <a:ext uri="{9D8B030D-6E8A-4147-A177-3AD203B41FA5}">
                      <a16:colId xmlns:a16="http://schemas.microsoft.com/office/drawing/2014/main" val="3254862737"/>
                    </a:ext>
                  </a:extLst>
                </a:gridCol>
                <a:gridCol w="3574473">
                  <a:extLst>
                    <a:ext uri="{9D8B030D-6E8A-4147-A177-3AD203B41FA5}">
                      <a16:colId xmlns:a16="http://schemas.microsoft.com/office/drawing/2014/main" val="3537765484"/>
                    </a:ext>
                  </a:extLst>
                </a:gridCol>
                <a:gridCol w="71045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3646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99268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Practice leadership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You should understand what is meant by the term practice leadership.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17933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Measures of good quality of life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You should understand the measures of good quality of life within your chosen practice specialism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43549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health and safety in adult care settings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your own responsibilities and the responsibilities of others, relating to health and safety</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how to carry out your own responsibilities for health and safety</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work safely in care settings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manage risk</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support others to work safely in relation to health and safety</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47" name="TextBox 46">
            <a:extLst>
              <a:ext uri="{FF2B5EF4-FFF2-40B4-BE49-F238E27FC236}">
                <a16:creationId xmlns:a16="http://schemas.microsoft.com/office/drawing/2014/main" id="{03BC2244-F7BC-DEB1-05B9-A10405177670}"/>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4FF72AEB-C76E-683B-2709-14EF4766426F}"/>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49" name="TextBox 48">
            <a:extLst>
              <a:ext uri="{FF2B5EF4-FFF2-40B4-BE49-F238E27FC236}">
                <a16:creationId xmlns:a16="http://schemas.microsoft.com/office/drawing/2014/main" id="{6F6E50C8-5A01-96A2-E998-B578AA486E8F}"/>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grpSp>
        <p:nvGrpSpPr>
          <p:cNvPr id="50" name="Group 49">
            <a:extLst>
              <a:ext uri="{FF2B5EF4-FFF2-40B4-BE49-F238E27FC236}">
                <a16:creationId xmlns:a16="http://schemas.microsoft.com/office/drawing/2014/main" id="{1A4D8E07-392C-241C-05E3-6784BFF4B751}"/>
              </a:ext>
            </a:extLst>
          </p:cNvPr>
          <p:cNvGrpSpPr/>
          <p:nvPr/>
        </p:nvGrpSpPr>
        <p:grpSpPr>
          <a:xfrm>
            <a:off x="5992404" y="2027035"/>
            <a:ext cx="3827594" cy="646668"/>
            <a:chOff x="6090704" y="3952941"/>
            <a:chExt cx="3827594" cy="646668"/>
          </a:xfrm>
        </p:grpSpPr>
        <p:sp>
          <p:nvSpPr>
            <p:cNvPr id="51" name="Oval 50">
              <a:extLst>
                <a:ext uri="{FF2B5EF4-FFF2-40B4-BE49-F238E27FC236}">
                  <a16:creationId xmlns:a16="http://schemas.microsoft.com/office/drawing/2014/main" id="{46EC8285-56B5-BE1F-356C-4F42221F96F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59F13FBF-F12B-08FA-545E-0438059BE68D}"/>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BD0CFD22-ECB1-D051-11DC-8739C91CAB99}"/>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7A22C146-F8E6-01B2-5360-782E60894685}"/>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465CD173-0538-9DE9-4081-C3A1B5B57C5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EEB58E-FBBA-C895-8DB2-70D5551ECF16}"/>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6FD220-1ADE-41E9-C449-ADDAC21255F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370D21-FD3E-1FD7-C467-54744C95559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009AC2-686D-B9DF-1BC8-BC2DF14302E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A1FA4C4-0184-AFD5-A321-68C96D25DD9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7636FF14-559E-09EA-786A-FED75EE681A3}"/>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AA570F5D-31B6-FA9A-6855-DB6C46A037C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44F89BCB-8AFF-5D0D-4A53-AB1D730A4792}"/>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04522B1B-9999-1BAD-D4DB-017637535AE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417FE1BD-B939-8575-122C-EB20F6B38CB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6" name="Group 65">
            <a:extLst>
              <a:ext uri="{FF2B5EF4-FFF2-40B4-BE49-F238E27FC236}">
                <a16:creationId xmlns:a16="http://schemas.microsoft.com/office/drawing/2014/main" id="{73DBC50F-8E85-32FD-5FF3-EAC1DFC9D2D2}"/>
              </a:ext>
            </a:extLst>
          </p:cNvPr>
          <p:cNvGrpSpPr/>
          <p:nvPr/>
        </p:nvGrpSpPr>
        <p:grpSpPr>
          <a:xfrm>
            <a:off x="5992404" y="4759860"/>
            <a:ext cx="3827594" cy="646668"/>
            <a:chOff x="6090704" y="3952941"/>
            <a:chExt cx="3827594" cy="646668"/>
          </a:xfrm>
        </p:grpSpPr>
        <p:sp>
          <p:nvSpPr>
            <p:cNvPr id="67" name="Oval 66">
              <a:extLst>
                <a:ext uri="{FF2B5EF4-FFF2-40B4-BE49-F238E27FC236}">
                  <a16:creationId xmlns:a16="http://schemas.microsoft.com/office/drawing/2014/main" id="{8F97A19F-E8B3-C23A-6AE4-A9AA81365E95}"/>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8" name="Oval 67">
              <a:extLst>
                <a:ext uri="{FF2B5EF4-FFF2-40B4-BE49-F238E27FC236}">
                  <a16:creationId xmlns:a16="http://schemas.microsoft.com/office/drawing/2014/main" id="{975E63C3-ED36-EDDC-194D-6019E818DA53}"/>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9" name="Group 68">
              <a:extLst>
                <a:ext uri="{FF2B5EF4-FFF2-40B4-BE49-F238E27FC236}">
                  <a16:creationId xmlns:a16="http://schemas.microsoft.com/office/drawing/2014/main" id="{D22AB3D5-8AB1-2664-3CFF-1C7953A6B1E9}"/>
                </a:ext>
              </a:extLst>
            </p:cNvPr>
            <p:cNvGrpSpPr/>
            <p:nvPr/>
          </p:nvGrpSpPr>
          <p:grpSpPr>
            <a:xfrm>
              <a:off x="6290207" y="3952941"/>
              <a:ext cx="3628091" cy="646668"/>
              <a:chOff x="3706661" y="2326116"/>
              <a:chExt cx="4441515" cy="559265"/>
            </a:xfrm>
          </p:grpSpPr>
          <p:grpSp>
            <p:nvGrpSpPr>
              <p:cNvPr id="70" name="Group 69">
                <a:extLst>
                  <a:ext uri="{FF2B5EF4-FFF2-40B4-BE49-F238E27FC236}">
                    <a16:creationId xmlns:a16="http://schemas.microsoft.com/office/drawing/2014/main" id="{290E15FD-3427-489D-BC3E-C7C4F317920F}"/>
                  </a:ext>
                </a:extLst>
              </p:cNvPr>
              <p:cNvGrpSpPr/>
              <p:nvPr/>
            </p:nvGrpSpPr>
            <p:grpSpPr>
              <a:xfrm>
                <a:off x="4200749" y="2631808"/>
                <a:ext cx="3448967" cy="253573"/>
                <a:chOff x="7998846" y="1867220"/>
                <a:chExt cx="3448967" cy="253573"/>
              </a:xfrm>
            </p:grpSpPr>
            <p:cxnSp>
              <p:nvCxnSpPr>
                <p:cNvPr id="76" name="Straight Connector 75">
                  <a:extLst>
                    <a:ext uri="{FF2B5EF4-FFF2-40B4-BE49-F238E27FC236}">
                      <a16:creationId xmlns:a16="http://schemas.microsoft.com/office/drawing/2014/main" id="{D5778A3A-78CE-0713-813D-CD1B576B552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CA1774D-2C86-6944-A7E2-63ED41DC89D7}"/>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7EDC9AA-4373-F737-583B-5F4776C8A59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24780C3-A078-0BF8-D240-E608EBF7B32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F3D92A9-350D-DF41-1220-19998861E4E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7250046-59EB-4C7B-6CD6-BAAA58E6B37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F0BCDEC3-F361-F388-2E07-5E114CAA7DBF}"/>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72" name="TextBox 71">
                <a:extLst>
                  <a:ext uri="{FF2B5EF4-FFF2-40B4-BE49-F238E27FC236}">
                    <a16:creationId xmlns:a16="http://schemas.microsoft.com/office/drawing/2014/main" id="{243C8F08-EFD5-68B0-163C-1F742BA8E884}"/>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73" name="TextBox 72">
                <a:extLst>
                  <a:ext uri="{FF2B5EF4-FFF2-40B4-BE49-F238E27FC236}">
                    <a16:creationId xmlns:a16="http://schemas.microsoft.com/office/drawing/2014/main" id="{F4E52868-A20F-2C45-F12A-5D83DD0BC2C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74" name="TextBox 73">
                <a:extLst>
                  <a:ext uri="{FF2B5EF4-FFF2-40B4-BE49-F238E27FC236}">
                    <a16:creationId xmlns:a16="http://schemas.microsoft.com/office/drawing/2014/main" id="{B5A42475-25AF-4494-0F7B-FFE15D72C69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5" name="TextBox 74">
                <a:extLst>
                  <a:ext uri="{FF2B5EF4-FFF2-40B4-BE49-F238E27FC236}">
                    <a16:creationId xmlns:a16="http://schemas.microsoft.com/office/drawing/2014/main" id="{6C85EA2D-33E8-1AC9-8C72-8B21E4027F5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7" name="Group 86">
            <a:extLst>
              <a:ext uri="{FF2B5EF4-FFF2-40B4-BE49-F238E27FC236}">
                <a16:creationId xmlns:a16="http://schemas.microsoft.com/office/drawing/2014/main" id="{421E4E24-4973-47B6-B573-DE458C293A67}"/>
              </a:ext>
            </a:extLst>
          </p:cNvPr>
          <p:cNvGrpSpPr/>
          <p:nvPr/>
        </p:nvGrpSpPr>
        <p:grpSpPr>
          <a:xfrm>
            <a:off x="5992404" y="2960861"/>
            <a:ext cx="3827594" cy="646668"/>
            <a:chOff x="6090704" y="3952941"/>
            <a:chExt cx="3827594" cy="646668"/>
          </a:xfrm>
        </p:grpSpPr>
        <p:sp>
          <p:nvSpPr>
            <p:cNvPr id="88" name="Oval 87">
              <a:extLst>
                <a:ext uri="{FF2B5EF4-FFF2-40B4-BE49-F238E27FC236}">
                  <a16:creationId xmlns:a16="http://schemas.microsoft.com/office/drawing/2014/main" id="{78734A76-9835-F338-6AED-914A40C9A48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Oval 88">
              <a:extLst>
                <a:ext uri="{FF2B5EF4-FFF2-40B4-BE49-F238E27FC236}">
                  <a16:creationId xmlns:a16="http://schemas.microsoft.com/office/drawing/2014/main" id="{7E7BC079-684D-B0E3-649F-5F96B7FB678E}"/>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0" name="Group 89">
              <a:extLst>
                <a:ext uri="{FF2B5EF4-FFF2-40B4-BE49-F238E27FC236}">
                  <a16:creationId xmlns:a16="http://schemas.microsoft.com/office/drawing/2014/main" id="{B36FDBDB-5F3A-D49B-28B7-4CF75DD57BA4}"/>
                </a:ext>
              </a:extLst>
            </p:cNvPr>
            <p:cNvGrpSpPr/>
            <p:nvPr/>
          </p:nvGrpSpPr>
          <p:grpSpPr>
            <a:xfrm>
              <a:off x="6290207" y="3952941"/>
              <a:ext cx="3628091" cy="646668"/>
              <a:chOff x="3706661" y="2326116"/>
              <a:chExt cx="4441515" cy="559265"/>
            </a:xfrm>
          </p:grpSpPr>
          <p:grpSp>
            <p:nvGrpSpPr>
              <p:cNvPr id="91" name="Group 90">
                <a:extLst>
                  <a:ext uri="{FF2B5EF4-FFF2-40B4-BE49-F238E27FC236}">
                    <a16:creationId xmlns:a16="http://schemas.microsoft.com/office/drawing/2014/main" id="{5E6B6623-35A3-688A-2E70-EFEE983829F2}"/>
                  </a:ext>
                </a:extLst>
              </p:cNvPr>
              <p:cNvGrpSpPr/>
              <p:nvPr/>
            </p:nvGrpSpPr>
            <p:grpSpPr>
              <a:xfrm>
                <a:off x="4200749" y="2631808"/>
                <a:ext cx="3448967" cy="253573"/>
                <a:chOff x="7998846" y="1867220"/>
                <a:chExt cx="3448967" cy="253573"/>
              </a:xfrm>
            </p:grpSpPr>
            <p:cxnSp>
              <p:nvCxnSpPr>
                <p:cNvPr id="97" name="Straight Connector 96">
                  <a:extLst>
                    <a:ext uri="{FF2B5EF4-FFF2-40B4-BE49-F238E27FC236}">
                      <a16:creationId xmlns:a16="http://schemas.microsoft.com/office/drawing/2014/main" id="{C065C0AE-E736-6C07-9678-3349DBAFCC9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37E7CC-D0B3-9675-C8CD-072FBE530AA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F2C1263-A5CD-0115-9661-71DC4440A6C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BE4BB6B-DB8A-FB94-ED23-11EDC10ADD0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B099462-A3AD-83D7-71A0-52D0D80A528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2DC0B90-2637-4200-50DB-1EFA8AC37D5C}"/>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961B849F-5584-8E6D-5713-3C452D632B45}"/>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3" name="TextBox 92">
                <a:extLst>
                  <a:ext uri="{FF2B5EF4-FFF2-40B4-BE49-F238E27FC236}">
                    <a16:creationId xmlns:a16="http://schemas.microsoft.com/office/drawing/2014/main" id="{8D0E7871-E749-8E16-045A-40C053840822}"/>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4" name="TextBox 93">
                <a:extLst>
                  <a:ext uri="{FF2B5EF4-FFF2-40B4-BE49-F238E27FC236}">
                    <a16:creationId xmlns:a16="http://schemas.microsoft.com/office/drawing/2014/main" id="{392A6138-CCB8-C4C9-7C78-9C064B5B56C1}"/>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5" name="TextBox 94">
                <a:extLst>
                  <a:ext uri="{FF2B5EF4-FFF2-40B4-BE49-F238E27FC236}">
                    <a16:creationId xmlns:a16="http://schemas.microsoft.com/office/drawing/2014/main" id="{666080B4-335E-1BD0-AD9E-D02783E862E7}"/>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6" name="TextBox 95">
                <a:extLst>
                  <a:ext uri="{FF2B5EF4-FFF2-40B4-BE49-F238E27FC236}">
                    <a16:creationId xmlns:a16="http://schemas.microsoft.com/office/drawing/2014/main" id="{88481D9C-0154-AE5A-9ABC-5295E2E2D6C1}"/>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4" name="TextBox 103">
            <a:extLst>
              <a:ext uri="{FF2B5EF4-FFF2-40B4-BE49-F238E27FC236}">
                <a16:creationId xmlns:a16="http://schemas.microsoft.com/office/drawing/2014/main" id="{ABD172CB-070B-94EB-E74E-4AA0E6B24D1C}"/>
              </a:ext>
            </a:extLst>
          </p:cNvPr>
          <p:cNvSpPr txBox="1"/>
          <p:nvPr/>
        </p:nvSpPr>
        <p:spPr>
          <a:xfrm>
            <a:off x="9785271" y="199362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5" name="TextBox 104">
            <a:extLst>
              <a:ext uri="{FF2B5EF4-FFF2-40B4-BE49-F238E27FC236}">
                <a16:creationId xmlns:a16="http://schemas.microsoft.com/office/drawing/2014/main" id="{F1DF78CC-71BA-0441-B879-AFFCCF5B89E8}"/>
              </a:ext>
            </a:extLst>
          </p:cNvPr>
          <p:cNvSpPr txBox="1"/>
          <p:nvPr/>
        </p:nvSpPr>
        <p:spPr>
          <a:xfrm>
            <a:off x="9809607" y="284108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6" name="TextBox 105">
            <a:extLst>
              <a:ext uri="{FF2B5EF4-FFF2-40B4-BE49-F238E27FC236}">
                <a16:creationId xmlns:a16="http://schemas.microsoft.com/office/drawing/2014/main" id="{5E649886-3C96-7C9F-0F09-1E909FFD8C00}"/>
              </a:ext>
            </a:extLst>
          </p:cNvPr>
          <p:cNvSpPr txBox="1"/>
          <p:nvPr/>
        </p:nvSpPr>
        <p:spPr>
          <a:xfrm>
            <a:off x="9809607" y="407127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77144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4E643-75FB-8336-BBCA-3D33955E9B8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556E9AB-F201-BCB8-44BD-89D89CF2F297}"/>
              </a:ext>
            </a:extLst>
          </p:cNvPr>
          <p:cNvGraphicFramePr>
            <a:graphicFrameLocks/>
          </p:cNvGraphicFramePr>
          <p:nvPr>
            <p:extLst>
              <p:ext uri="{D42A27DB-BD31-4B8C-83A1-F6EECF244321}">
                <p14:modId xmlns:p14="http://schemas.microsoft.com/office/powerpoint/2010/main" val="3245850438"/>
              </p:ext>
            </p:extLst>
          </p:nvPr>
        </p:nvGraphicFramePr>
        <p:xfrm>
          <a:off x="367361" y="1279967"/>
          <a:ext cx="11430086" cy="5226820"/>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111909">
                <a:tc>
                  <a:txBody>
                    <a:bodyPr/>
                    <a:lstStyle/>
                    <a:p>
                      <a:r>
                        <a:rPr lang="en-GB" sz="1200" b="1" dirty="0">
                          <a:latin typeface="Arial" panose="020B0604020202020204" pitchFamily="34" charset="0"/>
                          <a:cs typeface="Arial" panose="020B0604020202020204" pitchFamily="34" charset="0"/>
                        </a:rPr>
                        <a:t>Facilitate support planning to ensure positive outcomes for individuals and to support wellbeing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theories and principles that underpin outcome-based practice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support plan to meet the identified needs of an individual</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value of assistive living technology in developing a support plan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facilitate the implementation of support plans in partnership with the individual and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facilitate a person-centred review of support plans in partnership with the individual and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positive risk-taking for individuals and how to support this in a safe way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9500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Grow your knowledge and skills within your practice specialism through research and analysis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various research methods you could use when undertaking a research project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analyse which research methodology is most appropriate for the type of research you want to complete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plan and undertake research within your practice specialism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analyse and apply findings from your research</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443C698-B324-D2AA-4640-A6343219FF0D}"/>
              </a:ext>
            </a:extLst>
          </p:cNvPr>
          <p:cNvSpPr txBox="1">
            <a:spLocks/>
          </p:cNvSpPr>
          <p:nvPr/>
        </p:nvSpPr>
        <p:spPr>
          <a:xfrm>
            <a:off x="0" y="0"/>
            <a:ext cx="0" cy="0"/>
          </a:xfrm>
        </p:spPr>
        <p:txBody>
          <a:bodyPr/>
          <a:lstStyle>
            <a:defPPr>
              <a:defRPr kern="0"/>
            </a:defPPr>
          </a:lstStyle>
          <a:p>
            <a:fld id="{06A44ADC-FBC0-4698-B0EC-1AD4A4060383}" type="slidenum">
              <a:rPr lang="en-GB" smtClean="0"/>
              <a:pPr/>
              <a:t>16</a:t>
            </a:fld>
            <a:endParaRPr lang="en-GB"/>
          </a:p>
        </p:txBody>
      </p:sp>
      <p:sp>
        <p:nvSpPr>
          <p:cNvPr id="9" name="Rectangle: Rounded Corners 8">
            <a:extLst>
              <a:ext uri="{FF2B5EF4-FFF2-40B4-BE49-F238E27FC236}">
                <a16:creationId xmlns:a16="http://schemas.microsoft.com/office/drawing/2014/main" id="{961CA9D6-112C-D184-ED69-2429C302035C}"/>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6A66A4F0-2EF7-396C-D03C-2B52895B09E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C26453F0-A502-7975-048C-B9BEC96406C0}"/>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7B6EE5D0-497A-6C7E-A080-2FDE03391E3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8FF67B22-CF5A-BA05-2114-375DB62A6B11}"/>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8E4EA945-18E0-EB6C-D7B6-C9D7F0A9D36B}"/>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F789331-1A72-343B-0179-445729FD5FDB}"/>
              </a:ext>
            </a:extLst>
          </p:cNvPr>
          <p:cNvSpPr txBox="1"/>
          <p:nvPr/>
        </p:nvSpPr>
        <p:spPr>
          <a:xfrm>
            <a:off x="8704565" y="1337861"/>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C478476-A2F3-3175-9B9A-23F887761C72}"/>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A548E5CE-B0AA-A524-A4B4-DA9529E97610}"/>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E3F76F7A-EAC9-10E4-3D69-274C34F273CD}"/>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7D4AB394-2AA4-9FBE-C061-78120745E2F1}"/>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6258DAEC-5C98-86DE-A964-9CF13E024C46}"/>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09CC57BC-F94D-7409-6D05-BE64EE63ED2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C93ADA53-4085-DF68-BE5C-1D5473F2A733}"/>
              </a:ext>
            </a:extLst>
          </p:cNvPr>
          <p:cNvSpPr txBox="1"/>
          <p:nvPr/>
        </p:nvSpPr>
        <p:spPr>
          <a:xfrm>
            <a:off x="10598901" y="3117975"/>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EF47952A-FD37-861A-55E0-B97B6574D127}"/>
              </a:ext>
            </a:extLst>
          </p:cNvPr>
          <p:cNvSpPr txBox="1"/>
          <p:nvPr/>
        </p:nvSpPr>
        <p:spPr>
          <a:xfrm>
            <a:off x="9785271" y="198323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1AC06CB5-C36C-B092-BD64-2E846794AFFC}"/>
              </a:ext>
            </a:extLst>
          </p:cNvPr>
          <p:cNvGrpSpPr/>
          <p:nvPr/>
        </p:nvGrpSpPr>
        <p:grpSpPr>
          <a:xfrm>
            <a:off x="5992404" y="2643285"/>
            <a:ext cx="3827594" cy="646668"/>
            <a:chOff x="6090704" y="3952941"/>
            <a:chExt cx="3827594" cy="646668"/>
          </a:xfrm>
        </p:grpSpPr>
        <p:sp>
          <p:nvSpPr>
            <p:cNvPr id="17" name="Oval 16">
              <a:extLst>
                <a:ext uri="{FF2B5EF4-FFF2-40B4-BE49-F238E27FC236}">
                  <a16:creationId xmlns:a16="http://schemas.microsoft.com/office/drawing/2014/main" id="{DC67AB56-32CF-0271-6337-0A07E436893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810A6D61-EB03-9053-038E-8993ECC01757}"/>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0D48FB6B-A348-6E38-5109-801D47F04565}"/>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E4729E86-541B-69D5-CC23-FAE8FC99660C}"/>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828739C6-3683-9E1B-B40F-1EEA204CABF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775FABB-50F4-E561-28EB-434A58D40B3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32B723-0B7E-E874-A4B1-ABB82072464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F50FB03-D1A1-53FD-CADD-AC2DF8B3826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83970E-305D-D9FE-A89C-5D7C15A29541}"/>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F085BBE-5DE0-6E66-EE4E-0D0397B2CA1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62CC159-9BC9-3D52-6F42-E710C4BDA5EE}"/>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4DB63E0A-9323-8607-7280-E0FBC80FF2D8}"/>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268AE8DC-8AEB-485C-1C9C-01815E2B6C9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A4D4B3C3-78B1-8AE1-EAD6-BCCFA9EF39F7}"/>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66E75533-12DF-82AC-F89A-AD2D9FE4F1F7}"/>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F59E802A-B518-D8D0-0476-DD3E66678B5A}"/>
              </a:ext>
            </a:extLst>
          </p:cNvPr>
          <p:cNvGrpSpPr/>
          <p:nvPr/>
        </p:nvGrpSpPr>
        <p:grpSpPr>
          <a:xfrm>
            <a:off x="5998800" y="4991947"/>
            <a:ext cx="3827594" cy="646668"/>
            <a:chOff x="6090704" y="3952941"/>
            <a:chExt cx="3827594" cy="646668"/>
          </a:xfrm>
        </p:grpSpPr>
        <p:sp>
          <p:nvSpPr>
            <p:cNvPr id="7" name="Oval 6">
              <a:extLst>
                <a:ext uri="{FF2B5EF4-FFF2-40B4-BE49-F238E27FC236}">
                  <a16:creationId xmlns:a16="http://schemas.microsoft.com/office/drawing/2014/main" id="{5E499B4C-67FB-EB93-2CD4-0C1237C3625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589E8BE1-9213-11D1-B655-4492C0C8082E}"/>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98335ECD-13F0-0F25-FEB2-1DD78043074E}"/>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8750FD4D-7B1D-2298-ACFD-34B86BF8419E}"/>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8D728A38-B78C-1AFA-A652-04D34536CFD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B009773-032B-10D6-0B6D-185E17A6025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91B8D1B-4FA8-B329-710B-21869062314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B85430-FA0E-9008-726A-12ACD48F76A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4BED88-AD8B-570C-5329-381465A5387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6008898-2292-A309-F233-42A141AAE906}"/>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686C998-2AB2-7A75-F265-6DA7D89F7C9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DADE3AA4-0842-5405-E012-2D1553E14F8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39DDCB50-60A0-4AE1-DEA1-0F47C9DAD9A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3AE26548-3E0F-9782-2DCA-F70AF5DBA62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BB02A8D5-ADB9-66EC-A2EB-1BA1199D6B86}"/>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7F290C78-8111-8AFF-7998-86B47EC8B75E}"/>
              </a:ext>
            </a:extLst>
          </p:cNvPr>
          <p:cNvSpPr txBox="1"/>
          <p:nvPr/>
        </p:nvSpPr>
        <p:spPr>
          <a:xfrm>
            <a:off x="9819998" y="4513590"/>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79084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8790A-7CE6-FE60-3022-6368F33EEBAD}"/>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A1B8C50-A450-C33D-2AB8-011F013E7A4A}"/>
              </a:ext>
            </a:extLst>
          </p:cNvPr>
          <p:cNvGraphicFramePr>
            <a:graphicFrameLocks/>
          </p:cNvGraphicFramePr>
          <p:nvPr>
            <p:extLst>
              <p:ext uri="{D42A27DB-BD31-4B8C-83A1-F6EECF244321}">
                <p14:modId xmlns:p14="http://schemas.microsoft.com/office/powerpoint/2010/main" val="1902174643"/>
              </p:ext>
            </p:extLst>
          </p:nvPr>
        </p:nvGraphicFramePr>
        <p:xfrm>
          <a:off x="367361" y="1279967"/>
          <a:ext cx="11430086" cy="4857097"/>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883026">
                <a:tc>
                  <a:txBody>
                    <a:bodyPr/>
                    <a:lstStyle/>
                    <a:p>
                      <a:r>
                        <a:rPr lang="en-GB" sz="1200" b="1" dirty="0">
                          <a:latin typeface="Arial" panose="020B0604020202020204" pitchFamily="34" charset="0"/>
                          <a:cs typeface="Arial" panose="020B0604020202020204" pitchFamily="34" charset="0"/>
                        </a:rPr>
                        <a:t>Support service improvement in adult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need for service improvement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and apply service improvement processes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evaluate previous service improvement processes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apply lessons learnt from previous evaluations to new service improvements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3399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Support innovation and change in adult social care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what is meant by the culture of an organisation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define the culture of your organisation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what is meant by the term change management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principles of change management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and apply the principles of change management to support innovation and change within your organisation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and apply change management principles in developing and maintaining positive cultures within your organisation</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1369419D-8033-3F5C-539B-C3E0F268550A}"/>
              </a:ext>
            </a:extLst>
          </p:cNvPr>
          <p:cNvSpPr txBox="1">
            <a:spLocks/>
          </p:cNvSpPr>
          <p:nvPr/>
        </p:nvSpPr>
        <p:spPr>
          <a:xfrm>
            <a:off x="0" y="0"/>
            <a:ext cx="0" cy="0"/>
          </a:xfrm>
        </p:spPr>
        <p:txBody>
          <a:bodyPr/>
          <a:lstStyle>
            <a:defPPr>
              <a:defRPr kern="0"/>
            </a:defPPr>
          </a:lstStyle>
          <a:p>
            <a:fld id="{06A44ADC-FBC0-4698-B0EC-1AD4A4060383}" type="slidenum">
              <a:rPr lang="en-GB" smtClean="0"/>
              <a:pPr/>
              <a:t>17</a:t>
            </a:fld>
            <a:endParaRPr lang="en-GB"/>
          </a:p>
        </p:txBody>
      </p:sp>
      <p:sp>
        <p:nvSpPr>
          <p:cNvPr id="9" name="Rectangle: Rounded Corners 8">
            <a:extLst>
              <a:ext uri="{FF2B5EF4-FFF2-40B4-BE49-F238E27FC236}">
                <a16:creationId xmlns:a16="http://schemas.microsoft.com/office/drawing/2014/main" id="{CF988B68-3A5A-5A3D-0E98-7276B9440F1F}"/>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11174D4D-9BC1-BF33-BAB4-FCFAAA820539}"/>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ADDE0193-D4C6-44F8-46DF-B718740CDA3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858E2515-A8CE-E720-E93A-2DC9745E62D9}"/>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E9DDBD94-7C0D-9B4F-87B8-BEDBE3779D41}"/>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2C9A4786-D4B7-EFC7-6793-670749B904E0}"/>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CC56BB6A-CF8F-235B-7C55-9AE42622EF84}"/>
              </a:ext>
            </a:extLst>
          </p:cNvPr>
          <p:cNvSpPr txBox="1"/>
          <p:nvPr/>
        </p:nvSpPr>
        <p:spPr>
          <a:xfrm>
            <a:off x="8704565" y="1337861"/>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CC737AD2-7E05-FEB6-2D5B-169271E9B9C0}"/>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9EDAB5C4-5524-D5FA-E3F1-065A57CE2BFF}"/>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F3CC8419-640F-7F8C-A5C0-3E19F277B627}"/>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1B603AF8-937D-9E16-7E0D-53EA405CE73C}"/>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E91062C-6B55-3DA5-033E-2C25EEE3252A}"/>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DA59E3E6-4236-EAFE-AA8A-EFC35C41725C}"/>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5F1680E5-E91C-5137-9005-3E078662FB77}"/>
              </a:ext>
            </a:extLst>
          </p:cNvPr>
          <p:cNvSpPr txBox="1"/>
          <p:nvPr/>
        </p:nvSpPr>
        <p:spPr>
          <a:xfrm>
            <a:off x="10598901" y="3117975"/>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14B4554F-8F4B-A2F3-87D1-9F77B236FBC7}"/>
              </a:ext>
            </a:extLst>
          </p:cNvPr>
          <p:cNvSpPr txBox="1"/>
          <p:nvPr/>
        </p:nvSpPr>
        <p:spPr>
          <a:xfrm>
            <a:off x="9785271" y="198323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3791DF11-69D4-3E2C-5F14-F296E98ADE22}"/>
              </a:ext>
            </a:extLst>
          </p:cNvPr>
          <p:cNvGrpSpPr/>
          <p:nvPr/>
        </p:nvGrpSpPr>
        <p:grpSpPr>
          <a:xfrm>
            <a:off x="5992404" y="2643285"/>
            <a:ext cx="3827594" cy="646668"/>
            <a:chOff x="6090704" y="3952941"/>
            <a:chExt cx="3827594" cy="646668"/>
          </a:xfrm>
        </p:grpSpPr>
        <p:sp>
          <p:nvSpPr>
            <p:cNvPr id="17" name="Oval 16">
              <a:extLst>
                <a:ext uri="{FF2B5EF4-FFF2-40B4-BE49-F238E27FC236}">
                  <a16:creationId xmlns:a16="http://schemas.microsoft.com/office/drawing/2014/main" id="{AC05B83A-E6D2-EE49-9BF6-11F4BBE1612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4A67F3A0-F0E2-6D14-1EC6-72AF931AAC4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B258C1AA-1353-BECA-A2AC-A7AC0A9CAD4F}"/>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2115BC0F-B84B-1227-A596-A727651FE550}"/>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A5A621F9-129F-9169-B616-03249CE16AE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F88DB4-AF71-AF40-C4A9-E7BE532A7CE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1EE4FB-9E45-22B0-4CF0-454F84A5703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6C3C2DB-1E65-F8A6-E6E8-6C91A9DBAA8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31CC11-A217-D524-3C9E-1B3712388A5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FEBA2B-5504-4951-0D39-29AF4B8F298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5A999C39-52AF-2375-DA83-1DA38D130DA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15328308-1F7D-3242-FCE2-B67A4DD1481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AC687E50-9B5E-6517-5CDD-D210B07BBBCE}"/>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4A5BDB61-A48F-80EE-5D4D-D378140B790B}"/>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B50324A7-B05D-43DE-D8C3-CF9FD8808488}"/>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1455ECC7-AA55-1740-B25C-D4D75B550F13}"/>
              </a:ext>
            </a:extLst>
          </p:cNvPr>
          <p:cNvGrpSpPr/>
          <p:nvPr/>
        </p:nvGrpSpPr>
        <p:grpSpPr>
          <a:xfrm>
            <a:off x="5998800" y="4991947"/>
            <a:ext cx="3827594" cy="646668"/>
            <a:chOff x="6090704" y="3952941"/>
            <a:chExt cx="3827594" cy="646668"/>
          </a:xfrm>
        </p:grpSpPr>
        <p:sp>
          <p:nvSpPr>
            <p:cNvPr id="7" name="Oval 6">
              <a:extLst>
                <a:ext uri="{FF2B5EF4-FFF2-40B4-BE49-F238E27FC236}">
                  <a16:creationId xmlns:a16="http://schemas.microsoft.com/office/drawing/2014/main" id="{1C3A2FC1-C286-0323-5E13-6F8F3E188F9B}"/>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D41D84F2-FEA6-6D09-75FD-DF73E50B900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9D109F7A-32ED-D5BE-8A65-12E1D0EA72E5}"/>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B59A4456-E272-5990-A916-815D4E9D804B}"/>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04F6F84E-1E80-E602-3F8A-0B822594BB3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64AE4-67CA-A564-E6D8-5E346BD5CC5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796E00-C77B-95EF-0D18-2ADD2EA6C5E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36A45-D69A-7122-26CA-74EE7DE4A53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392BCE0-F5CB-C5D5-F90A-5B5E3C64F6F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8AEC9A4-9FC1-E441-D744-05372C56A0F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201397F-1166-D4D0-89D4-A0482DAD35E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AABD4930-29A8-6489-7624-DB01C04DA957}"/>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C5A57291-960C-9239-5A20-01E76BF121B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8885D5C9-C562-64E2-2A49-F6CE2C53C43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174393FC-6699-B98F-2351-D78739D83BC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F8E93E65-48DC-3CCE-9B4F-120F5CBB35EA}"/>
              </a:ext>
            </a:extLst>
          </p:cNvPr>
          <p:cNvSpPr txBox="1"/>
          <p:nvPr/>
        </p:nvSpPr>
        <p:spPr>
          <a:xfrm>
            <a:off x="9819998" y="3858957"/>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06207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E26B-E3AE-7C87-D82C-CBE19277750F}"/>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8116895F-7CC6-E3FB-961C-CDAD82C71DC2}"/>
              </a:ext>
            </a:extLst>
          </p:cNvPr>
          <p:cNvSpPr txBox="1">
            <a:spLocks/>
          </p:cNvSpPr>
          <p:nvPr/>
        </p:nvSpPr>
        <p:spPr>
          <a:xfrm>
            <a:off x="0" y="0"/>
            <a:ext cx="0" cy="0"/>
          </a:xfrm>
        </p:spPr>
        <p:txBody>
          <a:bodyPr/>
          <a:lstStyle>
            <a:defPPr>
              <a:defRPr kern="0"/>
            </a:defPPr>
          </a:lstStyle>
          <a:p>
            <a:fld id="{06A44ADC-FBC0-4698-B0EC-1AD4A4060383}" type="slidenum">
              <a:rPr lang="en-GB" smtClean="0"/>
              <a:pPr/>
              <a:t>18</a:t>
            </a:fld>
            <a:endParaRPr lang="en-GB"/>
          </a:p>
        </p:txBody>
      </p:sp>
      <p:sp>
        <p:nvSpPr>
          <p:cNvPr id="9" name="Rectangle: Rounded Corners 8">
            <a:extLst>
              <a:ext uri="{FF2B5EF4-FFF2-40B4-BE49-F238E27FC236}">
                <a16:creationId xmlns:a16="http://schemas.microsoft.com/office/drawing/2014/main" id="{7FAECB3B-9900-9252-4013-B1D64E44A260}"/>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6F46921-1969-85B9-664B-950746239FD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FF40BA18-778B-C48F-A314-A7CB3396EA8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F8567DF0-4690-69B2-81FC-3754A33EF436}"/>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121FD726-419C-7C17-1826-8FDFC5542B9D}"/>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6" action="ppaction://hlinksldjump"/>
            <a:extLst>
              <a:ext uri="{FF2B5EF4-FFF2-40B4-BE49-F238E27FC236}">
                <a16:creationId xmlns:a16="http://schemas.microsoft.com/office/drawing/2014/main" id="{0776CB6A-0651-E360-F738-A133A0DCDA9D}"/>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9864D4B1-2200-F3AD-3A20-F3E40E694C59}"/>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A1640C00-8C65-FC3D-9825-7965BDDEAB2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9BF30F6B-14AB-EC98-1623-4A9455FBC6B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FCF15216-76DF-C6F2-F1AF-AF8409E1182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6F275B9-1625-469F-3985-168601ED8828}"/>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4E9259C-CAD7-E8E3-8666-EE6FE325004E}"/>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86CEAD89-C323-9B9A-E33F-268477294DC8}"/>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EDC4BCA4-4515-D846-7443-2D070475C5C9}"/>
              </a:ext>
            </a:extLst>
          </p:cNvPr>
          <p:cNvGraphicFramePr>
            <a:graphicFrameLocks/>
          </p:cNvGraphicFramePr>
          <p:nvPr>
            <p:extLst>
              <p:ext uri="{D42A27DB-BD31-4B8C-83A1-F6EECF244321}">
                <p14:modId xmlns:p14="http://schemas.microsoft.com/office/powerpoint/2010/main" val="3558189301"/>
              </p:ext>
            </p:extLst>
          </p:nvPr>
        </p:nvGraphicFramePr>
        <p:xfrm>
          <a:off x="373988" y="1651022"/>
          <a:ext cx="11430086" cy="446922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2967123">
                  <a:extLst>
                    <a:ext uri="{9D8B030D-6E8A-4147-A177-3AD203B41FA5}">
                      <a16:colId xmlns:a16="http://schemas.microsoft.com/office/drawing/2014/main" val="3537765484"/>
                    </a:ext>
                  </a:extLst>
                </a:gridCol>
                <a:gridCol w="166743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1305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756166">
                <a:tc>
                  <a:txBody>
                    <a:bodyPr/>
                    <a:lstStyle/>
                    <a:p>
                      <a:r>
                        <a:rPr lang="en-GB" sz="1200" b="1" dirty="0">
                          <a:latin typeface="Arial" panose="020B0604020202020204" pitchFamily="34" charset="0"/>
                          <a:cs typeface="Arial" panose="020B0604020202020204" pitchFamily="34" charset="0"/>
                        </a:rPr>
                        <a:t>Understand and apply trauma-informed care principles within care settings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what is meant by the term trauma-informed care</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and apply trauma-informed care principles within your care setting</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Lead others in learning and development in relation to trauma-informed care</a:t>
                      </a: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47" name="TextBox 46">
            <a:extLst>
              <a:ext uri="{FF2B5EF4-FFF2-40B4-BE49-F238E27FC236}">
                <a16:creationId xmlns:a16="http://schemas.microsoft.com/office/drawing/2014/main" id="{57834987-9977-9318-D55B-2D795268C669}"/>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BA2DA462-3887-B60B-ED12-E22A21C8C992}"/>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49" name="TextBox 48">
            <a:extLst>
              <a:ext uri="{FF2B5EF4-FFF2-40B4-BE49-F238E27FC236}">
                <a16:creationId xmlns:a16="http://schemas.microsoft.com/office/drawing/2014/main" id="{1B874DDD-AF3A-A302-45DC-168747B6E9CD}"/>
              </a:ext>
            </a:extLst>
          </p:cNvPr>
          <p:cNvSpPr txBox="1"/>
          <p:nvPr/>
        </p:nvSpPr>
        <p:spPr>
          <a:xfrm>
            <a:off x="9785271" y="236301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50" name="Group 49">
            <a:extLst>
              <a:ext uri="{FF2B5EF4-FFF2-40B4-BE49-F238E27FC236}">
                <a16:creationId xmlns:a16="http://schemas.microsoft.com/office/drawing/2014/main" id="{EE1D1F04-FDE0-5FF0-44FC-4B35C609613E}"/>
              </a:ext>
            </a:extLst>
          </p:cNvPr>
          <p:cNvGrpSpPr/>
          <p:nvPr/>
        </p:nvGrpSpPr>
        <p:grpSpPr>
          <a:xfrm>
            <a:off x="5992404" y="3655561"/>
            <a:ext cx="3827594" cy="646668"/>
            <a:chOff x="6090704" y="3952941"/>
            <a:chExt cx="3827594" cy="646668"/>
          </a:xfrm>
        </p:grpSpPr>
        <p:sp>
          <p:nvSpPr>
            <p:cNvPr id="51" name="Oval 50">
              <a:extLst>
                <a:ext uri="{FF2B5EF4-FFF2-40B4-BE49-F238E27FC236}">
                  <a16:creationId xmlns:a16="http://schemas.microsoft.com/office/drawing/2014/main" id="{769B99D4-786D-9677-9AE3-66B36B400614}"/>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FB7110AD-B287-FC18-E3E8-084756990499}"/>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E0C49346-0C02-BED0-5490-83724D5F4816}"/>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433A402C-0C0D-767A-D220-6918148C909A}"/>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CE9FD52A-E6E8-1883-A5A6-A6C048CEBCD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2A532E9-FDCE-1E35-78B3-9DCCD0C1266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049DF52-D473-FDC4-1D58-BC3FBD11DA1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D36BE2-AD65-BBBF-F85B-ECC14842D1D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6B2D805-5923-A209-C586-318F064E7D8C}"/>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52DB7D-D97E-9C2F-2A91-2247937D645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6557A3F8-2DBD-3EB3-D1CE-8F57422003B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E53849B4-9A02-B632-EB24-FC1C6313BD6B}"/>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77E37790-D54F-0475-DE79-6C681D4E5FE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B2663EEC-816A-D07E-BF40-15284522740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C44BDA29-2385-7958-6954-B3EC2183EEFA}"/>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61113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6292-E97F-3ECA-7406-3316F7A2BF3A}"/>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DAFB9BC-3638-0593-CC72-6D7E2A8F148F}"/>
              </a:ext>
            </a:extLst>
          </p:cNvPr>
          <p:cNvSpPr txBox="1">
            <a:spLocks/>
          </p:cNvSpPr>
          <p:nvPr/>
        </p:nvSpPr>
        <p:spPr>
          <a:xfrm>
            <a:off x="0" y="0"/>
            <a:ext cx="0" cy="0"/>
          </a:xfrm>
        </p:spPr>
        <p:txBody>
          <a:bodyPr/>
          <a:lstStyle>
            <a:defPPr>
              <a:defRPr kern="0"/>
            </a:defPPr>
          </a:lstStyle>
          <a:p>
            <a:fld id="{06A44ADC-FBC0-4698-B0EC-1AD4A4060383}" type="slidenum">
              <a:rPr lang="en-GB" smtClean="0"/>
              <a:pPr/>
              <a:t>19</a:t>
            </a:fld>
            <a:endParaRPr lang="en-GB"/>
          </a:p>
        </p:txBody>
      </p:sp>
      <p:sp>
        <p:nvSpPr>
          <p:cNvPr id="9" name="Rectangle: Rounded Corners 8">
            <a:extLst>
              <a:ext uri="{FF2B5EF4-FFF2-40B4-BE49-F238E27FC236}">
                <a16:creationId xmlns:a16="http://schemas.microsoft.com/office/drawing/2014/main" id="{785B351E-FB26-87D5-3E58-E7663C46AEE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1117A36A-95D7-7189-3872-73988A55B508}"/>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22B13B0-9D86-FEE4-04CC-704A409FA6E4}"/>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6B3E83FC-778E-E5EB-1C41-58C403357BF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1752701-05A4-9916-BDC0-E442C8ABD30E}"/>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6" action="ppaction://hlinksldjump"/>
            <a:extLst>
              <a:ext uri="{FF2B5EF4-FFF2-40B4-BE49-F238E27FC236}">
                <a16:creationId xmlns:a16="http://schemas.microsoft.com/office/drawing/2014/main" id="{13A54AB7-5E24-0077-B28C-CD6C0911A067}"/>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08DFA722-84E1-6E61-0335-1C9FEF1AF41C}"/>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CFAF0F19-53C3-0756-B7A6-E4142BCF8FF6}"/>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CE8D1F64-D9A9-7724-3F2B-2AD511558F4F}"/>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CBA14F0B-9C87-3128-DCC1-188E34FB04E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0BFD7F7C-7070-6EAB-567B-09510412B72F}"/>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418B71B3-02A7-AEC9-2CC5-2FDE2CA60E98}"/>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33936539-A641-0647-F36D-F60E0C30704B}"/>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0C3118FA-66BF-664C-D1B3-09D2EDB53CC6}"/>
              </a:ext>
            </a:extLst>
          </p:cNvPr>
          <p:cNvGraphicFramePr>
            <a:graphicFrameLocks/>
          </p:cNvGraphicFramePr>
          <p:nvPr>
            <p:extLst>
              <p:ext uri="{D42A27DB-BD31-4B8C-83A1-F6EECF244321}">
                <p14:modId xmlns:p14="http://schemas.microsoft.com/office/powerpoint/2010/main" val="833182454"/>
              </p:ext>
            </p:extLst>
          </p:nvPr>
        </p:nvGraphicFramePr>
        <p:xfrm>
          <a:off x="373988" y="1651022"/>
          <a:ext cx="11430086" cy="446922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476888">
                  <a:extLst>
                    <a:ext uri="{9D8B030D-6E8A-4147-A177-3AD203B41FA5}">
                      <a16:colId xmlns:a16="http://schemas.microsoft.com/office/drawing/2014/main" val="3537765484"/>
                    </a:ext>
                  </a:extLst>
                </a:gridCol>
                <a:gridCol w="115767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1305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756166">
                <a:tc>
                  <a:txBody>
                    <a:bodyPr/>
                    <a:lstStyle/>
                    <a:p>
                      <a:r>
                        <a:rPr lang="en-GB" sz="1200" b="1" dirty="0">
                          <a:latin typeface="Arial" panose="020B0604020202020204" pitchFamily="34" charset="0"/>
                          <a:cs typeface="Arial" panose="020B0604020202020204" pitchFamily="34" charset="0"/>
                        </a:rPr>
                        <a:t>Specific areas of practice (as applicable)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21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This will depend on your organisation and the needs of the people you support, however could include:</a:t>
                      </a: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Dementia Training Standards Framework</a:t>
                      </a:r>
                      <a:endPar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endParaRP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Core Capabilities Framework for Supporting Autistic People</a:t>
                      </a:r>
                      <a:endPar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endParaRP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End of Life Care Core Skills Education and Training Framework</a:t>
                      </a:r>
                      <a:endPar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endParaRP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Core Capabilities Framework for Supporting People with a Learning Disability</a:t>
                      </a:r>
                      <a:endPar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endParaRP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hlinkClick r:id="rId10">
                            <a:extLst>
                              <a:ext uri="{A12FA001-AC4F-418D-AE19-62706E023703}">
                                <ahyp:hlinkClr xmlns:ahyp="http://schemas.microsoft.com/office/drawing/2018/hyperlinkcolor" val="tx"/>
                              </a:ext>
                            </a:extLst>
                          </a:hlinkClick>
                        </a:rPr>
                        <a:t>Mental Health Core Skills Education and Training Framework</a:t>
                      </a:r>
                      <a:endPar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endParaRP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hlinkClick r:id="rId11">
                            <a:extLst>
                              <a:ext uri="{A12FA001-AC4F-418D-AE19-62706E023703}">
                                <ahyp:hlinkClr xmlns:ahyp="http://schemas.microsoft.com/office/drawing/2018/hyperlinkcolor" val="tx"/>
                              </a:ext>
                            </a:extLst>
                          </a:hlinkClick>
                        </a:rPr>
                        <a:t>Digital Skills Framework</a:t>
                      </a:r>
                      <a:endParaRPr kumimoji="0" lang="en-GB" sz="1000" b="0" i="0" u="none" strike="noStrike" kern="1200" cap="none" spc="0" normalizeH="0" baseline="0" noProof="0" dirty="0">
                        <a:ln>
                          <a:noFill/>
                        </a:ln>
                        <a:solidFill>
                          <a:srgbClr val="0068B3"/>
                        </a:solidFill>
                        <a:effectLst/>
                        <a:uLnTx/>
                        <a:uFillTx/>
                        <a:latin typeface="Arial" panose="020B0604020202020204"/>
                        <a:ea typeface="+mn-ea"/>
                        <a:cs typeface="+mn-cs"/>
                      </a:endParaRP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47" name="TextBox 46">
            <a:extLst>
              <a:ext uri="{FF2B5EF4-FFF2-40B4-BE49-F238E27FC236}">
                <a16:creationId xmlns:a16="http://schemas.microsoft.com/office/drawing/2014/main" id="{09A299EE-F9DC-729A-7889-4F11BB05A25D}"/>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B8F6EEB1-385C-902E-EC9B-11013FC0A25E}"/>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49" name="TextBox 48">
            <a:extLst>
              <a:ext uri="{FF2B5EF4-FFF2-40B4-BE49-F238E27FC236}">
                <a16:creationId xmlns:a16="http://schemas.microsoft.com/office/drawing/2014/main" id="{4FC68D82-3E14-4022-B089-4CF9D2D6FED0}"/>
              </a:ext>
            </a:extLst>
          </p:cNvPr>
          <p:cNvSpPr txBox="1"/>
          <p:nvPr/>
        </p:nvSpPr>
        <p:spPr>
          <a:xfrm>
            <a:off x="9785271" y="236301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50" name="Group 49">
            <a:extLst>
              <a:ext uri="{FF2B5EF4-FFF2-40B4-BE49-F238E27FC236}">
                <a16:creationId xmlns:a16="http://schemas.microsoft.com/office/drawing/2014/main" id="{7D63857C-45DD-8DC0-7211-6FCDEB11B5BB}"/>
              </a:ext>
            </a:extLst>
          </p:cNvPr>
          <p:cNvGrpSpPr/>
          <p:nvPr/>
        </p:nvGrpSpPr>
        <p:grpSpPr>
          <a:xfrm>
            <a:off x="5992404" y="3655561"/>
            <a:ext cx="3827594" cy="646668"/>
            <a:chOff x="6090704" y="3952941"/>
            <a:chExt cx="3827594" cy="646668"/>
          </a:xfrm>
        </p:grpSpPr>
        <p:sp>
          <p:nvSpPr>
            <p:cNvPr id="51" name="Oval 50">
              <a:extLst>
                <a:ext uri="{FF2B5EF4-FFF2-40B4-BE49-F238E27FC236}">
                  <a16:creationId xmlns:a16="http://schemas.microsoft.com/office/drawing/2014/main" id="{3C68DCE0-7484-22D1-DB29-8EE4683CAA99}"/>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8537F919-DAC9-0820-5B18-70A93768A58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E8FA1299-47D0-AFA2-42EE-25C9731172D4}"/>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C9A63C46-0875-FAAC-FA2D-8ABFBB0E7FE7}"/>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DAEF8DF0-D7A5-B7A1-7C50-E40998DDC48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3751EA6-D2D4-AD7B-0FB5-E76594C4637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9542117-A8EC-0907-64C0-7F1D3FE64BA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770223F-ED89-F0BD-60B5-68B76F47A43C}"/>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26CE2A-F481-5742-15F2-52A6D492141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3F9ACD9-9116-22B0-D0E6-61F1A46E363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F7979C87-764F-96CB-1841-FFD3BA818A82}"/>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945B59C1-BD60-6C8E-D024-AA8BE872DE40}"/>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53C68538-3AA6-7B3F-5826-81446B237FA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10BD35F1-9261-B24A-A5C1-8EDD706A28C5}"/>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F32AFF97-9774-337D-DE01-F76EB5AE8A7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07266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6" name="Table 5">
            <a:extLst>
              <a:ext uri="{FF2B5EF4-FFF2-40B4-BE49-F238E27FC236}">
                <a16:creationId xmlns:a16="http://schemas.microsoft.com/office/drawing/2014/main" id="{997DDAAC-2760-D973-FD37-EAE96123B1AF}"/>
              </a:ext>
            </a:extLst>
          </p:cNvPr>
          <p:cNvGraphicFramePr>
            <a:graphicFrameLocks noGrp="1"/>
          </p:cNvGraphicFramePr>
          <p:nvPr>
            <p:extLst>
              <p:ext uri="{D42A27DB-BD31-4B8C-83A1-F6EECF244321}">
                <p14:modId xmlns:p14="http://schemas.microsoft.com/office/powerpoint/2010/main" val="889947908"/>
              </p:ext>
            </p:extLst>
          </p:nvPr>
        </p:nvGraphicFramePr>
        <p:xfrm>
          <a:off x="571500" y="1743009"/>
          <a:ext cx="10775373" cy="3088764"/>
        </p:xfrm>
        <a:graphic>
          <a:graphicData uri="http://schemas.openxmlformats.org/drawingml/2006/table">
            <a:tbl>
              <a:tblPr firstRow="1" bandRow="1">
                <a:tableStyleId>{5C22544A-7EE6-4342-B048-85BDC9FD1C3A}</a:tableStyleId>
              </a:tblPr>
              <a:tblGrid>
                <a:gridCol w="1770508">
                  <a:extLst>
                    <a:ext uri="{9D8B030D-6E8A-4147-A177-3AD203B41FA5}">
                      <a16:colId xmlns:a16="http://schemas.microsoft.com/office/drawing/2014/main" val="3492790388"/>
                    </a:ext>
                  </a:extLst>
                </a:gridCol>
                <a:gridCol w="7631843">
                  <a:extLst>
                    <a:ext uri="{9D8B030D-6E8A-4147-A177-3AD203B41FA5}">
                      <a16:colId xmlns:a16="http://schemas.microsoft.com/office/drawing/2014/main" val="759504101"/>
                    </a:ext>
                  </a:extLst>
                </a:gridCol>
                <a:gridCol w="1373022">
                  <a:extLst>
                    <a:ext uri="{9D8B030D-6E8A-4147-A177-3AD203B41FA5}">
                      <a16:colId xmlns:a16="http://schemas.microsoft.com/office/drawing/2014/main" val="2694746899"/>
                    </a:ext>
                  </a:extLst>
                </a:gridCol>
              </a:tblGrid>
              <a:tr h="514794">
                <a:tc>
                  <a:txBody>
                    <a:bodyPr/>
                    <a:lstStyle/>
                    <a:p>
                      <a:pPr marL="0" algn="l" defTabSz="914492"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Section </a:t>
                      </a: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Contents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Page(s)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extLst>
                  <a:ext uri="{0D108BD9-81ED-4DB2-BD59-A6C34878D82A}">
                    <a16:rowId xmlns:a16="http://schemas.microsoft.com/office/drawing/2014/main" val="3664977474"/>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1</a:t>
                      </a: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How to use the skills 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3 - 5</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extLst>
                  <a:ext uri="{0D108BD9-81ED-4DB2-BD59-A6C34878D82A}">
                    <a16:rowId xmlns:a16="http://schemas.microsoft.com/office/drawing/2014/main" val="3578488571"/>
                  </a:ext>
                </a:extLst>
              </a:tr>
              <a:tr h="514794">
                <a:tc rowSpan="3">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Section 2</a:t>
                      </a:r>
                    </a:p>
                  </a:txBody>
                  <a:tcPr marL="91416" marR="91416" marT="45708" marB="45708">
                    <a:solidFill>
                      <a:srgbClr val="CACACA">
                        <a:alpha val="30000"/>
                      </a:srgbClr>
                    </a:solidFill>
                  </a:tcPr>
                </a:tc>
                <a:tc>
                  <a:txBody>
                    <a:bodyPr/>
                    <a:lstStyle/>
                    <a:p>
                      <a:pPr marL="0" algn="l" rtl="0" eaLnBrk="1" latinLnBrk="0" hangingPunct="1"/>
                      <a:r>
                        <a:rPr lang="en-GB" sz="1600" b="1" kern="1200" dirty="0">
                          <a:solidFill>
                            <a:schemeClr val="tx1"/>
                          </a:solidFill>
                          <a:latin typeface="Arial" panose="020B0604020202020204" pitchFamily="34" charset="0"/>
                          <a:cs typeface="Arial" panose="020B0604020202020204" pitchFamily="34" charset="0"/>
                        </a:rPr>
                        <a:t>Introduction to Practice Leader role</a:t>
                      </a:r>
                    </a:p>
                  </a:txBody>
                  <a:tcPr marL="91416" marR="91416" marT="45708" marB="45708">
                    <a:solidFill>
                      <a:srgbClr val="CACACA">
                        <a:alpha val="30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6</a:t>
                      </a:r>
                    </a:p>
                  </a:txBody>
                  <a:tcPr marL="91416" marR="91416" marT="45708" marB="45708">
                    <a:solidFill>
                      <a:srgbClr val="CACACA">
                        <a:alpha val="30000"/>
                      </a:srgbClr>
                    </a:solidFill>
                  </a:tcPr>
                </a:tc>
                <a:extLst>
                  <a:ext uri="{0D108BD9-81ED-4DB2-BD59-A6C34878D82A}">
                    <a16:rowId xmlns:a16="http://schemas.microsoft.com/office/drawing/2014/main" val="2367926447"/>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Kelly’s story – Practice Leader </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7</a:t>
                      </a:r>
                    </a:p>
                  </a:txBody>
                  <a:tcPr marL="91416" marR="91416" marT="45708" marB="45708">
                    <a:solidFill>
                      <a:srgbClr val="CACACA">
                        <a:alpha val="30000"/>
                      </a:srgbClr>
                    </a:solidFill>
                  </a:tcPr>
                </a:tc>
                <a:extLst>
                  <a:ext uri="{0D108BD9-81ED-4DB2-BD59-A6C34878D82A}">
                    <a16:rowId xmlns:a16="http://schemas.microsoft.com/office/drawing/2014/main" val="1287869800"/>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Care Pathway Practice Leader framework</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8</a:t>
                      </a:r>
                    </a:p>
                  </a:txBody>
                  <a:tcPr marL="91416" marR="91416" marT="45708" marB="45708">
                    <a:solidFill>
                      <a:srgbClr val="CACACA">
                        <a:alpha val="30000"/>
                      </a:srgbClr>
                    </a:solidFill>
                  </a:tcPr>
                </a:tc>
                <a:extLst>
                  <a:ext uri="{0D108BD9-81ED-4DB2-BD59-A6C34878D82A}">
                    <a16:rowId xmlns:a16="http://schemas.microsoft.com/office/drawing/2014/main" val="2734939950"/>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3:</a:t>
                      </a:r>
                    </a:p>
                  </a:txBody>
                  <a:tcPr marL="91416" marR="91416" marT="45708" marB="45708">
                    <a:solidFill>
                      <a:srgbClr val="0068B3">
                        <a:alpha val="15000"/>
                      </a:srgbClr>
                    </a:solidFill>
                  </a:tcPr>
                </a:tc>
                <a:tc>
                  <a:txBody>
                    <a:bodyPr/>
                    <a:lstStyle/>
                    <a:p>
                      <a:pPr marL="0" lvl="0" algn="l">
                        <a:buNone/>
                      </a:pPr>
                      <a:r>
                        <a:rPr lang="en-GB" sz="1600" b="1" i="0" u="none" strike="noStrike" kern="1200" baseline="0" noProof="0" dirty="0">
                          <a:solidFill>
                            <a:srgbClr val="000000"/>
                          </a:solidFill>
                          <a:latin typeface="Arial" panose="020B0604020202020204" pitchFamily="34" charset="0"/>
                          <a:cs typeface="Arial" panose="020B0604020202020204" pitchFamily="34" charset="0"/>
                        </a:rPr>
                        <a:t>Practice Leader </a:t>
                      </a:r>
                      <a:r>
                        <a:rPr lang="en-GB" sz="1600" b="1" kern="1200" dirty="0">
                          <a:solidFill>
                            <a:schemeClr val="tx1"/>
                          </a:solidFill>
                          <a:latin typeface="Arial" panose="020B0604020202020204" pitchFamily="34" charset="0"/>
                          <a:cs typeface="Arial" panose="020B0604020202020204" pitchFamily="34" charset="0"/>
                        </a:rPr>
                        <a:t>self-assessment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9 - 23</a:t>
                      </a:r>
                    </a:p>
                  </a:txBody>
                  <a:tcPr marL="91416" marR="91416" marT="45708" marB="45708">
                    <a:solidFill>
                      <a:srgbClr val="0068B3">
                        <a:alpha val="15000"/>
                      </a:srgbClr>
                    </a:solidFill>
                  </a:tcPr>
                </a:tc>
                <a:extLst>
                  <a:ext uri="{0D108BD9-81ED-4DB2-BD59-A6C34878D82A}">
                    <a16:rowId xmlns:a16="http://schemas.microsoft.com/office/drawing/2014/main" val="1906645229"/>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B871-7703-6C6E-ED08-FBB23B1D0B6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FEAF92-46AD-0A2B-9629-72D4A0CCE6C6}"/>
              </a:ext>
            </a:extLst>
          </p:cNvPr>
          <p:cNvGraphicFramePr>
            <a:graphicFrameLocks/>
          </p:cNvGraphicFramePr>
          <p:nvPr>
            <p:extLst>
              <p:ext uri="{D42A27DB-BD31-4B8C-83A1-F6EECF244321}">
                <p14:modId xmlns:p14="http://schemas.microsoft.com/office/powerpoint/2010/main" val="1995922163"/>
              </p:ext>
            </p:extLst>
          </p:nvPr>
        </p:nvGraphicFramePr>
        <p:xfrm>
          <a:off x="411971" y="1161455"/>
          <a:ext cx="11430086" cy="5310230"/>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27752">
                  <a:extLst>
                    <a:ext uri="{9D8B030D-6E8A-4147-A177-3AD203B41FA5}">
                      <a16:colId xmlns:a16="http://schemas.microsoft.com/office/drawing/2014/main" val="3537765484"/>
                    </a:ext>
                  </a:extLst>
                </a:gridCol>
                <a:gridCol w="50680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534817">
                <a:tc>
                  <a:txBody>
                    <a:bodyPr/>
                    <a:lstStyle/>
                    <a:p>
                      <a:r>
                        <a:rPr lang="en-GB" sz="1200" b="1" dirty="0">
                          <a:latin typeface="Arial" panose="020B0604020202020204" pitchFamily="34" charset="0"/>
                          <a:cs typeface="Arial" panose="020B0604020202020204" pitchFamily="34" charset="0"/>
                        </a:rPr>
                        <a:t>Lead in learning and development in your practice specialism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Recognise the importance of learning and development within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and apply the principles of learning and development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assess the learning and development that your team might need relating to your practice specialism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plan and implement a programme of learning and development relating to your practice specialism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evaluate the learning and development completed</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value in reflective practice, and how it can support learning and development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Lead others in using reflective practice to support their learning and development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1839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Mentor others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practice leader has in relation to mentoring in your practice specialism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mentoring in adult care and the differences it has from coaching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mentoring relationship with the mentee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set targets and review progress towards those targets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review progress towards targets and, when completed, set new ones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Mentor others in your practice specialism</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4907C74E-B566-050A-3D41-97D3D9764DA9}"/>
              </a:ext>
            </a:extLst>
          </p:cNvPr>
          <p:cNvSpPr txBox="1">
            <a:spLocks/>
          </p:cNvSpPr>
          <p:nvPr/>
        </p:nvSpPr>
        <p:spPr>
          <a:xfrm>
            <a:off x="0" y="0"/>
            <a:ext cx="0" cy="0"/>
          </a:xfrm>
        </p:spPr>
        <p:txBody>
          <a:bodyPr/>
          <a:lstStyle>
            <a:defPPr>
              <a:defRPr kern="0"/>
            </a:defPPr>
          </a:lstStyle>
          <a:p>
            <a:fld id="{06A44ADC-FBC0-4698-B0EC-1AD4A4060383}" type="slidenum">
              <a:rPr lang="en-GB" smtClean="0"/>
              <a:pPr/>
              <a:t>20</a:t>
            </a:fld>
            <a:endParaRPr lang="en-GB"/>
          </a:p>
        </p:txBody>
      </p:sp>
      <p:sp>
        <p:nvSpPr>
          <p:cNvPr id="9" name="Rectangle: Rounded Corners 8">
            <a:extLst>
              <a:ext uri="{FF2B5EF4-FFF2-40B4-BE49-F238E27FC236}">
                <a16:creationId xmlns:a16="http://schemas.microsoft.com/office/drawing/2014/main" id="{C1248FCC-BC09-1060-2652-83DF98494CC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D4B92A19-F443-84DB-B9AC-2405DCDB18A9}"/>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74AD8CA-04EE-0ADC-2E2C-96DB048A0E1A}"/>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FE9D943-F052-3970-D47D-94AC5AC20EF3}"/>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5105AC64-86B7-1A8D-A485-1866C828119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899B502-5DAC-82E2-3093-A0767801EA1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5254055-D302-5A4A-4E46-116C46EAF38B}"/>
              </a:ext>
            </a:extLst>
          </p:cNvPr>
          <p:cNvSpPr txBox="1"/>
          <p:nvPr/>
        </p:nvSpPr>
        <p:spPr>
          <a:xfrm>
            <a:off x="8704565" y="1078086"/>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B487383-D1D0-30AC-8AB2-D8511AACE75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022596DB-A389-EE19-0DCE-F6303B49E31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60B633E-53BC-A4D5-ECFE-2BF3B2CD51E3}"/>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C07790E4-C6EC-63D2-8B0A-628CD8E688D3}"/>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D5677FB-158A-A295-CFBE-A86DD2E93E8F}"/>
              </a:ext>
            </a:extLst>
          </p:cNvPr>
          <p:cNvSpPr>
            <a:spLocks/>
          </p:cNvSpPr>
          <p:nvPr/>
        </p:nvSpPr>
        <p:spPr>
          <a:xfrm>
            <a:off x="6956114" y="6591366"/>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FF67AC2-7E8A-A79D-4A91-B6A4A5EAE19C}"/>
              </a:ext>
            </a:extLst>
          </p:cNvPr>
          <p:cNvSpPr>
            <a:spLocks/>
          </p:cNvSpPr>
          <p:nvPr/>
        </p:nvSpPr>
        <p:spPr>
          <a:xfrm>
            <a:off x="8357229" y="657885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DF3B1A70-5371-A831-07E3-4AC8A132C3FD}"/>
              </a:ext>
            </a:extLst>
          </p:cNvPr>
          <p:cNvSpPr txBox="1"/>
          <p:nvPr/>
        </p:nvSpPr>
        <p:spPr>
          <a:xfrm>
            <a:off x="8704565" y="1244342"/>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8BCC1438-589C-CD34-80FE-C329004C0C8C}"/>
              </a:ext>
            </a:extLst>
          </p:cNvPr>
          <p:cNvSpPr txBox="1"/>
          <p:nvPr/>
        </p:nvSpPr>
        <p:spPr>
          <a:xfrm>
            <a:off x="8704565" y="1244342"/>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360D507A-52A0-40CD-D817-4340DF2AC024}"/>
              </a:ext>
            </a:extLst>
          </p:cNvPr>
          <p:cNvSpPr txBox="1"/>
          <p:nvPr/>
        </p:nvSpPr>
        <p:spPr>
          <a:xfrm>
            <a:off x="10598901" y="3024456"/>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A5AA4BA-25DE-E3F4-F7E7-614B45842BD9}"/>
              </a:ext>
            </a:extLst>
          </p:cNvPr>
          <p:cNvSpPr txBox="1"/>
          <p:nvPr/>
        </p:nvSpPr>
        <p:spPr>
          <a:xfrm>
            <a:off x="9785271" y="188971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55D9EBCF-43A6-3DDF-A8D5-CA0EDA8964EA}"/>
              </a:ext>
            </a:extLst>
          </p:cNvPr>
          <p:cNvGrpSpPr/>
          <p:nvPr/>
        </p:nvGrpSpPr>
        <p:grpSpPr>
          <a:xfrm>
            <a:off x="5992404" y="2740821"/>
            <a:ext cx="3827594" cy="646668"/>
            <a:chOff x="6090704" y="3952941"/>
            <a:chExt cx="3827594" cy="646668"/>
          </a:xfrm>
        </p:grpSpPr>
        <p:sp>
          <p:nvSpPr>
            <p:cNvPr id="25" name="Oval 24">
              <a:extLst>
                <a:ext uri="{FF2B5EF4-FFF2-40B4-BE49-F238E27FC236}">
                  <a16:creationId xmlns:a16="http://schemas.microsoft.com/office/drawing/2014/main" id="{4D8A4B47-3528-CBAF-A8E1-FACAA680E8F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C9066D3D-BEDD-33D3-5B23-4A66F1FFD7BB}"/>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148A1800-3798-3B51-B3B0-90FB76F5E272}"/>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6C7D029-FA4B-242C-0F84-F7802C70892B}"/>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05374B15-5754-C50E-313C-BD926BF7EB7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A18BC6-8C56-ADD7-5893-65EFF4A799D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D45DB4A-E671-9CDC-A97B-8C709BEDCA6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60E2BF9-ADDF-53B3-0728-8D90E2C9A57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77C5C2-9421-BB61-E175-EDEB1CB79BF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3E8C15-D76F-988F-D4CA-CB7CF012737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14AA981-CBD4-B2E5-D990-C870AF63101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EC607C23-8A84-D2C4-D7E3-744C91D962E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71A5B6A0-02A1-0579-3B3C-CABEEB15F95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123D3DBD-183D-D8BC-A1C2-86BBEB881B2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2B287E76-D55C-A758-83A0-D401F035E774}"/>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23959450-B841-4B17-49F5-2EDCA1815E24}"/>
              </a:ext>
            </a:extLst>
          </p:cNvPr>
          <p:cNvGrpSpPr/>
          <p:nvPr/>
        </p:nvGrpSpPr>
        <p:grpSpPr>
          <a:xfrm>
            <a:off x="5998800" y="4860552"/>
            <a:ext cx="3827594" cy="646668"/>
            <a:chOff x="6090704" y="3952941"/>
            <a:chExt cx="3827594" cy="646668"/>
          </a:xfrm>
        </p:grpSpPr>
        <p:sp>
          <p:nvSpPr>
            <p:cNvPr id="50" name="Oval 49">
              <a:extLst>
                <a:ext uri="{FF2B5EF4-FFF2-40B4-BE49-F238E27FC236}">
                  <a16:creationId xmlns:a16="http://schemas.microsoft.com/office/drawing/2014/main" id="{03B5F6C3-BA1F-BE8D-445D-4ACC2E875C0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E642759B-428B-6D96-DE1C-157FEAA1F4C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3EF6FD06-C5F3-8F78-FF84-3E714D9CD563}"/>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39152F3E-2270-8B95-E03A-C1030A5C094F}"/>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0ECCCDB0-BDAE-1440-F7E2-D4A2CD7F511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5C4E-2706-23B1-00B6-BB22F600B90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1ADC92-A8FE-C213-136B-9B46E7B0988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F01A28-9FBA-F13C-59D7-812113A48A3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4A5CEF-B1E5-5C6B-C936-82EC3939650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B157B2D-29C6-E3BC-C1B1-23D97BC831F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145B18C6-E1D7-8ABB-5541-9AC151420E3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9D010AA4-4080-3D8C-5095-2C4183347F5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997C3B98-82CE-A297-B59D-17767785EE3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888ED11A-1072-8D26-407A-0AF076C4E1B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F2A8B795-BD00-3528-1A80-E49336C4DCD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7A638363-A245-1212-31DD-876D3F39479B}"/>
              </a:ext>
            </a:extLst>
          </p:cNvPr>
          <p:cNvSpPr txBox="1"/>
          <p:nvPr/>
        </p:nvSpPr>
        <p:spPr>
          <a:xfrm>
            <a:off x="9819998" y="456554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81422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D125-82C5-FD30-04C2-4051844A515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A901FE7-AA79-D7C9-9AD6-306096B29C8D}"/>
              </a:ext>
            </a:extLst>
          </p:cNvPr>
          <p:cNvGraphicFramePr>
            <a:graphicFrameLocks/>
          </p:cNvGraphicFramePr>
          <p:nvPr>
            <p:extLst>
              <p:ext uri="{D42A27DB-BD31-4B8C-83A1-F6EECF244321}">
                <p14:modId xmlns:p14="http://schemas.microsoft.com/office/powerpoint/2010/main" val="3459220915"/>
              </p:ext>
            </p:extLst>
          </p:nvPr>
        </p:nvGraphicFramePr>
        <p:xfrm>
          <a:off x="411971" y="1161455"/>
          <a:ext cx="11430086" cy="4990190"/>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729851">
                  <a:extLst>
                    <a:ext uri="{9D8B030D-6E8A-4147-A177-3AD203B41FA5}">
                      <a16:colId xmlns:a16="http://schemas.microsoft.com/office/drawing/2014/main" val="3537765484"/>
                    </a:ext>
                  </a:extLst>
                </a:gridCol>
                <a:gridCol w="904707">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302874">
                <a:tc>
                  <a:txBody>
                    <a:bodyPr/>
                    <a:lstStyle/>
                    <a:p>
                      <a:r>
                        <a:rPr lang="en-GB" sz="1200" b="1" dirty="0">
                          <a:latin typeface="Arial" panose="020B0604020202020204" pitchFamily="34" charset="0"/>
                          <a:cs typeface="Arial" panose="020B0604020202020204" pitchFamily="34" charset="0"/>
                        </a:rPr>
                        <a:t>Coach others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practice leader has in relation to coaching in your practice specialism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coaching in adult care and the differences it has from mentoring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coaching relationship with the person receiving coaching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set targets and review progress towards those targets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review progress towards targets and, when completed, set new ones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Coach others in your practice specialism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1839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personal development and wellbeing in adult social care settings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apply mental health first aid</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train the trainer (by completing Train the Trainer learning)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assess learning (by completing assessor training)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1803A5F4-9CB7-D8FF-28C6-931EC516169B}"/>
              </a:ext>
            </a:extLst>
          </p:cNvPr>
          <p:cNvSpPr txBox="1">
            <a:spLocks/>
          </p:cNvSpPr>
          <p:nvPr/>
        </p:nvSpPr>
        <p:spPr>
          <a:xfrm>
            <a:off x="0" y="0"/>
            <a:ext cx="0" cy="0"/>
          </a:xfrm>
        </p:spPr>
        <p:txBody>
          <a:bodyPr/>
          <a:lstStyle>
            <a:defPPr>
              <a:defRPr kern="0"/>
            </a:defPPr>
          </a:lstStyle>
          <a:p>
            <a:fld id="{06A44ADC-FBC0-4698-B0EC-1AD4A4060383}" type="slidenum">
              <a:rPr lang="en-GB" smtClean="0"/>
              <a:pPr/>
              <a:t>21</a:t>
            </a:fld>
            <a:endParaRPr lang="en-GB"/>
          </a:p>
        </p:txBody>
      </p:sp>
      <p:sp>
        <p:nvSpPr>
          <p:cNvPr id="9" name="Rectangle: Rounded Corners 8">
            <a:extLst>
              <a:ext uri="{FF2B5EF4-FFF2-40B4-BE49-F238E27FC236}">
                <a16:creationId xmlns:a16="http://schemas.microsoft.com/office/drawing/2014/main" id="{449D4BD1-428C-88D5-CB21-0D090F09A7E4}"/>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63661947-E9DA-8452-83CB-24ED0C4D6BDF}"/>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B5F0D6E6-F5B4-DB34-9D82-1B85BA35062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2C88BB2-DFEE-ADA3-13EF-4BA485DBDBFB}"/>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688E4256-9B15-D1EF-C7D0-F7A601CBCCE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35546E29-B2C3-361F-942D-C4E2415AABD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0D59AC3E-E7E5-7436-C732-10C5082E369C}"/>
              </a:ext>
            </a:extLst>
          </p:cNvPr>
          <p:cNvSpPr txBox="1"/>
          <p:nvPr/>
        </p:nvSpPr>
        <p:spPr>
          <a:xfrm>
            <a:off x="8704565" y="1078086"/>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75148497-0BEE-20F1-FEE9-27F2290C078C}"/>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8A9A368F-2EE1-60CC-676C-AF728FBBFBF6}"/>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6C028F89-143B-FE66-81E0-5134B37ED5EF}"/>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61533379-EB38-FBEB-EB13-B070007ABF06}"/>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5F680D0-29D1-29DD-B5F9-D30C823509A8}"/>
              </a:ext>
            </a:extLst>
          </p:cNvPr>
          <p:cNvSpPr>
            <a:spLocks/>
          </p:cNvSpPr>
          <p:nvPr/>
        </p:nvSpPr>
        <p:spPr>
          <a:xfrm>
            <a:off x="6956114" y="6591366"/>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A32522E-B2EF-8F93-437F-E01A73126B77}"/>
              </a:ext>
            </a:extLst>
          </p:cNvPr>
          <p:cNvSpPr>
            <a:spLocks/>
          </p:cNvSpPr>
          <p:nvPr/>
        </p:nvSpPr>
        <p:spPr>
          <a:xfrm>
            <a:off x="8357229" y="657885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02FDFE35-AA5D-9997-3E66-6AE9B85CABB4}"/>
              </a:ext>
            </a:extLst>
          </p:cNvPr>
          <p:cNvSpPr txBox="1"/>
          <p:nvPr/>
        </p:nvSpPr>
        <p:spPr>
          <a:xfrm>
            <a:off x="8704565" y="1244342"/>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B517515F-5027-5E55-D8BE-8B197A9BF1E0}"/>
              </a:ext>
            </a:extLst>
          </p:cNvPr>
          <p:cNvSpPr txBox="1"/>
          <p:nvPr/>
        </p:nvSpPr>
        <p:spPr>
          <a:xfrm>
            <a:off x="8704565" y="1244342"/>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B7A45E46-85BD-4DF8-FB31-3D03F1B156DD}"/>
              </a:ext>
            </a:extLst>
          </p:cNvPr>
          <p:cNvSpPr txBox="1"/>
          <p:nvPr/>
        </p:nvSpPr>
        <p:spPr>
          <a:xfrm>
            <a:off x="10598901" y="3024456"/>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70ECE54-018E-3495-F9AE-B7D6F7715BCA}"/>
              </a:ext>
            </a:extLst>
          </p:cNvPr>
          <p:cNvSpPr txBox="1"/>
          <p:nvPr/>
        </p:nvSpPr>
        <p:spPr>
          <a:xfrm>
            <a:off x="9785271" y="188971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4034B6DC-1640-7707-B794-ACE3DFAA02B8}"/>
              </a:ext>
            </a:extLst>
          </p:cNvPr>
          <p:cNvGrpSpPr/>
          <p:nvPr/>
        </p:nvGrpSpPr>
        <p:grpSpPr>
          <a:xfrm>
            <a:off x="5992404" y="2543392"/>
            <a:ext cx="3827594" cy="646668"/>
            <a:chOff x="6090704" y="3952941"/>
            <a:chExt cx="3827594" cy="646668"/>
          </a:xfrm>
        </p:grpSpPr>
        <p:sp>
          <p:nvSpPr>
            <p:cNvPr id="25" name="Oval 24">
              <a:extLst>
                <a:ext uri="{FF2B5EF4-FFF2-40B4-BE49-F238E27FC236}">
                  <a16:creationId xmlns:a16="http://schemas.microsoft.com/office/drawing/2014/main" id="{26EE5CFB-98D6-43B7-6F9A-9D9F85E64FE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AEAF595F-F699-46F2-3379-F10441EEB1C5}"/>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0FE92A17-3C6F-66E6-7625-943D5F4AD427}"/>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818C0A1A-D018-5769-598D-D76ED1A2FBD6}"/>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D3E802FA-CDA2-4FEA-99B8-4F0C56E0E2E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1B991F-D68E-7AE4-4FDD-BBC8F152709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83FC4E9-DBB3-9F5C-4C72-7504D98EDA1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D9CE2B-81BB-FBE6-EDBC-FC4213A79CA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438117-776A-AA01-5A3A-CA1BC9EC7A9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6826AAE-1856-B17E-2E46-E5CCCFC95FB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27F36C6-3E8B-C06B-BBEB-1EAABC3FE24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686A316D-E058-1905-95EC-1098EA3F4477}"/>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C530BCE3-68D2-B356-1B8F-F335EB6FE52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DE840D8F-3991-B7C8-5604-E8273934D9B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54C9F798-A3D8-11FC-7393-F397FACCCAC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B10727CC-909C-9ED3-8049-55672B57835D}"/>
              </a:ext>
            </a:extLst>
          </p:cNvPr>
          <p:cNvGrpSpPr/>
          <p:nvPr/>
        </p:nvGrpSpPr>
        <p:grpSpPr>
          <a:xfrm>
            <a:off x="5998800" y="4860552"/>
            <a:ext cx="3827594" cy="646668"/>
            <a:chOff x="6090704" y="3952941"/>
            <a:chExt cx="3827594" cy="646668"/>
          </a:xfrm>
        </p:grpSpPr>
        <p:sp>
          <p:nvSpPr>
            <p:cNvPr id="50" name="Oval 49">
              <a:extLst>
                <a:ext uri="{FF2B5EF4-FFF2-40B4-BE49-F238E27FC236}">
                  <a16:creationId xmlns:a16="http://schemas.microsoft.com/office/drawing/2014/main" id="{90C37432-0056-679E-615F-A77F7BE73A47}"/>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7FBE946A-4A75-6285-5463-C7FC53D1194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AC6D1BEB-99EA-AAD4-B64B-2A85CC10F1BF}"/>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D6057CC4-CA2B-22BD-557C-967ACF8DB9E4}"/>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8F0390C5-ABB6-9833-987C-A642378814B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73C7DF-D9F8-EFAC-78CF-66607F69584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35E2D4-6676-2E81-E869-9427102C936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3A2967-8225-E845-D478-04FB8F0EFE5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45473E8-3274-F67B-8A47-F11B851596C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15E25A-4F79-2BA0-B45C-2AAC56CA9E5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DD37444-9B31-9ADB-EC26-EEE2EBD7F0C3}"/>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1D9E2117-7DB7-F7D2-6127-A95716DFA42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F48AF433-22E9-020B-F89E-54299A1AF29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D5ADDBE1-B6B2-74AD-AC91-863CBBD83F2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371F314F-54B2-D3AC-4E5F-A720D9CB38A6}"/>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3229A94A-D2AF-23BA-C099-2D9FAE5688DF}"/>
              </a:ext>
            </a:extLst>
          </p:cNvPr>
          <p:cNvSpPr txBox="1"/>
          <p:nvPr/>
        </p:nvSpPr>
        <p:spPr>
          <a:xfrm>
            <a:off x="9819998" y="4201860"/>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75801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659E-F7A4-08FE-9458-3399ED4431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5C7E56-FB06-BC7C-5E4C-9DC3DC3B0CA7}"/>
              </a:ext>
            </a:extLst>
          </p:cNvPr>
          <p:cNvSpPr txBox="1">
            <a:spLocks/>
          </p:cNvSpPr>
          <p:nvPr/>
        </p:nvSpPr>
        <p:spPr>
          <a:xfrm>
            <a:off x="0" y="0"/>
            <a:ext cx="0" cy="0"/>
          </a:xfrm>
        </p:spPr>
        <p:txBody>
          <a:bodyPr/>
          <a:lstStyle>
            <a:defPPr>
              <a:defRPr kern="0"/>
            </a:defPPr>
          </a:lstStyle>
          <a:p>
            <a:fld id="{06A44ADC-FBC0-4698-B0EC-1AD4A4060383}" type="slidenum">
              <a:rPr lang="en-GB" smtClean="0"/>
              <a:pPr/>
              <a:t>22</a:t>
            </a:fld>
            <a:endParaRPr lang="en-GB"/>
          </a:p>
        </p:txBody>
      </p:sp>
      <p:sp>
        <p:nvSpPr>
          <p:cNvPr id="9" name="Rectangle: Rounded Corners 8">
            <a:extLst>
              <a:ext uri="{FF2B5EF4-FFF2-40B4-BE49-F238E27FC236}">
                <a16:creationId xmlns:a16="http://schemas.microsoft.com/office/drawing/2014/main" id="{C3EE5A1D-30A5-0DB0-B5D2-2A278AE9182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86BCD14F-882A-03AD-23CA-B766BC563EAA}"/>
              </a:ext>
            </a:extLst>
          </p:cNvPr>
          <p:cNvSpPr/>
          <p:nvPr/>
        </p:nvSpPr>
        <p:spPr>
          <a:xfrm rot="10800000" flipV="1">
            <a:off x="10312404" y="-2"/>
            <a:ext cx="1879596" cy="360001"/>
          </a:xfrm>
          <a:prstGeom prst="roundRect">
            <a:avLst/>
          </a:prstGeom>
          <a:solidFill>
            <a:srgbClr val="BA0C2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5DD76586-23DA-0DDE-893B-30389326ABC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E6792DDB-464C-2C38-E9B2-7BA812632BB5}"/>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B7AE988-5524-8189-F16C-012C78862FDE}"/>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B4902641-EDB5-24B1-72A0-54650ECBC2F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43365085-76CB-AF77-0696-C2409C84D07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BA0C2F"/>
                </a:solidFill>
                <a:effectLst/>
                <a:uLnTx/>
                <a:uFillTx/>
                <a:latin typeface="Arial"/>
                <a:cs typeface="Arial"/>
                <a:sym typeface="Arial"/>
              </a:rPr>
              <a:t>Training for Practice Leader role</a:t>
            </a:r>
          </a:p>
        </p:txBody>
      </p:sp>
      <p:sp>
        <p:nvSpPr>
          <p:cNvPr id="2" name="TextBox 1">
            <a:extLst>
              <a:ext uri="{FF2B5EF4-FFF2-40B4-BE49-F238E27FC236}">
                <a16:creationId xmlns:a16="http://schemas.microsoft.com/office/drawing/2014/main" id="{0733A914-DA3F-9780-20BC-94BD57CE530C}"/>
              </a:ext>
            </a:extLst>
          </p:cNvPr>
          <p:cNvSpPr txBox="1"/>
          <p:nvPr/>
        </p:nvSpPr>
        <p:spPr>
          <a:xfrm>
            <a:off x="4685147" y="3198167"/>
            <a:ext cx="2821705" cy="461665"/>
          </a:xfrm>
          <a:prstGeom prst="rect">
            <a:avLst/>
          </a:prstGeom>
          <a:noFill/>
        </p:spPr>
        <p:txBody>
          <a:bodyPr wrap="square" rtlCol="0">
            <a:spAutoFit/>
          </a:bodyPr>
          <a:lstStyle/>
          <a:p>
            <a:r>
              <a:rPr lang="en-GB" sz="2400" dirty="0"/>
              <a:t>Yet to be published</a:t>
            </a:r>
          </a:p>
        </p:txBody>
      </p:sp>
    </p:spTree>
    <p:extLst>
      <p:ext uri="{BB962C8B-B14F-4D97-AF65-F5344CB8AC3E}">
        <p14:creationId xmlns:p14="http://schemas.microsoft.com/office/powerpoint/2010/main" val="129459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BCD06-6DAC-7BD2-13CC-E8443C4FDDFF}"/>
              </a:ext>
            </a:extLst>
          </p:cNvPr>
          <p:cNvSpPr>
            <a:spLocks noGrp="1"/>
          </p:cNvSpPr>
          <p:nvPr>
            <p:ph type="title"/>
          </p:nvPr>
        </p:nvSpPr>
        <p:spPr>
          <a:xfrm>
            <a:off x="527570" y="2325347"/>
            <a:ext cx="9349993" cy="559323"/>
          </a:xfrm>
        </p:spPr>
        <p:txBody>
          <a:bodyPr/>
          <a:lstStyle/>
          <a:p>
            <a:r>
              <a:rPr lang="en-GB" sz="4000" dirty="0"/>
              <a:t>Skills assessment complete!</a:t>
            </a:r>
          </a:p>
        </p:txBody>
      </p:sp>
    </p:spTree>
    <p:extLst>
      <p:ext uri="{BB962C8B-B14F-4D97-AF65-F5344CB8AC3E}">
        <p14:creationId xmlns:p14="http://schemas.microsoft.com/office/powerpoint/2010/main" val="285555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How to use the skills assessment </a:t>
            </a:r>
          </a:p>
        </p:txBody>
      </p:sp>
    </p:spTree>
    <p:extLst>
      <p:ext uri="{BB962C8B-B14F-4D97-AF65-F5344CB8AC3E}">
        <p14:creationId xmlns:p14="http://schemas.microsoft.com/office/powerpoint/2010/main" val="13176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p:txBody>
          <a:bodyPr/>
          <a:lstStyle/>
          <a:p>
            <a:r>
              <a:rPr lang="en-GB" sz="3200" dirty="0"/>
              <a:t>Working with my manager to </a:t>
            </a:r>
          </a:p>
          <a:p>
            <a:r>
              <a:rPr lang="en-GB" sz="3200" dirty="0"/>
              <a:t>complete the skills assessment</a:t>
            </a:r>
          </a:p>
        </p:txBody>
      </p:sp>
      <p:grpSp>
        <p:nvGrpSpPr>
          <p:cNvPr id="6" name="Group 5">
            <a:extLst>
              <a:ext uri="{FF2B5EF4-FFF2-40B4-BE49-F238E27FC236}">
                <a16:creationId xmlns:a16="http://schemas.microsoft.com/office/drawing/2014/main" id="{CEF1393A-4175-2597-81AC-66D43D8176A8}"/>
              </a:ext>
            </a:extLst>
          </p:cNvPr>
          <p:cNvGrpSpPr/>
          <p:nvPr/>
        </p:nvGrpSpPr>
        <p:grpSpPr>
          <a:xfrm>
            <a:off x="535884" y="2638657"/>
            <a:ext cx="1142133" cy="1402397"/>
            <a:chOff x="951003" y="2964411"/>
            <a:chExt cx="1229741" cy="1558719"/>
          </a:xfrm>
          <a:solidFill>
            <a:srgbClr val="008C95">
              <a:alpha val="15000"/>
            </a:srgbClr>
          </a:solidFill>
        </p:grpSpPr>
        <p:sp>
          <p:nvSpPr>
            <p:cNvPr id="7" name="Rectangle: Rounded Corners 6">
              <a:extLst>
                <a:ext uri="{FF2B5EF4-FFF2-40B4-BE49-F238E27FC236}">
                  <a16:creationId xmlns:a16="http://schemas.microsoft.com/office/drawing/2014/main" id="{729A5609-E073-16CB-4A03-3DC60D413195}"/>
                </a:ext>
              </a:extLst>
            </p:cNvPr>
            <p:cNvSpPr/>
            <p:nvPr/>
          </p:nvSpPr>
          <p:spPr>
            <a:xfrm>
              <a:off x="951003" y="2964411"/>
              <a:ext cx="1229741" cy="1558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Me</a:t>
              </a:r>
            </a:p>
            <a:p>
              <a:pPr algn="ctr" defTabSz="1038995"/>
              <a:r>
                <a:rPr lang="en-GB" sz="1400" b="1">
                  <a:solidFill>
                    <a:schemeClr val="tx1"/>
                  </a:solidFill>
                  <a:latin typeface="Arial" panose="020B0604020202020204"/>
                </a:rPr>
                <a:t> </a:t>
              </a:r>
            </a:p>
          </p:txBody>
        </p:sp>
        <p:pic>
          <p:nvPicPr>
            <p:cNvPr id="10" name="Picture 9" descr="A cartoon of a child&#10;&#10;Description automatically generated">
              <a:extLst>
                <a:ext uri="{FF2B5EF4-FFF2-40B4-BE49-F238E27FC236}">
                  <a16:creationId xmlns:a16="http://schemas.microsoft.com/office/drawing/2014/main" id="{92F2D821-D467-3094-8D13-6BF82717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2" t="-11177" r="2308" b="14407"/>
            <a:stretch/>
          </p:blipFill>
          <p:spPr>
            <a:xfrm>
              <a:off x="1114266" y="3492288"/>
              <a:ext cx="903211" cy="914521"/>
            </a:xfrm>
            <a:prstGeom prst="ellipse">
              <a:avLst/>
            </a:prstGeom>
            <a:grpFill/>
          </p:spPr>
        </p:pic>
      </p:grpSp>
      <p:grpSp>
        <p:nvGrpSpPr>
          <p:cNvPr id="11" name="Group 10">
            <a:extLst>
              <a:ext uri="{FF2B5EF4-FFF2-40B4-BE49-F238E27FC236}">
                <a16:creationId xmlns:a16="http://schemas.microsoft.com/office/drawing/2014/main" id="{83B6BFEA-CA50-B106-13A8-9278A21BF59A}"/>
              </a:ext>
            </a:extLst>
          </p:cNvPr>
          <p:cNvGrpSpPr/>
          <p:nvPr/>
        </p:nvGrpSpPr>
        <p:grpSpPr>
          <a:xfrm>
            <a:off x="535883" y="4950535"/>
            <a:ext cx="1142133" cy="1402397"/>
            <a:chOff x="2417199" y="5060181"/>
            <a:chExt cx="1229741" cy="1558720"/>
          </a:xfrm>
          <a:solidFill>
            <a:srgbClr val="0068B3">
              <a:alpha val="15000"/>
            </a:srgbClr>
          </a:solidFill>
        </p:grpSpPr>
        <p:sp>
          <p:nvSpPr>
            <p:cNvPr id="12" name="Rectangle: Rounded Corners 11">
              <a:extLst>
                <a:ext uri="{FF2B5EF4-FFF2-40B4-BE49-F238E27FC236}">
                  <a16:creationId xmlns:a16="http://schemas.microsoft.com/office/drawing/2014/main" id="{1ED93CBE-2908-057A-8667-80D092F815B0}"/>
                </a:ext>
              </a:extLst>
            </p:cNvPr>
            <p:cNvSpPr/>
            <p:nvPr/>
          </p:nvSpPr>
          <p:spPr>
            <a:xfrm>
              <a:off x="2417199" y="5060181"/>
              <a:ext cx="1229741" cy="155872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My manager</a:t>
              </a:r>
            </a:p>
          </p:txBody>
        </p:sp>
        <p:pic>
          <p:nvPicPr>
            <p:cNvPr id="15" name="Picture 14" descr="A person wearing glasses and a grey shirt&#10;&#10;Description automatically generated">
              <a:extLst>
                <a:ext uri="{FF2B5EF4-FFF2-40B4-BE49-F238E27FC236}">
                  <a16:creationId xmlns:a16="http://schemas.microsoft.com/office/drawing/2014/main" id="{E9846F1B-BAD3-5B38-4F0C-B67C01E06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r="6894" b="13661"/>
            <a:stretch/>
          </p:blipFill>
          <p:spPr>
            <a:xfrm>
              <a:off x="2632590" y="5735767"/>
              <a:ext cx="798959" cy="778085"/>
            </a:xfrm>
            <a:prstGeom prst="ellipse">
              <a:avLst/>
            </a:prstGeom>
            <a:grpFill/>
          </p:spPr>
        </p:pic>
      </p:grpSp>
      <p:sp>
        <p:nvSpPr>
          <p:cNvPr id="16" name="TextBox 161">
            <a:extLst>
              <a:ext uri="{FF2B5EF4-FFF2-40B4-BE49-F238E27FC236}">
                <a16:creationId xmlns:a16="http://schemas.microsoft.com/office/drawing/2014/main" id="{4D2B7A5C-2D06-4C64-BC15-4B37EA7FFD4D}"/>
              </a:ext>
            </a:extLst>
          </p:cNvPr>
          <p:cNvSpPr txBox="1"/>
          <p:nvPr/>
        </p:nvSpPr>
        <p:spPr>
          <a:xfrm>
            <a:off x="1829649" y="2601524"/>
            <a:ext cx="10050516" cy="216982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indent="-227965" defTabSz="1038995">
              <a:buAutoNum type="arabicPeriod"/>
              <a:defRPr/>
            </a:pPr>
            <a:r>
              <a:rPr lang="en-GB" sz="1150" b="1" dirty="0">
                <a:solidFill>
                  <a:prstClr val="black"/>
                </a:solidFill>
                <a:latin typeface="Arial" panose="020B0604020202020204"/>
              </a:rPr>
              <a:t>Make sure you identify with the day-to-day work described in this role category, by reading the persona or having a chat with your manager and/or human resources (HR) team. </a:t>
            </a:r>
            <a:r>
              <a:rPr lang="en-GB" sz="1150" dirty="0">
                <a:solidFill>
                  <a:prstClr val="black"/>
                </a:solidFill>
                <a:latin typeface="Arial" panose="020B0604020202020204"/>
              </a:rPr>
              <a:t>If you do not think this role category is right for you, read other role category personas and choose the appropriate skills self-assessment. If you want to develop into the next role and eventually be promoted, read the role category one up from your own (For example, if you’re a support worker but want to be a team leader, have a look at role supervisor or leader, and plan how you’ll gain the skills it describes).</a:t>
            </a:r>
            <a:endParaRPr lang="en-US" sz="1150" dirty="0">
              <a:solidFill>
                <a:prstClr val="black"/>
              </a:solidFill>
            </a:endParaRPr>
          </a:p>
          <a:p>
            <a:pPr marL="228600" indent="-228600" defTabSz="1038995">
              <a:spcBef>
                <a:spcPts val="600"/>
              </a:spcBef>
              <a:buFont typeface="+mj-lt"/>
              <a:buAutoNum type="arabicPeriod"/>
            </a:pPr>
            <a:r>
              <a:rPr lang="en-GB" sz="1150" dirty="0">
                <a:solidFill>
                  <a:prstClr val="black"/>
                </a:solidFill>
                <a:latin typeface="Arial" panose="020B0604020202020204"/>
              </a:rPr>
              <a:t>Get a feel of the self-assessment exercise in this document from </a:t>
            </a:r>
            <a:r>
              <a:rPr lang="en-GB" sz="1150" b="1" dirty="0">
                <a:solidFill>
                  <a:prstClr val="black"/>
                </a:solidFill>
                <a:latin typeface="Arial" panose="020B0604020202020204"/>
              </a:rPr>
              <a:t>page 10.</a:t>
            </a:r>
            <a:endParaRPr lang="en-GB" sz="1150" b="1"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Agree with your manager how and when to do the exercise, ideally as a joint exercise. If they’re unavailable, complete this and hand back to your manager for them to review when you’ve completed your own assessment. </a:t>
            </a:r>
            <a:endParaRPr lang="en-GB" sz="1150"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As you complete the assessment think of examples where you demonstrate aspects of the Pathway and what you’d like to develop further. This reflection will also help when having a career conversation with your manager, and to create your career development plan.</a:t>
            </a:r>
            <a:endParaRPr lang="en-GB" sz="1150" dirty="0">
              <a:solidFill>
                <a:prstClr val="black"/>
              </a:solidFill>
              <a:latin typeface="Arial" panose="020B0604020202020204"/>
              <a:cs typeface="Arial"/>
            </a:endParaRPr>
          </a:p>
        </p:txBody>
      </p:sp>
      <p:sp>
        <p:nvSpPr>
          <p:cNvPr id="17" name="TextBox 161">
            <a:extLst>
              <a:ext uri="{FF2B5EF4-FFF2-40B4-BE49-F238E27FC236}">
                <a16:creationId xmlns:a16="http://schemas.microsoft.com/office/drawing/2014/main" id="{98EBF35E-C374-96CA-B960-AA1B0ED00F29}"/>
              </a:ext>
            </a:extLst>
          </p:cNvPr>
          <p:cNvSpPr txBox="1"/>
          <p:nvPr/>
        </p:nvSpPr>
        <p:spPr>
          <a:xfrm>
            <a:off x="1829649" y="4904342"/>
            <a:ext cx="10050516" cy="1308050"/>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defTabSz="1038995">
              <a:spcBef>
                <a:spcPts val="600"/>
              </a:spcBef>
              <a:buFont typeface="+mj-lt"/>
              <a:buAutoNum type="arabicPeriod"/>
            </a:pPr>
            <a:r>
              <a:rPr lang="en-GB" sz="1150" dirty="0">
                <a:solidFill>
                  <a:prstClr val="black"/>
                </a:solidFill>
                <a:latin typeface="Arial" panose="020B0604020202020204"/>
              </a:rPr>
              <a:t>As with steps 1 and 2 above, read the Pathway’s role category description and self-assessment exercise for your line report, in this document. </a:t>
            </a:r>
          </a:p>
          <a:p>
            <a:pPr marL="228600" indent="-228600" defTabSz="1038995">
              <a:spcBef>
                <a:spcPts val="600"/>
              </a:spcBef>
              <a:buFont typeface="+mj-lt"/>
              <a:buAutoNum type="arabicPeriod"/>
            </a:pPr>
            <a:r>
              <a:rPr lang="en-GB" sz="1150" dirty="0">
                <a:solidFill>
                  <a:prstClr val="black"/>
                </a:solidFill>
                <a:latin typeface="Arial" panose="020B0604020202020204"/>
              </a:rPr>
              <a:t>Be available to complete the assessment as a joint exercise if you have time. If not, complete this in your own time, and share your reflections on the individual’s strengths and opportunities to develop in-role during a separate career conversation. Use coaching techniques to facilitate them towards their goals. </a:t>
            </a:r>
          </a:p>
          <a:p>
            <a:pPr marL="228600" indent="-228600" defTabSz="1038995">
              <a:spcBef>
                <a:spcPts val="600"/>
              </a:spcBef>
              <a:buFont typeface="+mj-lt"/>
              <a:buAutoNum type="arabicPeriod"/>
            </a:pPr>
            <a:r>
              <a:rPr lang="en-GB" sz="1150" dirty="0">
                <a:solidFill>
                  <a:prstClr val="black"/>
                </a:solidFill>
                <a:latin typeface="Arial" panose="020B0604020202020204"/>
              </a:rPr>
              <a:t>Use this exercise to spot areas your line report is strong at, the areas for development and create a career development plan with your staff member that empowers them.</a:t>
            </a:r>
          </a:p>
        </p:txBody>
      </p:sp>
      <p:sp>
        <p:nvSpPr>
          <p:cNvPr id="18" name="Rectangle: Rounded Corners 17">
            <a:extLst>
              <a:ext uri="{FF2B5EF4-FFF2-40B4-BE49-F238E27FC236}">
                <a16:creationId xmlns:a16="http://schemas.microsoft.com/office/drawing/2014/main" id="{3E1D259F-1026-D021-EE89-862A92158DDA}"/>
              </a:ext>
            </a:extLst>
          </p:cNvPr>
          <p:cNvSpPr/>
          <p:nvPr/>
        </p:nvSpPr>
        <p:spPr>
          <a:xfrm>
            <a:off x="535884" y="4753349"/>
            <a:ext cx="11262880" cy="36000"/>
          </a:xfrm>
          <a:prstGeom prst="round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BBCA27-0F5A-106B-798F-7F644C1ACE8D}"/>
              </a:ext>
            </a:extLst>
          </p:cNvPr>
          <p:cNvSpPr/>
          <p:nvPr/>
        </p:nvSpPr>
        <p:spPr>
          <a:xfrm>
            <a:off x="6489237" y="6450513"/>
            <a:ext cx="5702763" cy="407487"/>
          </a:xfrm>
          <a:prstGeom prst="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See the next page for instructions on how to complete the skills assessment</a:t>
            </a:r>
          </a:p>
        </p:txBody>
      </p:sp>
      <p:sp>
        <p:nvSpPr>
          <p:cNvPr id="20" name="Rectangle: Rounded Corners 19">
            <a:extLst>
              <a:ext uri="{FF2B5EF4-FFF2-40B4-BE49-F238E27FC236}">
                <a16:creationId xmlns:a16="http://schemas.microsoft.com/office/drawing/2014/main" id="{F469A044-BA97-CCE7-CB5F-C3927E6007D3}"/>
              </a:ext>
            </a:extLst>
          </p:cNvPr>
          <p:cNvSpPr/>
          <p:nvPr/>
        </p:nvSpPr>
        <p:spPr>
          <a:xfrm>
            <a:off x="535884" y="1555095"/>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1038995"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The Pathway outlines the core knowledge, skills, values and behaviours for several care roles that we are required to demonstrate. In this document you will find the information for the </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Practice Leader</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role</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Reflect on those areas where you are already strong and the areas you’d like to develop as part of your continued professional development. </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Remember this is a reflective exercise and there will likely to be some skills and knowledge that you will develop overtime.</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Use the steps below to guide you through this exercise:</a:t>
            </a:r>
          </a:p>
        </p:txBody>
      </p:sp>
    </p:spTree>
    <p:extLst>
      <p:ext uri="{BB962C8B-B14F-4D97-AF65-F5344CB8AC3E}">
        <p14:creationId xmlns:p14="http://schemas.microsoft.com/office/powerpoint/2010/main" val="29714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How to use the skills assessment </a:t>
            </a:r>
          </a:p>
          <a:p>
            <a:r>
              <a:rPr lang="en-GB" sz="3200" dirty="0"/>
              <a:t>in this document</a:t>
            </a:r>
          </a:p>
        </p:txBody>
      </p:sp>
      <p:sp>
        <p:nvSpPr>
          <p:cNvPr id="6" name="Rectangle: Rounded Corners 5">
            <a:extLst>
              <a:ext uri="{FF2B5EF4-FFF2-40B4-BE49-F238E27FC236}">
                <a16:creationId xmlns:a16="http://schemas.microsoft.com/office/drawing/2014/main" id="{994F2733-66C8-B231-AE99-0CBB9C8B252F}"/>
              </a:ext>
            </a:extLst>
          </p:cNvPr>
          <p:cNvSpPr/>
          <p:nvPr/>
        </p:nvSpPr>
        <p:spPr>
          <a:xfrm>
            <a:off x="541193" y="1673688"/>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Reflecting on the areas of your role you feel strongest at, and the areas might need to develop is a great way to think about your learning needs and career goals to set for yourself. The skills assessment is done by rating yourself along the ‘stages of skills development’ we all go through from </a:t>
            </a:r>
            <a:r>
              <a:rPr lang="en-GB" sz="1200" b="1" dirty="0">
                <a:solidFill>
                  <a:prstClr val="black"/>
                </a:solidFill>
                <a:latin typeface="Arial"/>
                <a:ea typeface="Arial" panose="020B0604020202020204" pitchFamily="34" charset="0"/>
                <a:cs typeface="Times New Roman"/>
              </a:rPr>
              <a:t>awareness, working, practitioner </a:t>
            </a:r>
            <a:r>
              <a:rPr lang="en-GB" sz="1200" dirty="0">
                <a:solidFill>
                  <a:prstClr val="black"/>
                </a:solidFill>
                <a:latin typeface="Arial"/>
                <a:ea typeface="Arial" panose="020B0604020202020204" pitchFamily="34" charset="0"/>
                <a:cs typeface="Times New Roman"/>
              </a:rPr>
              <a:t>and</a:t>
            </a:r>
            <a:r>
              <a:rPr lang="en-GB" sz="1200" b="1" dirty="0">
                <a:solidFill>
                  <a:prstClr val="black"/>
                </a:solidFill>
                <a:latin typeface="Arial"/>
                <a:ea typeface="Arial" panose="020B0604020202020204" pitchFamily="34" charset="0"/>
                <a:cs typeface="Times New Roman"/>
              </a:rPr>
              <a:t> expert</a:t>
            </a:r>
            <a:r>
              <a:rPr lang="en-GB" sz="1200" dirty="0">
                <a:solidFill>
                  <a:prstClr val="black"/>
                </a:solidFill>
                <a:latin typeface="Arial"/>
                <a:ea typeface="Arial" panose="020B0604020202020204" pitchFamily="34" charset="0"/>
                <a:cs typeface="Times New Roman"/>
              </a:rPr>
              <a:t>. Think about how you perform in your role, the areas you find easy to do, and are often complimented for, versus the areas you’d like to improve in the coming year.</a:t>
            </a:r>
          </a:p>
        </p:txBody>
      </p:sp>
      <p:sp>
        <p:nvSpPr>
          <p:cNvPr id="7" name="TextBox 6">
            <a:extLst>
              <a:ext uri="{FF2B5EF4-FFF2-40B4-BE49-F238E27FC236}">
                <a16:creationId xmlns:a16="http://schemas.microsoft.com/office/drawing/2014/main" id="{0F53182C-E161-B7ED-A98E-1C4B136E98F9}"/>
              </a:ext>
            </a:extLst>
          </p:cNvPr>
          <p:cNvSpPr txBox="1"/>
          <p:nvPr/>
        </p:nvSpPr>
        <p:spPr>
          <a:xfrm>
            <a:off x="535884" y="2750106"/>
            <a:ext cx="3675350" cy="3600986"/>
          </a:xfrm>
          <a:prstGeom prst="rect">
            <a:avLst/>
          </a:prstGeom>
          <a:solidFill>
            <a:schemeClr val="bg1"/>
          </a:solidFill>
        </p:spPr>
        <p:txBody>
          <a:bodyPr wrap="square">
            <a:spAutoFit/>
          </a:bodyPr>
          <a:lstStyle/>
          <a:p>
            <a:pPr defTabSz="1038995">
              <a:defRPr/>
            </a:pPr>
            <a:r>
              <a:rPr lang="en-GB" sz="1200" dirty="0">
                <a:solidFill>
                  <a:prstClr val="black"/>
                </a:solidFill>
                <a:latin typeface="Arial" panose="020B0604020202020204"/>
              </a:rPr>
              <a:t>In </a:t>
            </a:r>
            <a:r>
              <a:rPr lang="en-GB" sz="1200" dirty="0">
                <a:solidFill>
                  <a:prstClr val="black"/>
                </a:solidFill>
                <a:latin typeface="Arial" panose="020B0604020202020204"/>
                <a:hlinkClick r:id="rId2" action="ppaction://hlinksldjump"/>
              </a:rPr>
              <a:t>section two </a:t>
            </a:r>
            <a:r>
              <a:rPr lang="en-GB" sz="1200" dirty="0">
                <a:solidFill>
                  <a:prstClr val="black"/>
                </a:solidFill>
                <a:latin typeface="Arial" panose="020B0604020202020204"/>
              </a:rPr>
              <a:t>of this document, you will find the Pathway role description, along with the stages of skills development, as a scale. </a:t>
            </a:r>
            <a:r>
              <a:rPr lang="en-GB" sz="1200" b="1" dirty="0">
                <a:solidFill>
                  <a:prstClr val="black"/>
                </a:solidFill>
                <a:latin typeface="Arial" panose="020B0604020202020204"/>
              </a:rPr>
              <a:t>Each stage is explained below: </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N/A: </a:t>
            </a:r>
            <a:r>
              <a:rPr lang="en-GB" sz="1200" dirty="0">
                <a:solidFill>
                  <a:prstClr val="black"/>
                </a:solidFill>
                <a:latin typeface="Arial" panose="020B0604020202020204"/>
              </a:rPr>
              <a:t>I do not yet know about the skill, or it does not apply to my work.</a:t>
            </a:r>
            <a:endParaRPr lang="en-GB" sz="1200" b="1" dirty="0">
              <a:solidFill>
                <a:prstClr val="black"/>
              </a:solidFill>
              <a:latin typeface="Arial" panose="020B0604020202020204"/>
            </a:endParaRP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Awareness: </a:t>
            </a:r>
            <a:r>
              <a:rPr lang="en-GB" sz="1200" dirty="0">
                <a:solidFill>
                  <a:prstClr val="black"/>
                </a:solidFill>
                <a:latin typeface="Arial" panose="020B0604020202020204"/>
              </a:rPr>
              <a:t>I can describe the fundamentals of the skill, and demonstrate basic knowledge of the skills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Working:</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 some support and adopt the most appropriate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Practitioner:</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without support, determine the most appropriate tools and techniques, and share knowledge and experience of the skill</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Expert: </a:t>
            </a:r>
            <a:r>
              <a:rPr lang="en-GB" sz="1200" dirty="0">
                <a:solidFill>
                  <a:prstClr val="black"/>
                </a:solidFill>
                <a:latin typeface="Arial" panose="020B0604020202020204"/>
              </a:rPr>
              <a:t>I can teach the skill, and its most advanced tools and techniques</a:t>
            </a:r>
          </a:p>
          <a:p>
            <a:pPr marL="274638" defTabSz="1038995">
              <a:defRPr/>
            </a:pPr>
            <a:endParaRPr lang="en-GB" sz="1200" dirty="0">
              <a:solidFill>
                <a:prstClr val="black"/>
              </a:solidFill>
              <a:latin typeface="Arial" panose="020B0604020202020204"/>
            </a:endParaRPr>
          </a:p>
        </p:txBody>
      </p:sp>
      <p:sp>
        <p:nvSpPr>
          <p:cNvPr id="8" name="Rectangle 7">
            <a:extLst>
              <a:ext uri="{FF2B5EF4-FFF2-40B4-BE49-F238E27FC236}">
                <a16:creationId xmlns:a16="http://schemas.microsoft.com/office/drawing/2014/main" id="{DF209946-84B1-6851-0256-F6ACF345D923}"/>
              </a:ext>
            </a:extLst>
          </p:cNvPr>
          <p:cNvSpPr/>
          <p:nvPr/>
        </p:nvSpPr>
        <p:spPr>
          <a:xfrm>
            <a:off x="4565137" y="5221718"/>
            <a:ext cx="3675350"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Read and reflect </a:t>
            </a:r>
            <a:r>
              <a:rPr lang="en-GB" sz="1200" dirty="0">
                <a:solidFill>
                  <a:schemeClr val="tx1"/>
                </a:solidFill>
                <a:latin typeface="Arial" panose="020B0604020202020204" pitchFamily="34" charset="0"/>
                <a:cs typeface="Arial" panose="020B0604020202020204" pitchFamily="34" charset="0"/>
              </a:rPr>
              <a:t>on the category, detail and examples of the Pathway skills, knowledge and behaviours and training, for you to assess against.</a:t>
            </a:r>
          </a:p>
        </p:txBody>
      </p:sp>
      <p:sp>
        <p:nvSpPr>
          <p:cNvPr id="9" name="Rectangle 8">
            <a:extLst>
              <a:ext uri="{FF2B5EF4-FFF2-40B4-BE49-F238E27FC236}">
                <a16:creationId xmlns:a16="http://schemas.microsoft.com/office/drawing/2014/main" id="{AD7824C0-D989-B16A-641E-7AAEC736F1FE}"/>
              </a:ext>
            </a:extLst>
          </p:cNvPr>
          <p:cNvSpPr/>
          <p:nvPr/>
        </p:nvSpPr>
        <p:spPr>
          <a:xfrm>
            <a:off x="8368209" y="5222900"/>
            <a:ext cx="3435864"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Use the skills stage rating </a:t>
            </a:r>
            <a:r>
              <a:rPr lang="en-GB" sz="1200" dirty="0">
                <a:solidFill>
                  <a:schemeClr val="tx1"/>
                </a:solidFill>
                <a:latin typeface="Arial" panose="020B0604020202020204" pitchFamily="34" charset="0"/>
                <a:cs typeface="Arial" panose="020B0604020202020204" pitchFamily="34" charset="0"/>
              </a:rPr>
              <a:t>to plot your self-assessment (teal), and your manager’s assessment (blue) too. Use the Notes section to record reflections, aspirations, actions etc. </a:t>
            </a:r>
          </a:p>
        </p:txBody>
      </p:sp>
      <p:sp>
        <p:nvSpPr>
          <p:cNvPr id="11" name="Arrow: Down 10">
            <a:extLst>
              <a:ext uri="{FF2B5EF4-FFF2-40B4-BE49-F238E27FC236}">
                <a16:creationId xmlns:a16="http://schemas.microsoft.com/office/drawing/2014/main" id="{EB7CE8DC-78F5-52F3-5708-93795F135A73}"/>
              </a:ext>
            </a:extLst>
          </p:cNvPr>
          <p:cNvSpPr/>
          <p:nvPr/>
        </p:nvSpPr>
        <p:spPr>
          <a:xfrm>
            <a:off x="9910502" y="4716309"/>
            <a:ext cx="351277" cy="466244"/>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64;p14">
            <a:extLst>
              <a:ext uri="{FF2B5EF4-FFF2-40B4-BE49-F238E27FC236}">
                <a16:creationId xmlns:a16="http://schemas.microsoft.com/office/drawing/2014/main" id="{0F44F4BD-B71E-BF6D-898C-CA5B5701DB75}"/>
              </a:ext>
            </a:extLst>
          </p:cNvPr>
          <p:cNvSpPr txBox="1">
            <a:spLocks/>
          </p:cNvSpPr>
          <p:nvPr/>
        </p:nvSpPr>
        <p:spPr>
          <a:xfrm>
            <a:off x="4490249" y="2657810"/>
            <a:ext cx="7500475" cy="430166"/>
          </a:xfrm>
          <a:prstGeom prst="rect">
            <a:avLst/>
          </a:prstGeom>
          <a:noFill/>
          <a:ln>
            <a:noFill/>
          </a:ln>
        </p:spPr>
        <p:txBody>
          <a:bodyPr spcFirstLastPara="1" wrap="squar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1400" kern="0" dirty="0">
                <a:solidFill>
                  <a:srgbClr val="008C95"/>
                </a:solidFill>
              </a:rPr>
              <a:t>Completing the assessment – an example of what the assessment pages look like</a:t>
            </a:r>
          </a:p>
        </p:txBody>
      </p:sp>
      <p:pic>
        <p:nvPicPr>
          <p:cNvPr id="13" name="Picture 12">
            <a:extLst>
              <a:ext uri="{FF2B5EF4-FFF2-40B4-BE49-F238E27FC236}">
                <a16:creationId xmlns:a16="http://schemas.microsoft.com/office/drawing/2014/main" id="{77112938-66A2-5A50-00A5-FC8FA613C283}"/>
              </a:ext>
            </a:extLst>
          </p:cNvPr>
          <p:cNvPicPr>
            <a:picLocks noChangeAspect="1"/>
          </p:cNvPicPr>
          <p:nvPr/>
        </p:nvPicPr>
        <p:blipFill rotWithShape="1">
          <a:blip r:embed="rId3"/>
          <a:srcRect t="16858" b="5489"/>
          <a:stretch/>
        </p:blipFill>
        <p:spPr>
          <a:xfrm>
            <a:off x="4527624" y="3151308"/>
            <a:ext cx="7276450" cy="1565001"/>
          </a:xfrm>
          <a:prstGeom prst="rect">
            <a:avLst/>
          </a:prstGeom>
          <a:ln>
            <a:solidFill>
              <a:schemeClr val="tx1">
                <a:lumMod val="85000"/>
                <a:lumOff val="15000"/>
              </a:schemeClr>
            </a:solidFill>
          </a:ln>
        </p:spPr>
      </p:pic>
      <p:sp>
        <p:nvSpPr>
          <p:cNvPr id="15" name="Arrow: Down 14">
            <a:extLst>
              <a:ext uri="{FF2B5EF4-FFF2-40B4-BE49-F238E27FC236}">
                <a16:creationId xmlns:a16="http://schemas.microsoft.com/office/drawing/2014/main" id="{7226FCF8-6017-D5BA-7B52-2671DFE6381E}"/>
              </a:ext>
            </a:extLst>
          </p:cNvPr>
          <p:cNvSpPr/>
          <p:nvPr/>
        </p:nvSpPr>
        <p:spPr>
          <a:xfrm>
            <a:off x="6227173" y="4743033"/>
            <a:ext cx="351277" cy="439520"/>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95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p:txBody>
          <a:bodyPr/>
          <a:lstStyle/>
          <a:p>
            <a:r>
              <a:rPr lang="en-GB" sz="4000" dirty="0">
                <a:solidFill>
                  <a:srgbClr val="008C95"/>
                </a:solidFill>
              </a:rPr>
              <a:t>Section 2:</a:t>
            </a:r>
            <a:br>
              <a:rPr lang="en-GB" sz="4000" dirty="0"/>
            </a:br>
            <a:r>
              <a:rPr lang="en-GB" sz="4000" dirty="0"/>
              <a:t>Introduction to Practice Leader role</a:t>
            </a:r>
          </a:p>
        </p:txBody>
      </p:sp>
    </p:spTree>
    <p:extLst>
      <p:ext uri="{BB962C8B-B14F-4D97-AF65-F5344CB8AC3E}">
        <p14:creationId xmlns:p14="http://schemas.microsoft.com/office/powerpoint/2010/main" val="281413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7B6E6E-52E8-C95C-4230-191C089E6885}"/>
              </a:ext>
            </a:extLst>
          </p:cNvPr>
          <p:cNvSpPr>
            <a:spLocks noGrp="1"/>
          </p:cNvSpPr>
          <p:nvPr>
            <p:ph type="body" sz="quarter" idx="20"/>
          </p:nvPr>
        </p:nvSpPr>
        <p:spPr/>
        <p:txBody>
          <a:bodyPr/>
          <a:lstStyle/>
          <a:p>
            <a:r>
              <a:rPr lang="en-GB" sz="3200" dirty="0"/>
              <a:t>Kelly’s story – Practice Leader</a:t>
            </a:r>
          </a:p>
        </p:txBody>
      </p:sp>
      <p:sp>
        <p:nvSpPr>
          <p:cNvPr id="6" name="TextBox 5">
            <a:extLst>
              <a:ext uri="{FF2B5EF4-FFF2-40B4-BE49-F238E27FC236}">
                <a16:creationId xmlns:a16="http://schemas.microsoft.com/office/drawing/2014/main" id="{5D0F0B8D-7688-1DB4-CB5A-D1E460B27E74}"/>
              </a:ext>
            </a:extLst>
          </p:cNvPr>
          <p:cNvSpPr txBox="1"/>
          <p:nvPr/>
        </p:nvSpPr>
        <p:spPr>
          <a:xfrm>
            <a:off x="559039" y="1480531"/>
            <a:ext cx="8673451"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Kelly is a team leader in a supported living service for people with a learning disability. She really enjoys working with the people who live in the service, she knows them good and has very good relationships with them and their families. Kelly has worked in the service for a few years now after starting her career in adult social care working in a residential home with another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During her time with her previous employer, she completed both the Care Certificate and the Level 3 Diploma in Care qualifications along with a number of accredited training courses to help develop her general practice as well as her specific knowledge around supporting people with learning disabilities. After reviewing her previous qualifications and training against the care workforce pathway, her new employer recognised and accepted all of her previous learning - avoiding the need to repeat anything.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While discussing her development and future career goals with her line manager, Kelly realises she is passionate about continuing to develop her specialist knowledge and is really good at getting the best out of her team. She discusses a career in management with her line manager but realises that is not for her. Instead, they explore the practice leader role category so Kelly can continue to develop her area of practice and support others to do the same. Kelly would also like to increase her specialist knowledge in sensory impairments and communication as this is a particular area of support for one person she is currently supporting.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Kelly and her manager put together a personal development plan. This has been mapped against her previous learning and qualifications and Tier 3 of the Core Capabilities Framework for Supporting People with a Learning Disability. Her manager also supports her to complete a specialist qualification at Level 4 to help develop further her practice leadership skills and knowledge. Following completion of her qualification, Kelly takes on the responsibility of leading practice within the supported living house, supporting her colleagues to develop their own practice, identifying and closing skills gaps, and engaging with the wider social care sector so she can ensure her own practice continues to be at the forefront of what is expected within her specialism.</a:t>
            </a:r>
          </a:p>
        </p:txBody>
      </p:sp>
    </p:spTree>
    <p:extLst>
      <p:ext uri="{BB962C8B-B14F-4D97-AF65-F5344CB8AC3E}">
        <p14:creationId xmlns:p14="http://schemas.microsoft.com/office/powerpoint/2010/main" val="28871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DD1B12-FA5F-F942-9464-23E194837BE2}"/>
              </a:ext>
            </a:extLst>
          </p:cNvPr>
          <p:cNvGrpSpPr>
            <a:grpSpLocks/>
          </p:cNvGrpSpPr>
          <p:nvPr/>
        </p:nvGrpSpPr>
        <p:grpSpPr>
          <a:xfrm>
            <a:off x="6379149" y="4020466"/>
            <a:ext cx="5003943" cy="2341755"/>
            <a:chOff x="6379149" y="3794330"/>
            <a:chExt cx="5003943" cy="2341755"/>
          </a:xfrm>
        </p:grpSpPr>
        <p:sp>
          <p:nvSpPr>
            <p:cNvPr id="7" name="Rectangle 6">
              <a:extLst>
                <a:ext uri="{FF2B5EF4-FFF2-40B4-BE49-F238E27FC236}">
                  <a16:creationId xmlns:a16="http://schemas.microsoft.com/office/drawing/2014/main" id="{0D67BADE-AE4B-4FA9-4812-1E9D99977FA8}"/>
                </a:ext>
              </a:extLst>
            </p:cNvPr>
            <p:cNvSpPr>
              <a:spLocks/>
            </p:cNvSpPr>
            <p:nvPr/>
          </p:nvSpPr>
          <p:spPr>
            <a:xfrm>
              <a:off x="6379149" y="3799301"/>
              <a:ext cx="4844521" cy="2256433"/>
            </a:xfrm>
            <a:prstGeom prst="rect">
              <a:avLst/>
            </a:prstGeom>
            <a:solidFill>
              <a:srgbClr val="008C95">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8" name="Free-form: Shape 82">
              <a:extLst>
                <a:ext uri="{FF2B5EF4-FFF2-40B4-BE49-F238E27FC236}">
                  <a16:creationId xmlns:a16="http://schemas.microsoft.com/office/drawing/2014/main" id="{7C7A139C-48D3-F482-3A9B-0A08FA4302CD}"/>
                </a:ext>
              </a:extLst>
            </p:cNvPr>
            <p:cNvSpPr>
              <a:spLocks/>
            </p:cNvSpPr>
            <p:nvPr/>
          </p:nvSpPr>
          <p:spPr>
            <a:xfrm>
              <a:off x="6401481" y="3806016"/>
              <a:ext cx="2419220" cy="2330069"/>
            </a:xfrm>
            <a:custGeom>
              <a:avLst/>
              <a:gdLst>
                <a:gd name="connsiteX0" fmla="*/ 1106043 w 1107125"/>
                <a:gd name="connsiteY0" fmla="*/ 133611 h 1106768"/>
                <a:gd name="connsiteX1" fmla="*/ 133968 w 1107125"/>
                <a:gd name="connsiteY1" fmla="*/ 1105687 h 1106768"/>
                <a:gd name="connsiteX2" fmla="*/ 0 w 1107125"/>
                <a:gd name="connsiteY2" fmla="*/ 987794 h 1106768"/>
                <a:gd name="connsiteX3" fmla="*/ 0 w 1107125"/>
                <a:gd name="connsiteY3" fmla="*/ 489432 h 1106768"/>
                <a:gd name="connsiteX4" fmla="*/ 91099 w 1107125"/>
                <a:gd name="connsiteY4" fmla="*/ 374040 h 1106768"/>
                <a:gd name="connsiteX5" fmla="*/ 385829 w 1107125"/>
                <a:gd name="connsiteY5" fmla="*/ 87169 h 1106768"/>
                <a:gd name="connsiteX6" fmla="*/ 500149 w 1107125"/>
                <a:gd name="connsiteY6" fmla="*/ 0 h 1106768"/>
                <a:gd name="connsiteX7" fmla="*/ 988151 w 1107125"/>
                <a:gd name="connsiteY7" fmla="*/ 0 h 1106768"/>
                <a:gd name="connsiteX8" fmla="*/ 1106043 w 1107125"/>
                <a:gd name="connsiteY8" fmla="*/ 133969 h 110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6768">
                  <a:moveTo>
                    <a:pt x="1106043" y="133611"/>
                  </a:moveTo>
                  <a:cubicBezTo>
                    <a:pt x="1037094" y="637690"/>
                    <a:pt x="638047" y="1036738"/>
                    <a:pt x="133968" y="1105687"/>
                  </a:cubicBezTo>
                  <a:cubicBezTo>
                    <a:pt x="63233" y="1115332"/>
                    <a:pt x="0" y="1059244"/>
                    <a:pt x="0" y="987794"/>
                  </a:cubicBezTo>
                  <a:lnTo>
                    <a:pt x="0" y="489432"/>
                  </a:lnTo>
                  <a:cubicBezTo>
                    <a:pt x="0" y="434415"/>
                    <a:pt x="38225" y="388687"/>
                    <a:pt x="91099" y="374040"/>
                  </a:cubicBezTo>
                  <a:cubicBezTo>
                    <a:pt x="231855" y="335457"/>
                    <a:pt x="343673" y="226139"/>
                    <a:pt x="385829" y="87169"/>
                  </a:cubicBezTo>
                  <a:cubicBezTo>
                    <a:pt x="401191" y="36082"/>
                    <a:pt x="446561" y="0"/>
                    <a:pt x="500149" y="0"/>
                  </a:cubicBezTo>
                  <a:lnTo>
                    <a:pt x="988151" y="0"/>
                  </a:lnTo>
                  <a:cubicBezTo>
                    <a:pt x="1059601" y="0"/>
                    <a:pt x="1115689" y="62876"/>
                    <a:pt x="1106043" y="133969"/>
                  </a:cubicBezTo>
                  <a:close/>
                </a:path>
              </a:pathLst>
            </a:custGeom>
            <a:solidFill>
              <a:srgbClr val="008C95"/>
            </a:solidFill>
            <a:ln w="0" cap="flat">
              <a:noFill/>
              <a:prstDash val="solid"/>
              <a:miter/>
            </a:ln>
          </p:spPr>
          <p:txBody>
            <a:bodyPr rtlCol="0" anchor="ctr"/>
            <a:lstStyle/>
            <a:p>
              <a:endParaRPr lang="en-US" dirty="0">
                <a:latin typeface="Arial"/>
                <a:cs typeface="Arial"/>
              </a:endParaRPr>
            </a:p>
          </p:txBody>
        </p:sp>
        <p:sp>
          <p:nvSpPr>
            <p:cNvPr id="9" name="Free-form: Shape 86">
              <a:extLst>
                <a:ext uri="{FF2B5EF4-FFF2-40B4-BE49-F238E27FC236}">
                  <a16:creationId xmlns:a16="http://schemas.microsoft.com/office/drawing/2014/main" id="{60409156-0B49-A1CC-5ABC-37CE38265858}"/>
                </a:ext>
              </a:extLst>
            </p:cNvPr>
            <p:cNvSpPr>
              <a:spLocks/>
            </p:cNvSpPr>
            <p:nvPr/>
          </p:nvSpPr>
          <p:spPr>
            <a:xfrm>
              <a:off x="6560903" y="5583315"/>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03</a:t>
              </a:r>
            </a:p>
          </p:txBody>
        </p:sp>
        <p:sp>
          <p:nvSpPr>
            <p:cNvPr id="10" name="TextBox 32">
              <a:extLst>
                <a:ext uri="{FF2B5EF4-FFF2-40B4-BE49-F238E27FC236}">
                  <a16:creationId xmlns:a16="http://schemas.microsoft.com/office/drawing/2014/main" id="{920D591D-70C1-B85C-5726-9AD2F491445E}"/>
                </a:ext>
              </a:extLst>
            </p:cNvPr>
            <p:cNvSpPr txBox="1">
              <a:spLocks/>
            </p:cNvSpPr>
            <p:nvPr/>
          </p:nvSpPr>
          <p:spPr>
            <a:xfrm>
              <a:off x="7041055"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Delivering excellent care</a:t>
              </a:r>
            </a:p>
          </p:txBody>
        </p:sp>
        <p:pic>
          <p:nvPicPr>
            <p:cNvPr id="11" name="Graphic 10" descr="Care outline">
              <a:extLst>
                <a:ext uri="{FF2B5EF4-FFF2-40B4-BE49-F238E27FC236}">
                  <a16:creationId xmlns:a16="http://schemas.microsoft.com/office/drawing/2014/main" id="{1C0FF22F-2644-1346-DA6F-E504972B3D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2466" y="3845335"/>
              <a:ext cx="540000" cy="540000"/>
            </a:xfrm>
            <a:prstGeom prst="rect">
              <a:avLst/>
            </a:prstGeom>
          </p:spPr>
        </p:pic>
        <p:sp>
          <p:nvSpPr>
            <p:cNvPr id="12" name="TextBox 11">
              <a:extLst>
                <a:ext uri="{FF2B5EF4-FFF2-40B4-BE49-F238E27FC236}">
                  <a16:creationId xmlns:a16="http://schemas.microsoft.com/office/drawing/2014/main" id="{10D25466-344F-F967-2139-9B2935475753}"/>
                </a:ext>
              </a:extLst>
            </p:cNvPr>
            <p:cNvSpPr txBox="1">
              <a:spLocks/>
            </p:cNvSpPr>
            <p:nvPr/>
          </p:nvSpPr>
          <p:spPr>
            <a:xfrm>
              <a:off x="8852949" y="3794330"/>
              <a:ext cx="2530143" cy="1754326"/>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Practice leadership</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Measures of good quality of life</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Lead health and safety</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Facilitate support planning</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Research and analysis</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Service improvement</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Innovation and change</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Trauma-informed care</a:t>
              </a:r>
            </a:p>
          </p:txBody>
        </p:sp>
      </p:grpSp>
      <p:grpSp>
        <p:nvGrpSpPr>
          <p:cNvPr id="13" name="Group 12">
            <a:extLst>
              <a:ext uri="{FF2B5EF4-FFF2-40B4-BE49-F238E27FC236}">
                <a16:creationId xmlns:a16="http://schemas.microsoft.com/office/drawing/2014/main" id="{3B19C87A-E5C0-0375-006C-0480BFAF1682}"/>
              </a:ext>
            </a:extLst>
          </p:cNvPr>
          <p:cNvGrpSpPr>
            <a:grpSpLocks/>
          </p:cNvGrpSpPr>
          <p:nvPr/>
        </p:nvGrpSpPr>
        <p:grpSpPr>
          <a:xfrm>
            <a:off x="6379149" y="1598995"/>
            <a:ext cx="4845301" cy="2330823"/>
            <a:chOff x="6379149" y="1382685"/>
            <a:chExt cx="4845301" cy="2330823"/>
          </a:xfrm>
        </p:grpSpPr>
        <p:sp>
          <p:nvSpPr>
            <p:cNvPr id="14" name="Rectangle 13">
              <a:extLst>
                <a:ext uri="{FF2B5EF4-FFF2-40B4-BE49-F238E27FC236}">
                  <a16:creationId xmlns:a16="http://schemas.microsoft.com/office/drawing/2014/main" id="{D123B554-2C78-F0ED-B232-47284490EC11}"/>
                </a:ext>
              </a:extLst>
            </p:cNvPr>
            <p:cNvSpPr>
              <a:spLocks/>
            </p:cNvSpPr>
            <p:nvPr/>
          </p:nvSpPr>
          <p:spPr>
            <a:xfrm>
              <a:off x="6379149" y="1451204"/>
              <a:ext cx="4845301" cy="2258805"/>
            </a:xfrm>
            <a:prstGeom prst="rect">
              <a:avLst/>
            </a:prstGeom>
            <a:solidFill>
              <a:srgbClr val="0068B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15" name="Free-form: Shape 81">
              <a:extLst>
                <a:ext uri="{FF2B5EF4-FFF2-40B4-BE49-F238E27FC236}">
                  <a16:creationId xmlns:a16="http://schemas.microsoft.com/office/drawing/2014/main" id="{B7257FC2-4EE1-FEF3-234A-7E286FBAC664}"/>
                </a:ext>
              </a:extLst>
            </p:cNvPr>
            <p:cNvSpPr>
              <a:spLocks/>
            </p:cNvSpPr>
            <p:nvPr/>
          </p:nvSpPr>
          <p:spPr>
            <a:xfrm>
              <a:off x="6402261" y="1382685"/>
              <a:ext cx="2419220" cy="2330823"/>
            </a:xfrm>
            <a:custGeom>
              <a:avLst/>
              <a:gdLst>
                <a:gd name="connsiteX0" fmla="*/ 987794 w 1107125"/>
                <a:gd name="connsiteY0" fmla="*/ 1106769 h 1107126"/>
                <a:gd name="connsiteX1" fmla="*/ 507294 w 1107125"/>
                <a:gd name="connsiteY1" fmla="*/ 1106769 h 1107126"/>
                <a:gd name="connsiteX2" fmla="*/ 391545 w 1107125"/>
                <a:gd name="connsiteY2" fmla="*/ 1012812 h 1107126"/>
                <a:gd name="connsiteX3" fmla="*/ 90027 w 1107125"/>
                <a:gd name="connsiteY3" fmla="*/ 703077 h 1107126"/>
                <a:gd name="connsiteX4" fmla="*/ 0 w 1107125"/>
                <a:gd name="connsiteY4" fmla="*/ 588400 h 1107126"/>
                <a:gd name="connsiteX5" fmla="*/ 0 w 1107125"/>
                <a:gd name="connsiteY5" fmla="*/ 118975 h 1107126"/>
                <a:gd name="connsiteX6" fmla="*/ 133968 w 1107125"/>
                <a:gd name="connsiteY6" fmla="*/ 1082 h 1107126"/>
                <a:gd name="connsiteX7" fmla="*/ 1106043 w 1107125"/>
                <a:gd name="connsiteY7" fmla="*/ 973158 h 1107126"/>
                <a:gd name="connsiteX8" fmla="*/ 988151 w 1107125"/>
                <a:gd name="connsiteY8" fmla="*/ 1107126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987794" y="1106769"/>
                  </a:moveTo>
                  <a:lnTo>
                    <a:pt x="507294" y="1106769"/>
                  </a:lnTo>
                  <a:cubicBezTo>
                    <a:pt x="451206" y="1106769"/>
                    <a:pt x="404763" y="1067114"/>
                    <a:pt x="391545" y="1012812"/>
                  </a:cubicBezTo>
                  <a:cubicBezTo>
                    <a:pt x="355106" y="862411"/>
                    <a:pt x="238643" y="743446"/>
                    <a:pt x="90027" y="703077"/>
                  </a:cubicBezTo>
                  <a:cubicBezTo>
                    <a:pt x="37511" y="688787"/>
                    <a:pt x="0" y="642702"/>
                    <a:pt x="0" y="588400"/>
                  </a:cubicBezTo>
                  <a:lnTo>
                    <a:pt x="0" y="118975"/>
                  </a:lnTo>
                  <a:cubicBezTo>
                    <a:pt x="0" y="47525"/>
                    <a:pt x="62876" y="-8563"/>
                    <a:pt x="133968" y="1082"/>
                  </a:cubicBezTo>
                  <a:cubicBezTo>
                    <a:pt x="638047" y="70031"/>
                    <a:pt x="1037094" y="469079"/>
                    <a:pt x="1106043" y="973158"/>
                  </a:cubicBezTo>
                  <a:cubicBezTo>
                    <a:pt x="1115689" y="1043893"/>
                    <a:pt x="1059601" y="1107126"/>
                    <a:pt x="988151" y="1107126"/>
                  </a:cubicBezTo>
                  <a:close/>
                </a:path>
              </a:pathLst>
            </a:custGeom>
            <a:solidFill>
              <a:srgbClr val="0068B3"/>
            </a:solidFill>
            <a:ln w="0" cap="flat">
              <a:noFill/>
              <a:prstDash val="solid"/>
              <a:miter/>
            </a:ln>
          </p:spPr>
          <p:txBody>
            <a:bodyPr rtlCol="0" anchor="ctr"/>
            <a:lstStyle/>
            <a:p>
              <a:endParaRPr lang="en-US" dirty="0">
                <a:latin typeface="Arial"/>
                <a:cs typeface="Arial"/>
              </a:endParaRPr>
            </a:p>
          </p:txBody>
        </p:sp>
        <p:sp>
          <p:nvSpPr>
            <p:cNvPr id="16" name="Free-form: Shape 85">
              <a:extLst>
                <a:ext uri="{FF2B5EF4-FFF2-40B4-BE49-F238E27FC236}">
                  <a16:creationId xmlns:a16="http://schemas.microsoft.com/office/drawing/2014/main" id="{1D32F870-E345-8CD3-703D-188C55E580C7}"/>
                </a:ext>
              </a:extLst>
            </p:cNvPr>
            <p:cNvSpPr>
              <a:spLocks/>
            </p:cNvSpPr>
            <p:nvPr/>
          </p:nvSpPr>
          <p:spPr>
            <a:xfrm>
              <a:off x="6596642" y="1618118"/>
              <a:ext cx="388758" cy="374553"/>
            </a:xfrm>
            <a:custGeom>
              <a:avLst/>
              <a:gdLst>
                <a:gd name="connsiteX0" fmla="*/ 177910 w 177910"/>
                <a:gd name="connsiteY0" fmla="*/ 88955 h 177910"/>
                <a:gd name="connsiteX1" fmla="*/ 88955 w 177910"/>
                <a:gd name="connsiteY1" fmla="*/ 177910 h 177910"/>
                <a:gd name="connsiteX2" fmla="*/ -1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4" y="177910"/>
                    <a:pt x="88955" y="177910"/>
                  </a:cubicBezTo>
                  <a:cubicBezTo>
                    <a:pt x="39826" y="177910"/>
                    <a:pt x="-1" y="138084"/>
                    <a:pt x="-1" y="88955"/>
                  </a:cubicBezTo>
                  <a:cubicBezTo>
                    <a:pt x="-1" y="39827"/>
                    <a:pt x="39826" y="0"/>
                    <a:pt x="88955" y="0"/>
                  </a:cubicBezTo>
                  <a:cubicBezTo>
                    <a:pt x="138083" y="0"/>
                    <a:pt x="177910" y="39827"/>
                    <a:pt x="177910" y="88955"/>
                  </a:cubicBezTo>
                  <a:close/>
                </a:path>
              </a:pathLst>
            </a:custGeom>
            <a:solidFill>
              <a:srgbClr val="FFFFFF"/>
            </a:solidFill>
            <a:ln w="0" cap="flat">
              <a:noFill/>
              <a:prstDash val="solid"/>
              <a:miter/>
            </a:ln>
          </p:spPr>
          <p:txBody>
            <a:bodyPr wrap="none" rtlCol="0" anchor="ctr"/>
            <a:lstStyle/>
            <a:p>
              <a:pPr algn="ctr"/>
              <a:r>
                <a:rPr lang="en-US" sz="1050" dirty="0">
                  <a:latin typeface="Arial"/>
                  <a:cs typeface="Arial"/>
                </a:rPr>
                <a:t>02</a:t>
              </a:r>
            </a:p>
          </p:txBody>
        </p:sp>
        <p:sp>
          <p:nvSpPr>
            <p:cNvPr id="17" name="TextBox 32">
              <a:extLst>
                <a:ext uri="{FF2B5EF4-FFF2-40B4-BE49-F238E27FC236}">
                  <a16:creationId xmlns:a16="http://schemas.microsoft.com/office/drawing/2014/main" id="{C6D36075-5587-2C46-7DE6-FC0E8C931ECC}"/>
                </a:ext>
              </a:extLst>
            </p:cNvPr>
            <p:cNvSpPr txBox="1">
              <a:spLocks/>
            </p:cNvSpPr>
            <p:nvPr/>
          </p:nvSpPr>
          <p:spPr>
            <a:xfrm>
              <a:off x="6949659" y="2258326"/>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Doing the right thing</a:t>
              </a:r>
            </a:p>
          </p:txBody>
        </p:sp>
        <p:pic>
          <p:nvPicPr>
            <p:cNvPr id="18" name="Graphic 17" descr="Scales of justice outline">
              <a:extLst>
                <a:ext uri="{FF2B5EF4-FFF2-40B4-BE49-F238E27FC236}">
                  <a16:creationId xmlns:a16="http://schemas.microsoft.com/office/drawing/2014/main" id="{EF90B9A5-9761-48D9-0044-978070A26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263" y="3053251"/>
              <a:ext cx="540000" cy="540000"/>
            </a:xfrm>
            <a:prstGeom prst="rect">
              <a:avLst/>
            </a:prstGeom>
          </p:spPr>
        </p:pic>
        <p:sp>
          <p:nvSpPr>
            <p:cNvPr id="19" name="TextBox 18">
              <a:extLst>
                <a:ext uri="{FF2B5EF4-FFF2-40B4-BE49-F238E27FC236}">
                  <a16:creationId xmlns:a16="http://schemas.microsoft.com/office/drawing/2014/main" id="{9D037729-0E59-8862-CE1F-7C7682CF1D38}"/>
                </a:ext>
              </a:extLst>
            </p:cNvPr>
            <p:cNvSpPr txBox="1">
              <a:spLocks/>
            </p:cNvSpPr>
            <p:nvPr/>
          </p:nvSpPr>
          <p:spPr>
            <a:xfrm>
              <a:off x="8838653" y="1522931"/>
              <a:ext cx="2352770" cy="1384995"/>
            </a:xfrm>
            <a:prstGeom prst="rect">
              <a:avLst/>
            </a:prstGeom>
            <a:noFill/>
          </p:spPr>
          <p:txBody>
            <a:bodyPr wrap="square">
              <a:spAutoFit/>
            </a:bodyPr>
            <a:lstStyle/>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Lead inclusive practice</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Professional practice</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Lead practice in quality assurance</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Lead in advocacy</a:t>
              </a: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Lead practice in providing information and guidance</a:t>
              </a:r>
            </a:p>
          </p:txBody>
        </p:sp>
      </p:grpSp>
      <p:grpSp>
        <p:nvGrpSpPr>
          <p:cNvPr id="20" name="Group 19">
            <a:extLst>
              <a:ext uri="{FF2B5EF4-FFF2-40B4-BE49-F238E27FC236}">
                <a16:creationId xmlns:a16="http://schemas.microsoft.com/office/drawing/2014/main" id="{5AEB13AC-7220-111A-DD2A-4D6845635719}"/>
              </a:ext>
            </a:extLst>
          </p:cNvPr>
          <p:cNvGrpSpPr>
            <a:grpSpLocks/>
          </p:cNvGrpSpPr>
          <p:nvPr/>
        </p:nvGrpSpPr>
        <p:grpSpPr>
          <a:xfrm>
            <a:off x="1163782" y="1588403"/>
            <a:ext cx="5142459" cy="2344354"/>
            <a:chOff x="1163782" y="1381931"/>
            <a:chExt cx="5142459" cy="2344354"/>
          </a:xfrm>
        </p:grpSpPr>
        <p:sp>
          <p:nvSpPr>
            <p:cNvPr id="21" name="Rectangle 20">
              <a:extLst>
                <a:ext uri="{FF2B5EF4-FFF2-40B4-BE49-F238E27FC236}">
                  <a16:creationId xmlns:a16="http://schemas.microsoft.com/office/drawing/2014/main" id="{A46D28E8-6811-3580-5E1B-69664C51611B}"/>
                </a:ext>
              </a:extLst>
            </p:cNvPr>
            <p:cNvSpPr>
              <a:spLocks/>
            </p:cNvSpPr>
            <p:nvPr/>
          </p:nvSpPr>
          <p:spPr>
            <a:xfrm>
              <a:off x="1163782" y="1452155"/>
              <a:ext cx="5118611" cy="2274130"/>
            </a:xfrm>
            <a:prstGeom prst="rect">
              <a:avLst/>
            </a:prstGeom>
            <a:solidFill>
              <a:srgbClr val="FFB81C">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2" name="Free-form: Shape 84">
              <a:extLst>
                <a:ext uri="{FF2B5EF4-FFF2-40B4-BE49-F238E27FC236}">
                  <a16:creationId xmlns:a16="http://schemas.microsoft.com/office/drawing/2014/main" id="{7B4232EE-AEDB-8172-471F-3AC49E210ADF}"/>
                </a:ext>
              </a:extLst>
            </p:cNvPr>
            <p:cNvSpPr>
              <a:spLocks/>
            </p:cNvSpPr>
            <p:nvPr/>
          </p:nvSpPr>
          <p:spPr>
            <a:xfrm>
              <a:off x="3887021" y="1381931"/>
              <a:ext cx="2419220" cy="2330823"/>
            </a:xfrm>
            <a:custGeom>
              <a:avLst/>
              <a:gdLst>
                <a:gd name="connsiteX0" fmla="*/ 1106768 w 1107125"/>
                <a:gd name="connsiteY0" fmla="*/ 119332 h 1107126"/>
                <a:gd name="connsiteX1" fmla="*/ 1106768 w 1107125"/>
                <a:gd name="connsiteY1" fmla="*/ 588758 h 1107126"/>
                <a:gd name="connsiteX2" fmla="*/ 1016741 w 1107125"/>
                <a:gd name="connsiteY2" fmla="*/ 703435 h 1107126"/>
                <a:gd name="connsiteX3" fmla="*/ 715223 w 1107125"/>
                <a:gd name="connsiteY3" fmla="*/ 1013170 h 1107126"/>
                <a:gd name="connsiteX4" fmla="*/ 599475 w 1107125"/>
                <a:gd name="connsiteY4" fmla="*/ 1107126 h 1107126"/>
                <a:gd name="connsiteX5" fmla="*/ 118975 w 1107125"/>
                <a:gd name="connsiteY5" fmla="*/ 1107126 h 1107126"/>
                <a:gd name="connsiteX6" fmla="*/ 1082 w 1107125"/>
                <a:gd name="connsiteY6" fmla="*/ 973158 h 1107126"/>
                <a:gd name="connsiteX7" fmla="*/ 973157 w 1107125"/>
                <a:gd name="connsiteY7" fmla="*/ 1082 h 1107126"/>
                <a:gd name="connsiteX8" fmla="*/ 1107125 w 1107125"/>
                <a:gd name="connsiteY8" fmla="*/ 118975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6768" y="119332"/>
                  </a:moveTo>
                  <a:lnTo>
                    <a:pt x="1106768" y="588758"/>
                  </a:lnTo>
                  <a:cubicBezTo>
                    <a:pt x="1106768" y="643059"/>
                    <a:pt x="1069257" y="689145"/>
                    <a:pt x="1016741" y="703435"/>
                  </a:cubicBezTo>
                  <a:cubicBezTo>
                    <a:pt x="868126" y="743804"/>
                    <a:pt x="751663" y="862768"/>
                    <a:pt x="715223" y="1013170"/>
                  </a:cubicBezTo>
                  <a:cubicBezTo>
                    <a:pt x="702005" y="1067472"/>
                    <a:pt x="655205" y="1107126"/>
                    <a:pt x="599475" y="1107126"/>
                  </a:cubicBezTo>
                  <a:lnTo>
                    <a:pt x="118975" y="1107126"/>
                  </a:lnTo>
                  <a:cubicBezTo>
                    <a:pt x="47525" y="1107126"/>
                    <a:pt x="-8563" y="1044250"/>
                    <a:pt x="1082" y="973158"/>
                  </a:cubicBezTo>
                  <a:cubicBezTo>
                    <a:pt x="70031" y="469079"/>
                    <a:pt x="469079" y="70031"/>
                    <a:pt x="973157" y="1082"/>
                  </a:cubicBezTo>
                  <a:cubicBezTo>
                    <a:pt x="1043892" y="-8563"/>
                    <a:pt x="1107125" y="47525"/>
                    <a:pt x="1107125" y="118975"/>
                  </a:cubicBezTo>
                  <a:close/>
                </a:path>
              </a:pathLst>
            </a:custGeom>
            <a:solidFill>
              <a:srgbClr val="FFB81C"/>
            </a:solidFill>
            <a:ln w="0" cap="flat">
              <a:noFill/>
              <a:prstDash val="solid"/>
              <a:miter/>
            </a:ln>
          </p:spPr>
          <p:txBody>
            <a:bodyPr rtlCol="0" anchor="ctr"/>
            <a:lstStyle/>
            <a:p>
              <a:endParaRPr lang="en-US" dirty="0">
                <a:latin typeface="Arial"/>
                <a:cs typeface="Arial"/>
              </a:endParaRPr>
            </a:p>
          </p:txBody>
        </p:sp>
        <p:sp>
          <p:nvSpPr>
            <p:cNvPr id="23" name="Free-form: Shape 88">
              <a:extLst>
                <a:ext uri="{FF2B5EF4-FFF2-40B4-BE49-F238E27FC236}">
                  <a16:creationId xmlns:a16="http://schemas.microsoft.com/office/drawing/2014/main" id="{ED316A62-5271-EBCB-C564-8A3965D371A4}"/>
                </a:ext>
              </a:extLst>
            </p:cNvPr>
            <p:cNvSpPr>
              <a:spLocks/>
            </p:cNvSpPr>
            <p:nvPr/>
          </p:nvSpPr>
          <p:spPr>
            <a:xfrm>
              <a:off x="5809507" y="1581779"/>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01</a:t>
              </a:r>
            </a:p>
          </p:txBody>
        </p:sp>
        <p:sp>
          <p:nvSpPr>
            <p:cNvPr id="24" name="TextBox 32">
              <a:extLst>
                <a:ext uri="{FF2B5EF4-FFF2-40B4-BE49-F238E27FC236}">
                  <a16:creationId xmlns:a16="http://schemas.microsoft.com/office/drawing/2014/main" id="{6B5BD576-1562-DE9F-2C43-86D251F18DF3}"/>
                </a:ext>
              </a:extLst>
            </p:cNvPr>
            <p:cNvSpPr txBox="1">
              <a:spLocks/>
            </p:cNvSpPr>
            <p:nvPr/>
          </p:nvSpPr>
          <p:spPr>
            <a:xfrm>
              <a:off x="4518325" y="2109547"/>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Creating a positive working environment</a:t>
              </a:r>
            </a:p>
          </p:txBody>
        </p:sp>
        <p:pic>
          <p:nvPicPr>
            <p:cNvPr id="25" name="Graphic 24" descr="Meeting outline">
              <a:extLst>
                <a:ext uri="{FF2B5EF4-FFF2-40B4-BE49-F238E27FC236}">
                  <a16:creationId xmlns:a16="http://schemas.microsoft.com/office/drawing/2014/main" id="{115F6A5E-A3A0-2BB4-5BD8-DA909002E3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292" y="3086889"/>
              <a:ext cx="540000" cy="540000"/>
            </a:xfrm>
            <a:prstGeom prst="rect">
              <a:avLst/>
            </a:prstGeom>
          </p:spPr>
        </p:pic>
        <p:sp>
          <p:nvSpPr>
            <p:cNvPr id="26" name="TextBox 25">
              <a:extLst>
                <a:ext uri="{FF2B5EF4-FFF2-40B4-BE49-F238E27FC236}">
                  <a16:creationId xmlns:a16="http://schemas.microsoft.com/office/drawing/2014/main" id="{BDEAD59F-A0B9-AA96-4E70-90610B21DCE0}"/>
                </a:ext>
              </a:extLst>
            </p:cNvPr>
            <p:cNvSpPr txBox="1">
              <a:spLocks/>
            </p:cNvSpPr>
            <p:nvPr/>
          </p:nvSpPr>
          <p:spPr>
            <a:xfrm>
              <a:off x="1326436" y="1458314"/>
              <a:ext cx="3462061" cy="461665"/>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Lead communication</a:t>
              </a:r>
            </a:p>
            <a:p>
              <a:pPr marL="285750" indent="-285750">
                <a:buFont typeface="Wingdings" panose="05000000000000000000" pitchFamily="2" charset="2"/>
                <a:buChar char="ü"/>
              </a:pPr>
              <a:r>
                <a:rPr lang="en-GB" sz="1200" dirty="0">
                  <a:latin typeface="Arial"/>
                  <a:cs typeface="Arial"/>
                </a:rPr>
                <a:t>Lead supervision</a:t>
              </a:r>
            </a:p>
          </p:txBody>
        </p:sp>
      </p:grpSp>
      <p:grpSp>
        <p:nvGrpSpPr>
          <p:cNvPr id="27" name="Group 26">
            <a:extLst>
              <a:ext uri="{FF2B5EF4-FFF2-40B4-BE49-F238E27FC236}">
                <a16:creationId xmlns:a16="http://schemas.microsoft.com/office/drawing/2014/main" id="{F12FAA88-1184-EEB5-6213-B13EDC31F374}"/>
              </a:ext>
            </a:extLst>
          </p:cNvPr>
          <p:cNvGrpSpPr>
            <a:grpSpLocks/>
          </p:cNvGrpSpPr>
          <p:nvPr/>
        </p:nvGrpSpPr>
        <p:grpSpPr>
          <a:xfrm>
            <a:off x="1163782" y="4025437"/>
            <a:ext cx="5141679" cy="2336787"/>
            <a:chOff x="1163782" y="3799301"/>
            <a:chExt cx="5141679" cy="2336787"/>
          </a:xfrm>
        </p:grpSpPr>
        <p:sp>
          <p:nvSpPr>
            <p:cNvPr id="28" name="Rectangle 27">
              <a:extLst>
                <a:ext uri="{FF2B5EF4-FFF2-40B4-BE49-F238E27FC236}">
                  <a16:creationId xmlns:a16="http://schemas.microsoft.com/office/drawing/2014/main" id="{5496A64D-C165-5F45-6BC2-CC2C29F6F61C}"/>
                </a:ext>
              </a:extLst>
            </p:cNvPr>
            <p:cNvSpPr>
              <a:spLocks/>
            </p:cNvSpPr>
            <p:nvPr/>
          </p:nvSpPr>
          <p:spPr>
            <a:xfrm>
              <a:off x="1163782" y="3799301"/>
              <a:ext cx="5118612" cy="2247079"/>
            </a:xfrm>
            <a:prstGeom prst="rect">
              <a:avLst/>
            </a:prstGeom>
            <a:solidFill>
              <a:srgbClr val="A2006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9" name="Free-form: Shape 83">
              <a:extLst>
                <a:ext uri="{FF2B5EF4-FFF2-40B4-BE49-F238E27FC236}">
                  <a16:creationId xmlns:a16="http://schemas.microsoft.com/office/drawing/2014/main" id="{E02FD69A-F93D-3DC6-C736-3B00483B6F08}"/>
                </a:ext>
              </a:extLst>
            </p:cNvPr>
            <p:cNvSpPr>
              <a:spLocks/>
            </p:cNvSpPr>
            <p:nvPr/>
          </p:nvSpPr>
          <p:spPr>
            <a:xfrm>
              <a:off x="3886241" y="3805265"/>
              <a:ext cx="2419220" cy="2330823"/>
            </a:xfrm>
            <a:custGeom>
              <a:avLst/>
              <a:gdLst>
                <a:gd name="connsiteX0" fmla="*/ 1107125 w 1107125"/>
                <a:gd name="connsiteY0" fmla="*/ 489789 h 1107126"/>
                <a:gd name="connsiteX1" fmla="*/ 1107125 w 1107125"/>
                <a:gd name="connsiteY1" fmla="*/ 988152 h 1107126"/>
                <a:gd name="connsiteX2" fmla="*/ 973157 w 1107125"/>
                <a:gd name="connsiteY2" fmla="*/ 1106044 h 1107126"/>
                <a:gd name="connsiteX3" fmla="*/ 1082 w 1107125"/>
                <a:gd name="connsiteY3" fmla="*/ 133969 h 1107126"/>
                <a:gd name="connsiteX4" fmla="*/ 118975 w 1107125"/>
                <a:gd name="connsiteY4" fmla="*/ 0 h 1107126"/>
                <a:gd name="connsiteX5" fmla="*/ 606977 w 1107125"/>
                <a:gd name="connsiteY5" fmla="*/ 0 h 1107126"/>
                <a:gd name="connsiteX6" fmla="*/ 721297 w 1107125"/>
                <a:gd name="connsiteY6" fmla="*/ 87169 h 1107126"/>
                <a:gd name="connsiteX7" fmla="*/ 1016027 w 1107125"/>
                <a:gd name="connsiteY7" fmla="*/ 374040 h 1107126"/>
                <a:gd name="connsiteX8" fmla="*/ 1107125 w 1107125"/>
                <a:gd name="connsiteY8" fmla="*/ 489432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7125" y="489789"/>
                  </a:moveTo>
                  <a:lnTo>
                    <a:pt x="1107125" y="988152"/>
                  </a:lnTo>
                  <a:cubicBezTo>
                    <a:pt x="1107125" y="1059602"/>
                    <a:pt x="1044250" y="1115690"/>
                    <a:pt x="973157" y="1106044"/>
                  </a:cubicBezTo>
                  <a:cubicBezTo>
                    <a:pt x="469079" y="1037095"/>
                    <a:pt x="70031" y="638047"/>
                    <a:pt x="1082" y="133969"/>
                  </a:cubicBezTo>
                  <a:cubicBezTo>
                    <a:pt x="-8563" y="63233"/>
                    <a:pt x="47525" y="0"/>
                    <a:pt x="118975" y="0"/>
                  </a:cubicBezTo>
                  <a:lnTo>
                    <a:pt x="606977" y="0"/>
                  </a:lnTo>
                  <a:cubicBezTo>
                    <a:pt x="660207" y="0"/>
                    <a:pt x="705578" y="36082"/>
                    <a:pt x="721297" y="87169"/>
                  </a:cubicBezTo>
                  <a:cubicBezTo>
                    <a:pt x="763452" y="226496"/>
                    <a:pt x="874914" y="335457"/>
                    <a:pt x="1016027" y="374040"/>
                  </a:cubicBezTo>
                  <a:cubicBezTo>
                    <a:pt x="1068900" y="388687"/>
                    <a:pt x="1107125" y="434415"/>
                    <a:pt x="1107125" y="489432"/>
                  </a:cubicBezTo>
                  <a:close/>
                </a:path>
              </a:pathLst>
            </a:custGeom>
            <a:solidFill>
              <a:srgbClr val="A20067"/>
            </a:solidFill>
            <a:ln w="0" cap="flat">
              <a:noFill/>
              <a:prstDash val="solid"/>
              <a:miter/>
            </a:ln>
          </p:spPr>
          <p:txBody>
            <a:bodyPr rtlCol="0" anchor="ctr"/>
            <a:lstStyle/>
            <a:p>
              <a:endParaRPr lang="en-US">
                <a:latin typeface="Arial"/>
                <a:cs typeface="Arial"/>
              </a:endParaRPr>
            </a:p>
          </p:txBody>
        </p:sp>
        <p:sp>
          <p:nvSpPr>
            <p:cNvPr id="30" name="Free-form: Shape 87">
              <a:extLst>
                <a:ext uri="{FF2B5EF4-FFF2-40B4-BE49-F238E27FC236}">
                  <a16:creationId xmlns:a16="http://schemas.microsoft.com/office/drawing/2014/main" id="{335AE62B-9D86-7EF6-6B16-A04413265A5A}"/>
                </a:ext>
              </a:extLst>
            </p:cNvPr>
            <p:cNvSpPr>
              <a:spLocks/>
            </p:cNvSpPr>
            <p:nvPr/>
          </p:nvSpPr>
          <p:spPr>
            <a:xfrm>
              <a:off x="5809505" y="5603311"/>
              <a:ext cx="388758" cy="374553"/>
            </a:xfrm>
            <a:custGeom>
              <a:avLst/>
              <a:gdLst>
                <a:gd name="connsiteX0" fmla="*/ 177910 w 177910"/>
                <a:gd name="connsiteY0" fmla="*/ 88955 h 177910"/>
                <a:gd name="connsiteX1" fmla="*/ 88955 w 177910"/>
                <a:gd name="connsiteY1" fmla="*/ 177910 h 177910"/>
                <a:gd name="connsiteX2" fmla="*/ 0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3" y="177910"/>
                    <a:pt x="88955" y="177910"/>
                  </a:cubicBezTo>
                  <a:cubicBezTo>
                    <a:pt x="39827" y="177910"/>
                    <a:pt x="0" y="138084"/>
                    <a:pt x="0" y="88955"/>
                  </a:cubicBezTo>
                  <a:cubicBezTo>
                    <a:pt x="0" y="39827"/>
                    <a:pt x="39827" y="0"/>
                    <a:pt x="88955" y="0"/>
                  </a:cubicBezTo>
                  <a:cubicBezTo>
                    <a:pt x="138084" y="0"/>
                    <a:pt x="177910" y="39827"/>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04</a:t>
              </a:r>
            </a:p>
          </p:txBody>
        </p:sp>
        <p:sp>
          <p:nvSpPr>
            <p:cNvPr id="31" name="TextBox 32">
              <a:extLst>
                <a:ext uri="{FF2B5EF4-FFF2-40B4-BE49-F238E27FC236}">
                  <a16:creationId xmlns:a16="http://schemas.microsoft.com/office/drawing/2014/main" id="{3706733B-F5FF-7E52-1F93-52AA4232ADBE}"/>
                </a:ext>
              </a:extLst>
            </p:cNvPr>
            <p:cNvSpPr txBox="1">
              <a:spLocks/>
            </p:cNvSpPr>
            <p:nvPr/>
          </p:nvSpPr>
          <p:spPr>
            <a:xfrm>
              <a:off x="4568602"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Developing myself and others</a:t>
              </a:r>
            </a:p>
          </p:txBody>
        </p:sp>
        <p:pic>
          <p:nvPicPr>
            <p:cNvPr id="32" name="Graphic 31" descr="Group brainstorm outline">
              <a:extLst>
                <a:ext uri="{FF2B5EF4-FFF2-40B4-BE49-F238E27FC236}">
                  <a16:creationId xmlns:a16="http://schemas.microsoft.com/office/drawing/2014/main" id="{EAAD9210-052B-B0D3-72D5-F71EA9AE3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9311" y="3810777"/>
              <a:ext cx="540000" cy="540000"/>
            </a:xfrm>
            <a:prstGeom prst="rect">
              <a:avLst/>
            </a:prstGeom>
          </p:spPr>
        </p:pic>
        <p:sp>
          <p:nvSpPr>
            <p:cNvPr id="33" name="TextBox 32">
              <a:extLst>
                <a:ext uri="{FF2B5EF4-FFF2-40B4-BE49-F238E27FC236}">
                  <a16:creationId xmlns:a16="http://schemas.microsoft.com/office/drawing/2014/main" id="{6C1EC1FE-E3CD-AA8F-D278-6D8EE4BC8C75}"/>
                </a:ext>
              </a:extLst>
            </p:cNvPr>
            <p:cNvSpPr txBox="1">
              <a:spLocks/>
            </p:cNvSpPr>
            <p:nvPr/>
          </p:nvSpPr>
          <p:spPr>
            <a:xfrm>
              <a:off x="1362733" y="3950195"/>
              <a:ext cx="2426753"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Lead in learning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development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Mentor others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Coach others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Lead personal development</a:t>
              </a:r>
            </a:p>
          </p:txBody>
        </p:sp>
      </p:grpSp>
      <p:sp>
        <p:nvSpPr>
          <p:cNvPr id="34" name="TextBox 33">
            <a:extLst>
              <a:ext uri="{FF2B5EF4-FFF2-40B4-BE49-F238E27FC236}">
                <a16:creationId xmlns:a16="http://schemas.microsoft.com/office/drawing/2014/main" id="{F8918EEE-DB57-7B86-B88F-F9D80A2F9311}"/>
              </a:ext>
            </a:extLst>
          </p:cNvPr>
          <p:cNvSpPr txBox="1"/>
          <p:nvPr/>
        </p:nvSpPr>
        <p:spPr>
          <a:xfrm>
            <a:off x="5600409" y="3084056"/>
            <a:ext cx="1623249" cy="602385"/>
          </a:xfrm>
          <a:prstGeom prst="rect">
            <a:avLst/>
          </a:prstGeom>
          <a:noFill/>
        </p:spPr>
        <p:txBody>
          <a:bodyPr wrap="square" rtlCol="0">
            <a:prstTxWarp prst="textArchUp">
              <a:avLst/>
            </a:prstTxWarp>
            <a:spAutoFit/>
          </a:bodyPr>
          <a:lstStyle/>
          <a:p>
            <a:pPr algn="ctr"/>
            <a:r>
              <a:rPr lang="en-GB" sz="1400">
                <a:solidFill>
                  <a:schemeClr val="bg1"/>
                </a:solidFill>
                <a:latin typeface="Arial"/>
                <a:cs typeface="Arial"/>
              </a:rPr>
              <a:t>Behaviours</a:t>
            </a:r>
          </a:p>
        </p:txBody>
      </p:sp>
      <p:sp>
        <p:nvSpPr>
          <p:cNvPr id="35" name="Partial Circle 34">
            <a:extLst>
              <a:ext uri="{FF2B5EF4-FFF2-40B4-BE49-F238E27FC236}">
                <a16:creationId xmlns:a16="http://schemas.microsoft.com/office/drawing/2014/main" id="{175E092E-3217-FB74-8D64-162DCA702778}"/>
              </a:ext>
            </a:extLst>
          </p:cNvPr>
          <p:cNvSpPr>
            <a:spLocks/>
          </p:cNvSpPr>
          <p:nvPr/>
        </p:nvSpPr>
        <p:spPr>
          <a:xfrm rot="5400000">
            <a:off x="5326937" y="2854856"/>
            <a:ext cx="2160000" cy="2160000"/>
          </a:xfrm>
          <a:prstGeom prst="pie">
            <a:avLst>
              <a:gd name="adj1" fmla="val 5398181"/>
              <a:gd name="adj2" fmla="val 16200000"/>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endParaRPr lang="en-GB">
              <a:solidFill>
                <a:schemeClr val="tx1"/>
              </a:solidFill>
              <a:latin typeface="Arial"/>
              <a:cs typeface="Arial"/>
            </a:endParaRPr>
          </a:p>
          <a:p>
            <a:pPr algn="ctr"/>
            <a:endParaRPr lang="en-GB">
              <a:solidFill>
                <a:schemeClr val="tx1"/>
              </a:solidFill>
              <a:latin typeface="Arial"/>
              <a:cs typeface="Arial"/>
            </a:endParaRPr>
          </a:p>
        </p:txBody>
      </p:sp>
      <p:sp>
        <p:nvSpPr>
          <p:cNvPr id="36" name="Partial Circle 35">
            <a:extLst>
              <a:ext uri="{FF2B5EF4-FFF2-40B4-BE49-F238E27FC236}">
                <a16:creationId xmlns:a16="http://schemas.microsoft.com/office/drawing/2014/main" id="{8D217381-C159-C11F-3E1E-F2164883EC0C}"/>
              </a:ext>
            </a:extLst>
          </p:cNvPr>
          <p:cNvSpPr>
            <a:spLocks/>
          </p:cNvSpPr>
          <p:nvPr/>
        </p:nvSpPr>
        <p:spPr>
          <a:xfrm rot="5400000" flipH="1">
            <a:off x="5343045" y="2916256"/>
            <a:ext cx="2160000" cy="2160000"/>
          </a:xfrm>
          <a:prstGeom prst="pie">
            <a:avLst>
              <a:gd name="adj1" fmla="val 5398181"/>
              <a:gd name="adj2" fmla="val 16200000"/>
            </a:avLst>
          </a:pr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a:cs typeface="Arial"/>
            </a:endParaRPr>
          </a:p>
        </p:txBody>
      </p:sp>
      <p:sp>
        <p:nvSpPr>
          <p:cNvPr id="37" name="TextBox 36">
            <a:extLst>
              <a:ext uri="{FF2B5EF4-FFF2-40B4-BE49-F238E27FC236}">
                <a16:creationId xmlns:a16="http://schemas.microsoft.com/office/drawing/2014/main" id="{2B9BDE4C-1537-00EC-C6E3-CB81FD0B6AB0}"/>
              </a:ext>
            </a:extLst>
          </p:cNvPr>
          <p:cNvSpPr txBox="1">
            <a:spLocks/>
          </p:cNvSpPr>
          <p:nvPr/>
        </p:nvSpPr>
        <p:spPr>
          <a:xfrm>
            <a:off x="5725426" y="3298698"/>
            <a:ext cx="1385021" cy="1334960"/>
          </a:xfrm>
          <a:prstGeom prst="ellipse">
            <a:avLst/>
          </a:prstGeom>
          <a:solidFill>
            <a:schemeClr val="bg1"/>
          </a:solidFill>
        </p:spPr>
        <p:txBody>
          <a:bodyPr wrap="square" lIns="0" tIns="0" rIns="0" bIns="0" rtlCol="0" anchor="ctr">
            <a:noAutofit/>
          </a:bodyPr>
          <a:lstStyle/>
          <a:p>
            <a:pPr algn="ctr"/>
            <a:r>
              <a:rPr lang="en-GB" sz="1400" b="1" dirty="0">
                <a:latin typeface="Arial"/>
                <a:cs typeface="Arial"/>
              </a:rPr>
              <a:t>Role - Practice Leader</a:t>
            </a:r>
          </a:p>
        </p:txBody>
      </p:sp>
      <p:sp>
        <p:nvSpPr>
          <p:cNvPr id="38" name="TextBox 37">
            <a:extLst>
              <a:ext uri="{FF2B5EF4-FFF2-40B4-BE49-F238E27FC236}">
                <a16:creationId xmlns:a16="http://schemas.microsoft.com/office/drawing/2014/main" id="{93F64A3D-B391-BA72-54EF-90423C6931C6}"/>
              </a:ext>
            </a:extLst>
          </p:cNvPr>
          <p:cNvSpPr txBox="1">
            <a:spLocks/>
          </p:cNvSpPr>
          <p:nvPr/>
        </p:nvSpPr>
        <p:spPr>
          <a:xfrm>
            <a:off x="5744496" y="3118988"/>
            <a:ext cx="1396529" cy="554263"/>
          </a:xfrm>
          <a:prstGeom prst="rect">
            <a:avLst/>
          </a:prstGeom>
          <a:noFill/>
        </p:spPr>
        <p:txBody>
          <a:bodyPr wrap="square" rtlCol="0">
            <a:prstTxWarp prst="textArchUp">
              <a:avLst>
                <a:gd name="adj" fmla="val 11633289"/>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Behaviours</a:t>
            </a:r>
          </a:p>
        </p:txBody>
      </p:sp>
      <p:sp>
        <p:nvSpPr>
          <p:cNvPr id="39" name="TextBox 38">
            <a:extLst>
              <a:ext uri="{FF2B5EF4-FFF2-40B4-BE49-F238E27FC236}">
                <a16:creationId xmlns:a16="http://schemas.microsoft.com/office/drawing/2014/main" id="{B37D83F5-59F9-414F-1C2A-0A5C726FAAFF}"/>
              </a:ext>
            </a:extLst>
          </p:cNvPr>
          <p:cNvSpPr txBox="1">
            <a:spLocks/>
          </p:cNvSpPr>
          <p:nvPr/>
        </p:nvSpPr>
        <p:spPr>
          <a:xfrm>
            <a:off x="5708673" y="4277153"/>
            <a:ext cx="1396529" cy="554263"/>
          </a:xfrm>
          <a:prstGeom prst="rect">
            <a:avLst/>
          </a:prstGeom>
          <a:noFill/>
        </p:spPr>
        <p:txBody>
          <a:bodyPr wrap="square" rtlCol="0">
            <a:prstTxWarp prst="textArchDown">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Training</a:t>
            </a:r>
          </a:p>
        </p:txBody>
      </p:sp>
      <p:sp>
        <p:nvSpPr>
          <p:cNvPr id="40" name="Google Shape;64;p14">
            <a:extLst>
              <a:ext uri="{FF2B5EF4-FFF2-40B4-BE49-F238E27FC236}">
                <a16:creationId xmlns:a16="http://schemas.microsoft.com/office/drawing/2014/main" id="{FBF34AD3-1DB0-05EB-CD2E-5740F66F21D3}"/>
              </a:ext>
            </a:extLst>
          </p:cNvPr>
          <p:cNvSpPr txBox="1">
            <a:spLocks/>
          </p:cNvSpPr>
          <p:nvPr/>
        </p:nvSpPr>
        <p:spPr>
          <a:xfrm>
            <a:off x="565603" y="299069"/>
            <a:ext cx="8518382" cy="629806"/>
          </a:xfrm>
          <a:prstGeom prst="rect">
            <a:avLst/>
          </a:prstGeom>
          <a:noFill/>
          <a:ln>
            <a:noFill/>
          </a:ln>
        </p:spPr>
        <p:txBody>
          <a:bodyPr spcFirstLastPara="1" wrap="non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3200" kern="0" dirty="0">
                <a:solidFill>
                  <a:srgbClr val="606060"/>
                </a:solidFill>
              </a:rPr>
              <a:t>Care Pathway framework for the </a:t>
            </a:r>
          </a:p>
          <a:p>
            <a:pPr defTabSz="914126">
              <a:defRPr/>
            </a:pPr>
            <a:r>
              <a:rPr lang="en-GB" sz="3200" kern="0" dirty="0">
                <a:solidFill>
                  <a:srgbClr val="606060"/>
                </a:solidFill>
              </a:rPr>
              <a:t>Practice Leader role</a:t>
            </a:r>
          </a:p>
        </p:txBody>
      </p:sp>
    </p:spTree>
    <p:extLst>
      <p:ext uri="{BB962C8B-B14F-4D97-AF65-F5344CB8AC3E}">
        <p14:creationId xmlns:p14="http://schemas.microsoft.com/office/powerpoint/2010/main" val="402666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9F466-95F9-B595-B35A-AC821A238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0D6C-8F67-4914-3D82-44EED5D3F9D8}"/>
              </a:ext>
            </a:extLst>
          </p:cNvPr>
          <p:cNvSpPr>
            <a:spLocks noGrp="1"/>
          </p:cNvSpPr>
          <p:nvPr>
            <p:ph type="title"/>
          </p:nvPr>
        </p:nvSpPr>
        <p:spPr/>
        <p:txBody>
          <a:bodyPr/>
          <a:lstStyle/>
          <a:p>
            <a:r>
              <a:rPr lang="en-GB" sz="4000" dirty="0">
                <a:solidFill>
                  <a:srgbClr val="008C95"/>
                </a:solidFill>
              </a:rPr>
              <a:t>Section 3:</a:t>
            </a:r>
            <a:br>
              <a:rPr lang="en-GB" sz="4000" dirty="0"/>
            </a:br>
            <a:r>
              <a:rPr lang="en-GB" sz="4000" dirty="0"/>
              <a:t>Practice Leader</a:t>
            </a:r>
            <a:br>
              <a:rPr lang="en-GB" sz="4000" dirty="0"/>
            </a:br>
            <a:r>
              <a:rPr lang="en-GB" sz="4000" dirty="0"/>
              <a:t>role assessment</a:t>
            </a:r>
          </a:p>
        </p:txBody>
      </p:sp>
    </p:spTree>
    <p:extLst>
      <p:ext uri="{BB962C8B-B14F-4D97-AF65-F5344CB8AC3E}">
        <p14:creationId xmlns:p14="http://schemas.microsoft.com/office/powerpoint/2010/main" val="4225534523"/>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http://schemas.microsoft.com/sharepoint/v3"/>
    <ds:schemaRef ds:uri="e7839a1b-58ff-42f1-bc7d-bf4ee18c7fcf"/>
    <ds:schemaRef ds:uri="2fd8d662-06e8-46d6-9dd1-b28eab5562d7"/>
  </ds:schemaRefs>
</ds:datastoreItem>
</file>

<file path=customXml/itemProps2.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3.xml><?xml version="1.0" encoding="utf-8"?>
<ds:datastoreItem xmlns:ds="http://schemas.openxmlformats.org/officeDocument/2006/customXml" ds:itemID="{8ED1A642-D428-4D1C-8116-69CD67371751}"/>
</file>

<file path=docProps/app.xml><?xml version="1.0" encoding="utf-8"?>
<Properties xmlns="http://schemas.openxmlformats.org/officeDocument/2006/extended-properties" xmlns:vt="http://schemas.openxmlformats.org/officeDocument/2006/docPropsVTypes">
  <Template/>
  <TotalTime>440</TotalTime>
  <Words>3559</Words>
  <Application>Microsoft Office PowerPoint</Application>
  <PresentationFormat>Widescreen</PresentationFormat>
  <Paragraphs>611</Paragraphs>
  <Slides>23</Slides>
  <Notes>11</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Content slides</vt:lpstr>
      <vt:lpstr>Title slides</vt:lpstr>
      <vt:lpstr>Holding slides</vt:lpstr>
      <vt:lpstr>Speaker Slides</vt:lpstr>
      <vt:lpstr>Blank</vt:lpstr>
      <vt:lpstr>Skills assessment</vt:lpstr>
      <vt:lpstr>PowerPoint Presentation</vt:lpstr>
      <vt:lpstr>Section 1: How to use the skills assessment </vt:lpstr>
      <vt:lpstr>PowerPoint Presentation</vt:lpstr>
      <vt:lpstr>PowerPoint Presentation</vt:lpstr>
      <vt:lpstr>Section 2: Introduction to Practice Leader role</vt:lpstr>
      <vt:lpstr>PowerPoint Presentation</vt:lpstr>
      <vt:lpstr>PowerPoint Presentation</vt:lpstr>
      <vt:lpstr>Section 3: Practice Leader role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assessment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19</cp:revision>
  <dcterms:created xsi:type="dcterms:W3CDTF">2024-02-05T11:50:09Z</dcterms:created>
  <dcterms:modified xsi:type="dcterms:W3CDTF">2025-03-18T12:35:49Z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33496400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