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36"/>
  </p:notesMasterIdLst>
  <p:handoutMasterIdLst>
    <p:handoutMasterId r:id="rId37"/>
  </p:handoutMasterIdLst>
  <p:sldIdLst>
    <p:sldId id="2147468702" r:id="rId9"/>
    <p:sldId id="2147468703" r:id="rId10"/>
    <p:sldId id="2147468704" r:id="rId11"/>
    <p:sldId id="2147468705" r:id="rId12"/>
    <p:sldId id="2147468706" r:id="rId13"/>
    <p:sldId id="2147468707" r:id="rId14"/>
    <p:sldId id="2147468708" r:id="rId15"/>
    <p:sldId id="2147472989" r:id="rId16"/>
    <p:sldId id="2147472963" r:id="rId17"/>
    <p:sldId id="2147472978" r:id="rId18"/>
    <p:sldId id="2147472964" r:id="rId19"/>
    <p:sldId id="2147472990" r:id="rId20"/>
    <p:sldId id="2147472966" r:id="rId21"/>
    <p:sldId id="2147472991" r:id="rId22"/>
    <p:sldId id="2147472992" r:id="rId23"/>
    <p:sldId id="2147472969" r:id="rId24"/>
    <p:sldId id="2147472993" r:id="rId25"/>
    <p:sldId id="2147472981" r:id="rId26"/>
    <p:sldId id="2147472994" r:id="rId27"/>
    <p:sldId id="2147472995" r:id="rId28"/>
    <p:sldId id="2147472996" r:id="rId29"/>
    <p:sldId id="2147472973" r:id="rId30"/>
    <p:sldId id="2147472988" r:id="rId31"/>
    <p:sldId id="2147472997" r:id="rId32"/>
    <p:sldId id="2147472998" r:id="rId33"/>
    <p:sldId id="2147472976" r:id="rId34"/>
    <p:sldId id="2147472977" r:id="rId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008F9C"/>
    <a:srgbClr val="606060"/>
    <a:srgbClr val="BA0C2F"/>
    <a:srgbClr val="CACACA"/>
    <a:srgbClr val="00A651"/>
    <a:srgbClr val="330072"/>
    <a:srgbClr val="FFB81C"/>
    <a:srgbClr val="008C95"/>
    <a:srgbClr val="A2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23" autoAdjust="0"/>
  </p:normalViewPr>
  <p:slideViewPr>
    <p:cSldViewPr snapToGrid="0">
      <p:cViewPr varScale="1">
        <p:scale>
          <a:sx n="81" d="100"/>
          <a:sy n="81" d="100"/>
        </p:scale>
        <p:origin x="96" y="57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Watson" userId="648276e9-91cb-491a-9997-3d77fbacc0e8" providerId="ADAL" clId="{8EA02B9D-DC78-48C4-A59A-D5B7149670A6}"/>
    <pc:docChg chg="modSld">
      <pc:chgData name="Joanna Watson" userId="648276e9-91cb-491a-9997-3d77fbacc0e8" providerId="ADAL" clId="{8EA02B9D-DC78-48C4-A59A-D5B7149670A6}" dt="2025-11-12T15:51:23.779" v="47" actId="207"/>
      <pc:docMkLst>
        <pc:docMk/>
      </pc:docMkLst>
      <pc:sldChg chg="modSp mod">
        <pc:chgData name="Joanna Watson" userId="648276e9-91cb-491a-9997-3d77fbacc0e8" providerId="ADAL" clId="{8EA02B9D-DC78-48C4-A59A-D5B7149670A6}" dt="2025-11-12T15:47:14.399" v="9" actId="20577"/>
        <pc:sldMkLst>
          <pc:docMk/>
          <pc:sldMk cId="559569364" sldId="2147468703"/>
        </pc:sldMkLst>
        <pc:graphicFrameChg chg="modGraphic">
          <ac:chgData name="Joanna Watson" userId="648276e9-91cb-491a-9997-3d77fbacc0e8" providerId="ADAL" clId="{8EA02B9D-DC78-48C4-A59A-D5B7149670A6}" dt="2025-11-12T15:47:14.399" v="9" actId="20577"/>
          <ac:graphicFrameMkLst>
            <pc:docMk/>
            <pc:sldMk cId="559569364" sldId="2147468703"/>
            <ac:graphicFrameMk id="6" creationId="{997DDAAC-2760-D973-FD37-EAE96123B1AF}"/>
          </ac:graphicFrameMkLst>
        </pc:graphicFrameChg>
      </pc:sldChg>
      <pc:sldChg chg="modSp mod">
        <pc:chgData name="Joanna Watson" userId="648276e9-91cb-491a-9997-3d77fbacc0e8" providerId="ADAL" clId="{8EA02B9D-DC78-48C4-A59A-D5B7149670A6}" dt="2025-11-12T15:48:55.461" v="21" actId="20577"/>
        <pc:sldMkLst>
          <pc:docMk/>
          <pc:sldMk cId="4026664586" sldId="2147472963"/>
        </pc:sldMkLst>
        <pc:spChg chg="mod">
          <ac:chgData name="Joanna Watson" userId="648276e9-91cb-491a-9997-3d77fbacc0e8" providerId="ADAL" clId="{8EA02B9D-DC78-48C4-A59A-D5B7149670A6}" dt="2025-11-12T15:48:55.461" v="21" actId="20577"/>
          <ac:spMkLst>
            <pc:docMk/>
            <pc:sldMk cId="4026664586" sldId="2147472963"/>
            <ac:spMk id="40" creationId="{FBF34AD3-1DB0-05EB-CD2E-5740F66F21D3}"/>
          </ac:spMkLst>
        </pc:spChg>
      </pc:sldChg>
      <pc:sldChg chg="modSp mod">
        <pc:chgData name="Joanna Watson" userId="648276e9-91cb-491a-9997-3d77fbacc0e8" providerId="ADAL" clId="{8EA02B9D-DC78-48C4-A59A-D5B7149670A6}" dt="2025-11-12T15:49:17.458" v="23" actId="207"/>
        <pc:sldMkLst>
          <pc:docMk/>
          <pc:sldMk cId="3933490512" sldId="2147472966"/>
        </pc:sldMkLst>
        <pc:spChg chg="mod">
          <ac:chgData name="Joanna Watson" userId="648276e9-91cb-491a-9997-3d77fbacc0e8" providerId="ADAL" clId="{8EA02B9D-DC78-48C4-A59A-D5B7149670A6}" dt="2025-11-12T15:49:13.909" v="22" actId="207"/>
          <ac:spMkLst>
            <pc:docMk/>
            <pc:sldMk cId="3933490512" sldId="2147472966"/>
            <ac:spMk id="85" creationId="{26353DB1-D316-D7E9-CAF4-F2C3260F5295}"/>
          </ac:spMkLst>
        </pc:spChg>
        <pc:spChg chg="mod">
          <ac:chgData name="Joanna Watson" userId="648276e9-91cb-491a-9997-3d77fbacc0e8" providerId="ADAL" clId="{8EA02B9D-DC78-48C4-A59A-D5B7149670A6}" dt="2025-11-12T15:49:17.458" v="23" actId="207"/>
          <ac:spMkLst>
            <pc:docMk/>
            <pc:sldMk cId="3933490512" sldId="2147472966"/>
            <ac:spMk id="86" creationId="{A045A930-1124-3B48-2741-FA756665210A}"/>
          </ac:spMkLst>
        </pc:spChg>
      </pc:sldChg>
      <pc:sldChg chg="modSp mod">
        <pc:chgData name="Joanna Watson" userId="648276e9-91cb-491a-9997-3d77fbacc0e8" providerId="ADAL" clId="{8EA02B9D-DC78-48C4-A59A-D5B7149670A6}" dt="2025-11-12T15:49:46.458" v="29" actId="207"/>
        <pc:sldMkLst>
          <pc:docMk/>
          <pc:sldMk cId="1656747796" sldId="2147472969"/>
        </pc:sldMkLst>
        <pc:spChg chg="mod">
          <ac:chgData name="Joanna Watson" userId="648276e9-91cb-491a-9997-3d77fbacc0e8" providerId="ADAL" clId="{8EA02B9D-DC78-48C4-A59A-D5B7149670A6}" dt="2025-11-12T15:49:42.376" v="28" actId="207"/>
          <ac:spMkLst>
            <pc:docMk/>
            <pc:sldMk cId="1656747796" sldId="2147472969"/>
            <ac:spMk id="85" creationId="{8CDB5BA5-E7FD-3BED-63CE-1F23349B9E2B}"/>
          </ac:spMkLst>
        </pc:spChg>
        <pc:spChg chg="mod">
          <ac:chgData name="Joanna Watson" userId="648276e9-91cb-491a-9997-3d77fbacc0e8" providerId="ADAL" clId="{8EA02B9D-DC78-48C4-A59A-D5B7149670A6}" dt="2025-11-12T15:49:46.458" v="29" actId="207"/>
          <ac:spMkLst>
            <pc:docMk/>
            <pc:sldMk cId="1656747796" sldId="2147472969"/>
            <ac:spMk id="86" creationId="{ED3E4E8F-275C-28DE-770F-5C60916622C5}"/>
          </ac:spMkLst>
        </pc:spChg>
      </pc:sldChg>
      <pc:sldChg chg="modSp mod">
        <pc:chgData name="Joanna Watson" userId="648276e9-91cb-491a-9997-3d77fbacc0e8" providerId="ADAL" clId="{8EA02B9D-DC78-48C4-A59A-D5B7149670A6}" dt="2025-11-12T15:50:53.834" v="41" actId="207"/>
        <pc:sldMkLst>
          <pc:docMk/>
          <pc:sldMk cId="3814221159" sldId="2147472973"/>
        </pc:sldMkLst>
        <pc:spChg chg="mod">
          <ac:chgData name="Joanna Watson" userId="648276e9-91cb-491a-9997-3d77fbacc0e8" providerId="ADAL" clId="{8EA02B9D-DC78-48C4-A59A-D5B7149670A6}" dt="2025-11-12T15:50:50.393" v="40" actId="207"/>
          <ac:spMkLst>
            <pc:docMk/>
            <pc:sldMk cId="3814221159" sldId="2147472973"/>
            <ac:spMk id="85" creationId="{CD5677FB-158A-A295-CFBE-A86DD2E93E8F}"/>
          </ac:spMkLst>
        </pc:spChg>
        <pc:spChg chg="mod">
          <ac:chgData name="Joanna Watson" userId="648276e9-91cb-491a-9997-3d77fbacc0e8" providerId="ADAL" clId="{8EA02B9D-DC78-48C4-A59A-D5B7149670A6}" dt="2025-11-12T15:50:53.834" v="41" actId="207"/>
          <ac:spMkLst>
            <pc:docMk/>
            <pc:sldMk cId="3814221159" sldId="2147472973"/>
            <ac:spMk id="86" creationId="{EFF67AC2-7E8A-A79D-4A91-B6A4A5EAE19C}"/>
          </ac:spMkLst>
        </pc:spChg>
      </pc:sldChg>
      <pc:sldChg chg="modSp mod">
        <pc:chgData name="Joanna Watson" userId="648276e9-91cb-491a-9997-3d77fbacc0e8" providerId="ADAL" clId="{8EA02B9D-DC78-48C4-A59A-D5B7149670A6}" dt="2025-11-12T15:50:09.108" v="33" actId="207"/>
        <pc:sldMkLst>
          <pc:docMk/>
          <pc:sldMk cId="3611131173" sldId="2147472981"/>
        </pc:sldMkLst>
        <pc:spChg chg="mod">
          <ac:chgData name="Joanna Watson" userId="648276e9-91cb-491a-9997-3d77fbacc0e8" providerId="ADAL" clId="{8EA02B9D-DC78-48C4-A59A-D5B7149670A6}" dt="2025-11-12T15:50:04.940" v="32" actId="207"/>
          <ac:spMkLst>
            <pc:docMk/>
            <pc:sldMk cId="3611131173" sldId="2147472981"/>
            <ac:spMk id="85" creationId="{D4E9259C-CAD7-E8E3-8666-EE6FE325004E}"/>
          </ac:spMkLst>
        </pc:spChg>
        <pc:spChg chg="mod">
          <ac:chgData name="Joanna Watson" userId="648276e9-91cb-491a-9997-3d77fbacc0e8" providerId="ADAL" clId="{8EA02B9D-DC78-48C4-A59A-D5B7149670A6}" dt="2025-11-12T15:50:09.108" v="33" actId="207"/>
          <ac:spMkLst>
            <pc:docMk/>
            <pc:sldMk cId="3611131173" sldId="2147472981"/>
            <ac:spMk id="86" creationId="{86CEAD89-C323-9B9A-E33F-268477294DC8}"/>
          </ac:spMkLst>
        </pc:spChg>
      </pc:sldChg>
      <pc:sldChg chg="modSp mod">
        <pc:chgData name="Joanna Watson" userId="648276e9-91cb-491a-9997-3d77fbacc0e8" providerId="ADAL" clId="{8EA02B9D-DC78-48C4-A59A-D5B7149670A6}" dt="2025-11-12T15:51:03.190" v="43" actId="207"/>
        <pc:sldMkLst>
          <pc:docMk/>
          <pc:sldMk cId="1758017959" sldId="2147472988"/>
        </pc:sldMkLst>
        <pc:spChg chg="mod">
          <ac:chgData name="Joanna Watson" userId="648276e9-91cb-491a-9997-3d77fbacc0e8" providerId="ADAL" clId="{8EA02B9D-DC78-48C4-A59A-D5B7149670A6}" dt="2025-11-12T15:50:59.476" v="42" actId="207"/>
          <ac:spMkLst>
            <pc:docMk/>
            <pc:sldMk cId="1758017959" sldId="2147472988"/>
            <ac:spMk id="85" creationId="{C5F680D0-29D1-29DD-B5F9-D30C823509A8}"/>
          </ac:spMkLst>
        </pc:spChg>
        <pc:spChg chg="mod">
          <ac:chgData name="Joanna Watson" userId="648276e9-91cb-491a-9997-3d77fbacc0e8" providerId="ADAL" clId="{8EA02B9D-DC78-48C4-A59A-D5B7149670A6}" dt="2025-11-12T15:51:03.190" v="43" actId="207"/>
          <ac:spMkLst>
            <pc:docMk/>
            <pc:sldMk cId="1758017959" sldId="2147472988"/>
            <ac:spMk id="86" creationId="{EA32522E-B2EF-8F93-437F-E01A73126B77}"/>
          </ac:spMkLst>
        </pc:spChg>
      </pc:sldChg>
      <pc:sldChg chg="modSp mod">
        <pc:chgData name="Joanna Watson" userId="648276e9-91cb-491a-9997-3d77fbacc0e8" providerId="ADAL" clId="{8EA02B9D-DC78-48C4-A59A-D5B7149670A6}" dt="2025-11-12T15:49:25.984" v="25" actId="207"/>
        <pc:sldMkLst>
          <pc:docMk/>
          <pc:sldMk cId="451082885" sldId="2147472991"/>
        </pc:sldMkLst>
        <pc:spChg chg="mod">
          <ac:chgData name="Joanna Watson" userId="648276e9-91cb-491a-9997-3d77fbacc0e8" providerId="ADAL" clId="{8EA02B9D-DC78-48C4-A59A-D5B7149670A6}" dt="2025-11-12T15:49:22.389" v="24" actId="207"/>
          <ac:spMkLst>
            <pc:docMk/>
            <pc:sldMk cId="451082885" sldId="2147472991"/>
            <ac:spMk id="85" creationId="{534B3902-7D0F-E06D-79E8-B8992F35975F}"/>
          </ac:spMkLst>
        </pc:spChg>
        <pc:spChg chg="mod">
          <ac:chgData name="Joanna Watson" userId="648276e9-91cb-491a-9997-3d77fbacc0e8" providerId="ADAL" clId="{8EA02B9D-DC78-48C4-A59A-D5B7149670A6}" dt="2025-11-12T15:49:25.984" v="25" actId="207"/>
          <ac:spMkLst>
            <pc:docMk/>
            <pc:sldMk cId="451082885" sldId="2147472991"/>
            <ac:spMk id="86" creationId="{BA6D26DE-C7F2-3216-02B5-78B03E4E1CB5}"/>
          </ac:spMkLst>
        </pc:spChg>
      </pc:sldChg>
      <pc:sldChg chg="modSp mod">
        <pc:chgData name="Joanna Watson" userId="648276e9-91cb-491a-9997-3d77fbacc0e8" providerId="ADAL" clId="{8EA02B9D-DC78-48C4-A59A-D5B7149670A6}" dt="2025-11-12T15:49:35.577" v="27" actId="207"/>
        <pc:sldMkLst>
          <pc:docMk/>
          <pc:sldMk cId="3541258029" sldId="2147472992"/>
        </pc:sldMkLst>
        <pc:spChg chg="mod">
          <ac:chgData name="Joanna Watson" userId="648276e9-91cb-491a-9997-3d77fbacc0e8" providerId="ADAL" clId="{8EA02B9D-DC78-48C4-A59A-D5B7149670A6}" dt="2025-11-12T15:49:31.051" v="26" actId="207"/>
          <ac:spMkLst>
            <pc:docMk/>
            <pc:sldMk cId="3541258029" sldId="2147472992"/>
            <ac:spMk id="85" creationId="{482D03A9-217D-8F32-D8EC-B2FF8F211399}"/>
          </ac:spMkLst>
        </pc:spChg>
        <pc:spChg chg="mod">
          <ac:chgData name="Joanna Watson" userId="648276e9-91cb-491a-9997-3d77fbacc0e8" providerId="ADAL" clId="{8EA02B9D-DC78-48C4-A59A-D5B7149670A6}" dt="2025-11-12T15:49:35.577" v="27" actId="207"/>
          <ac:spMkLst>
            <pc:docMk/>
            <pc:sldMk cId="3541258029" sldId="2147472992"/>
            <ac:spMk id="86" creationId="{D319B6AE-FCDB-2F65-BC62-02BF5B09023F}"/>
          </ac:spMkLst>
        </pc:spChg>
      </pc:sldChg>
      <pc:sldChg chg="modSp mod">
        <pc:chgData name="Joanna Watson" userId="648276e9-91cb-491a-9997-3d77fbacc0e8" providerId="ADAL" clId="{8EA02B9D-DC78-48C4-A59A-D5B7149670A6}" dt="2025-11-12T15:49:56.939" v="31" actId="207"/>
        <pc:sldMkLst>
          <pc:docMk/>
          <pc:sldMk cId="3155069846" sldId="2147472993"/>
        </pc:sldMkLst>
        <pc:spChg chg="mod">
          <ac:chgData name="Joanna Watson" userId="648276e9-91cb-491a-9997-3d77fbacc0e8" providerId="ADAL" clId="{8EA02B9D-DC78-48C4-A59A-D5B7149670A6}" dt="2025-11-12T15:49:52.543" v="30" actId="207"/>
          <ac:spMkLst>
            <pc:docMk/>
            <pc:sldMk cId="3155069846" sldId="2147472993"/>
            <ac:spMk id="85" creationId="{421E9816-F818-78D5-4181-6200A3C36363}"/>
          </ac:spMkLst>
        </pc:spChg>
        <pc:spChg chg="mod">
          <ac:chgData name="Joanna Watson" userId="648276e9-91cb-491a-9997-3d77fbacc0e8" providerId="ADAL" clId="{8EA02B9D-DC78-48C4-A59A-D5B7149670A6}" dt="2025-11-12T15:49:56.939" v="31" actId="207"/>
          <ac:spMkLst>
            <pc:docMk/>
            <pc:sldMk cId="3155069846" sldId="2147472993"/>
            <ac:spMk id="86" creationId="{77EEFFF9-DB7B-53A5-A938-48D705C0FB07}"/>
          </ac:spMkLst>
        </pc:spChg>
      </pc:sldChg>
      <pc:sldChg chg="modSp mod">
        <pc:chgData name="Joanna Watson" userId="648276e9-91cb-491a-9997-3d77fbacc0e8" providerId="ADAL" clId="{8EA02B9D-DC78-48C4-A59A-D5B7149670A6}" dt="2025-11-12T15:50:19.050" v="35" actId="207"/>
        <pc:sldMkLst>
          <pc:docMk/>
          <pc:sldMk cId="2432495449" sldId="2147472994"/>
        </pc:sldMkLst>
        <pc:spChg chg="mod">
          <ac:chgData name="Joanna Watson" userId="648276e9-91cb-491a-9997-3d77fbacc0e8" providerId="ADAL" clId="{8EA02B9D-DC78-48C4-A59A-D5B7149670A6}" dt="2025-11-12T15:50:14.449" v="34" actId="207"/>
          <ac:spMkLst>
            <pc:docMk/>
            <pc:sldMk cId="2432495449" sldId="2147472994"/>
            <ac:spMk id="85" creationId="{4F1C79B4-60E3-FFCC-B824-E90C2CAA2793}"/>
          </ac:spMkLst>
        </pc:spChg>
        <pc:spChg chg="mod">
          <ac:chgData name="Joanna Watson" userId="648276e9-91cb-491a-9997-3d77fbacc0e8" providerId="ADAL" clId="{8EA02B9D-DC78-48C4-A59A-D5B7149670A6}" dt="2025-11-12T15:50:19.050" v="35" actId="207"/>
          <ac:spMkLst>
            <pc:docMk/>
            <pc:sldMk cId="2432495449" sldId="2147472994"/>
            <ac:spMk id="86" creationId="{96E0B687-787E-FB80-8A75-D776C7150587}"/>
          </ac:spMkLst>
        </pc:spChg>
      </pc:sldChg>
      <pc:sldChg chg="modSp mod">
        <pc:chgData name="Joanna Watson" userId="648276e9-91cb-491a-9997-3d77fbacc0e8" providerId="ADAL" clId="{8EA02B9D-DC78-48C4-A59A-D5B7149670A6}" dt="2025-11-12T15:50:32.027" v="37" actId="207"/>
        <pc:sldMkLst>
          <pc:docMk/>
          <pc:sldMk cId="523401259" sldId="2147472995"/>
        </pc:sldMkLst>
        <pc:spChg chg="mod">
          <ac:chgData name="Joanna Watson" userId="648276e9-91cb-491a-9997-3d77fbacc0e8" providerId="ADAL" clId="{8EA02B9D-DC78-48C4-A59A-D5B7149670A6}" dt="2025-11-12T15:50:28.245" v="36" actId="207"/>
          <ac:spMkLst>
            <pc:docMk/>
            <pc:sldMk cId="523401259" sldId="2147472995"/>
            <ac:spMk id="85" creationId="{D687F480-7FA2-5B3D-8305-3E8DA6369AD0}"/>
          </ac:spMkLst>
        </pc:spChg>
        <pc:spChg chg="mod">
          <ac:chgData name="Joanna Watson" userId="648276e9-91cb-491a-9997-3d77fbacc0e8" providerId="ADAL" clId="{8EA02B9D-DC78-48C4-A59A-D5B7149670A6}" dt="2025-11-12T15:50:32.027" v="37" actId="207"/>
          <ac:spMkLst>
            <pc:docMk/>
            <pc:sldMk cId="523401259" sldId="2147472995"/>
            <ac:spMk id="86" creationId="{B76E8568-D8BF-0AF3-0924-8087C863524A}"/>
          </ac:spMkLst>
        </pc:spChg>
      </pc:sldChg>
      <pc:sldChg chg="modSp mod">
        <pc:chgData name="Joanna Watson" userId="648276e9-91cb-491a-9997-3d77fbacc0e8" providerId="ADAL" clId="{8EA02B9D-DC78-48C4-A59A-D5B7149670A6}" dt="2025-11-12T15:50:43.379" v="39" actId="207"/>
        <pc:sldMkLst>
          <pc:docMk/>
          <pc:sldMk cId="227592679" sldId="2147472996"/>
        </pc:sldMkLst>
        <pc:spChg chg="mod">
          <ac:chgData name="Joanna Watson" userId="648276e9-91cb-491a-9997-3d77fbacc0e8" providerId="ADAL" clId="{8EA02B9D-DC78-48C4-A59A-D5B7149670A6}" dt="2025-11-12T15:50:39.824" v="38" actId="207"/>
          <ac:spMkLst>
            <pc:docMk/>
            <pc:sldMk cId="227592679" sldId="2147472996"/>
            <ac:spMk id="85" creationId="{28157D00-F160-B7DD-E4F8-8201EC9BAEEE}"/>
          </ac:spMkLst>
        </pc:spChg>
        <pc:spChg chg="mod">
          <ac:chgData name="Joanna Watson" userId="648276e9-91cb-491a-9997-3d77fbacc0e8" providerId="ADAL" clId="{8EA02B9D-DC78-48C4-A59A-D5B7149670A6}" dt="2025-11-12T15:50:43.379" v="39" actId="207"/>
          <ac:spMkLst>
            <pc:docMk/>
            <pc:sldMk cId="227592679" sldId="2147472996"/>
            <ac:spMk id="86" creationId="{F90D8E29-2D33-68A9-AF95-25BBA58369BF}"/>
          </ac:spMkLst>
        </pc:spChg>
      </pc:sldChg>
      <pc:sldChg chg="modSp mod">
        <pc:chgData name="Joanna Watson" userId="648276e9-91cb-491a-9997-3d77fbacc0e8" providerId="ADAL" clId="{8EA02B9D-DC78-48C4-A59A-D5B7149670A6}" dt="2025-11-12T15:51:14.817" v="45" actId="207"/>
        <pc:sldMkLst>
          <pc:docMk/>
          <pc:sldMk cId="1341856178" sldId="2147472997"/>
        </pc:sldMkLst>
        <pc:spChg chg="mod">
          <ac:chgData name="Joanna Watson" userId="648276e9-91cb-491a-9997-3d77fbacc0e8" providerId="ADAL" clId="{8EA02B9D-DC78-48C4-A59A-D5B7149670A6}" dt="2025-11-12T15:51:10.169" v="44" actId="207"/>
          <ac:spMkLst>
            <pc:docMk/>
            <pc:sldMk cId="1341856178" sldId="2147472997"/>
            <ac:spMk id="85" creationId="{8120F54D-0467-E1D6-D716-8BE3C41DB9C1}"/>
          </ac:spMkLst>
        </pc:spChg>
        <pc:spChg chg="mod">
          <ac:chgData name="Joanna Watson" userId="648276e9-91cb-491a-9997-3d77fbacc0e8" providerId="ADAL" clId="{8EA02B9D-DC78-48C4-A59A-D5B7149670A6}" dt="2025-11-12T15:51:14.817" v="45" actId="207"/>
          <ac:spMkLst>
            <pc:docMk/>
            <pc:sldMk cId="1341856178" sldId="2147472997"/>
            <ac:spMk id="86" creationId="{530F56B0-DFFB-E1B5-9945-8619A3C24112}"/>
          </ac:spMkLst>
        </pc:spChg>
      </pc:sldChg>
      <pc:sldChg chg="modSp mod">
        <pc:chgData name="Joanna Watson" userId="648276e9-91cb-491a-9997-3d77fbacc0e8" providerId="ADAL" clId="{8EA02B9D-DC78-48C4-A59A-D5B7149670A6}" dt="2025-11-12T15:51:23.779" v="47" actId="207"/>
        <pc:sldMkLst>
          <pc:docMk/>
          <pc:sldMk cId="1728600061" sldId="2147472998"/>
        </pc:sldMkLst>
        <pc:spChg chg="mod">
          <ac:chgData name="Joanna Watson" userId="648276e9-91cb-491a-9997-3d77fbacc0e8" providerId="ADAL" clId="{8EA02B9D-DC78-48C4-A59A-D5B7149670A6}" dt="2025-11-12T15:51:20.176" v="46" actId="207"/>
          <ac:spMkLst>
            <pc:docMk/>
            <pc:sldMk cId="1728600061" sldId="2147472998"/>
            <ac:spMk id="85" creationId="{54F1AFC9-A21E-9DD3-93D7-1C64B53727CC}"/>
          </ac:spMkLst>
        </pc:spChg>
        <pc:spChg chg="mod">
          <ac:chgData name="Joanna Watson" userId="648276e9-91cb-491a-9997-3d77fbacc0e8" providerId="ADAL" clId="{8EA02B9D-DC78-48C4-A59A-D5B7149670A6}" dt="2025-11-12T15:51:23.779" v="47" actId="207"/>
          <ac:spMkLst>
            <pc:docMk/>
            <pc:sldMk cId="1728600061" sldId="2147472998"/>
            <ac:spMk id="86" creationId="{E085383F-9054-BFD2-1A18-49E07B81CA57}"/>
          </ac:spMkLst>
        </pc:spChg>
      </pc:sldChg>
    </pc:docChg>
  </pc:docChgLst>
  <pc:docChgLst>
    <pc:chgData name="Liam Wilkinson" userId="c45b2f11-ea21-4526-9357-631eff42f1aa" providerId="ADAL" clId="{3706F0DB-2641-4BFB-83B1-78D8500727E2}"/>
    <pc:docChg chg="modSld">
      <pc:chgData name="Liam Wilkinson" userId="c45b2f11-ea21-4526-9357-631eff42f1aa" providerId="ADAL" clId="{3706F0DB-2641-4BFB-83B1-78D8500727E2}" dt="2025-09-04T15:09:29.435" v="37" actId="20577"/>
      <pc:docMkLst>
        <pc:docMk/>
      </pc:docMkLst>
      <pc:sldChg chg="modSp mod">
        <pc:chgData name="Liam Wilkinson" userId="c45b2f11-ea21-4526-9357-631eff42f1aa" providerId="ADAL" clId="{3706F0DB-2641-4BFB-83B1-78D8500727E2}" dt="2025-09-04T15:09:12.721" v="18" actId="20577"/>
        <pc:sldMkLst>
          <pc:docMk/>
          <pc:sldMk cId="4026664586" sldId="2147472963"/>
        </pc:sldMkLst>
        <pc:spChg chg="mod">
          <ac:chgData name="Liam Wilkinson" userId="c45b2f11-ea21-4526-9357-631eff42f1aa" providerId="ADAL" clId="{3706F0DB-2641-4BFB-83B1-78D8500727E2}" dt="2025-09-04T15:09:12.721" v="18" actId="20577"/>
          <ac:spMkLst>
            <pc:docMk/>
            <pc:sldMk cId="4026664586" sldId="2147472963"/>
            <ac:spMk id="40" creationId="{FBF34AD3-1DB0-05EB-CD2E-5740F66F21D3}"/>
          </ac:spMkLst>
        </pc:spChg>
      </pc:sldChg>
      <pc:sldChg chg="modSp mod">
        <pc:chgData name="Liam Wilkinson" userId="c45b2f11-ea21-4526-9357-631eff42f1aa" providerId="ADAL" clId="{3706F0DB-2641-4BFB-83B1-78D8500727E2}" dt="2025-09-04T15:09:29.435" v="37" actId="20577"/>
        <pc:sldMkLst>
          <pc:docMk/>
          <pc:sldMk cId="1294597840" sldId="2147472976"/>
        </pc:sldMkLst>
        <pc:spChg chg="mod">
          <ac:chgData name="Liam Wilkinson" userId="c45b2f11-ea21-4526-9357-631eff42f1aa" providerId="ADAL" clId="{3706F0DB-2641-4BFB-83B1-78D8500727E2}" dt="2025-09-04T15:09:29.435" v="37" actId="20577"/>
          <ac:spMkLst>
            <pc:docMk/>
            <pc:sldMk cId="1294597840" sldId="2147472976"/>
            <ac:spMk id="101" creationId="{43365085-76CB-AF77-0696-C2409C84D0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11/12/2025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11/12/2025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11</a:t>
            </a:fld>
            <a:endParaRPr lang="en-US"/>
          </a:p>
        </p:txBody>
      </p:sp>
    </p:spTree>
    <p:extLst>
      <p:ext uri="{BB962C8B-B14F-4D97-AF65-F5344CB8AC3E}">
        <p14:creationId xmlns:p14="http://schemas.microsoft.com/office/powerpoint/2010/main" val="370870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BC09-11C2-67E8-8D58-B73066428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E1AAF-1BC6-BD91-4822-6E34775AB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E6AF0-1170-7E4C-5D49-643A94CAB7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2F8F175-5495-7C4A-1A9E-D921F3C1BAFC}"/>
              </a:ext>
            </a:extLst>
          </p:cNvPr>
          <p:cNvSpPr>
            <a:spLocks noGrp="1"/>
          </p:cNvSpPr>
          <p:nvPr>
            <p:ph type="sldNum" sz="quarter" idx="5"/>
          </p:nvPr>
        </p:nvSpPr>
        <p:spPr/>
        <p:txBody>
          <a:bodyPr/>
          <a:lstStyle/>
          <a:p>
            <a:fld id="{2B9240D4-6F14-3449-8FA2-7400E50A5229}" type="slidenum">
              <a:rPr lang="en-US" smtClean="0"/>
              <a:t>23</a:t>
            </a:fld>
            <a:endParaRPr lang="en-US"/>
          </a:p>
        </p:txBody>
      </p:sp>
    </p:spTree>
    <p:extLst>
      <p:ext uri="{BB962C8B-B14F-4D97-AF65-F5344CB8AC3E}">
        <p14:creationId xmlns:p14="http://schemas.microsoft.com/office/powerpoint/2010/main" val="245877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F3681-26D8-97A0-80FE-AE70BE98C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B0F5D-26BC-3936-A584-B5367B7FE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969D5-0B3B-AEB6-D48D-43D2EA2AFD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C06F59-D75F-3635-D85C-C212A4577A57}"/>
              </a:ext>
            </a:extLst>
          </p:cNvPr>
          <p:cNvSpPr>
            <a:spLocks noGrp="1"/>
          </p:cNvSpPr>
          <p:nvPr>
            <p:ph type="sldNum" sz="quarter" idx="5"/>
          </p:nvPr>
        </p:nvSpPr>
        <p:spPr/>
        <p:txBody>
          <a:bodyPr/>
          <a:lstStyle/>
          <a:p>
            <a:fld id="{2B9240D4-6F14-3449-8FA2-7400E50A5229}" type="slidenum">
              <a:rPr lang="en-US" smtClean="0"/>
              <a:t>24</a:t>
            </a:fld>
            <a:endParaRPr lang="en-US"/>
          </a:p>
        </p:txBody>
      </p:sp>
    </p:spTree>
    <p:extLst>
      <p:ext uri="{BB962C8B-B14F-4D97-AF65-F5344CB8AC3E}">
        <p14:creationId xmlns:p14="http://schemas.microsoft.com/office/powerpoint/2010/main" val="130207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A4234-B4E1-08B8-9C53-E59878475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A3C3E-CCA3-2BED-6FC0-8A4CF899A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0673A-D09D-57CE-28A5-77C699ABDA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2583F-6881-7755-0198-E4809A5823AB}"/>
              </a:ext>
            </a:extLst>
          </p:cNvPr>
          <p:cNvSpPr>
            <a:spLocks noGrp="1"/>
          </p:cNvSpPr>
          <p:nvPr>
            <p:ph type="sldNum" sz="quarter" idx="5"/>
          </p:nvPr>
        </p:nvSpPr>
        <p:spPr/>
        <p:txBody>
          <a:bodyPr/>
          <a:lstStyle/>
          <a:p>
            <a:fld id="{2B9240D4-6F14-3449-8FA2-7400E50A5229}" type="slidenum">
              <a:rPr lang="en-US" smtClean="0"/>
              <a:t>25</a:t>
            </a:fld>
            <a:endParaRPr lang="en-US"/>
          </a:p>
        </p:txBody>
      </p:sp>
    </p:spTree>
    <p:extLst>
      <p:ext uri="{BB962C8B-B14F-4D97-AF65-F5344CB8AC3E}">
        <p14:creationId xmlns:p14="http://schemas.microsoft.com/office/powerpoint/2010/main" val="76835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DF6E-4A79-DC24-C43F-DB3BEAC01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D4B71-2ACF-1620-E73F-16D7849AC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1ADD0-1C5F-E59C-1899-298F3276B0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5B002-4059-4671-C5B9-C1DCA72D9F88}"/>
              </a:ext>
            </a:extLst>
          </p:cNvPr>
          <p:cNvSpPr>
            <a:spLocks noGrp="1"/>
          </p:cNvSpPr>
          <p:nvPr>
            <p:ph type="sldNum" sz="quarter" idx="5"/>
          </p:nvPr>
        </p:nvSpPr>
        <p:spPr/>
        <p:txBody>
          <a:bodyPr/>
          <a:lstStyle/>
          <a:p>
            <a:fld id="{2B9240D4-6F14-3449-8FA2-7400E50A5229}" type="slidenum">
              <a:rPr lang="en-US" smtClean="0"/>
              <a:t>26</a:t>
            </a:fld>
            <a:endParaRPr lang="en-US"/>
          </a:p>
        </p:txBody>
      </p:sp>
    </p:spTree>
    <p:extLst>
      <p:ext uri="{BB962C8B-B14F-4D97-AF65-F5344CB8AC3E}">
        <p14:creationId xmlns:p14="http://schemas.microsoft.com/office/powerpoint/2010/main" val="303551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CDFEF-3FD2-1096-D50C-F6EAD6159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87E58-3E68-9471-8F90-6744EC617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CC35A-5B4C-F277-BA06-0F84C0C7BB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E814F5-0FA2-1B52-E0EC-E3F28950CBE0}"/>
              </a:ext>
            </a:extLst>
          </p:cNvPr>
          <p:cNvSpPr>
            <a:spLocks noGrp="1"/>
          </p:cNvSpPr>
          <p:nvPr>
            <p:ph type="sldNum" sz="quarter" idx="5"/>
          </p:nvPr>
        </p:nvSpPr>
        <p:spPr/>
        <p:txBody>
          <a:bodyPr/>
          <a:lstStyle/>
          <a:p>
            <a:fld id="{2B9240D4-6F14-3449-8FA2-7400E50A5229}" type="slidenum">
              <a:rPr lang="en-US" smtClean="0"/>
              <a:t>12</a:t>
            </a:fld>
            <a:endParaRPr lang="en-US"/>
          </a:p>
        </p:txBody>
      </p:sp>
    </p:spTree>
    <p:extLst>
      <p:ext uri="{BB962C8B-B14F-4D97-AF65-F5344CB8AC3E}">
        <p14:creationId xmlns:p14="http://schemas.microsoft.com/office/powerpoint/2010/main" val="183850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2E55-85D7-C947-5472-63A343A7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51E74-F294-068B-FBF0-5AABA75F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3215-62BD-67F3-86E8-73F2AE05FD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B178F1-B78E-3D25-8E2B-B74C6BAD6639}"/>
              </a:ext>
            </a:extLst>
          </p:cNvPr>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87768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28BE2-4E36-D270-30DC-DC18789A1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DCD4B-C1AE-DD0F-4CF9-9C1DF48E6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65F22-906E-227D-1612-85349A8CB6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287836-8A5E-8E9A-24ED-E8382549FCB4}"/>
              </a:ext>
            </a:extLst>
          </p:cNvPr>
          <p:cNvSpPr>
            <a:spLocks noGrp="1"/>
          </p:cNvSpPr>
          <p:nvPr>
            <p:ph type="sldNum" sz="quarter" idx="5"/>
          </p:nvPr>
        </p:nvSpPr>
        <p:spPr/>
        <p:txBody>
          <a:bodyPr/>
          <a:lstStyle/>
          <a:p>
            <a:fld id="{2B9240D4-6F14-3449-8FA2-7400E50A5229}" type="slidenum">
              <a:rPr lang="en-US" smtClean="0"/>
              <a:t>17</a:t>
            </a:fld>
            <a:endParaRPr lang="en-US"/>
          </a:p>
        </p:txBody>
      </p:sp>
    </p:spTree>
    <p:extLst>
      <p:ext uri="{BB962C8B-B14F-4D97-AF65-F5344CB8AC3E}">
        <p14:creationId xmlns:p14="http://schemas.microsoft.com/office/powerpoint/2010/main" val="24341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A95B-3455-FB68-E420-8CECAC997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DAC0-77A5-8C5F-F08D-1A17B3936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0C621-9637-8268-33F5-0E8AB3C9EC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E6EAD1-621A-3C32-E367-FD8024AA0E98}"/>
              </a:ext>
            </a:extLst>
          </p:cNvPr>
          <p:cNvSpPr>
            <a:spLocks noGrp="1"/>
          </p:cNvSpPr>
          <p:nvPr>
            <p:ph type="sldNum" sz="quarter" idx="5"/>
          </p:nvPr>
        </p:nvSpPr>
        <p:spPr/>
        <p:txBody>
          <a:bodyPr/>
          <a:lstStyle/>
          <a:p>
            <a:fld id="{2B9240D4-6F14-3449-8FA2-7400E50A5229}" type="slidenum">
              <a:rPr lang="en-US" smtClean="0"/>
              <a:t>18</a:t>
            </a:fld>
            <a:endParaRPr lang="en-US"/>
          </a:p>
        </p:txBody>
      </p:sp>
    </p:spTree>
    <p:extLst>
      <p:ext uri="{BB962C8B-B14F-4D97-AF65-F5344CB8AC3E}">
        <p14:creationId xmlns:p14="http://schemas.microsoft.com/office/powerpoint/2010/main" val="13225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635F4-FEAB-61CF-5DB5-110B84BBC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2F7E9-676F-A8F7-1A41-D64BB7478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942B6-16FB-3EB5-83C7-990566A07D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B36940-2E59-BF31-73D1-C3D56A115CA7}"/>
              </a:ext>
            </a:extLst>
          </p:cNvPr>
          <p:cNvSpPr>
            <a:spLocks noGrp="1"/>
          </p:cNvSpPr>
          <p:nvPr>
            <p:ph type="sldNum" sz="quarter" idx="5"/>
          </p:nvPr>
        </p:nvSpPr>
        <p:spPr/>
        <p:txBody>
          <a:bodyPr/>
          <a:lstStyle/>
          <a:p>
            <a:fld id="{2B9240D4-6F14-3449-8FA2-7400E50A5229}" type="slidenum">
              <a:rPr lang="en-US" smtClean="0"/>
              <a:t>19</a:t>
            </a:fld>
            <a:endParaRPr lang="en-US"/>
          </a:p>
        </p:txBody>
      </p:sp>
    </p:spTree>
    <p:extLst>
      <p:ext uri="{BB962C8B-B14F-4D97-AF65-F5344CB8AC3E}">
        <p14:creationId xmlns:p14="http://schemas.microsoft.com/office/powerpoint/2010/main" val="147450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14F9-E308-6CCC-0B6D-856EC7F9B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70B74-3B8B-C344-443C-68C2D372A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973DB-AF9A-B53D-A025-2F66A323D14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D06A8A-312D-4457-6CFF-8238C5CDE47C}"/>
              </a:ext>
            </a:extLst>
          </p:cNvPr>
          <p:cNvSpPr>
            <a:spLocks noGrp="1"/>
          </p:cNvSpPr>
          <p:nvPr>
            <p:ph type="sldNum" sz="quarter" idx="5"/>
          </p:nvPr>
        </p:nvSpPr>
        <p:spPr/>
        <p:txBody>
          <a:bodyPr/>
          <a:lstStyle/>
          <a:p>
            <a:fld id="{2B9240D4-6F14-3449-8FA2-7400E50A5229}" type="slidenum">
              <a:rPr lang="en-US" smtClean="0"/>
              <a:t>20</a:t>
            </a:fld>
            <a:endParaRPr lang="en-US"/>
          </a:p>
        </p:txBody>
      </p:sp>
    </p:spTree>
    <p:extLst>
      <p:ext uri="{BB962C8B-B14F-4D97-AF65-F5344CB8AC3E}">
        <p14:creationId xmlns:p14="http://schemas.microsoft.com/office/powerpoint/2010/main" val="369654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E52D5-D4A8-5E73-C1B2-98B9B8ABC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79B9C-A97E-94A9-DF1C-4EE239633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46C08-2F5F-FC1C-CC16-CF11F4885D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4E3CDAD-2C7A-B7D3-FD7B-208F51A86BF0}"/>
              </a:ext>
            </a:extLst>
          </p:cNvPr>
          <p:cNvSpPr>
            <a:spLocks noGrp="1"/>
          </p:cNvSpPr>
          <p:nvPr>
            <p:ph type="sldNum" sz="quarter" idx="5"/>
          </p:nvPr>
        </p:nvSpPr>
        <p:spPr/>
        <p:txBody>
          <a:bodyPr/>
          <a:lstStyle/>
          <a:p>
            <a:fld id="{2B9240D4-6F14-3449-8FA2-7400E50A5229}" type="slidenum">
              <a:rPr lang="en-US" smtClean="0"/>
              <a:t>21</a:t>
            </a:fld>
            <a:endParaRPr lang="en-US"/>
          </a:p>
        </p:txBody>
      </p:sp>
    </p:spTree>
    <p:extLst>
      <p:ext uri="{BB962C8B-B14F-4D97-AF65-F5344CB8AC3E}">
        <p14:creationId xmlns:p14="http://schemas.microsoft.com/office/powerpoint/2010/main" val="416721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E0B9-74BF-F29F-2924-C821D9A8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5CA5C-4293-DC68-58EA-AD7DDD56F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1F6B9-BE73-C4D6-4B5A-AF462B8CE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0385BA-0472-595C-E2F7-A15BAC13DBE7}"/>
              </a:ext>
            </a:extLst>
          </p:cNvPr>
          <p:cNvSpPr>
            <a:spLocks noGrp="1"/>
          </p:cNvSpPr>
          <p:nvPr>
            <p:ph type="sldNum" sz="quarter" idx="5"/>
          </p:nvPr>
        </p:nvSpPr>
        <p:spPr/>
        <p:txBody>
          <a:bodyPr/>
          <a:lstStyle/>
          <a:p>
            <a:fld id="{2B9240D4-6F14-3449-8FA2-7400E50A5229}" type="slidenum">
              <a:rPr lang="en-US" smtClean="0"/>
              <a:t>22</a:t>
            </a:fld>
            <a:endParaRPr lang="en-US"/>
          </a:p>
        </p:txBody>
      </p:sp>
    </p:spTree>
    <p:extLst>
      <p:ext uri="{BB962C8B-B14F-4D97-AF65-F5344CB8AC3E}">
        <p14:creationId xmlns:p14="http://schemas.microsoft.com/office/powerpoint/2010/main" val="279474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7.xml"/><Relationship Id="rId1" Type="http://schemas.openxmlformats.org/officeDocument/2006/relationships/slideLayout" Target="../slideLayouts/slideLayout20.xml"/><Relationship Id="rId5" Type="http://schemas.openxmlformats.org/officeDocument/2006/relationships/slide" Target="slide22.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7.xml"/><Relationship Id="rId1" Type="http://schemas.openxmlformats.org/officeDocument/2006/relationships/slideLayout" Target="../slideLayouts/slideLayout20.xml"/><Relationship Id="rId5" Type="http://schemas.openxmlformats.org/officeDocument/2006/relationships/slide" Target="slide22.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7.xml"/><Relationship Id="rId1" Type="http://schemas.openxmlformats.org/officeDocument/2006/relationships/slideLayout" Target="../slideLayouts/slideLayout20.xml"/><Relationship Id="rId5" Type="http://schemas.openxmlformats.org/officeDocument/2006/relationships/slide" Target="slide2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slide" Target="slide26.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slide" Target="slide26.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slide" Target="slide26.xml"/><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slide" Target="slide26.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hyperlink" Target="https://www.e-lfh.org.uk/programmes/the-oliver-mcgowan-mandatory-training-on-learning-disability-and-autism/"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slide" Target="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p:txBody>
          <a:bodyPr/>
          <a:lstStyle/>
          <a:p>
            <a:r>
              <a:rPr lang="en-GB" sz="4400" dirty="0"/>
              <a:t>Skills assessment</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58946" y="2743204"/>
            <a:ext cx="8377237" cy="626647"/>
          </a:xfrm>
        </p:spPr>
        <p:txBody>
          <a:bodyPr/>
          <a:lstStyle/>
          <a:p>
            <a:r>
              <a:rPr lang="en-GB" sz="2400" dirty="0"/>
              <a:t>For Registered Manager role</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9F466-95F9-B595-B35A-AC821A238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0D6C-8F67-4914-3D82-44EED5D3F9D8}"/>
              </a:ext>
            </a:extLst>
          </p:cNvPr>
          <p:cNvSpPr>
            <a:spLocks noGrp="1"/>
          </p:cNvSpPr>
          <p:nvPr>
            <p:ph type="title"/>
          </p:nvPr>
        </p:nvSpPr>
        <p:spPr/>
        <p:txBody>
          <a:bodyPr/>
          <a:lstStyle/>
          <a:p>
            <a:r>
              <a:rPr lang="en-GB" sz="4000" dirty="0">
                <a:solidFill>
                  <a:srgbClr val="008C95"/>
                </a:solidFill>
              </a:rPr>
              <a:t>Section 3:</a:t>
            </a:r>
            <a:br>
              <a:rPr lang="en-GB" sz="4000" dirty="0"/>
            </a:br>
            <a:r>
              <a:rPr lang="en-GB" sz="4000" dirty="0"/>
              <a:t>Registered Manager</a:t>
            </a:r>
            <a:br>
              <a:rPr lang="en-GB" sz="4000" dirty="0"/>
            </a:br>
            <a:r>
              <a:rPr lang="en-GB" sz="4000" dirty="0"/>
              <a:t>role assessment</a:t>
            </a:r>
          </a:p>
        </p:txBody>
      </p:sp>
    </p:spTree>
    <p:extLst>
      <p:ext uri="{BB962C8B-B14F-4D97-AF65-F5344CB8AC3E}">
        <p14:creationId xmlns:p14="http://schemas.microsoft.com/office/powerpoint/2010/main" val="422553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 name="Table 138">
            <a:extLst>
              <a:ext uri="{FF2B5EF4-FFF2-40B4-BE49-F238E27FC236}">
                <a16:creationId xmlns:a16="http://schemas.microsoft.com/office/drawing/2014/main" id="{DAB6457F-D0D7-B6E3-498D-CE65CFE5A1A6}"/>
              </a:ext>
            </a:extLst>
          </p:cNvPr>
          <p:cNvGraphicFramePr>
            <a:graphicFrameLocks/>
          </p:cNvGraphicFramePr>
          <p:nvPr>
            <p:extLst>
              <p:ext uri="{D42A27DB-BD31-4B8C-83A1-F6EECF244321}">
                <p14:modId xmlns:p14="http://schemas.microsoft.com/office/powerpoint/2010/main" val="355240008"/>
              </p:ext>
            </p:extLst>
          </p:nvPr>
        </p:nvGraphicFramePr>
        <p:xfrm>
          <a:off x="619601" y="1344450"/>
          <a:ext cx="11184472" cy="5120758"/>
        </p:xfrm>
        <a:graphic>
          <a:graphicData uri="http://schemas.openxmlformats.org/drawingml/2006/table">
            <a:tbl>
              <a:tblPr firstRow="1" bandRow="1">
                <a:tableStyleId>{2D5ABB26-0587-4C30-8999-92F81FD0307C}</a:tableStyleId>
              </a:tblPr>
              <a:tblGrid>
                <a:gridCol w="6016656">
                  <a:extLst>
                    <a:ext uri="{9D8B030D-6E8A-4147-A177-3AD203B41FA5}">
                      <a16:colId xmlns:a16="http://schemas.microsoft.com/office/drawing/2014/main" val="2582755497"/>
                    </a:ext>
                  </a:extLst>
                </a:gridCol>
                <a:gridCol w="5167816">
                  <a:extLst>
                    <a:ext uri="{9D8B030D-6E8A-4147-A177-3AD203B41FA5}">
                      <a16:colId xmlns:a16="http://schemas.microsoft.com/office/drawing/2014/main" val="697235041"/>
                    </a:ext>
                  </a:extLst>
                </a:gridCol>
              </a:tblGrid>
              <a:tr h="301783">
                <a:tc>
                  <a:txBody>
                    <a:bodyPr/>
                    <a:lstStyle/>
                    <a:p>
                      <a:pPr algn="l"/>
                      <a:r>
                        <a:rPr lang="en-GB" sz="1200" b="1" dirty="0">
                          <a:solidFill>
                            <a:schemeClr val="bg1"/>
                          </a:solidFill>
                          <a:latin typeface="Arial" panose="020B0604020202020204" pitchFamily="34" charset="0"/>
                          <a:cs typeface="Arial" panose="020B0604020202020204" pitchFamily="34" charset="0"/>
                        </a:rPr>
                        <a:t>Behaviour</a:t>
                      </a:r>
                    </a:p>
                  </a:txBody>
                  <a:tcPr marL="100558" marR="100558" marT="45708" marB="45708">
                    <a:lnB>
                      <a:noFill/>
                    </a:lnB>
                    <a:solidFill>
                      <a:schemeClr val="accent1"/>
                    </a:solidFill>
                  </a:tcPr>
                </a:tc>
                <a:tc>
                  <a:txBody>
                    <a:bodyPr/>
                    <a:lstStyle/>
                    <a:p>
                      <a:pPr algn="ctr"/>
                      <a:endParaRPr lang="en-GB" sz="1600" dirty="0">
                        <a:solidFill>
                          <a:schemeClr val="bg1"/>
                        </a:solidFill>
                      </a:endParaRPr>
                    </a:p>
                  </a:txBody>
                  <a:tcPr marL="100558" marR="100558" marT="45708" marB="45708">
                    <a:lnB>
                      <a:noFill/>
                    </a:lnB>
                    <a:solidFill>
                      <a:schemeClr val="accent1"/>
                    </a:solidFill>
                  </a:tcPr>
                </a:tc>
                <a:extLst>
                  <a:ext uri="{0D108BD9-81ED-4DB2-BD59-A6C34878D82A}">
                    <a16:rowId xmlns:a16="http://schemas.microsoft.com/office/drawing/2014/main" val="71994065"/>
                  </a:ext>
                </a:extLst>
              </a:tr>
              <a:tr h="125429">
                <a:tc>
                  <a:txBody>
                    <a:bodyPr/>
                    <a:lstStyle/>
                    <a:p>
                      <a:pPr algn="l" fontAlgn="b"/>
                      <a:r>
                        <a:rPr lang="en-GB" sz="1175" b="0" i="0" u="none" strike="noStrike">
                          <a:solidFill>
                            <a:srgbClr val="000000"/>
                          </a:solidFill>
                          <a:effectLst/>
                          <a:latin typeface="Arial" panose="020B0604020202020204" pitchFamily="34" charset="0"/>
                        </a:rPr>
                        <a:t>Leads with compassion, modelling and championing a culture of care, empathy, openness and inclusivity in their service</a:t>
                      </a:r>
                    </a:p>
                  </a:txBody>
                  <a:tcPr marL="90000" marR="90000" marT="36000" marB="36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solidFill>
                          <a:schemeClr val="tx1"/>
                        </a:solidFill>
                      </a:endParaRPr>
                    </a:p>
                  </a:txBody>
                  <a:tcPr marL="100558" marR="100558" marT="45708" marB="45708">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7806090"/>
                  </a:ext>
                </a:extLst>
              </a:tr>
              <a:tr h="0">
                <a:tc>
                  <a:txBody>
                    <a:bodyPr/>
                    <a:lstStyle/>
                    <a:p>
                      <a:pPr algn="l" fontAlgn="b"/>
                      <a:r>
                        <a:rPr lang="en-GB" sz="1175" b="0" i="0" u="none" strike="noStrike">
                          <a:solidFill>
                            <a:srgbClr val="000000"/>
                          </a:solidFill>
                          <a:effectLst/>
                          <a:latin typeface="Arial" panose="020B0604020202020204" pitchFamily="34" charset="0"/>
                        </a:rPr>
                        <a:t>Demonstrates and sets high standards of personal and professional behaviour, role modelling these attributes to the staff they lead </a:t>
                      </a:r>
                    </a:p>
                  </a:txBody>
                  <a:tcPr marL="90000" marR="90000"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solidFill>
                          <a:schemeClr val="tx1"/>
                        </a:solidFill>
                      </a:endParaRPr>
                    </a:p>
                  </a:txBody>
                  <a:tcPr marL="100558" marR="100558" marT="45708" marB="45708">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035668"/>
                  </a:ext>
                </a:extLst>
              </a:tr>
              <a:tr h="364895">
                <a:tc>
                  <a:txBody>
                    <a:bodyPr/>
                    <a:lstStyle/>
                    <a:p>
                      <a:pPr algn="l" fontAlgn="b"/>
                      <a:r>
                        <a:rPr lang="en-GB" sz="1175" b="0" i="0" u="none" strike="noStrike">
                          <a:solidFill>
                            <a:srgbClr val="000000"/>
                          </a:solidFill>
                          <a:effectLst/>
                          <a:latin typeface="Arial" panose="020B0604020202020204" pitchFamily="34" charset="0"/>
                        </a:rPr>
                        <a:t>Establishes boundaries between personal and professional responsibilities, leading others in their service do the same </a:t>
                      </a:r>
                    </a:p>
                  </a:txBody>
                  <a:tcPr marL="90000" marR="90000"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solidFill>
                          <a:schemeClr val="tx1"/>
                        </a:solidFill>
                      </a:endParaRPr>
                    </a:p>
                  </a:txBody>
                  <a:tcPr marL="100558" marR="100558" marT="45708" marB="45708">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373433"/>
                  </a:ext>
                </a:extLst>
              </a:tr>
              <a:tr h="0">
                <a:tc>
                  <a:txBody>
                    <a:bodyPr/>
                    <a:lstStyle/>
                    <a:p>
                      <a:pPr algn="l" fontAlgn="b"/>
                      <a:r>
                        <a:rPr lang="en-GB" sz="1175" b="0" i="0" u="none" strike="noStrike">
                          <a:solidFill>
                            <a:srgbClr val="000000"/>
                          </a:solidFill>
                          <a:effectLst/>
                          <a:latin typeface="Arial" panose="020B0604020202020204" pitchFamily="34" charset="0"/>
                        </a:rPr>
                        <a:t>Acknowledges and takes responsibility when a mistake is made, learns from the incident and actively works to ensure that the same mistake is not made again in the future</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78680"/>
                  </a:ext>
                </a:extLst>
              </a:tr>
              <a:tr h="411529">
                <a:tc>
                  <a:txBody>
                    <a:bodyPr/>
                    <a:lstStyle/>
                    <a:p>
                      <a:pPr algn="l" fontAlgn="b"/>
                      <a:r>
                        <a:rPr lang="en-GB" sz="1175" b="0" i="0" u="none" strike="noStrike">
                          <a:solidFill>
                            <a:srgbClr val="000000"/>
                          </a:solidFill>
                          <a:effectLst/>
                          <a:latin typeface="Arial" panose="020B0604020202020204" pitchFamily="34" charset="0"/>
                        </a:rPr>
                        <a:t>Personally promotes equality and diversity and ensures their staff are sensitive to people’s culture, age, gender, religion, race, sexual orientation and disability</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091905"/>
                  </a:ext>
                </a:extLst>
              </a:tr>
              <a:tr h="411529">
                <a:tc>
                  <a:txBody>
                    <a:bodyPr/>
                    <a:lstStyle/>
                    <a:p>
                      <a:pPr algn="l" fontAlgn="b"/>
                      <a:r>
                        <a:rPr lang="en-GB" sz="1175" b="0" i="0" u="none" strike="noStrike">
                          <a:solidFill>
                            <a:srgbClr val="000000"/>
                          </a:solidFill>
                          <a:effectLst/>
                          <a:latin typeface="Arial" panose="020B0604020202020204" pitchFamily="34" charset="0"/>
                        </a:rPr>
                        <a:t>Encourages and enables both staff and people drawing on support to be involved in decision making, respecting and incorporating their views on how support should be provided </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591927"/>
                  </a:ext>
                </a:extLst>
              </a:tr>
              <a:tr h="364895">
                <a:tc>
                  <a:txBody>
                    <a:bodyPr/>
                    <a:lstStyle/>
                    <a:p>
                      <a:pPr algn="l" fontAlgn="b"/>
                      <a:r>
                        <a:rPr lang="en-GB" sz="1175" b="0" i="0" u="none" strike="noStrike" dirty="0">
                          <a:solidFill>
                            <a:srgbClr val="000000"/>
                          </a:solidFill>
                          <a:effectLst/>
                          <a:latin typeface="Arial" panose="020B0604020202020204" pitchFamily="34" charset="0"/>
                        </a:rPr>
                        <a:t>Treats everyone with dignity, sensitivity and respect using a convincing and authentic leadership style</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75213"/>
                  </a:ext>
                </a:extLst>
              </a:tr>
              <a:tr h="411529">
                <a:tc>
                  <a:txBody>
                    <a:bodyPr/>
                    <a:lstStyle/>
                    <a:p>
                      <a:pPr algn="l" fontAlgn="b"/>
                      <a:r>
                        <a:rPr lang="en-GB" sz="1175" b="0" i="0" u="none" strike="noStrike" dirty="0">
                          <a:solidFill>
                            <a:srgbClr val="000000"/>
                          </a:solidFill>
                          <a:effectLst/>
                          <a:latin typeface="Arial" panose="020B0604020202020204" pitchFamily="34" charset="0"/>
                        </a:rPr>
                        <a:t>Promotes and champions a culture of advocacy for the rights of people they support, ensuring people are provided with opportunities for a good quality of life through positive risk taking </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481331"/>
                  </a:ext>
                </a:extLst>
              </a:tr>
              <a:tr h="377032">
                <a:tc>
                  <a:txBody>
                    <a:bodyPr/>
                    <a:lstStyle/>
                    <a:p>
                      <a:pPr algn="l" fontAlgn="b"/>
                      <a:r>
                        <a:rPr lang="en-GB" sz="1175" b="0" i="0" u="none" strike="noStrike">
                          <a:solidFill>
                            <a:srgbClr val="000000"/>
                          </a:solidFill>
                          <a:effectLst/>
                          <a:latin typeface="Arial" panose="020B0604020202020204" pitchFamily="34" charset="0"/>
                        </a:rPr>
                        <a:t>Challenges themselves to try new things, supporting others to do the same</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155022"/>
                  </a:ext>
                </a:extLst>
              </a:tr>
              <a:tr h="460017">
                <a:tc>
                  <a:txBody>
                    <a:bodyPr/>
                    <a:lstStyle/>
                    <a:p>
                      <a:pPr algn="l" fontAlgn="b"/>
                      <a:r>
                        <a:rPr lang="en-GB" sz="1175" b="0" i="0" u="none" strike="noStrike" dirty="0">
                          <a:solidFill>
                            <a:srgbClr val="000000"/>
                          </a:solidFill>
                          <a:effectLst/>
                          <a:latin typeface="Arial" panose="020B0604020202020204" pitchFamily="34" charset="0"/>
                        </a:rPr>
                        <a:t>Acts as a leader in delivering person-centred support. Leads a culture of coproduction in their service, recognising the significance and value of the lived experience of the people drawing on care and support</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953308"/>
                  </a:ext>
                </a:extLst>
              </a:tr>
            </a:tbl>
          </a:graphicData>
        </a:graphic>
      </p:graphicFrame>
      <p:sp>
        <p:nvSpPr>
          <p:cNvPr id="143" name="TextBox 142">
            <a:extLst>
              <a:ext uri="{FF2B5EF4-FFF2-40B4-BE49-F238E27FC236}">
                <a16:creationId xmlns:a16="http://schemas.microsoft.com/office/drawing/2014/main" id="{5BDFA179-DEFB-849A-93BA-2CF791F3B08B}"/>
              </a:ext>
            </a:extLst>
          </p:cNvPr>
          <p:cNvSpPr txBox="1">
            <a:spLocks/>
          </p:cNvSpPr>
          <p:nvPr/>
        </p:nvSpPr>
        <p:spPr>
          <a:xfrm>
            <a:off x="10831633" y="1399981"/>
            <a:ext cx="792000" cy="230832"/>
          </a:xfrm>
          <a:prstGeom prst="rect">
            <a:avLst/>
          </a:prstGeom>
          <a:noFill/>
        </p:spPr>
        <p:txBody>
          <a:bodyPr wrap="square" rtlCol="0">
            <a:spAutoFit/>
          </a:bodyPr>
          <a:lstStyle/>
          <a:p>
            <a:pPr algn="ctr"/>
            <a:r>
              <a:rPr lang="en-GB" sz="900">
                <a:solidFill>
                  <a:schemeClr val="bg1"/>
                </a:solidFill>
              </a:rPr>
              <a:t>Expert</a:t>
            </a:r>
          </a:p>
        </p:txBody>
      </p:sp>
      <p:sp>
        <p:nvSpPr>
          <p:cNvPr id="3" name="Oval 2">
            <a:extLst>
              <a:ext uri="{FF2B5EF4-FFF2-40B4-BE49-F238E27FC236}">
                <a16:creationId xmlns:a16="http://schemas.microsoft.com/office/drawing/2014/main" id="{2C5730F0-1448-3864-6C00-9990AA0621D6}"/>
              </a:ext>
            </a:extLst>
          </p:cNvPr>
          <p:cNvSpPr/>
          <p:nvPr/>
        </p:nvSpPr>
        <p:spPr>
          <a:xfrm>
            <a:off x="8364835" y="6558862"/>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FE0B4782-5B79-0E29-E1CD-AF274506709F}"/>
              </a:ext>
            </a:extLst>
          </p:cNvPr>
          <p:cNvSpPr txBox="1"/>
          <p:nvPr/>
        </p:nvSpPr>
        <p:spPr>
          <a:xfrm>
            <a:off x="8493955" y="6528449"/>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75CA00BE-284C-7E25-A876-05F24F60E972}"/>
              </a:ext>
            </a:extLst>
          </p:cNvPr>
          <p:cNvSpPr/>
          <p:nvPr/>
        </p:nvSpPr>
        <p:spPr>
          <a:xfrm>
            <a:off x="9765950" y="655673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8ACDE4E6-7F86-BBED-850E-FED08DBCACF2}"/>
              </a:ext>
            </a:extLst>
          </p:cNvPr>
          <p:cNvSpPr txBox="1"/>
          <p:nvPr/>
        </p:nvSpPr>
        <p:spPr>
          <a:xfrm>
            <a:off x="9925945" y="6523406"/>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C3D9D12F-6155-E170-0932-9F26B5C3E84F}"/>
              </a:ext>
            </a:extLst>
          </p:cNvPr>
          <p:cNvSpPr txBox="1"/>
          <p:nvPr/>
        </p:nvSpPr>
        <p:spPr>
          <a:xfrm>
            <a:off x="7751695" y="6514213"/>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A325E9A8-C550-CD4D-0CFD-145C8485919E}"/>
              </a:ext>
            </a:extLst>
          </p:cNvPr>
          <p:cNvSpPr txBox="1">
            <a:spLocks/>
          </p:cNvSpPr>
          <p:nvPr/>
        </p:nvSpPr>
        <p:spPr>
          <a:xfrm>
            <a:off x="0" y="0"/>
            <a:ext cx="0" cy="0"/>
          </a:xfrm>
        </p:spPr>
        <p:txBody>
          <a:bodyPr/>
          <a:lstStyle>
            <a:defPPr>
              <a:defRPr kern="0"/>
            </a:defPPr>
          </a:lstStyle>
          <a:p>
            <a:fld id="{06A44ADC-FBC0-4698-B0EC-1AD4A4060383}" type="slidenum">
              <a:rPr lang="en-GB" smtClean="0"/>
              <a:pPr/>
              <a:t>11</a:t>
            </a:fld>
            <a:endParaRPr lang="en-GB"/>
          </a:p>
        </p:txBody>
      </p:sp>
      <p:sp>
        <p:nvSpPr>
          <p:cNvPr id="9" name="Rectangle: Rounded Corners 8">
            <a:extLst>
              <a:ext uri="{FF2B5EF4-FFF2-40B4-BE49-F238E27FC236}">
                <a16:creationId xmlns:a16="http://schemas.microsoft.com/office/drawing/2014/main" id="{A82BE3EA-AE47-A5E8-859F-AC5AB9B6CE11}"/>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BD2B41A6-4A9A-16A0-F483-57696461137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27A6B687-D13F-D464-0121-3883A859495C}"/>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7EC644A9-AC60-7414-CEB1-665E319A87FA}"/>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BFCB157D-4E06-0342-F1A7-C3D64302385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5" action="ppaction://hlinksldjump"/>
            <a:extLst>
              <a:ext uri="{FF2B5EF4-FFF2-40B4-BE49-F238E27FC236}">
                <a16:creationId xmlns:a16="http://schemas.microsoft.com/office/drawing/2014/main" id="{70C60E4E-377B-8F77-FB37-1E3E113450C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E51D1CE6-8219-B42A-BD8B-A2301B69935B}"/>
              </a:ext>
            </a:extLst>
          </p:cNvPr>
          <p:cNvSpPr txBox="1">
            <a:spLocks/>
          </p:cNvSpPr>
          <p:nvPr/>
        </p:nvSpPr>
        <p:spPr>
          <a:xfrm>
            <a:off x="374159" y="406793"/>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sp>
        <p:nvSpPr>
          <p:cNvPr id="140" name="Oval 139">
            <a:extLst>
              <a:ext uri="{FF2B5EF4-FFF2-40B4-BE49-F238E27FC236}">
                <a16:creationId xmlns:a16="http://schemas.microsoft.com/office/drawing/2014/main" id="{EDF625D9-A3AD-C71F-227F-8DDA68F7E17A}"/>
              </a:ext>
            </a:extLst>
          </p:cNvPr>
          <p:cNvSpPr/>
          <p:nvPr/>
        </p:nvSpPr>
        <p:spPr>
          <a:xfrm>
            <a:off x="7359944" y="179907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1" name="Oval 140">
            <a:extLst>
              <a:ext uri="{FF2B5EF4-FFF2-40B4-BE49-F238E27FC236}">
                <a16:creationId xmlns:a16="http://schemas.microsoft.com/office/drawing/2014/main" id="{990D3C7D-8326-61B3-80D2-2A3C5A8D0848}"/>
              </a:ext>
            </a:extLst>
          </p:cNvPr>
          <p:cNvSpPr/>
          <p:nvPr/>
        </p:nvSpPr>
        <p:spPr>
          <a:xfrm>
            <a:off x="7695683" y="1800337"/>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2" name="TextBox 141">
            <a:extLst>
              <a:ext uri="{FF2B5EF4-FFF2-40B4-BE49-F238E27FC236}">
                <a16:creationId xmlns:a16="http://schemas.microsoft.com/office/drawing/2014/main" id="{A3654384-F64F-A6E1-EF70-275484393287}"/>
              </a:ext>
            </a:extLst>
          </p:cNvPr>
          <p:cNvSpPr txBox="1">
            <a:spLocks/>
          </p:cNvSpPr>
          <p:nvPr/>
        </p:nvSpPr>
        <p:spPr>
          <a:xfrm>
            <a:off x="8704565" y="1399981"/>
            <a:ext cx="792000" cy="230832"/>
          </a:xfrm>
          <a:prstGeom prst="rect">
            <a:avLst/>
          </a:prstGeom>
          <a:noFill/>
        </p:spPr>
        <p:txBody>
          <a:bodyPr wrap="square" rtlCol="0">
            <a:spAutoFit/>
          </a:bodyPr>
          <a:lstStyle/>
          <a:p>
            <a:r>
              <a:rPr lang="en-GB" sz="900" dirty="0">
                <a:solidFill>
                  <a:schemeClr val="bg1"/>
                </a:solidFill>
              </a:rPr>
              <a:t>Awareness</a:t>
            </a:r>
          </a:p>
        </p:txBody>
      </p:sp>
      <p:sp>
        <p:nvSpPr>
          <p:cNvPr id="144" name="TextBox 143">
            <a:extLst>
              <a:ext uri="{FF2B5EF4-FFF2-40B4-BE49-F238E27FC236}">
                <a16:creationId xmlns:a16="http://schemas.microsoft.com/office/drawing/2014/main" id="{86F1A7C5-FE73-6D6B-5F1D-15A1A21E1AE9}"/>
              </a:ext>
            </a:extLst>
          </p:cNvPr>
          <p:cNvSpPr txBox="1">
            <a:spLocks/>
          </p:cNvSpPr>
          <p:nvPr/>
        </p:nvSpPr>
        <p:spPr>
          <a:xfrm>
            <a:off x="9413588" y="1399981"/>
            <a:ext cx="792000" cy="230832"/>
          </a:xfrm>
          <a:prstGeom prst="rect">
            <a:avLst/>
          </a:prstGeom>
          <a:noFill/>
        </p:spPr>
        <p:txBody>
          <a:bodyPr wrap="square" rtlCol="0">
            <a:spAutoFit/>
          </a:bodyPr>
          <a:lstStyle/>
          <a:p>
            <a:pPr algn="ctr"/>
            <a:r>
              <a:rPr lang="en-GB" sz="900" dirty="0">
                <a:solidFill>
                  <a:schemeClr val="bg1"/>
                </a:solidFill>
              </a:rPr>
              <a:t>Working</a:t>
            </a:r>
          </a:p>
        </p:txBody>
      </p:sp>
      <p:sp>
        <p:nvSpPr>
          <p:cNvPr id="145" name="TextBox 144">
            <a:extLst>
              <a:ext uri="{FF2B5EF4-FFF2-40B4-BE49-F238E27FC236}">
                <a16:creationId xmlns:a16="http://schemas.microsoft.com/office/drawing/2014/main" id="{8236034A-1415-59A6-DBDD-8A3955A4FBDD}"/>
              </a:ext>
            </a:extLst>
          </p:cNvPr>
          <p:cNvSpPr txBox="1">
            <a:spLocks/>
          </p:cNvSpPr>
          <p:nvPr/>
        </p:nvSpPr>
        <p:spPr>
          <a:xfrm>
            <a:off x="10122611" y="1399981"/>
            <a:ext cx="792000" cy="230832"/>
          </a:xfrm>
          <a:prstGeom prst="rect">
            <a:avLst/>
          </a:prstGeom>
          <a:noFill/>
        </p:spPr>
        <p:txBody>
          <a:bodyPr wrap="square" rtlCol="0">
            <a:spAutoFit/>
          </a:bodyPr>
          <a:lstStyle/>
          <a:p>
            <a:pPr algn="ctr"/>
            <a:r>
              <a:rPr lang="en-GB" sz="900">
                <a:solidFill>
                  <a:schemeClr val="bg1"/>
                </a:solidFill>
              </a:rPr>
              <a:t>Practitioner</a:t>
            </a:r>
          </a:p>
        </p:txBody>
      </p:sp>
      <p:sp>
        <p:nvSpPr>
          <p:cNvPr id="146" name="TextBox 145">
            <a:extLst>
              <a:ext uri="{FF2B5EF4-FFF2-40B4-BE49-F238E27FC236}">
                <a16:creationId xmlns:a16="http://schemas.microsoft.com/office/drawing/2014/main" id="{4720EC6D-6ED6-C6ED-5A7F-746E2D8B0B1F}"/>
              </a:ext>
            </a:extLst>
          </p:cNvPr>
          <p:cNvSpPr txBox="1">
            <a:spLocks/>
          </p:cNvSpPr>
          <p:nvPr/>
        </p:nvSpPr>
        <p:spPr>
          <a:xfrm>
            <a:off x="8003142" y="1403046"/>
            <a:ext cx="699694" cy="230832"/>
          </a:xfrm>
          <a:prstGeom prst="rect">
            <a:avLst/>
          </a:prstGeom>
          <a:noFill/>
        </p:spPr>
        <p:txBody>
          <a:bodyPr wrap="square" rtlCol="0">
            <a:spAutoFit/>
          </a:bodyPr>
          <a:lstStyle/>
          <a:p>
            <a:pPr algn="ctr"/>
            <a:r>
              <a:rPr lang="en-GB" sz="900" dirty="0">
                <a:solidFill>
                  <a:schemeClr val="bg1"/>
                </a:solidFill>
              </a:rPr>
              <a:t>N/A</a:t>
            </a:r>
          </a:p>
        </p:txBody>
      </p:sp>
      <p:grpSp>
        <p:nvGrpSpPr>
          <p:cNvPr id="147" name="Group 146">
            <a:extLst>
              <a:ext uri="{FF2B5EF4-FFF2-40B4-BE49-F238E27FC236}">
                <a16:creationId xmlns:a16="http://schemas.microsoft.com/office/drawing/2014/main" id="{D07341D8-E358-C30B-26A1-036DC5A51C11}"/>
              </a:ext>
            </a:extLst>
          </p:cNvPr>
          <p:cNvGrpSpPr/>
          <p:nvPr/>
        </p:nvGrpSpPr>
        <p:grpSpPr>
          <a:xfrm>
            <a:off x="8399142" y="2208764"/>
            <a:ext cx="2817319" cy="253573"/>
            <a:chOff x="7998846" y="1867220"/>
            <a:chExt cx="3448967" cy="253573"/>
          </a:xfrm>
        </p:grpSpPr>
        <p:cxnSp>
          <p:nvCxnSpPr>
            <p:cNvPr id="148" name="Straight Connector 147">
              <a:extLst>
                <a:ext uri="{FF2B5EF4-FFF2-40B4-BE49-F238E27FC236}">
                  <a16:creationId xmlns:a16="http://schemas.microsoft.com/office/drawing/2014/main" id="{F9BC42D7-73E0-8B1E-3036-0E93B57FAAB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962A72F-0EFF-92B6-47EA-0C1B1794E89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6DE7BE0-AC0E-FC58-D21A-6B793B4719F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99E91DD-4B81-667F-BCA6-A4E6A7B269F1}"/>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C5EDD02-87E5-2A89-9C2D-A3C3F331231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A3FA274-BEFC-3CD0-DD39-E6822B05C05F}"/>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1F604AA0-B176-B8FA-F1A8-43C135D8ADA3}"/>
              </a:ext>
            </a:extLst>
          </p:cNvPr>
          <p:cNvGrpSpPr/>
          <p:nvPr/>
        </p:nvGrpSpPr>
        <p:grpSpPr>
          <a:xfrm>
            <a:off x="8399142" y="2632626"/>
            <a:ext cx="2817319" cy="253573"/>
            <a:chOff x="7998846" y="1867220"/>
            <a:chExt cx="3448967" cy="253573"/>
          </a:xfrm>
        </p:grpSpPr>
        <p:cxnSp>
          <p:nvCxnSpPr>
            <p:cNvPr id="155" name="Straight Connector 154">
              <a:extLst>
                <a:ext uri="{FF2B5EF4-FFF2-40B4-BE49-F238E27FC236}">
                  <a16:creationId xmlns:a16="http://schemas.microsoft.com/office/drawing/2014/main" id="{BC1943DA-A048-7ABD-5866-6F96F1B4943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E33578-CC33-A7FF-EBD7-1428A957540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F660EF2-0E3C-6B8B-D6FB-FBF765E0857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88F12287-A887-CE68-7EA8-A2BBE35EBB6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4F8503C-226E-44CD-5E3C-E90394B5DF8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C180E5A-154F-F0F9-32A3-D63FFE80FA3D}"/>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70898DD1-17DE-1289-A976-E0E7D4D6AF93}"/>
              </a:ext>
            </a:extLst>
          </p:cNvPr>
          <p:cNvGrpSpPr/>
          <p:nvPr/>
        </p:nvGrpSpPr>
        <p:grpSpPr>
          <a:xfrm>
            <a:off x="8399142" y="3042091"/>
            <a:ext cx="2817319" cy="253573"/>
            <a:chOff x="7998846" y="1867220"/>
            <a:chExt cx="3448967" cy="253573"/>
          </a:xfrm>
        </p:grpSpPr>
        <p:cxnSp>
          <p:nvCxnSpPr>
            <p:cNvPr id="162" name="Straight Connector 161">
              <a:extLst>
                <a:ext uri="{FF2B5EF4-FFF2-40B4-BE49-F238E27FC236}">
                  <a16:creationId xmlns:a16="http://schemas.microsoft.com/office/drawing/2014/main" id="{1D789113-5EBE-B76C-CC34-616E8A4EE4E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D1F6F42-3936-D42B-C8D8-1BFCC5EAB27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DED146A-883E-B93F-F93F-29746029320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98F5B11-67EF-D3E8-3AA0-A1E877944DD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C626291-11A0-2071-BA15-70F763D782B2}"/>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0CC1825-D3A5-862D-52E6-E6A8AC20E8B1}"/>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3806240E-6CB2-96D1-2DEE-C7DD33DB43F3}"/>
              </a:ext>
            </a:extLst>
          </p:cNvPr>
          <p:cNvGrpSpPr/>
          <p:nvPr/>
        </p:nvGrpSpPr>
        <p:grpSpPr>
          <a:xfrm>
            <a:off x="8399142" y="3481107"/>
            <a:ext cx="2817319" cy="253573"/>
            <a:chOff x="7998846" y="1867220"/>
            <a:chExt cx="3448967" cy="253573"/>
          </a:xfrm>
        </p:grpSpPr>
        <p:cxnSp>
          <p:nvCxnSpPr>
            <p:cNvPr id="169" name="Straight Connector 168">
              <a:extLst>
                <a:ext uri="{FF2B5EF4-FFF2-40B4-BE49-F238E27FC236}">
                  <a16:creationId xmlns:a16="http://schemas.microsoft.com/office/drawing/2014/main" id="{B39465A2-B9F7-5064-FB6C-9C8DFBB4271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24A69A4-1EEC-C856-CE8A-9D2A5CE43E77}"/>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B803771-C764-D391-D1F6-2CEFCBA5BB3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9C25B06-D812-E714-8F74-7B90411B248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6DC6920-BE75-F147-3521-9DC11B422B7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998F67E-F0F3-8F64-7390-C166AACCCC1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04201C57-3BD3-8CE3-C416-7B5982C03FE9}"/>
              </a:ext>
            </a:extLst>
          </p:cNvPr>
          <p:cNvGrpSpPr/>
          <p:nvPr/>
        </p:nvGrpSpPr>
        <p:grpSpPr>
          <a:xfrm>
            <a:off x="8408145" y="4026781"/>
            <a:ext cx="2817319" cy="253573"/>
            <a:chOff x="7998846" y="1867220"/>
            <a:chExt cx="3448967" cy="253573"/>
          </a:xfrm>
        </p:grpSpPr>
        <p:cxnSp>
          <p:nvCxnSpPr>
            <p:cNvPr id="234" name="Straight Connector 233">
              <a:extLst>
                <a:ext uri="{FF2B5EF4-FFF2-40B4-BE49-F238E27FC236}">
                  <a16:creationId xmlns:a16="http://schemas.microsoft.com/office/drawing/2014/main" id="{F8497F4E-CBF0-27C2-2CB4-D897956FA50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923DB27-F699-E03D-FABF-96232EEA9B2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12355C6C-78C9-1DA2-6386-CFBCAD54C59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F2D7967-ACBA-7E58-EA9B-9CF56AABEFAC}"/>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4202E48F-A175-420D-E2A4-46AFB0725A9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6752728-3A75-CCC0-D45F-EFF944584D8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 name="Group 239">
            <a:extLst>
              <a:ext uri="{FF2B5EF4-FFF2-40B4-BE49-F238E27FC236}">
                <a16:creationId xmlns:a16="http://schemas.microsoft.com/office/drawing/2014/main" id="{410C1C36-AA0D-4840-782B-722EDD70D571}"/>
              </a:ext>
            </a:extLst>
          </p:cNvPr>
          <p:cNvGrpSpPr/>
          <p:nvPr/>
        </p:nvGrpSpPr>
        <p:grpSpPr>
          <a:xfrm>
            <a:off x="8395554" y="4537199"/>
            <a:ext cx="2817319" cy="253573"/>
            <a:chOff x="7998846" y="1867220"/>
            <a:chExt cx="3448967" cy="253573"/>
          </a:xfrm>
        </p:grpSpPr>
        <p:cxnSp>
          <p:nvCxnSpPr>
            <p:cNvPr id="241" name="Straight Connector 240">
              <a:extLst>
                <a:ext uri="{FF2B5EF4-FFF2-40B4-BE49-F238E27FC236}">
                  <a16:creationId xmlns:a16="http://schemas.microsoft.com/office/drawing/2014/main" id="{4B0270BF-FFA0-EC85-FD1B-20B9ED5AF24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D612E53-6514-3E50-E7E4-B9B24AD7007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E686397-7D7F-71A1-F2A2-A35CF2E9C2D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61A27F3-53B9-551A-2F11-B044C91B5745}"/>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FF287598-D5E5-A361-62EA-69E669CA57F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5D5D9538-73FE-561A-0FDC-71DF905B626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 name="Group 246">
            <a:extLst>
              <a:ext uri="{FF2B5EF4-FFF2-40B4-BE49-F238E27FC236}">
                <a16:creationId xmlns:a16="http://schemas.microsoft.com/office/drawing/2014/main" id="{472DA180-1CD3-E31D-4773-7B8BD869567E}"/>
              </a:ext>
            </a:extLst>
          </p:cNvPr>
          <p:cNvGrpSpPr/>
          <p:nvPr/>
        </p:nvGrpSpPr>
        <p:grpSpPr>
          <a:xfrm>
            <a:off x="8395554" y="5053916"/>
            <a:ext cx="2817319" cy="253573"/>
            <a:chOff x="7998846" y="1867220"/>
            <a:chExt cx="3448967" cy="253573"/>
          </a:xfrm>
        </p:grpSpPr>
        <p:cxnSp>
          <p:nvCxnSpPr>
            <p:cNvPr id="248" name="Straight Connector 247">
              <a:extLst>
                <a:ext uri="{FF2B5EF4-FFF2-40B4-BE49-F238E27FC236}">
                  <a16:creationId xmlns:a16="http://schemas.microsoft.com/office/drawing/2014/main" id="{F12F010B-C3B7-9869-28D0-C783F36F6B1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C4CF1B91-AE24-D431-8CE4-E334BA55E0AE}"/>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BB5252CB-93BA-8D50-ADE5-2F757B5AE22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E4BC64F-0FDD-CABB-D0E1-26381EA61EF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F9F1D777-05E5-AFEE-F14D-1FB75769D82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EC39EE3-873A-7F7B-F11D-C217BBC70913}"/>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4" name="Group 253">
            <a:extLst>
              <a:ext uri="{FF2B5EF4-FFF2-40B4-BE49-F238E27FC236}">
                <a16:creationId xmlns:a16="http://schemas.microsoft.com/office/drawing/2014/main" id="{3F37151F-EDE3-9637-EC1E-2F12447ACBF0}"/>
              </a:ext>
            </a:extLst>
          </p:cNvPr>
          <p:cNvGrpSpPr/>
          <p:nvPr/>
        </p:nvGrpSpPr>
        <p:grpSpPr>
          <a:xfrm>
            <a:off x="8395554" y="6067492"/>
            <a:ext cx="2817319" cy="253573"/>
            <a:chOff x="7998846" y="1867220"/>
            <a:chExt cx="3448967" cy="253573"/>
          </a:xfrm>
        </p:grpSpPr>
        <p:cxnSp>
          <p:nvCxnSpPr>
            <p:cNvPr id="255" name="Straight Connector 254">
              <a:extLst>
                <a:ext uri="{FF2B5EF4-FFF2-40B4-BE49-F238E27FC236}">
                  <a16:creationId xmlns:a16="http://schemas.microsoft.com/office/drawing/2014/main" id="{CBCE06B5-FD30-A647-DD0A-78931522275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DDBAB6C-9A51-BC4B-28F2-D0A5C31EDD7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173B545-9120-2046-0FFC-D4E95217BB17}"/>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65ACB7C1-C368-40D5-CAB6-787C90BAE9B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88C82504-D7D1-4D3E-A4D7-96ECA0055F6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4852F337-5D74-F1DB-E1DA-77F2D2A7EB1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1" name="Oval 260">
            <a:extLst>
              <a:ext uri="{FF2B5EF4-FFF2-40B4-BE49-F238E27FC236}">
                <a16:creationId xmlns:a16="http://schemas.microsoft.com/office/drawing/2014/main" id="{DE5AC83D-8FFA-FBA5-15CB-2916FD7FAF1C}"/>
              </a:ext>
            </a:extLst>
          </p:cNvPr>
          <p:cNvSpPr/>
          <p:nvPr/>
        </p:nvSpPr>
        <p:spPr>
          <a:xfrm>
            <a:off x="7359944" y="2243523"/>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2" name="Oval 261">
            <a:extLst>
              <a:ext uri="{FF2B5EF4-FFF2-40B4-BE49-F238E27FC236}">
                <a16:creationId xmlns:a16="http://schemas.microsoft.com/office/drawing/2014/main" id="{1ABB2EC9-634B-6ED0-2135-DC9A5D4B1B56}"/>
              </a:ext>
            </a:extLst>
          </p:cNvPr>
          <p:cNvSpPr/>
          <p:nvPr/>
        </p:nvSpPr>
        <p:spPr>
          <a:xfrm>
            <a:off x="7695683" y="2244783"/>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3" name="Oval 262">
            <a:extLst>
              <a:ext uri="{FF2B5EF4-FFF2-40B4-BE49-F238E27FC236}">
                <a16:creationId xmlns:a16="http://schemas.microsoft.com/office/drawing/2014/main" id="{E2EFB101-FACF-AC02-1C16-C8945EB7CD52}"/>
              </a:ext>
            </a:extLst>
          </p:cNvPr>
          <p:cNvSpPr/>
          <p:nvPr/>
        </p:nvSpPr>
        <p:spPr>
          <a:xfrm>
            <a:off x="7359944" y="26640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4" name="Oval 263">
            <a:extLst>
              <a:ext uri="{FF2B5EF4-FFF2-40B4-BE49-F238E27FC236}">
                <a16:creationId xmlns:a16="http://schemas.microsoft.com/office/drawing/2014/main" id="{22090F1B-B200-31E5-0B0B-E3315B268BEC}"/>
              </a:ext>
            </a:extLst>
          </p:cNvPr>
          <p:cNvSpPr/>
          <p:nvPr/>
        </p:nvSpPr>
        <p:spPr>
          <a:xfrm>
            <a:off x="7695683" y="26653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5" name="Oval 264">
            <a:extLst>
              <a:ext uri="{FF2B5EF4-FFF2-40B4-BE49-F238E27FC236}">
                <a16:creationId xmlns:a16="http://schemas.microsoft.com/office/drawing/2014/main" id="{C0764E53-0661-F341-4770-6CD0B3429990}"/>
              </a:ext>
            </a:extLst>
          </p:cNvPr>
          <p:cNvSpPr/>
          <p:nvPr/>
        </p:nvSpPr>
        <p:spPr>
          <a:xfrm>
            <a:off x="7359944" y="309157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6" name="Oval 265">
            <a:extLst>
              <a:ext uri="{FF2B5EF4-FFF2-40B4-BE49-F238E27FC236}">
                <a16:creationId xmlns:a16="http://schemas.microsoft.com/office/drawing/2014/main" id="{2D150EA0-802C-69D1-8B7E-3C0B93D91D50}"/>
              </a:ext>
            </a:extLst>
          </p:cNvPr>
          <p:cNvSpPr/>
          <p:nvPr/>
        </p:nvSpPr>
        <p:spPr>
          <a:xfrm>
            <a:off x="7695683" y="3092837"/>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7" name="Oval 266">
            <a:extLst>
              <a:ext uri="{FF2B5EF4-FFF2-40B4-BE49-F238E27FC236}">
                <a16:creationId xmlns:a16="http://schemas.microsoft.com/office/drawing/2014/main" id="{88B3829D-4DE6-67AB-0BE8-BE7F90A98FDE}"/>
              </a:ext>
            </a:extLst>
          </p:cNvPr>
          <p:cNvSpPr/>
          <p:nvPr/>
        </p:nvSpPr>
        <p:spPr>
          <a:xfrm>
            <a:off x="7359944" y="3491573"/>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8" name="Oval 267">
            <a:extLst>
              <a:ext uri="{FF2B5EF4-FFF2-40B4-BE49-F238E27FC236}">
                <a16:creationId xmlns:a16="http://schemas.microsoft.com/office/drawing/2014/main" id="{F4FFC14F-E828-1CBB-4366-A1E70D769D1B}"/>
              </a:ext>
            </a:extLst>
          </p:cNvPr>
          <p:cNvSpPr/>
          <p:nvPr/>
        </p:nvSpPr>
        <p:spPr>
          <a:xfrm>
            <a:off x="7695683" y="3492833"/>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9" name="Oval 268">
            <a:extLst>
              <a:ext uri="{FF2B5EF4-FFF2-40B4-BE49-F238E27FC236}">
                <a16:creationId xmlns:a16="http://schemas.microsoft.com/office/drawing/2014/main" id="{92A1E777-0C9D-92E6-F4B8-2A47CA47F0FF}"/>
              </a:ext>
            </a:extLst>
          </p:cNvPr>
          <p:cNvSpPr/>
          <p:nvPr/>
        </p:nvSpPr>
        <p:spPr>
          <a:xfrm>
            <a:off x="7359944" y="403562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0" name="Oval 269">
            <a:extLst>
              <a:ext uri="{FF2B5EF4-FFF2-40B4-BE49-F238E27FC236}">
                <a16:creationId xmlns:a16="http://schemas.microsoft.com/office/drawing/2014/main" id="{668F50AC-E1E5-5715-4A44-8692C3EB0623}"/>
              </a:ext>
            </a:extLst>
          </p:cNvPr>
          <p:cNvSpPr/>
          <p:nvPr/>
        </p:nvSpPr>
        <p:spPr>
          <a:xfrm>
            <a:off x="7695683" y="4036889"/>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1" name="Oval 270">
            <a:extLst>
              <a:ext uri="{FF2B5EF4-FFF2-40B4-BE49-F238E27FC236}">
                <a16:creationId xmlns:a16="http://schemas.microsoft.com/office/drawing/2014/main" id="{26E78387-7B0E-74AF-600A-11EEA4DE6641}"/>
              </a:ext>
            </a:extLst>
          </p:cNvPr>
          <p:cNvSpPr/>
          <p:nvPr/>
        </p:nvSpPr>
        <p:spPr>
          <a:xfrm>
            <a:off x="7359944" y="457967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2" name="Oval 271">
            <a:extLst>
              <a:ext uri="{FF2B5EF4-FFF2-40B4-BE49-F238E27FC236}">
                <a16:creationId xmlns:a16="http://schemas.microsoft.com/office/drawing/2014/main" id="{91BEE6EB-4BC1-B0CB-49B4-88A6200759F1}"/>
              </a:ext>
            </a:extLst>
          </p:cNvPr>
          <p:cNvSpPr/>
          <p:nvPr/>
        </p:nvSpPr>
        <p:spPr>
          <a:xfrm>
            <a:off x="7695683" y="4580935"/>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3" name="Oval 272">
            <a:extLst>
              <a:ext uri="{FF2B5EF4-FFF2-40B4-BE49-F238E27FC236}">
                <a16:creationId xmlns:a16="http://schemas.microsoft.com/office/drawing/2014/main" id="{6D81EBE8-7465-6E16-3606-E12A6412DFF4}"/>
              </a:ext>
            </a:extLst>
          </p:cNvPr>
          <p:cNvSpPr/>
          <p:nvPr/>
        </p:nvSpPr>
        <p:spPr>
          <a:xfrm>
            <a:off x="7359944" y="510187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4" name="Oval 273">
            <a:extLst>
              <a:ext uri="{FF2B5EF4-FFF2-40B4-BE49-F238E27FC236}">
                <a16:creationId xmlns:a16="http://schemas.microsoft.com/office/drawing/2014/main" id="{FC3E7711-39DF-D773-9408-BE546AB2208F}"/>
              </a:ext>
            </a:extLst>
          </p:cNvPr>
          <p:cNvSpPr/>
          <p:nvPr/>
        </p:nvSpPr>
        <p:spPr>
          <a:xfrm>
            <a:off x="7695683" y="510313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5" name="Oval 274">
            <a:extLst>
              <a:ext uri="{FF2B5EF4-FFF2-40B4-BE49-F238E27FC236}">
                <a16:creationId xmlns:a16="http://schemas.microsoft.com/office/drawing/2014/main" id="{F6C154EB-0FC2-476E-8B04-FBE6DE99FDF0}"/>
              </a:ext>
            </a:extLst>
          </p:cNvPr>
          <p:cNvSpPr/>
          <p:nvPr/>
        </p:nvSpPr>
        <p:spPr>
          <a:xfrm>
            <a:off x="7359944" y="6108123"/>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6" name="Oval 275">
            <a:extLst>
              <a:ext uri="{FF2B5EF4-FFF2-40B4-BE49-F238E27FC236}">
                <a16:creationId xmlns:a16="http://schemas.microsoft.com/office/drawing/2014/main" id="{F023FAC2-FCFC-E649-D600-DAC2E6E68075}"/>
              </a:ext>
            </a:extLst>
          </p:cNvPr>
          <p:cNvSpPr/>
          <p:nvPr/>
        </p:nvSpPr>
        <p:spPr>
          <a:xfrm>
            <a:off x="7695683" y="6109383"/>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7" name="Group 276">
            <a:extLst>
              <a:ext uri="{FF2B5EF4-FFF2-40B4-BE49-F238E27FC236}">
                <a16:creationId xmlns:a16="http://schemas.microsoft.com/office/drawing/2014/main" id="{2305C3A2-C2D1-AC28-373A-5744360B6FF4}"/>
              </a:ext>
            </a:extLst>
          </p:cNvPr>
          <p:cNvGrpSpPr/>
          <p:nvPr/>
        </p:nvGrpSpPr>
        <p:grpSpPr>
          <a:xfrm>
            <a:off x="8395554" y="5534945"/>
            <a:ext cx="2817319" cy="253573"/>
            <a:chOff x="7998846" y="1867220"/>
            <a:chExt cx="3448967" cy="253573"/>
          </a:xfrm>
        </p:grpSpPr>
        <p:cxnSp>
          <p:nvCxnSpPr>
            <p:cNvPr id="278" name="Straight Connector 277">
              <a:extLst>
                <a:ext uri="{FF2B5EF4-FFF2-40B4-BE49-F238E27FC236}">
                  <a16:creationId xmlns:a16="http://schemas.microsoft.com/office/drawing/2014/main" id="{A3ADCD6E-B30D-B8C6-2298-340D8051012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F3ECEE71-CCB8-C41A-B03C-E370651D65E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65277BF-6EFD-CB67-0F45-2932D9F33B5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F50D1490-5540-2C80-3E11-80CBFA0CAEA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B9922E42-A511-789F-5A8E-2404DCB4E241}"/>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99B05DF4-DCB8-0706-6928-563CFCEF3566}"/>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4" name="Oval 283">
            <a:extLst>
              <a:ext uri="{FF2B5EF4-FFF2-40B4-BE49-F238E27FC236}">
                <a16:creationId xmlns:a16="http://schemas.microsoft.com/office/drawing/2014/main" id="{1C16E3C8-F04C-7431-8C19-4DB9FBB22236}"/>
              </a:ext>
            </a:extLst>
          </p:cNvPr>
          <p:cNvSpPr/>
          <p:nvPr/>
        </p:nvSpPr>
        <p:spPr>
          <a:xfrm>
            <a:off x="7359944" y="559635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5" name="Oval 284">
            <a:extLst>
              <a:ext uri="{FF2B5EF4-FFF2-40B4-BE49-F238E27FC236}">
                <a16:creationId xmlns:a16="http://schemas.microsoft.com/office/drawing/2014/main" id="{9AD97F03-5289-E4D9-C370-C10441792921}"/>
              </a:ext>
            </a:extLst>
          </p:cNvPr>
          <p:cNvSpPr/>
          <p:nvPr/>
        </p:nvSpPr>
        <p:spPr>
          <a:xfrm>
            <a:off x="7695683" y="559761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86" name="Group 285">
            <a:extLst>
              <a:ext uri="{FF2B5EF4-FFF2-40B4-BE49-F238E27FC236}">
                <a16:creationId xmlns:a16="http://schemas.microsoft.com/office/drawing/2014/main" id="{31F1072F-744E-9D51-266E-BECDA916DB52}"/>
              </a:ext>
            </a:extLst>
          </p:cNvPr>
          <p:cNvGrpSpPr/>
          <p:nvPr/>
        </p:nvGrpSpPr>
        <p:grpSpPr>
          <a:xfrm>
            <a:off x="8399142" y="1768137"/>
            <a:ext cx="2817319" cy="253573"/>
            <a:chOff x="7998846" y="1867220"/>
            <a:chExt cx="3448967" cy="253573"/>
          </a:xfrm>
        </p:grpSpPr>
        <p:cxnSp>
          <p:nvCxnSpPr>
            <p:cNvPr id="287" name="Straight Connector 286">
              <a:extLst>
                <a:ext uri="{FF2B5EF4-FFF2-40B4-BE49-F238E27FC236}">
                  <a16:creationId xmlns:a16="http://schemas.microsoft.com/office/drawing/2014/main" id="{40FAB870-C7A9-11D8-ED1C-77F842C19759}"/>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DE47006-1CA7-417D-7582-E52FA5212A8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A1FC2C31-E63E-C575-7F3E-D75D00BA784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DAC28971-4BF7-1E0B-EBD2-05D3BDE689F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089D2E94-0008-31AA-C3C5-61A19342C29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DD0C4D9C-D25C-13E5-0366-52B2C67FE5C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90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82886-A6E8-47B9-1A91-13F56D59202C}"/>
            </a:ext>
          </a:extLst>
        </p:cNvPr>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B8352EE5-4F55-EB39-FF96-28424AD3190D}"/>
              </a:ext>
            </a:extLst>
          </p:cNvPr>
          <p:cNvGraphicFramePr>
            <a:graphicFrameLocks/>
          </p:cNvGraphicFramePr>
          <p:nvPr/>
        </p:nvGraphicFramePr>
        <p:xfrm>
          <a:off x="619601" y="1417187"/>
          <a:ext cx="11184472" cy="4895736"/>
        </p:xfrm>
        <a:graphic>
          <a:graphicData uri="http://schemas.openxmlformats.org/drawingml/2006/table">
            <a:tbl>
              <a:tblPr firstRow="1" bandRow="1">
                <a:tableStyleId>{2D5ABB26-0587-4C30-8999-92F81FD0307C}</a:tableStyleId>
              </a:tblPr>
              <a:tblGrid>
                <a:gridCol w="6016656">
                  <a:extLst>
                    <a:ext uri="{9D8B030D-6E8A-4147-A177-3AD203B41FA5}">
                      <a16:colId xmlns:a16="http://schemas.microsoft.com/office/drawing/2014/main" val="2582755497"/>
                    </a:ext>
                  </a:extLst>
                </a:gridCol>
                <a:gridCol w="5167816">
                  <a:extLst>
                    <a:ext uri="{9D8B030D-6E8A-4147-A177-3AD203B41FA5}">
                      <a16:colId xmlns:a16="http://schemas.microsoft.com/office/drawing/2014/main" val="697235041"/>
                    </a:ext>
                  </a:extLst>
                </a:gridCol>
              </a:tblGrid>
              <a:tr h="301783">
                <a:tc>
                  <a:txBody>
                    <a:bodyPr/>
                    <a:lstStyle/>
                    <a:p>
                      <a:pPr algn="l"/>
                      <a:r>
                        <a:rPr lang="en-GB" sz="1200" b="1" dirty="0">
                          <a:solidFill>
                            <a:schemeClr val="bg1"/>
                          </a:solidFill>
                          <a:latin typeface="Arial" panose="020B0604020202020204" pitchFamily="34" charset="0"/>
                          <a:cs typeface="Arial" panose="020B0604020202020204" pitchFamily="34" charset="0"/>
                        </a:rPr>
                        <a:t>Behaviour</a:t>
                      </a:r>
                    </a:p>
                  </a:txBody>
                  <a:tcPr marL="100558" marR="100558" marT="45708" marB="45708">
                    <a:lnB>
                      <a:noFill/>
                    </a:lnB>
                    <a:solidFill>
                      <a:schemeClr val="accent1"/>
                    </a:solidFill>
                  </a:tcPr>
                </a:tc>
                <a:tc>
                  <a:txBody>
                    <a:bodyPr/>
                    <a:lstStyle/>
                    <a:p>
                      <a:pPr algn="ctr"/>
                      <a:endParaRPr lang="en-GB" sz="1600" dirty="0">
                        <a:solidFill>
                          <a:schemeClr val="bg1"/>
                        </a:solidFill>
                      </a:endParaRPr>
                    </a:p>
                  </a:txBody>
                  <a:tcPr marL="100558" marR="100558" marT="45708" marB="45708">
                    <a:lnB>
                      <a:noFill/>
                    </a:lnB>
                    <a:solidFill>
                      <a:schemeClr val="accent1"/>
                    </a:solidFill>
                  </a:tcPr>
                </a:tc>
                <a:extLst>
                  <a:ext uri="{0D108BD9-81ED-4DB2-BD59-A6C34878D82A}">
                    <a16:rowId xmlns:a16="http://schemas.microsoft.com/office/drawing/2014/main" val="71994065"/>
                  </a:ext>
                </a:extLst>
              </a:tr>
              <a:tr h="125429">
                <a:tc>
                  <a:txBody>
                    <a:bodyPr/>
                    <a:lstStyle/>
                    <a:p>
                      <a:pPr algn="l" fontAlgn="b"/>
                      <a:r>
                        <a:rPr lang="en-GB" sz="1200" b="0" i="0" u="none" strike="noStrike">
                          <a:solidFill>
                            <a:srgbClr val="000000"/>
                          </a:solidFill>
                          <a:effectLst/>
                          <a:latin typeface="Arial" panose="020B0604020202020204" pitchFamily="34" charset="0"/>
                        </a:rPr>
                        <a:t>Devote yourself to ensuring the contentment, health and wellbeing of the people drawing on care and support by putting them at the heart of what you do </a:t>
                      </a:r>
                    </a:p>
                  </a:txBody>
                  <a:tcPr marL="90000" marR="90000" marT="36000" marB="3600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dirty="0">
                        <a:solidFill>
                          <a:schemeClr val="tx1"/>
                        </a:solidFill>
                      </a:endParaRPr>
                    </a:p>
                  </a:txBody>
                  <a:tcPr marL="100558" marR="100558" marT="45708" marB="45708">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7806090"/>
                  </a:ext>
                </a:extLst>
              </a:tr>
              <a:tr h="0">
                <a:tc>
                  <a:txBody>
                    <a:bodyPr/>
                    <a:lstStyle/>
                    <a:p>
                      <a:pPr algn="l" fontAlgn="b"/>
                      <a:r>
                        <a:rPr lang="en-GB" sz="1200" b="0" i="0" u="none" strike="noStrike">
                          <a:solidFill>
                            <a:srgbClr val="000000"/>
                          </a:solidFill>
                          <a:effectLst/>
                          <a:latin typeface="Arial" panose="020B0604020202020204" pitchFamily="34" charset="0"/>
                        </a:rPr>
                        <a:t>Acts in a flexible, creative, innovative and proactive way when problem solving, taking account of best practice</a:t>
                      </a:r>
                    </a:p>
                  </a:txBody>
                  <a:tcPr marL="90000" marR="90000" marT="36000" marB="36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solidFill>
                          <a:schemeClr val="tx1"/>
                        </a:solidFill>
                      </a:endParaRPr>
                    </a:p>
                  </a:txBody>
                  <a:tcPr marL="100558" marR="100558" marT="45708" marB="45708">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035668"/>
                  </a:ext>
                </a:extLst>
              </a:tr>
              <a:tr h="364895">
                <a:tc>
                  <a:txBody>
                    <a:bodyPr/>
                    <a:lstStyle/>
                    <a:p>
                      <a:pPr algn="l" fontAlgn="b"/>
                      <a:r>
                        <a:rPr lang="en-GB" sz="1200" b="0" i="0" u="none" strike="noStrike" dirty="0">
                          <a:solidFill>
                            <a:srgbClr val="000000"/>
                          </a:solidFill>
                          <a:effectLst/>
                          <a:latin typeface="Arial" panose="020B0604020202020204" pitchFamily="34" charset="0"/>
                        </a:rPr>
                        <a:t>Promote an open environment that encourages and values feedback and learning from incidents, taking responsibility for ensuring it is incorporated into practice</a:t>
                      </a:r>
                    </a:p>
                  </a:txBody>
                  <a:tcPr marL="90000" marR="90000" marT="36000" marB="36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solidFill>
                          <a:schemeClr val="tx1"/>
                        </a:solidFill>
                      </a:endParaRPr>
                    </a:p>
                  </a:txBody>
                  <a:tcPr marL="100558" marR="100558" marT="45708" marB="45708">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373433"/>
                  </a:ext>
                </a:extLst>
              </a:tr>
              <a:tr h="0">
                <a:tc>
                  <a:txBody>
                    <a:bodyPr/>
                    <a:lstStyle/>
                    <a:p>
                      <a:pPr algn="l" fontAlgn="b"/>
                      <a:r>
                        <a:rPr lang="en-GB" sz="1200" b="0" i="0" u="none" strike="noStrike">
                          <a:solidFill>
                            <a:srgbClr val="000000"/>
                          </a:solidFill>
                          <a:effectLst/>
                          <a:latin typeface="Arial" panose="020B0604020202020204" pitchFamily="34" charset="0"/>
                        </a:rPr>
                        <a:t>Champions, and leads others in the use of, reflective practice to help drive service and personal improvement </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78680"/>
                  </a:ext>
                </a:extLst>
              </a:tr>
              <a:tr h="411529">
                <a:tc>
                  <a:txBody>
                    <a:bodyPr/>
                    <a:lstStyle/>
                    <a:p>
                      <a:pPr algn="l" fontAlgn="b"/>
                      <a:r>
                        <a:rPr lang="en-GB" sz="1200" b="0" i="0" u="none" strike="noStrike">
                          <a:solidFill>
                            <a:srgbClr val="000000"/>
                          </a:solidFill>
                          <a:effectLst/>
                          <a:latin typeface="Arial" panose="020B0604020202020204" pitchFamily="34" charset="0"/>
                        </a:rPr>
                        <a:t>Takes pride in their role in adult social care, empowering their staff to also take pride in the work they do, celebrating achievements and success</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091905"/>
                  </a:ext>
                </a:extLst>
              </a:tr>
              <a:tr h="411529">
                <a:tc>
                  <a:txBody>
                    <a:bodyPr/>
                    <a:lstStyle/>
                    <a:p>
                      <a:pPr algn="l" fontAlgn="b"/>
                      <a:r>
                        <a:rPr lang="en-GB" sz="1200" b="0" i="0" u="none" strike="noStrike" dirty="0">
                          <a:solidFill>
                            <a:srgbClr val="000000"/>
                          </a:solidFill>
                          <a:effectLst/>
                          <a:latin typeface="Arial" panose="020B0604020202020204" pitchFamily="34" charset="0"/>
                        </a:rPr>
                        <a:t>Role models a calm, measured and positive approach when managing complex or difficult situations</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591927"/>
                  </a:ext>
                </a:extLst>
              </a:tr>
              <a:tr h="364895">
                <a:tc>
                  <a:txBody>
                    <a:bodyPr/>
                    <a:lstStyle/>
                    <a:p>
                      <a:pPr algn="l" fontAlgn="b"/>
                      <a:r>
                        <a:rPr lang="en-GB" sz="1200" b="0" i="0" u="none" strike="noStrike">
                          <a:solidFill>
                            <a:srgbClr val="000000"/>
                          </a:solidFill>
                          <a:effectLst/>
                          <a:latin typeface="Arial" panose="020B0604020202020204" pitchFamily="34" charset="0"/>
                        </a:rPr>
                        <a:t>Acts proactively to develop positive and collaborative relationships with their staff, external stakeholders and people who draw on care and support </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75213"/>
                  </a:ext>
                </a:extLst>
              </a:tr>
              <a:tr h="411529">
                <a:tc>
                  <a:txBody>
                    <a:bodyPr/>
                    <a:lstStyle/>
                    <a:p>
                      <a:pPr algn="l" fontAlgn="b"/>
                      <a:r>
                        <a:rPr lang="en-GB" sz="1200" b="0" i="0" u="none" strike="noStrike">
                          <a:solidFill>
                            <a:srgbClr val="000000"/>
                          </a:solidFill>
                          <a:effectLst/>
                          <a:latin typeface="Arial" panose="020B0604020202020204" pitchFamily="34" charset="0"/>
                        </a:rPr>
                        <a:t>Act in an ethical and professional manner, role modelling evidence-based best practice and values</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481331"/>
                  </a:ext>
                </a:extLst>
              </a:tr>
              <a:tr h="377032">
                <a:tc>
                  <a:txBody>
                    <a:bodyPr/>
                    <a:lstStyle/>
                    <a:p>
                      <a:pPr algn="l" fontAlgn="b"/>
                      <a:r>
                        <a:rPr lang="en-GB" sz="1200" b="0" i="0" u="none" strike="noStrike">
                          <a:solidFill>
                            <a:srgbClr val="000000"/>
                          </a:solidFill>
                          <a:effectLst/>
                          <a:latin typeface="Arial" panose="020B0604020202020204" pitchFamily="34" charset="0"/>
                        </a:rPr>
                        <a:t>Takes personal responsibility for the effective and safe running of the service at all times </a:t>
                      </a:r>
                    </a:p>
                  </a:txBody>
                  <a:tcPr marL="90000" marR="90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155022"/>
                  </a:ext>
                </a:extLst>
              </a:tr>
              <a:tr h="298975">
                <a:tc>
                  <a:txBody>
                    <a:bodyPr/>
                    <a:lstStyle/>
                    <a:p>
                      <a:pPr algn="l" fontAlgn="b"/>
                      <a:r>
                        <a:rPr lang="en-GB" sz="1200" b="0" i="0" u="none" strike="noStrike" dirty="0">
                          <a:solidFill>
                            <a:srgbClr val="000000"/>
                          </a:solidFill>
                          <a:effectLst/>
                          <a:latin typeface="Arial" panose="020B0604020202020204" pitchFamily="34" charset="0"/>
                        </a:rPr>
                        <a:t>Recognises the need for continual professional development to remain up to date and able to understand and follow appropriate regulations and practice updates/innovations</a:t>
                      </a:r>
                    </a:p>
                  </a:txBody>
                  <a:tcPr marL="90000" marR="90000" marT="36000" marB="3600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dirty="0">
                        <a:solidFill>
                          <a:schemeClr val="tx1"/>
                        </a:solidFill>
                      </a:endParaRPr>
                    </a:p>
                  </a:txBody>
                  <a:tcPr marL="100558" marR="100558"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953308"/>
                  </a:ext>
                </a:extLst>
              </a:tr>
            </a:tbl>
          </a:graphicData>
        </a:graphic>
      </p:graphicFrame>
      <p:sp>
        <p:nvSpPr>
          <p:cNvPr id="24" name="TextBox 23">
            <a:extLst>
              <a:ext uri="{FF2B5EF4-FFF2-40B4-BE49-F238E27FC236}">
                <a16:creationId xmlns:a16="http://schemas.microsoft.com/office/drawing/2014/main" id="{35756101-CB4C-8154-DA9A-56F63940EE6A}"/>
              </a:ext>
            </a:extLst>
          </p:cNvPr>
          <p:cNvSpPr txBox="1">
            <a:spLocks/>
          </p:cNvSpPr>
          <p:nvPr/>
        </p:nvSpPr>
        <p:spPr>
          <a:xfrm>
            <a:off x="8704565" y="1462327"/>
            <a:ext cx="792000" cy="230832"/>
          </a:xfrm>
          <a:prstGeom prst="rect">
            <a:avLst/>
          </a:prstGeom>
          <a:noFill/>
        </p:spPr>
        <p:txBody>
          <a:bodyPr wrap="square" rtlCol="0">
            <a:spAutoFit/>
          </a:bodyPr>
          <a:lstStyle/>
          <a:p>
            <a:r>
              <a:rPr lang="en-GB" sz="900" dirty="0">
                <a:solidFill>
                  <a:schemeClr val="bg1"/>
                </a:solidFill>
              </a:rPr>
              <a:t>Awareness</a:t>
            </a:r>
          </a:p>
        </p:txBody>
      </p:sp>
      <p:sp>
        <p:nvSpPr>
          <p:cNvPr id="3" name="Oval 2">
            <a:extLst>
              <a:ext uri="{FF2B5EF4-FFF2-40B4-BE49-F238E27FC236}">
                <a16:creationId xmlns:a16="http://schemas.microsoft.com/office/drawing/2014/main" id="{261C9261-D33E-6F9E-D1EA-7C6E99EFE347}"/>
              </a:ext>
            </a:extLst>
          </p:cNvPr>
          <p:cNvSpPr/>
          <p:nvPr/>
        </p:nvSpPr>
        <p:spPr>
          <a:xfrm>
            <a:off x="8364835" y="6434170"/>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89757404-10DD-D621-A7FC-DAC222A875F7}"/>
              </a:ext>
            </a:extLst>
          </p:cNvPr>
          <p:cNvSpPr txBox="1"/>
          <p:nvPr/>
        </p:nvSpPr>
        <p:spPr>
          <a:xfrm>
            <a:off x="8493955" y="6403757"/>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23D6B8CF-7FE2-8071-A896-EB71C2189744}"/>
              </a:ext>
            </a:extLst>
          </p:cNvPr>
          <p:cNvSpPr/>
          <p:nvPr/>
        </p:nvSpPr>
        <p:spPr>
          <a:xfrm>
            <a:off x="9765950" y="643204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FD2E1BC7-C342-567B-E72E-0DA6D273B1C2}"/>
              </a:ext>
            </a:extLst>
          </p:cNvPr>
          <p:cNvSpPr txBox="1"/>
          <p:nvPr/>
        </p:nvSpPr>
        <p:spPr>
          <a:xfrm>
            <a:off x="9925945" y="6398714"/>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4ED16EFE-5B88-4EB3-6015-4BD6874931CE}"/>
              </a:ext>
            </a:extLst>
          </p:cNvPr>
          <p:cNvSpPr txBox="1"/>
          <p:nvPr/>
        </p:nvSpPr>
        <p:spPr>
          <a:xfrm>
            <a:off x="7751695" y="6389521"/>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0355A915-EB0A-5BCA-381B-BB7A5023FF38}"/>
              </a:ext>
            </a:extLst>
          </p:cNvPr>
          <p:cNvSpPr txBox="1">
            <a:spLocks/>
          </p:cNvSpPr>
          <p:nvPr/>
        </p:nvSpPr>
        <p:spPr>
          <a:xfrm>
            <a:off x="0" y="0"/>
            <a:ext cx="0" cy="0"/>
          </a:xfrm>
        </p:spPr>
        <p:txBody>
          <a:bodyPr/>
          <a:lstStyle>
            <a:defPPr>
              <a:defRPr kern="0"/>
            </a:defPPr>
          </a:lstStyle>
          <a:p>
            <a:fld id="{06A44ADC-FBC0-4698-B0EC-1AD4A4060383}" type="slidenum">
              <a:rPr lang="en-GB" smtClean="0"/>
              <a:pPr/>
              <a:t>12</a:t>
            </a:fld>
            <a:endParaRPr lang="en-GB"/>
          </a:p>
        </p:txBody>
      </p:sp>
      <p:sp>
        <p:nvSpPr>
          <p:cNvPr id="9" name="Rectangle: Rounded Corners 8">
            <a:extLst>
              <a:ext uri="{FF2B5EF4-FFF2-40B4-BE49-F238E27FC236}">
                <a16:creationId xmlns:a16="http://schemas.microsoft.com/office/drawing/2014/main" id="{8DA9071B-0896-6849-E6D7-F2154A746E7B}"/>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EFFFAD7E-A47B-DEB8-6576-ED5943526B71}"/>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BF97E59-ED39-A671-231A-A3833B30408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66A8C307-B3EE-A6CB-E6C6-04D5925998D8}"/>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6BA8254F-9B5D-609A-C249-1155741DE893}"/>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5" action="ppaction://hlinksldjump"/>
            <a:extLst>
              <a:ext uri="{FF2B5EF4-FFF2-40B4-BE49-F238E27FC236}">
                <a16:creationId xmlns:a16="http://schemas.microsoft.com/office/drawing/2014/main" id="{21640B1F-3C88-88BD-3F37-C27CABF8DA00}"/>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61B47F22-EAC8-CD06-0A72-9897765DCBD1}"/>
              </a:ext>
            </a:extLst>
          </p:cNvPr>
          <p:cNvSpPr txBox="1">
            <a:spLocks/>
          </p:cNvSpPr>
          <p:nvPr/>
        </p:nvSpPr>
        <p:spPr>
          <a:xfrm>
            <a:off x="374159" y="406793"/>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sp>
        <p:nvSpPr>
          <p:cNvPr id="22" name="Oval 21">
            <a:extLst>
              <a:ext uri="{FF2B5EF4-FFF2-40B4-BE49-F238E27FC236}">
                <a16:creationId xmlns:a16="http://schemas.microsoft.com/office/drawing/2014/main" id="{BCE46274-DDC9-DA70-A950-9BF97167007B}"/>
              </a:ext>
            </a:extLst>
          </p:cNvPr>
          <p:cNvSpPr/>
          <p:nvPr/>
        </p:nvSpPr>
        <p:spPr>
          <a:xfrm>
            <a:off x="7359944" y="1851032"/>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Oval 22">
            <a:extLst>
              <a:ext uri="{FF2B5EF4-FFF2-40B4-BE49-F238E27FC236}">
                <a16:creationId xmlns:a16="http://schemas.microsoft.com/office/drawing/2014/main" id="{F0E236B4-B7C2-AFB2-DB53-EAEA3770E2D6}"/>
              </a:ext>
            </a:extLst>
          </p:cNvPr>
          <p:cNvSpPr/>
          <p:nvPr/>
        </p:nvSpPr>
        <p:spPr>
          <a:xfrm>
            <a:off x="7695683" y="1852292"/>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TextBox 24">
            <a:extLst>
              <a:ext uri="{FF2B5EF4-FFF2-40B4-BE49-F238E27FC236}">
                <a16:creationId xmlns:a16="http://schemas.microsoft.com/office/drawing/2014/main" id="{B41F1E1C-B304-8C1F-5279-662A67003CC8}"/>
              </a:ext>
            </a:extLst>
          </p:cNvPr>
          <p:cNvSpPr txBox="1">
            <a:spLocks/>
          </p:cNvSpPr>
          <p:nvPr/>
        </p:nvSpPr>
        <p:spPr>
          <a:xfrm>
            <a:off x="10831633" y="1462327"/>
            <a:ext cx="792000" cy="230832"/>
          </a:xfrm>
          <a:prstGeom prst="rect">
            <a:avLst/>
          </a:prstGeom>
          <a:noFill/>
        </p:spPr>
        <p:txBody>
          <a:bodyPr wrap="square" rtlCol="0">
            <a:spAutoFit/>
          </a:bodyPr>
          <a:lstStyle/>
          <a:p>
            <a:pPr algn="ctr"/>
            <a:r>
              <a:rPr lang="en-GB" sz="900" dirty="0">
                <a:solidFill>
                  <a:schemeClr val="bg1"/>
                </a:solidFill>
                <a:latin typeface="Arial" panose="020B0604020202020204" pitchFamily="34" charset="0"/>
                <a:cs typeface="Arial" panose="020B0604020202020204" pitchFamily="34" charset="0"/>
              </a:rPr>
              <a:t>Expert</a:t>
            </a:r>
          </a:p>
        </p:txBody>
      </p:sp>
      <p:sp>
        <p:nvSpPr>
          <p:cNvPr id="26" name="TextBox 25">
            <a:extLst>
              <a:ext uri="{FF2B5EF4-FFF2-40B4-BE49-F238E27FC236}">
                <a16:creationId xmlns:a16="http://schemas.microsoft.com/office/drawing/2014/main" id="{D6F944D2-DA3C-6B4D-1055-567F90EBE2DE}"/>
              </a:ext>
            </a:extLst>
          </p:cNvPr>
          <p:cNvSpPr txBox="1">
            <a:spLocks/>
          </p:cNvSpPr>
          <p:nvPr/>
        </p:nvSpPr>
        <p:spPr>
          <a:xfrm>
            <a:off x="9413588" y="1462327"/>
            <a:ext cx="792000" cy="230832"/>
          </a:xfrm>
          <a:prstGeom prst="rect">
            <a:avLst/>
          </a:prstGeom>
          <a:noFill/>
        </p:spPr>
        <p:txBody>
          <a:bodyPr wrap="square" rtlCol="0">
            <a:spAutoFit/>
          </a:bodyPr>
          <a:lstStyle/>
          <a:p>
            <a:pPr algn="ctr"/>
            <a:r>
              <a:rPr lang="en-GB" sz="900" dirty="0">
                <a:solidFill>
                  <a:schemeClr val="bg1"/>
                </a:solidFill>
              </a:rPr>
              <a:t>Working</a:t>
            </a:r>
          </a:p>
        </p:txBody>
      </p:sp>
      <p:sp>
        <p:nvSpPr>
          <p:cNvPr id="27" name="TextBox 26">
            <a:extLst>
              <a:ext uri="{FF2B5EF4-FFF2-40B4-BE49-F238E27FC236}">
                <a16:creationId xmlns:a16="http://schemas.microsoft.com/office/drawing/2014/main" id="{D822942B-B557-A40B-89D0-DDE364E30186}"/>
              </a:ext>
            </a:extLst>
          </p:cNvPr>
          <p:cNvSpPr txBox="1">
            <a:spLocks/>
          </p:cNvSpPr>
          <p:nvPr/>
        </p:nvSpPr>
        <p:spPr>
          <a:xfrm>
            <a:off x="10122611" y="1462327"/>
            <a:ext cx="792000" cy="230832"/>
          </a:xfrm>
          <a:prstGeom prst="rect">
            <a:avLst/>
          </a:prstGeom>
          <a:noFill/>
        </p:spPr>
        <p:txBody>
          <a:bodyPr wrap="square" rtlCol="0">
            <a:spAutoFit/>
          </a:bodyPr>
          <a:lstStyle/>
          <a:p>
            <a:pPr algn="ctr"/>
            <a:r>
              <a:rPr lang="en-GB" sz="900" dirty="0">
                <a:solidFill>
                  <a:schemeClr val="bg1"/>
                </a:solidFill>
              </a:rPr>
              <a:t>Practitioner</a:t>
            </a:r>
          </a:p>
        </p:txBody>
      </p:sp>
      <p:sp>
        <p:nvSpPr>
          <p:cNvPr id="28" name="TextBox 27">
            <a:extLst>
              <a:ext uri="{FF2B5EF4-FFF2-40B4-BE49-F238E27FC236}">
                <a16:creationId xmlns:a16="http://schemas.microsoft.com/office/drawing/2014/main" id="{04D2C655-93F8-DB8E-EFC6-8D56F608E580}"/>
              </a:ext>
            </a:extLst>
          </p:cNvPr>
          <p:cNvSpPr txBox="1">
            <a:spLocks/>
          </p:cNvSpPr>
          <p:nvPr/>
        </p:nvSpPr>
        <p:spPr>
          <a:xfrm>
            <a:off x="8003142" y="1465392"/>
            <a:ext cx="699694" cy="230832"/>
          </a:xfrm>
          <a:prstGeom prst="rect">
            <a:avLst/>
          </a:prstGeom>
          <a:noFill/>
        </p:spPr>
        <p:txBody>
          <a:bodyPr wrap="square" rtlCol="0">
            <a:spAutoFit/>
          </a:bodyPr>
          <a:lstStyle/>
          <a:p>
            <a:pPr algn="ctr"/>
            <a:r>
              <a:rPr lang="en-GB" sz="900" dirty="0">
                <a:solidFill>
                  <a:schemeClr val="bg1"/>
                </a:solidFill>
              </a:rPr>
              <a:t>N/A</a:t>
            </a:r>
          </a:p>
        </p:txBody>
      </p:sp>
      <p:grpSp>
        <p:nvGrpSpPr>
          <p:cNvPr id="29" name="Group 28">
            <a:extLst>
              <a:ext uri="{FF2B5EF4-FFF2-40B4-BE49-F238E27FC236}">
                <a16:creationId xmlns:a16="http://schemas.microsoft.com/office/drawing/2014/main" id="{07DF2A02-D8EE-5641-B4BD-BE78415EFAFA}"/>
              </a:ext>
            </a:extLst>
          </p:cNvPr>
          <p:cNvGrpSpPr/>
          <p:nvPr/>
        </p:nvGrpSpPr>
        <p:grpSpPr>
          <a:xfrm>
            <a:off x="8399142" y="2271110"/>
            <a:ext cx="2817319" cy="253573"/>
            <a:chOff x="7998846" y="1867220"/>
            <a:chExt cx="3448967" cy="253573"/>
          </a:xfrm>
        </p:grpSpPr>
        <p:cxnSp>
          <p:nvCxnSpPr>
            <p:cNvPr id="30" name="Straight Connector 29">
              <a:extLst>
                <a:ext uri="{FF2B5EF4-FFF2-40B4-BE49-F238E27FC236}">
                  <a16:creationId xmlns:a16="http://schemas.microsoft.com/office/drawing/2014/main" id="{CF1EB2FD-AC09-3C64-6167-F5DE352BF84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C509A3-E165-8ADB-A29F-33BE3092D8A6}"/>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0A1663-4567-D8E2-E884-77CADA32BC8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9B487D-FC35-9E68-82E6-2B2D6A7D093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2CF6D0-8C13-6812-5986-887BA9D7594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1F1FE6-C860-5895-81AC-12DBBB88823C}"/>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D361F6F-3EE8-739A-0C62-EC9586287BC4}"/>
              </a:ext>
            </a:extLst>
          </p:cNvPr>
          <p:cNvGrpSpPr/>
          <p:nvPr/>
        </p:nvGrpSpPr>
        <p:grpSpPr>
          <a:xfrm>
            <a:off x="8399142" y="2705363"/>
            <a:ext cx="2817319" cy="253573"/>
            <a:chOff x="7998846" y="1867220"/>
            <a:chExt cx="3448967" cy="253573"/>
          </a:xfrm>
        </p:grpSpPr>
        <p:cxnSp>
          <p:nvCxnSpPr>
            <p:cNvPr id="37" name="Straight Connector 36">
              <a:extLst>
                <a:ext uri="{FF2B5EF4-FFF2-40B4-BE49-F238E27FC236}">
                  <a16:creationId xmlns:a16="http://schemas.microsoft.com/office/drawing/2014/main" id="{86E27B38-CC2B-16E7-5EAE-AB311D8098E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AAB48A5-A268-E27D-12D1-466D90EB0D57}"/>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6E8AE9-9D0A-21AA-4B89-8F459483D18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A38D5F7-B80D-AD81-063F-58F388DBE20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225573-E8FB-218E-3B46-AFD5E973492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592AD04-B1D4-A33A-C8E9-315E681EA23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B2C9E607-8915-E406-1FD6-D8BFBD491AB1}"/>
              </a:ext>
            </a:extLst>
          </p:cNvPr>
          <p:cNvGrpSpPr/>
          <p:nvPr/>
        </p:nvGrpSpPr>
        <p:grpSpPr>
          <a:xfrm>
            <a:off x="8399142" y="3166783"/>
            <a:ext cx="2817319" cy="253573"/>
            <a:chOff x="7998846" y="1867220"/>
            <a:chExt cx="3448967" cy="253573"/>
          </a:xfrm>
        </p:grpSpPr>
        <p:cxnSp>
          <p:nvCxnSpPr>
            <p:cNvPr id="44" name="Straight Connector 43">
              <a:extLst>
                <a:ext uri="{FF2B5EF4-FFF2-40B4-BE49-F238E27FC236}">
                  <a16:creationId xmlns:a16="http://schemas.microsoft.com/office/drawing/2014/main" id="{9722ADD7-9172-A45E-B5FE-4CE3DFCC3E2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919BAE-41D8-9232-5839-9BF26B2442E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5DD2C43-47C2-7A13-E0FE-811A53BE427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35F5E6-6048-6048-FC91-DC6FEE49D3B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E3F281-2E8A-959E-076D-02508499EE4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C2D7-5678-6792-0368-DC9397A1744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0FBE8C6-C45B-E69F-F849-1B4A919FDC66}"/>
              </a:ext>
            </a:extLst>
          </p:cNvPr>
          <p:cNvGrpSpPr/>
          <p:nvPr/>
        </p:nvGrpSpPr>
        <p:grpSpPr>
          <a:xfrm>
            <a:off x="8399142" y="3605799"/>
            <a:ext cx="2817319" cy="253573"/>
            <a:chOff x="7998846" y="1867220"/>
            <a:chExt cx="3448967" cy="253573"/>
          </a:xfrm>
        </p:grpSpPr>
        <p:cxnSp>
          <p:nvCxnSpPr>
            <p:cNvPr id="51" name="Straight Connector 50">
              <a:extLst>
                <a:ext uri="{FF2B5EF4-FFF2-40B4-BE49-F238E27FC236}">
                  <a16:creationId xmlns:a16="http://schemas.microsoft.com/office/drawing/2014/main" id="{BC1AB235-C592-B2EA-A686-F3194ECB96E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65DC7DC-8E16-39BF-F327-16343A19807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CF9B3FD-A11F-BEDB-28ED-065D518ED64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F4DC58-C11D-EB0E-630B-CFBD9F0AA69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72FD814-0DAF-BE4D-966C-3E84A1DE5CC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54B37CF-8F44-151D-F544-2C91F2B2140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163B387-27C9-49C9-D0E9-8D557DB5A589}"/>
              </a:ext>
            </a:extLst>
          </p:cNvPr>
          <p:cNvGrpSpPr/>
          <p:nvPr/>
        </p:nvGrpSpPr>
        <p:grpSpPr>
          <a:xfrm>
            <a:off x="8408145" y="4026781"/>
            <a:ext cx="2817319" cy="253573"/>
            <a:chOff x="7998846" y="1867220"/>
            <a:chExt cx="3448967" cy="253573"/>
          </a:xfrm>
        </p:grpSpPr>
        <p:cxnSp>
          <p:nvCxnSpPr>
            <p:cNvPr id="58" name="Straight Connector 57">
              <a:extLst>
                <a:ext uri="{FF2B5EF4-FFF2-40B4-BE49-F238E27FC236}">
                  <a16:creationId xmlns:a16="http://schemas.microsoft.com/office/drawing/2014/main" id="{39E61356-4F2B-5A38-F0A0-E3F05DD2452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3242055-A102-817A-675F-91FE1D33C77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B509D3A-9C8D-5E87-E532-6C90BC08281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6E646FC-1496-70EA-2B28-915489540C45}"/>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AC0CF90-866D-7289-B57B-E1304632010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4C0DF9B-BF42-0EF6-D7CF-5A790E4C94F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16942998-E200-6757-25E9-CB6DE2F81F33}"/>
              </a:ext>
            </a:extLst>
          </p:cNvPr>
          <p:cNvGrpSpPr/>
          <p:nvPr/>
        </p:nvGrpSpPr>
        <p:grpSpPr>
          <a:xfrm>
            <a:off x="8395554" y="4838538"/>
            <a:ext cx="2817319" cy="253573"/>
            <a:chOff x="7998846" y="1867220"/>
            <a:chExt cx="3448967" cy="253573"/>
          </a:xfrm>
        </p:grpSpPr>
        <p:cxnSp>
          <p:nvCxnSpPr>
            <p:cNvPr id="65" name="Straight Connector 64">
              <a:extLst>
                <a:ext uri="{FF2B5EF4-FFF2-40B4-BE49-F238E27FC236}">
                  <a16:creationId xmlns:a16="http://schemas.microsoft.com/office/drawing/2014/main" id="{541FBE4E-F196-A91D-3239-96C546A6396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7A4BBAB-E1AB-E488-B648-7302112114FD}"/>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668B053-8E4F-08E2-30C9-8503F57127F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03DBB39-FB5E-BF33-41B1-2F23B77EC6B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45D983-25E0-9F55-1F0A-258963A7AD5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DF0E07E-B948-B46D-4713-0614EE2454E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D5730C38-F689-7600-8941-C6A8E036E717}"/>
              </a:ext>
            </a:extLst>
          </p:cNvPr>
          <p:cNvGrpSpPr/>
          <p:nvPr/>
        </p:nvGrpSpPr>
        <p:grpSpPr>
          <a:xfrm>
            <a:off x="8395554" y="5365646"/>
            <a:ext cx="2817319" cy="253573"/>
            <a:chOff x="7998846" y="1867220"/>
            <a:chExt cx="3448967" cy="253573"/>
          </a:xfrm>
        </p:grpSpPr>
        <p:cxnSp>
          <p:nvCxnSpPr>
            <p:cNvPr id="72" name="Straight Connector 71">
              <a:extLst>
                <a:ext uri="{FF2B5EF4-FFF2-40B4-BE49-F238E27FC236}">
                  <a16:creationId xmlns:a16="http://schemas.microsoft.com/office/drawing/2014/main" id="{366C3EB5-B076-6C22-7756-CF9DBE58D11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411A047-CBE2-97DD-0583-43E3B7EE281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1294BB7-D054-6E0D-0C9A-58F778D91DA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1C68685-4175-5F73-0788-2AB0C9A5A075}"/>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71C6235-6710-9E33-6211-7938E5F6D58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9F76BC3-3931-6AB6-6DDC-DDA8EE4346D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B1AD03BC-2F8D-18D8-98D9-7220C15D91B9}"/>
              </a:ext>
            </a:extLst>
          </p:cNvPr>
          <p:cNvGrpSpPr/>
          <p:nvPr/>
        </p:nvGrpSpPr>
        <p:grpSpPr>
          <a:xfrm>
            <a:off x="8395554" y="4456906"/>
            <a:ext cx="2817319" cy="253573"/>
            <a:chOff x="7998846" y="1867220"/>
            <a:chExt cx="3448967" cy="253573"/>
          </a:xfrm>
        </p:grpSpPr>
        <p:cxnSp>
          <p:nvCxnSpPr>
            <p:cNvPr id="79" name="Straight Connector 78">
              <a:extLst>
                <a:ext uri="{FF2B5EF4-FFF2-40B4-BE49-F238E27FC236}">
                  <a16:creationId xmlns:a16="http://schemas.microsoft.com/office/drawing/2014/main" id="{1547228C-2B35-7B89-513A-63976F7C1F3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3CC8B32-95D3-1353-18EE-28471F9E4E4D}"/>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8FAB812-A91E-23D0-C941-CE5D844D1E4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1EEF1F1-D45B-D947-25DE-8CB0D9E7064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8217A3C-A646-4556-8B8F-18806F8C59AC}"/>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9F02AF8-8799-315B-EDE4-C48770D3297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Oval 84">
            <a:extLst>
              <a:ext uri="{FF2B5EF4-FFF2-40B4-BE49-F238E27FC236}">
                <a16:creationId xmlns:a16="http://schemas.microsoft.com/office/drawing/2014/main" id="{4D8FB351-5876-4371-041F-594D30F858EB}"/>
              </a:ext>
            </a:extLst>
          </p:cNvPr>
          <p:cNvSpPr/>
          <p:nvPr/>
        </p:nvSpPr>
        <p:spPr>
          <a:xfrm>
            <a:off x="7359944" y="2326651"/>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B6E9D44-504B-E667-112E-7CF9EDEE0D30}"/>
              </a:ext>
            </a:extLst>
          </p:cNvPr>
          <p:cNvSpPr/>
          <p:nvPr/>
        </p:nvSpPr>
        <p:spPr>
          <a:xfrm>
            <a:off x="7695683" y="2327911"/>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7" name="Oval 86">
            <a:extLst>
              <a:ext uri="{FF2B5EF4-FFF2-40B4-BE49-F238E27FC236}">
                <a16:creationId xmlns:a16="http://schemas.microsoft.com/office/drawing/2014/main" id="{39B947E5-C01C-3B1B-28C9-41FB31FEE031}"/>
              </a:ext>
            </a:extLst>
          </p:cNvPr>
          <p:cNvSpPr/>
          <p:nvPr/>
        </p:nvSpPr>
        <p:spPr>
          <a:xfrm>
            <a:off x="7359944" y="2747176"/>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8" name="Oval 87">
            <a:extLst>
              <a:ext uri="{FF2B5EF4-FFF2-40B4-BE49-F238E27FC236}">
                <a16:creationId xmlns:a16="http://schemas.microsoft.com/office/drawing/2014/main" id="{D38C81F8-B90A-2FB4-27B2-5A05FD5CF203}"/>
              </a:ext>
            </a:extLst>
          </p:cNvPr>
          <p:cNvSpPr/>
          <p:nvPr/>
        </p:nvSpPr>
        <p:spPr>
          <a:xfrm>
            <a:off x="7695683" y="2748436"/>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 name="Oval 101">
            <a:extLst>
              <a:ext uri="{FF2B5EF4-FFF2-40B4-BE49-F238E27FC236}">
                <a16:creationId xmlns:a16="http://schemas.microsoft.com/office/drawing/2014/main" id="{44FF6A60-1F5F-D71A-0923-0A7FB58405E6}"/>
              </a:ext>
            </a:extLst>
          </p:cNvPr>
          <p:cNvSpPr/>
          <p:nvPr/>
        </p:nvSpPr>
        <p:spPr>
          <a:xfrm>
            <a:off x="7359944" y="3195487"/>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3" name="Oval 102">
            <a:extLst>
              <a:ext uri="{FF2B5EF4-FFF2-40B4-BE49-F238E27FC236}">
                <a16:creationId xmlns:a16="http://schemas.microsoft.com/office/drawing/2014/main" id="{DB2C7EE4-2ADD-BED0-3ACE-6D04FBDF375C}"/>
              </a:ext>
            </a:extLst>
          </p:cNvPr>
          <p:cNvSpPr/>
          <p:nvPr/>
        </p:nvSpPr>
        <p:spPr>
          <a:xfrm>
            <a:off x="7695683" y="3196747"/>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4" name="Oval 103">
            <a:extLst>
              <a:ext uri="{FF2B5EF4-FFF2-40B4-BE49-F238E27FC236}">
                <a16:creationId xmlns:a16="http://schemas.microsoft.com/office/drawing/2014/main" id="{D6ACBE8C-4156-DD3B-4122-92E110DD0A24}"/>
              </a:ext>
            </a:extLst>
          </p:cNvPr>
          <p:cNvSpPr/>
          <p:nvPr/>
        </p:nvSpPr>
        <p:spPr>
          <a:xfrm>
            <a:off x="7359944" y="3626656"/>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 name="Oval 104">
            <a:extLst>
              <a:ext uri="{FF2B5EF4-FFF2-40B4-BE49-F238E27FC236}">
                <a16:creationId xmlns:a16="http://schemas.microsoft.com/office/drawing/2014/main" id="{5B6B9C74-0234-B070-DA40-705F855618E4}"/>
              </a:ext>
            </a:extLst>
          </p:cNvPr>
          <p:cNvSpPr/>
          <p:nvPr/>
        </p:nvSpPr>
        <p:spPr>
          <a:xfrm>
            <a:off x="7695683" y="3627916"/>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6" name="Oval 105">
            <a:extLst>
              <a:ext uri="{FF2B5EF4-FFF2-40B4-BE49-F238E27FC236}">
                <a16:creationId xmlns:a16="http://schemas.microsoft.com/office/drawing/2014/main" id="{FE70C1CD-A61E-40B5-27CF-93A3EC539FE1}"/>
              </a:ext>
            </a:extLst>
          </p:cNvPr>
          <p:cNvSpPr/>
          <p:nvPr/>
        </p:nvSpPr>
        <p:spPr>
          <a:xfrm>
            <a:off x="7359944" y="4056411"/>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7" name="Oval 106">
            <a:extLst>
              <a:ext uri="{FF2B5EF4-FFF2-40B4-BE49-F238E27FC236}">
                <a16:creationId xmlns:a16="http://schemas.microsoft.com/office/drawing/2014/main" id="{92050D28-4D9C-A301-3047-256D1C2D6CF5}"/>
              </a:ext>
            </a:extLst>
          </p:cNvPr>
          <p:cNvSpPr/>
          <p:nvPr/>
        </p:nvSpPr>
        <p:spPr>
          <a:xfrm>
            <a:off x="7695683" y="4057671"/>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Oval 107">
            <a:extLst>
              <a:ext uri="{FF2B5EF4-FFF2-40B4-BE49-F238E27FC236}">
                <a16:creationId xmlns:a16="http://schemas.microsoft.com/office/drawing/2014/main" id="{AB7BEE35-8E2A-B8F2-77BA-54D228AA8CDF}"/>
              </a:ext>
            </a:extLst>
          </p:cNvPr>
          <p:cNvSpPr/>
          <p:nvPr/>
        </p:nvSpPr>
        <p:spPr>
          <a:xfrm>
            <a:off x="7359944" y="494336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9" name="Oval 108">
            <a:extLst>
              <a:ext uri="{FF2B5EF4-FFF2-40B4-BE49-F238E27FC236}">
                <a16:creationId xmlns:a16="http://schemas.microsoft.com/office/drawing/2014/main" id="{D9BCCC32-94B4-01CD-24EE-09D016FF1396}"/>
              </a:ext>
            </a:extLst>
          </p:cNvPr>
          <p:cNvSpPr/>
          <p:nvPr/>
        </p:nvSpPr>
        <p:spPr>
          <a:xfrm>
            <a:off x="7695683" y="494462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0" name="Oval 109">
            <a:extLst>
              <a:ext uri="{FF2B5EF4-FFF2-40B4-BE49-F238E27FC236}">
                <a16:creationId xmlns:a16="http://schemas.microsoft.com/office/drawing/2014/main" id="{E2CF1936-8AEE-BFCB-428A-AACAD92E0DF5}"/>
              </a:ext>
            </a:extLst>
          </p:cNvPr>
          <p:cNvSpPr/>
          <p:nvPr/>
        </p:nvSpPr>
        <p:spPr>
          <a:xfrm>
            <a:off x="7359944" y="5382435"/>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1" name="Oval 110">
            <a:extLst>
              <a:ext uri="{FF2B5EF4-FFF2-40B4-BE49-F238E27FC236}">
                <a16:creationId xmlns:a16="http://schemas.microsoft.com/office/drawing/2014/main" id="{A82B7E65-8343-2F9B-BCFA-F124BC18A30D}"/>
              </a:ext>
            </a:extLst>
          </p:cNvPr>
          <p:cNvSpPr/>
          <p:nvPr/>
        </p:nvSpPr>
        <p:spPr>
          <a:xfrm>
            <a:off x="7695683" y="5383695"/>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14" name="Group 113">
            <a:extLst>
              <a:ext uri="{FF2B5EF4-FFF2-40B4-BE49-F238E27FC236}">
                <a16:creationId xmlns:a16="http://schemas.microsoft.com/office/drawing/2014/main" id="{E12A48BB-63B6-51D1-A112-4D78FBF8B5DE}"/>
              </a:ext>
            </a:extLst>
          </p:cNvPr>
          <p:cNvGrpSpPr/>
          <p:nvPr/>
        </p:nvGrpSpPr>
        <p:grpSpPr>
          <a:xfrm>
            <a:off x="8395554" y="5867457"/>
            <a:ext cx="2817319" cy="253573"/>
            <a:chOff x="7998846" y="1867220"/>
            <a:chExt cx="3448967" cy="253573"/>
          </a:xfrm>
        </p:grpSpPr>
        <p:cxnSp>
          <p:nvCxnSpPr>
            <p:cNvPr id="115" name="Straight Connector 114">
              <a:extLst>
                <a:ext uri="{FF2B5EF4-FFF2-40B4-BE49-F238E27FC236}">
                  <a16:creationId xmlns:a16="http://schemas.microsoft.com/office/drawing/2014/main" id="{140D9462-30E4-7C2B-44AD-321F11B84CD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D15ABBC-8F23-A1DD-76BB-7CE1A984C61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43380CA-1C79-C0E3-F913-CC3F46BA848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4C66C2F-AD9D-0CD2-FEA3-0612998221E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856EA89-92B9-F0CA-97B7-A10D5C8F474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403CB3F-F491-8821-768F-FDC4EBDD7103}"/>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1" name="Oval 120">
            <a:extLst>
              <a:ext uri="{FF2B5EF4-FFF2-40B4-BE49-F238E27FC236}">
                <a16:creationId xmlns:a16="http://schemas.microsoft.com/office/drawing/2014/main" id="{9F60ADAF-4A3D-81B9-B99B-4F9962481CB6}"/>
              </a:ext>
            </a:extLst>
          </p:cNvPr>
          <p:cNvSpPr/>
          <p:nvPr/>
        </p:nvSpPr>
        <p:spPr>
          <a:xfrm>
            <a:off x="7359944" y="590808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2" name="Oval 121">
            <a:extLst>
              <a:ext uri="{FF2B5EF4-FFF2-40B4-BE49-F238E27FC236}">
                <a16:creationId xmlns:a16="http://schemas.microsoft.com/office/drawing/2014/main" id="{933B9116-EA0E-DA6D-FFC3-8D22FB405265}"/>
              </a:ext>
            </a:extLst>
          </p:cNvPr>
          <p:cNvSpPr/>
          <p:nvPr/>
        </p:nvSpPr>
        <p:spPr>
          <a:xfrm>
            <a:off x="7695683" y="590934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23" name="Group 122">
            <a:extLst>
              <a:ext uri="{FF2B5EF4-FFF2-40B4-BE49-F238E27FC236}">
                <a16:creationId xmlns:a16="http://schemas.microsoft.com/office/drawing/2014/main" id="{5519280D-B774-1F05-6E13-A78C68A490D1}"/>
              </a:ext>
            </a:extLst>
          </p:cNvPr>
          <p:cNvGrpSpPr/>
          <p:nvPr/>
        </p:nvGrpSpPr>
        <p:grpSpPr>
          <a:xfrm>
            <a:off x="8399142" y="1840874"/>
            <a:ext cx="2817319" cy="253573"/>
            <a:chOff x="7998846" y="1867220"/>
            <a:chExt cx="3448967" cy="253573"/>
          </a:xfrm>
        </p:grpSpPr>
        <p:cxnSp>
          <p:nvCxnSpPr>
            <p:cNvPr id="124" name="Straight Connector 123">
              <a:extLst>
                <a:ext uri="{FF2B5EF4-FFF2-40B4-BE49-F238E27FC236}">
                  <a16:creationId xmlns:a16="http://schemas.microsoft.com/office/drawing/2014/main" id="{332DDC21-4BFF-5C57-E87A-F6B4291C5B3B}"/>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78215DA-A8A0-6BFB-01C1-BB8CF1CD96F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4F9718B-B66A-98D7-95B7-8D520D3B582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6CAA8EB-9329-178B-008C-05B985CA90C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D522E68-9078-A175-FD80-8A6FB49051F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5423351-2E07-1896-A9D1-2AC133261882}"/>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Oval 129">
            <a:extLst>
              <a:ext uri="{FF2B5EF4-FFF2-40B4-BE49-F238E27FC236}">
                <a16:creationId xmlns:a16="http://schemas.microsoft.com/office/drawing/2014/main" id="{200812AA-FD5A-E2F1-4D85-609840525E62}"/>
              </a:ext>
            </a:extLst>
          </p:cNvPr>
          <p:cNvSpPr/>
          <p:nvPr/>
        </p:nvSpPr>
        <p:spPr>
          <a:xfrm>
            <a:off x="7359944" y="452659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1" name="Oval 130">
            <a:extLst>
              <a:ext uri="{FF2B5EF4-FFF2-40B4-BE49-F238E27FC236}">
                <a16:creationId xmlns:a16="http://schemas.microsoft.com/office/drawing/2014/main" id="{206EBE36-269C-8E88-A540-2FA3ABFC96DB}"/>
              </a:ext>
            </a:extLst>
          </p:cNvPr>
          <p:cNvSpPr/>
          <p:nvPr/>
        </p:nvSpPr>
        <p:spPr>
          <a:xfrm>
            <a:off x="7695683" y="452785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Tree>
    <p:extLst>
      <p:ext uri="{BB962C8B-B14F-4D97-AF65-F5344CB8AC3E}">
        <p14:creationId xmlns:p14="http://schemas.microsoft.com/office/powerpoint/2010/main" val="380300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508D-A5F3-D4A7-1F1E-8A3B834456C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06F635D-0CA4-273C-C8AB-8E4EEE910F04}"/>
              </a:ext>
            </a:extLst>
          </p:cNvPr>
          <p:cNvSpPr txBox="1">
            <a:spLocks/>
          </p:cNvSpPr>
          <p:nvPr/>
        </p:nvSpPr>
        <p:spPr>
          <a:xfrm>
            <a:off x="0" y="0"/>
            <a:ext cx="0" cy="0"/>
          </a:xfrm>
        </p:spPr>
        <p:txBody>
          <a:bodyPr/>
          <a:lstStyle>
            <a:defPPr>
              <a:defRPr kern="0"/>
            </a:defPPr>
          </a:lstStyle>
          <a:p>
            <a:fld id="{06A44ADC-FBC0-4698-B0EC-1AD4A4060383}" type="slidenum">
              <a:rPr lang="en-GB" smtClean="0"/>
              <a:pPr/>
              <a:t>13</a:t>
            </a:fld>
            <a:endParaRPr lang="en-GB"/>
          </a:p>
        </p:txBody>
      </p:sp>
      <p:sp>
        <p:nvSpPr>
          <p:cNvPr id="9" name="Rectangle: Rounded Corners 8">
            <a:extLst>
              <a:ext uri="{FF2B5EF4-FFF2-40B4-BE49-F238E27FC236}">
                <a16:creationId xmlns:a16="http://schemas.microsoft.com/office/drawing/2014/main" id="{1B691B78-5C2F-F9AB-E5F9-41BB5CB0219E}"/>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2C8BA537-0DA6-8BE0-7217-6A076F801291}"/>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CD07E82B-982E-B7DF-7B49-3B83F47D5C97}"/>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864AB030-CC25-2B4C-76B5-541BEB908046}"/>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3E4BFD38-4631-7F7C-5625-CB793814857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2" action="ppaction://hlinksldjump"/>
            <a:extLst>
              <a:ext uri="{FF2B5EF4-FFF2-40B4-BE49-F238E27FC236}">
                <a16:creationId xmlns:a16="http://schemas.microsoft.com/office/drawing/2014/main" id="{3EF422CF-2993-13EA-681F-D0408C5146EC}"/>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163D5FF2-DE5E-F75A-8C6C-E285FBBE9269}"/>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256CD4F3-B856-DE65-8B7F-B88A57E70D72}"/>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9F36B4A-2159-D381-8DD9-5E5550BCE1CF}"/>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C1345B9-1462-A5A2-8D70-3157AFB9F226}"/>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6353DB1-D316-D7E9-CAF4-F2C3260F5295}"/>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045A930-1124-3B48-2741-FA756665210A}"/>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extBox 1">
            <a:extLst>
              <a:ext uri="{FF2B5EF4-FFF2-40B4-BE49-F238E27FC236}">
                <a16:creationId xmlns:a16="http://schemas.microsoft.com/office/drawing/2014/main" id="{5D371DE5-02BA-D872-DEA0-3277A47E9A78}"/>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4" name="TextBox 3">
            <a:extLst>
              <a:ext uri="{FF2B5EF4-FFF2-40B4-BE49-F238E27FC236}">
                <a16:creationId xmlns:a16="http://schemas.microsoft.com/office/drawing/2014/main" id="{4D8387F9-A295-3271-6753-FB596FA4B700}"/>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D3F4F587-E15D-DCB3-0E29-0C5111298C5C}"/>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graphicFrame>
        <p:nvGraphicFramePr>
          <p:cNvPr id="3" name="Table 2">
            <a:extLst>
              <a:ext uri="{FF2B5EF4-FFF2-40B4-BE49-F238E27FC236}">
                <a16:creationId xmlns:a16="http://schemas.microsoft.com/office/drawing/2014/main" id="{745B9477-8B06-1584-5C20-5460B11FE011}"/>
              </a:ext>
            </a:extLst>
          </p:cNvPr>
          <p:cNvGraphicFramePr>
            <a:graphicFrameLocks/>
          </p:cNvGraphicFramePr>
          <p:nvPr>
            <p:extLst>
              <p:ext uri="{D42A27DB-BD31-4B8C-83A1-F6EECF244321}">
                <p14:modId xmlns:p14="http://schemas.microsoft.com/office/powerpoint/2010/main" val="1357742062"/>
              </p:ext>
            </p:extLst>
          </p:nvPr>
        </p:nvGraphicFramePr>
        <p:xfrm>
          <a:off x="457361" y="1301128"/>
          <a:ext cx="11430086" cy="5016545"/>
        </p:xfrm>
        <a:graphic>
          <a:graphicData uri="http://schemas.openxmlformats.org/drawingml/2006/table">
            <a:tbl>
              <a:tblPr firstRow="1" bandRow="1">
                <a:tableStyleId>{2D5ABB26-0587-4C30-8999-92F81FD0307C}</a:tableStyleId>
              </a:tblPr>
              <a:tblGrid>
                <a:gridCol w="1714989">
                  <a:extLst>
                    <a:ext uri="{9D8B030D-6E8A-4147-A177-3AD203B41FA5}">
                      <a16:colId xmlns:a16="http://schemas.microsoft.com/office/drawing/2014/main" val="3254862737"/>
                    </a:ext>
                  </a:extLst>
                </a:gridCol>
                <a:gridCol w="3574473">
                  <a:extLst>
                    <a:ext uri="{9D8B030D-6E8A-4147-A177-3AD203B41FA5}">
                      <a16:colId xmlns:a16="http://schemas.microsoft.com/office/drawing/2014/main" val="3537765484"/>
                    </a:ext>
                  </a:extLst>
                </a:gridCol>
                <a:gridCol w="71045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3646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09264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Understanding leadership and management in adult care ​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leadership and management theories and styles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leadership and management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17933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Decision-making in leadership and management within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effective decision-making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demonstrate effective decision-making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20809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Professional supervision in adult care​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purpose and practice of professional supervision in adult care settings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provide regular professional supervision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17" name="TextBox 16">
            <a:extLst>
              <a:ext uri="{FF2B5EF4-FFF2-40B4-BE49-F238E27FC236}">
                <a16:creationId xmlns:a16="http://schemas.microsoft.com/office/drawing/2014/main" id="{C9589766-49A2-76FB-BC23-BD1EF92F0FAB}"/>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18" name="TextBox 17">
            <a:extLst>
              <a:ext uri="{FF2B5EF4-FFF2-40B4-BE49-F238E27FC236}">
                <a16:creationId xmlns:a16="http://schemas.microsoft.com/office/drawing/2014/main" id="{4527AA00-935C-14D9-A307-0D229BEECE78}"/>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19" name="TextBox 18">
            <a:extLst>
              <a:ext uri="{FF2B5EF4-FFF2-40B4-BE49-F238E27FC236}">
                <a16:creationId xmlns:a16="http://schemas.microsoft.com/office/drawing/2014/main" id="{78FF74E6-EDAE-536B-A366-948E839322DC}"/>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grpSp>
        <p:nvGrpSpPr>
          <p:cNvPr id="20" name="Group 19">
            <a:extLst>
              <a:ext uri="{FF2B5EF4-FFF2-40B4-BE49-F238E27FC236}">
                <a16:creationId xmlns:a16="http://schemas.microsoft.com/office/drawing/2014/main" id="{0E3EFF1D-D044-CF76-C93B-3822E2BB2A7C}"/>
              </a:ext>
            </a:extLst>
          </p:cNvPr>
          <p:cNvGrpSpPr/>
          <p:nvPr/>
        </p:nvGrpSpPr>
        <p:grpSpPr>
          <a:xfrm>
            <a:off x="5992404" y="2027035"/>
            <a:ext cx="3827594" cy="646668"/>
            <a:chOff x="6090704" y="3952941"/>
            <a:chExt cx="3827594" cy="646668"/>
          </a:xfrm>
        </p:grpSpPr>
        <p:sp>
          <p:nvSpPr>
            <p:cNvPr id="21" name="Oval 20">
              <a:extLst>
                <a:ext uri="{FF2B5EF4-FFF2-40B4-BE49-F238E27FC236}">
                  <a16:creationId xmlns:a16="http://schemas.microsoft.com/office/drawing/2014/main" id="{86FBFEE9-E986-7075-9E29-4707681E1E62}"/>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Oval 21">
              <a:extLst>
                <a:ext uri="{FF2B5EF4-FFF2-40B4-BE49-F238E27FC236}">
                  <a16:creationId xmlns:a16="http://schemas.microsoft.com/office/drawing/2014/main" id="{0EF248A5-7BDD-5B05-0ABC-E37B004DFA6E}"/>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3" name="Group 22">
              <a:extLst>
                <a:ext uri="{FF2B5EF4-FFF2-40B4-BE49-F238E27FC236}">
                  <a16:creationId xmlns:a16="http://schemas.microsoft.com/office/drawing/2014/main" id="{E716BD6F-0779-96BD-8252-FF50F4FC014F}"/>
                </a:ext>
              </a:extLst>
            </p:cNvPr>
            <p:cNvGrpSpPr/>
            <p:nvPr/>
          </p:nvGrpSpPr>
          <p:grpSpPr>
            <a:xfrm>
              <a:off x="6290207" y="3952941"/>
              <a:ext cx="3628091" cy="646668"/>
              <a:chOff x="3706661" y="2326116"/>
              <a:chExt cx="4441515" cy="559265"/>
            </a:xfrm>
          </p:grpSpPr>
          <p:grpSp>
            <p:nvGrpSpPr>
              <p:cNvPr id="24" name="Group 23">
                <a:extLst>
                  <a:ext uri="{FF2B5EF4-FFF2-40B4-BE49-F238E27FC236}">
                    <a16:creationId xmlns:a16="http://schemas.microsoft.com/office/drawing/2014/main" id="{4358D002-E342-8BFF-10D2-94A6254DF057}"/>
                  </a:ext>
                </a:extLst>
              </p:cNvPr>
              <p:cNvGrpSpPr/>
              <p:nvPr/>
            </p:nvGrpSpPr>
            <p:grpSpPr>
              <a:xfrm>
                <a:off x="4200749" y="2631808"/>
                <a:ext cx="3448967" cy="253573"/>
                <a:chOff x="7998846" y="1867220"/>
                <a:chExt cx="3448967" cy="253573"/>
              </a:xfrm>
            </p:grpSpPr>
            <p:cxnSp>
              <p:nvCxnSpPr>
                <p:cNvPr id="33" name="Straight Connector 32">
                  <a:extLst>
                    <a:ext uri="{FF2B5EF4-FFF2-40B4-BE49-F238E27FC236}">
                      <a16:creationId xmlns:a16="http://schemas.microsoft.com/office/drawing/2014/main" id="{978D82A8-2EFA-8C3D-8769-B1C990134D8B}"/>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D53155-48B2-5FE6-E010-5A67F8DBBFE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C70B191-A3F4-9B7F-E219-0519D00ECA7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189091B-9339-3168-6EB7-39C2F63E702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BEB7678-DD64-DDBD-F5E7-951F8EE82DD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83E498-ABEB-4159-6515-7E687EFCBF51}"/>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2C5B8B5E-FE87-0337-369D-7DFD8F1C102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9" name="TextBox 28">
                <a:extLst>
                  <a:ext uri="{FF2B5EF4-FFF2-40B4-BE49-F238E27FC236}">
                    <a16:creationId xmlns:a16="http://schemas.microsoft.com/office/drawing/2014/main" id="{405924ED-E87E-F821-89D5-EA997A60B90B}"/>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0" name="TextBox 29">
                <a:extLst>
                  <a:ext uri="{FF2B5EF4-FFF2-40B4-BE49-F238E27FC236}">
                    <a16:creationId xmlns:a16="http://schemas.microsoft.com/office/drawing/2014/main" id="{F89C6111-C6D5-041D-7290-4E63971DF96E}"/>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1" name="TextBox 30">
                <a:extLst>
                  <a:ext uri="{FF2B5EF4-FFF2-40B4-BE49-F238E27FC236}">
                    <a16:creationId xmlns:a16="http://schemas.microsoft.com/office/drawing/2014/main" id="{36FCC1AA-2D41-D1B3-C6EB-EE6C1F8BCA02}"/>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2" name="TextBox 31">
                <a:extLst>
                  <a:ext uri="{FF2B5EF4-FFF2-40B4-BE49-F238E27FC236}">
                    <a16:creationId xmlns:a16="http://schemas.microsoft.com/office/drawing/2014/main" id="{013DA5A0-8F6B-1506-8718-2CF908FCB14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3" name="Group 42">
            <a:extLst>
              <a:ext uri="{FF2B5EF4-FFF2-40B4-BE49-F238E27FC236}">
                <a16:creationId xmlns:a16="http://schemas.microsoft.com/office/drawing/2014/main" id="{7673C7DD-A5E5-D2E1-1F29-9C84F7B9F33B}"/>
              </a:ext>
            </a:extLst>
          </p:cNvPr>
          <p:cNvGrpSpPr/>
          <p:nvPr/>
        </p:nvGrpSpPr>
        <p:grpSpPr>
          <a:xfrm>
            <a:off x="5992404" y="4759860"/>
            <a:ext cx="3827594" cy="646668"/>
            <a:chOff x="6090704" y="3952941"/>
            <a:chExt cx="3827594" cy="646668"/>
          </a:xfrm>
        </p:grpSpPr>
        <p:sp>
          <p:nvSpPr>
            <p:cNvPr id="44" name="Oval 43">
              <a:extLst>
                <a:ext uri="{FF2B5EF4-FFF2-40B4-BE49-F238E27FC236}">
                  <a16:creationId xmlns:a16="http://schemas.microsoft.com/office/drawing/2014/main" id="{0EBDB8F1-1B55-3D41-0FE6-2869A495903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5" name="Oval 44">
              <a:extLst>
                <a:ext uri="{FF2B5EF4-FFF2-40B4-BE49-F238E27FC236}">
                  <a16:creationId xmlns:a16="http://schemas.microsoft.com/office/drawing/2014/main" id="{74451646-4966-7957-69AB-4C7A1AA9EBC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46" name="Group 45">
              <a:extLst>
                <a:ext uri="{FF2B5EF4-FFF2-40B4-BE49-F238E27FC236}">
                  <a16:creationId xmlns:a16="http://schemas.microsoft.com/office/drawing/2014/main" id="{E27DA010-8039-7CDE-3467-91D66543D4BD}"/>
                </a:ext>
              </a:extLst>
            </p:cNvPr>
            <p:cNvGrpSpPr/>
            <p:nvPr/>
          </p:nvGrpSpPr>
          <p:grpSpPr>
            <a:xfrm>
              <a:off x="6290207" y="3952941"/>
              <a:ext cx="3628091" cy="646668"/>
              <a:chOff x="3706661" y="2326116"/>
              <a:chExt cx="4441515" cy="559265"/>
            </a:xfrm>
          </p:grpSpPr>
          <p:grpSp>
            <p:nvGrpSpPr>
              <p:cNvPr id="47" name="Group 46">
                <a:extLst>
                  <a:ext uri="{FF2B5EF4-FFF2-40B4-BE49-F238E27FC236}">
                    <a16:creationId xmlns:a16="http://schemas.microsoft.com/office/drawing/2014/main" id="{67B040D4-1769-8349-30E9-307D799EB3DE}"/>
                  </a:ext>
                </a:extLst>
              </p:cNvPr>
              <p:cNvGrpSpPr/>
              <p:nvPr/>
            </p:nvGrpSpPr>
            <p:grpSpPr>
              <a:xfrm>
                <a:off x="4200749" y="2631808"/>
                <a:ext cx="3448967" cy="253573"/>
                <a:chOff x="7998846" y="1867220"/>
                <a:chExt cx="3448967" cy="253573"/>
              </a:xfrm>
            </p:grpSpPr>
            <p:cxnSp>
              <p:nvCxnSpPr>
                <p:cNvPr id="53" name="Straight Connector 52">
                  <a:extLst>
                    <a:ext uri="{FF2B5EF4-FFF2-40B4-BE49-F238E27FC236}">
                      <a16:creationId xmlns:a16="http://schemas.microsoft.com/office/drawing/2014/main" id="{A97A5232-7D74-693C-3F14-EB4C284D675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3852F9-2D94-FD5C-A6B3-CCB0E3676A44}"/>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8E8A3E5-887F-F47D-48B2-B627B5FC2FF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873726F-4493-7B6C-B760-C78016A8F4D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6A9964F-E21D-3B2D-6CBE-BAB3603D214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36643A-57A0-73CB-36EF-C7919CF1BD76}"/>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731ED151-AB69-FAAA-A085-F3602AF4FA5F}"/>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49" name="TextBox 48">
                <a:extLst>
                  <a:ext uri="{FF2B5EF4-FFF2-40B4-BE49-F238E27FC236}">
                    <a16:creationId xmlns:a16="http://schemas.microsoft.com/office/drawing/2014/main" id="{3291DB38-EBC0-F89B-7B06-D61E99FDEB3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0" name="TextBox 49">
                <a:extLst>
                  <a:ext uri="{FF2B5EF4-FFF2-40B4-BE49-F238E27FC236}">
                    <a16:creationId xmlns:a16="http://schemas.microsoft.com/office/drawing/2014/main" id="{2BC71426-2FBD-E83B-607B-A377D857B99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1" name="TextBox 50">
                <a:extLst>
                  <a:ext uri="{FF2B5EF4-FFF2-40B4-BE49-F238E27FC236}">
                    <a16:creationId xmlns:a16="http://schemas.microsoft.com/office/drawing/2014/main" id="{F6348D44-EE1F-E52C-9DD4-3E893B629B0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2" name="TextBox 51">
                <a:extLst>
                  <a:ext uri="{FF2B5EF4-FFF2-40B4-BE49-F238E27FC236}">
                    <a16:creationId xmlns:a16="http://schemas.microsoft.com/office/drawing/2014/main" id="{04D80509-FE84-9F0B-3DA2-4A2A7F9CC5C3}"/>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3" name="Group 62">
            <a:extLst>
              <a:ext uri="{FF2B5EF4-FFF2-40B4-BE49-F238E27FC236}">
                <a16:creationId xmlns:a16="http://schemas.microsoft.com/office/drawing/2014/main" id="{6DAFE860-1B48-F33C-CF72-B646DF0D1FDE}"/>
              </a:ext>
            </a:extLst>
          </p:cNvPr>
          <p:cNvGrpSpPr/>
          <p:nvPr/>
        </p:nvGrpSpPr>
        <p:grpSpPr>
          <a:xfrm>
            <a:off x="5992404" y="3127117"/>
            <a:ext cx="3827594" cy="646668"/>
            <a:chOff x="6090704" y="3952941"/>
            <a:chExt cx="3827594" cy="646668"/>
          </a:xfrm>
        </p:grpSpPr>
        <p:sp>
          <p:nvSpPr>
            <p:cNvPr id="64" name="Oval 63">
              <a:extLst>
                <a:ext uri="{FF2B5EF4-FFF2-40B4-BE49-F238E27FC236}">
                  <a16:creationId xmlns:a16="http://schemas.microsoft.com/office/drawing/2014/main" id="{863A8128-BA31-6468-C480-019A88BDE0F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5" name="Oval 64">
              <a:extLst>
                <a:ext uri="{FF2B5EF4-FFF2-40B4-BE49-F238E27FC236}">
                  <a16:creationId xmlns:a16="http://schemas.microsoft.com/office/drawing/2014/main" id="{47DEC661-B84D-767E-156E-836C6D40FE87}"/>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6" name="Group 65">
              <a:extLst>
                <a:ext uri="{FF2B5EF4-FFF2-40B4-BE49-F238E27FC236}">
                  <a16:creationId xmlns:a16="http://schemas.microsoft.com/office/drawing/2014/main" id="{6587AF13-66A9-7FB4-D562-38F730A21B20}"/>
                </a:ext>
              </a:extLst>
            </p:cNvPr>
            <p:cNvGrpSpPr/>
            <p:nvPr/>
          </p:nvGrpSpPr>
          <p:grpSpPr>
            <a:xfrm>
              <a:off x="6290207" y="3952941"/>
              <a:ext cx="3628091" cy="646668"/>
              <a:chOff x="3706661" y="2326116"/>
              <a:chExt cx="4441515" cy="559265"/>
            </a:xfrm>
          </p:grpSpPr>
          <p:grpSp>
            <p:nvGrpSpPr>
              <p:cNvPr id="67" name="Group 66">
                <a:extLst>
                  <a:ext uri="{FF2B5EF4-FFF2-40B4-BE49-F238E27FC236}">
                    <a16:creationId xmlns:a16="http://schemas.microsoft.com/office/drawing/2014/main" id="{32B96A2E-EBB4-7A00-0A12-260909269D9D}"/>
                  </a:ext>
                </a:extLst>
              </p:cNvPr>
              <p:cNvGrpSpPr/>
              <p:nvPr/>
            </p:nvGrpSpPr>
            <p:grpSpPr>
              <a:xfrm>
                <a:off x="4200749" y="2631808"/>
                <a:ext cx="3448967" cy="253573"/>
                <a:chOff x="7998846" y="1867220"/>
                <a:chExt cx="3448967" cy="253573"/>
              </a:xfrm>
            </p:grpSpPr>
            <p:cxnSp>
              <p:nvCxnSpPr>
                <p:cNvPr id="75" name="Straight Connector 74">
                  <a:extLst>
                    <a:ext uri="{FF2B5EF4-FFF2-40B4-BE49-F238E27FC236}">
                      <a16:creationId xmlns:a16="http://schemas.microsoft.com/office/drawing/2014/main" id="{737496EF-CA02-0402-1983-D2BFF7473E9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08BE737-8824-78DC-8443-EDC3D4922C91}"/>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70EB316-C513-994A-A38E-36067EE086D8}"/>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F1AF55E-0966-E7C1-0688-4B32F7DD487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16D0A5B-8E75-6504-249C-D9560A9004B9}"/>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267E127-AA72-D390-FAC5-F1F0639A8DD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9AA66ECA-3036-8A60-EADF-AE7DCB9D2D12}"/>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69" name="TextBox 68">
                <a:extLst>
                  <a:ext uri="{FF2B5EF4-FFF2-40B4-BE49-F238E27FC236}">
                    <a16:creationId xmlns:a16="http://schemas.microsoft.com/office/drawing/2014/main" id="{A8D95171-F3CA-EDEB-BE23-977407B2989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70" name="TextBox 69">
                <a:extLst>
                  <a:ext uri="{FF2B5EF4-FFF2-40B4-BE49-F238E27FC236}">
                    <a16:creationId xmlns:a16="http://schemas.microsoft.com/office/drawing/2014/main" id="{514213EB-AA17-B104-3144-32E396DA5FA0}"/>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71" name="TextBox 70">
                <a:extLst>
                  <a:ext uri="{FF2B5EF4-FFF2-40B4-BE49-F238E27FC236}">
                    <a16:creationId xmlns:a16="http://schemas.microsoft.com/office/drawing/2014/main" id="{46F21CCA-25A6-421A-3D00-B8480A3F0A88}"/>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4" name="TextBox 73">
                <a:extLst>
                  <a:ext uri="{FF2B5EF4-FFF2-40B4-BE49-F238E27FC236}">
                    <a16:creationId xmlns:a16="http://schemas.microsoft.com/office/drawing/2014/main" id="{7A8B032A-1A33-6858-1AEB-A4E5224219C0}"/>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4" name="TextBox 103">
            <a:extLst>
              <a:ext uri="{FF2B5EF4-FFF2-40B4-BE49-F238E27FC236}">
                <a16:creationId xmlns:a16="http://schemas.microsoft.com/office/drawing/2014/main" id="{82554049-6FE4-18F2-D77D-06F13AEFD380}"/>
              </a:ext>
            </a:extLst>
          </p:cNvPr>
          <p:cNvSpPr txBox="1"/>
          <p:nvPr/>
        </p:nvSpPr>
        <p:spPr>
          <a:xfrm>
            <a:off x="9785271" y="199362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7" name="TextBox 106">
            <a:extLst>
              <a:ext uri="{FF2B5EF4-FFF2-40B4-BE49-F238E27FC236}">
                <a16:creationId xmlns:a16="http://schemas.microsoft.com/office/drawing/2014/main" id="{B9771E06-A279-2567-C260-890ABFEF2CC9}"/>
              </a:ext>
            </a:extLst>
          </p:cNvPr>
          <p:cNvSpPr txBox="1"/>
          <p:nvPr/>
        </p:nvSpPr>
        <p:spPr>
          <a:xfrm>
            <a:off x="9809607" y="300733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8" name="TextBox 107">
            <a:extLst>
              <a:ext uri="{FF2B5EF4-FFF2-40B4-BE49-F238E27FC236}">
                <a16:creationId xmlns:a16="http://schemas.microsoft.com/office/drawing/2014/main" id="{D60F1F6A-DC65-4854-2FC9-7EFFC1B003DB}"/>
              </a:ext>
            </a:extLst>
          </p:cNvPr>
          <p:cNvSpPr txBox="1"/>
          <p:nvPr/>
        </p:nvSpPr>
        <p:spPr>
          <a:xfrm>
            <a:off x="9809607" y="414401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93349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06A79-2F91-E70C-BE45-64BE3256375A}"/>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92E5BA8E-8414-ACE1-1C8A-FB475A8547D8}"/>
              </a:ext>
            </a:extLst>
          </p:cNvPr>
          <p:cNvSpPr txBox="1">
            <a:spLocks/>
          </p:cNvSpPr>
          <p:nvPr/>
        </p:nvSpPr>
        <p:spPr>
          <a:xfrm>
            <a:off x="0" y="0"/>
            <a:ext cx="0" cy="0"/>
          </a:xfrm>
        </p:spPr>
        <p:txBody>
          <a:bodyPr/>
          <a:lstStyle>
            <a:defPPr>
              <a:defRPr kern="0"/>
            </a:defPPr>
          </a:lstStyle>
          <a:p>
            <a:fld id="{06A44ADC-FBC0-4698-B0EC-1AD4A4060383}" type="slidenum">
              <a:rPr lang="en-GB" smtClean="0"/>
              <a:pPr/>
              <a:t>14</a:t>
            </a:fld>
            <a:endParaRPr lang="en-GB"/>
          </a:p>
        </p:txBody>
      </p:sp>
      <p:sp>
        <p:nvSpPr>
          <p:cNvPr id="9" name="Rectangle: Rounded Corners 8">
            <a:extLst>
              <a:ext uri="{FF2B5EF4-FFF2-40B4-BE49-F238E27FC236}">
                <a16:creationId xmlns:a16="http://schemas.microsoft.com/office/drawing/2014/main" id="{5FFBE22D-DAB6-EDC7-A946-B3383E8015DC}"/>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77FEECCC-6DDA-A494-FCD0-600D1ED9D9D6}"/>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F85AF2C9-1DE3-42CC-421C-9808711B818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FB78F1AD-C120-1913-6DF7-828EE5CE6CDB}"/>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1AE96186-AEF0-20F0-A41D-4EA7DDC1CE2B}"/>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2" action="ppaction://hlinksldjump"/>
            <a:extLst>
              <a:ext uri="{FF2B5EF4-FFF2-40B4-BE49-F238E27FC236}">
                <a16:creationId xmlns:a16="http://schemas.microsoft.com/office/drawing/2014/main" id="{5C396245-1519-C8CA-65D5-C6F1493D1D34}"/>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B86C55D2-5DB1-890B-0E33-DEC8722B3306}"/>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AB04450E-9CC2-9D0C-A8DA-94D86891747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6134979-74B4-B83C-93A9-113682D6BBCE}"/>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D93408A0-923D-0117-D179-27D84EFAFD65}"/>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534B3902-7D0F-E06D-79E8-B8992F35975F}"/>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BA6D26DE-C7F2-3216-02B5-78B03E4E1CB5}"/>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extBox 1">
            <a:extLst>
              <a:ext uri="{FF2B5EF4-FFF2-40B4-BE49-F238E27FC236}">
                <a16:creationId xmlns:a16="http://schemas.microsoft.com/office/drawing/2014/main" id="{B666306D-AD4B-FCC2-31B9-7F868C6338A3}"/>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4" name="TextBox 3">
            <a:extLst>
              <a:ext uri="{FF2B5EF4-FFF2-40B4-BE49-F238E27FC236}">
                <a16:creationId xmlns:a16="http://schemas.microsoft.com/office/drawing/2014/main" id="{50081117-8E71-6CB1-BC63-B868F1C7FD3A}"/>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7EBF553C-3BD7-959D-7CF3-83AFB36FB299}"/>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graphicFrame>
        <p:nvGraphicFramePr>
          <p:cNvPr id="5" name="Table 4">
            <a:extLst>
              <a:ext uri="{FF2B5EF4-FFF2-40B4-BE49-F238E27FC236}">
                <a16:creationId xmlns:a16="http://schemas.microsoft.com/office/drawing/2014/main" id="{BD022B03-998D-4608-E158-489D80B69DEE}"/>
              </a:ext>
            </a:extLst>
          </p:cNvPr>
          <p:cNvGraphicFramePr>
            <a:graphicFrameLocks/>
          </p:cNvGraphicFramePr>
          <p:nvPr>
            <p:extLst>
              <p:ext uri="{D42A27DB-BD31-4B8C-83A1-F6EECF244321}">
                <p14:modId xmlns:p14="http://schemas.microsoft.com/office/powerpoint/2010/main" val="1388194058"/>
              </p:ext>
            </p:extLst>
          </p:nvPr>
        </p:nvGraphicFramePr>
        <p:xfrm>
          <a:off x="373988" y="1183546"/>
          <a:ext cx="11430086" cy="5305463"/>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037997">
                  <a:extLst>
                    <a:ext uri="{9D8B030D-6E8A-4147-A177-3AD203B41FA5}">
                      <a16:colId xmlns:a16="http://schemas.microsoft.com/office/drawing/2014/main" val="3537765484"/>
                    </a:ext>
                  </a:extLst>
                </a:gridCol>
                <a:gridCol w="596561">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8666">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561395">
                <a:tc>
                  <a:txBody>
                    <a:bodyPr/>
                    <a:lstStyle/>
                    <a:p>
                      <a:r>
                        <a:rPr lang="en-GB" sz="1200" b="1" dirty="0">
                          <a:latin typeface="Arial" panose="020B0604020202020204" pitchFamily="34" charset="0"/>
                          <a:cs typeface="Arial" panose="020B0604020202020204" pitchFamily="34" charset="0"/>
                        </a:rPr>
                        <a:t>Leading and managing partnerships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Understand the context of relationships and partnership working </a:t>
                      </a:r>
                    </a:p>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Be able to lead effective relationships with individuals, carers and families </a:t>
                      </a:r>
                    </a:p>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Be able to manage working relationships with colleagues in own setting to achieve positive outcomes for individuals </a:t>
                      </a:r>
                    </a:p>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Be able to work in partnerships with professionals and other agencies </a:t>
                      </a:r>
                    </a:p>
                    <a:p>
                      <a:pPr marL="742950" lvl="1" indent="-285750">
                        <a:buFont typeface="Wingdings" panose="05000000000000000000" pitchFamily="2" charset="2"/>
                        <a:buChar char="§"/>
                      </a:pPr>
                      <a:endParaRPr lang="en-GB" sz="1000" b="0" i="0" strike="noStrike"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654076"/>
                  </a:ext>
                </a:extLst>
              </a:tr>
              <a:tr h="850754">
                <a:tc>
                  <a:txBody>
                    <a:bodyPr/>
                    <a:lstStyle/>
                    <a:p>
                      <a:r>
                        <a:rPr lang="en-GB" sz="1200" b="1" dirty="0">
                          <a:latin typeface="Arial" panose="020B0604020202020204" pitchFamily="34" charset="0"/>
                          <a:cs typeface="Arial" panose="020B0604020202020204" pitchFamily="34" charset="0"/>
                        </a:rPr>
                        <a:t>Leading the vision of an adult care setting/service​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Understand how to develop a vision for the service </a:t>
                      </a:r>
                    </a:p>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Be able to lead commitment and implementation of the vision and future direction of the service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819054">
                <a:tc>
                  <a:txBody>
                    <a:bodyPr/>
                    <a:lstStyle/>
                    <a:p>
                      <a:r>
                        <a:rPr lang="en-GB" sz="1200" b="1" dirty="0">
                          <a:latin typeface="Arial" panose="020B0604020202020204" pitchFamily="34" charset="0"/>
                          <a:cs typeface="Arial" panose="020B0604020202020204" pitchFamily="34" charset="0"/>
                        </a:rPr>
                        <a:t>Development of an effective “setting culture”</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00" strike="noStrike" dirty="0">
                          <a:latin typeface="Arial" panose="020B0604020202020204" pitchFamily="34" charset="0"/>
                          <a:cs typeface="Arial" panose="020B0604020202020204" pitchFamily="34" charset="0"/>
                        </a:rPr>
                        <a:t>Development of an effective “setting culture” </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5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98757"/>
                  </a:ext>
                </a:extLst>
              </a:tr>
              <a:tr h="1376229">
                <a:tc>
                  <a:txBody>
                    <a:bodyPr/>
                    <a:lstStyle/>
                    <a:p>
                      <a:r>
                        <a:rPr lang="en-GB" sz="1200" b="1" dirty="0">
                          <a:latin typeface="Arial" panose="020B0604020202020204" pitchFamily="34" charset="0"/>
                          <a:cs typeface="Arial" panose="020B0604020202020204" pitchFamily="34" charset="0"/>
                        </a:rPr>
                        <a:t>Effective communication in leadership and management in adult care​ </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00" strike="noStrike" dirty="0">
                          <a:latin typeface="Arial" panose="020B0604020202020204" pitchFamily="34" charset="0"/>
                          <a:cs typeface="Arial" panose="020B0604020202020204" pitchFamily="34" charset="0"/>
                        </a:rPr>
                        <a:t>Know how to use communication skills to achieve positive interactions </a:t>
                      </a:r>
                    </a:p>
                    <a:p>
                      <a:pPr marL="742950" lvl="1" indent="-285750">
                        <a:buFont typeface="Wingdings" panose="05000000000000000000" pitchFamily="2" charset="2"/>
                        <a:buChar char="§"/>
                      </a:pPr>
                      <a:r>
                        <a:rPr lang="en-GB" sz="1000" strike="noStrike" dirty="0">
                          <a:latin typeface="Arial" panose="020B0604020202020204" pitchFamily="34" charset="0"/>
                          <a:cs typeface="Arial" panose="020B0604020202020204" pitchFamily="34" charset="0"/>
                        </a:rPr>
                        <a:t>Know how to manage and resolve conflict </a:t>
                      </a:r>
                    </a:p>
                    <a:p>
                      <a:pPr marL="742950" lvl="1" indent="-285750">
                        <a:buFont typeface="Wingdings" panose="05000000000000000000" pitchFamily="2" charset="2"/>
                        <a:buChar char="§"/>
                      </a:pPr>
                      <a:r>
                        <a:rPr lang="en-GB" sz="1000" strike="noStrike" dirty="0">
                          <a:latin typeface="Arial" panose="020B0604020202020204" pitchFamily="34" charset="0"/>
                          <a:cs typeface="Arial" panose="020B0604020202020204" pitchFamily="34" charset="0"/>
                        </a:rPr>
                        <a:t>Be able to communicate effectively with others </a:t>
                      </a:r>
                    </a:p>
                    <a:p>
                      <a:pPr marL="742950" lvl="1" indent="-285750">
                        <a:buFont typeface="Wingdings" panose="05000000000000000000" pitchFamily="2" charset="2"/>
                        <a:buChar char="§"/>
                      </a:pPr>
                      <a:r>
                        <a:rPr lang="en-GB" sz="1000" strike="noStrike" dirty="0">
                          <a:latin typeface="Arial" panose="020B0604020202020204" pitchFamily="34" charset="0"/>
                          <a:cs typeface="Arial" panose="020B0604020202020204" pitchFamily="34" charset="0"/>
                        </a:rPr>
                        <a:t>Be able to develop communication practices that promote positive outcomes </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50"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334337"/>
                  </a:ext>
                </a:extLst>
              </a:tr>
            </a:tbl>
          </a:graphicData>
        </a:graphic>
      </p:graphicFrame>
      <p:grpSp>
        <p:nvGrpSpPr>
          <p:cNvPr id="7" name="Group 6">
            <a:extLst>
              <a:ext uri="{FF2B5EF4-FFF2-40B4-BE49-F238E27FC236}">
                <a16:creationId xmlns:a16="http://schemas.microsoft.com/office/drawing/2014/main" id="{8CDF4772-89D1-0A02-CDE1-CBC13E050793}"/>
              </a:ext>
            </a:extLst>
          </p:cNvPr>
          <p:cNvGrpSpPr/>
          <p:nvPr/>
        </p:nvGrpSpPr>
        <p:grpSpPr>
          <a:xfrm>
            <a:off x="5992404" y="2101980"/>
            <a:ext cx="3827594" cy="646668"/>
            <a:chOff x="6090704" y="3952941"/>
            <a:chExt cx="3827594" cy="646668"/>
          </a:xfrm>
        </p:grpSpPr>
        <p:sp>
          <p:nvSpPr>
            <p:cNvPr id="15" name="Oval 14">
              <a:extLst>
                <a:ext uri="{FF2B5EF4-FFF2-40B4-BE49-F238E27FC236}">
                  <a16:creationId xmlns:a16="http://schemas.microsoft.com/office/drawing/2014/main" id="{A058A755-F01B-687D-440D-A11D593D6163}"/>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Oval 15">
              <a:extLst>
                <a:ext uri="{FF2B5EF4-FFF2-40B4-BE49-F238E27FC236}">
                  <a16:creationId xmlns:a16="http://schemas.microsoft.com/office/drawing/2014/main" id="{1B97639C-98BB-4C02-B4E9-C8A2DAD3ED54}"/>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5" name="Group 24">
              <a:extLst>
                <a:ext uri="{FF2B5EF4-FFF2-40B4-BE49-F238E27FC236}">
                  <a16:creationId xmlns:a16="http://schemas.microsoft.com/office/drawing/2014/main" id="{0B5583BF-1B90-DA65-C6AE-555BD9BE9CE2}"/>
                </a:ext>
              </a:extLst>
            </p:cNvPr>
            <p:cNvGrpSpPr/>
            <p:nvPr/>
          </p:nvGrpSpPr>
          <p:grpSpPr>
            <a:xfrm>
              <a:off x="6290207" y="3952941"/>
              <a:ext cx="3628091" cy="646668"/>
              <a:chOff x="3706661" y="2326116"/>
              <a:chExt cx="4441515" cy="559265"/>
            </a:xfrm>
          </p:grpSpPr>
          <p:grpSp>
            <p:nvGrpSpPr>
              <p:cNvPr id="26" name="Group 25">
                <a:extLst>
                  <a:ext uri="{FF2B5EF4-FFF2-40B4-BE49-F238E27FC236}">
                    <a16:creationId xmlns:a16="http://schemas.microsoft.com/office/drawing/2014/main" id="{4798B091-CF0B-95FD-4C8F-A7975A07FD62}"/>
                  </a:ext>
                </a:extLst>
              </p:cNvPr>
              <p:cNvGrpSpPr/>
              <p:nvPr/>
            </p:nvGrpSpPr>
            <p:grpSpPr>
              <a:xfrm>
                <a:off x="4200749" y="2631808"/>
                <a:ext cx="3448967" cy="253573"/>
                <a:chOff x="7998846" y="1867220"/>
                <a:chExt cx="3448967" cy="253573"/>
              </a:xfrm>
            </p:grpSpPr>
            <p:cxnSp>
              <p:nvCxnSpPr>
                <p:cNvPr id="54" name="Straight Connector 53">
                  <a:extLst>
                    <a:ext uri="{FF2B5EF4-FFF2-40B4-BE49-F238E27FC236}">
                      <a16:creationId xmlns:a16="http://schemas.microsoft.com/office/drawing/2014/main" id="{DD5496ED-17BB-D5C6-AB30-16EB17D886D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7587C6D-ACE6-5A4A-F2F4-6E0E36D7B1F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C76C7BD-89B7-9B76-5619-00F0DFA9619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6A62CF-AAC9-56CF-4C1D-F03234E4B35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04D01FE-A9FA-4119-E39D-DF11DAA84A4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FE58DC0-E4E7-E129-37AB-E5D7BA0F3358}"/>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4CCEE12D-8B19-CA7D-921B-B4895D1F0DB2}"/>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6" name="TextBox 35">
                <a:extLst>
                  <a:ext uri="{FF2B5EF4-FFF2-40B4-BE49-F238E27FC236}">
                    <a16:creationId xmlns:a16="http://schemas.microsoft.com/office/drawing/2014/main" id="{C9311C60-0F31-70CB-C722-53EC31FF4636}"/>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7" name="TextBox 36">
                <a:extLst>
                  <a:ext uri="{FF2B5EF4-FFF2-40B4-BE49-F238E27FC236}">
                    <a16:creationId xmlns:a16="http://schemas.microsoft.com/office/drawing/2014/main" id="{A199F92B-5CC1-275E-1EDE-1DC8EA619E2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8" name="TextBox 37">
                <a:extLst>
                  <a:ext uri="{FF2B5EF4-FFF2-40B4-BE49-F238E27FC236}">
                    <a16:creationId xmlns:a16="http://schemas.microsoft.com/office/drawing/2014/main" id="{26A78CD2-B6CA-371B-8ABA-788EA600FD4C}"/>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9" name="TextBox 38">
                <a:extLst>
                  <a:ext uri="{FF2B5EF4-FFF2-40B4-BE49-F238E27FC236}">
                    <a16:creationId xmlns:a16="http://schemas.microsoft.com/office/drawing/2014/main" id="{41DF5EDB-FBE7-7272-60BE-EE6AF7821CA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1" name="Group 80">
            <a:extLst>
              <a:ext uri="{FF2B5EF4-FFF2-40B4-BE49-F238E27FC236}">
                <a16:creationId xmlns:a16="http://schemas.microsoft.com/office/drawing/2014/main" id="{9C45FA99-01B3-3BDB-2BB3-A4A45A98F3F6}"/>
              </a:ext>
            </a:extLst>
          </p:cNvPr>
          <p:cNvGrpSpPr/>
          <p:nvPr/>
        </p:nvGrpSpPr>
        <p:grpSpPr>
          <a:xfrm>
            <a:off x="5992404" y="4346431"/>
            <a:ext cx="3827594" cy="646668"/>
            <a:chOff x="6090704" y="3952941"/>
            <a:chExt cx="3827594" cy="646668"/>
          </a:xfrm>
        </p:grpSpPr>
        <p:sp>
          <p:nvSpPr>
            <p:cNvPr id="82" name="Oval 81">
              <a:extLst>
                <a:ext uri="{FF2B5EF4-FFF2-40B4-BE49-F238E27FC236}">
                  <a16:creationId xmlns:a16="http://schemas.microsoft.com/office/drawing/2014/main" id="{D8108644-C873-2427-7E4E-3304892808AE}"/>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7" name="Oval 86">
              <a:extLst>
                <a:ext uri="{FF2B5EF4-FFF2-40B4-BE49-F238E27FC236}">
                  <a16:creationId xmlns:a16="http://schemas.microsoft.com/office/drawing/2014/main" id="{62BC7C15-DAD0-5F8C-7A75-AA0CC309A33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88" name="Group 87">
              <a:extLst>
                <a:ext uri="{FF2B5EF4-FFF2-40B4-BE49-F238E27FC236}">
                  <a16:creationId xmlns:a16="http://schemas.microsoft.com/office/drawing/2014/main" id="{EF09DF0E-FA6A-8E1E-3720-9A71E5B58CDE}"/>
                </a:ext>
              </a:extLst>
            </p:cNvPr>
            <p:cNvGrpSpPr/>
            <p:nvPr/>
          </p:nvGrpSpPr>
          <p:grpSpPr>
            <a:xfrm>
              <a:off x="6290207" y="3952941"/>
              <a:ext cx="3628091" cy="646668"/>
              <a:chOff x="3706661" y="2326116"/>
              <a:chExt cx="4441515" cy="559265"/>
            </a:xfrm>
          </p:grpSpPr>
          <p:grpSp>
            <p:nvGrpSpPr>
              <p:cNvPr id="89" name="Group 88">
                <a:extLst>
                  <a:ext uri="{FF2B5EF4-FFF2-40B4-BE49-F238E27FC236}">
                    <a16:creationId xmlns:a16="http://schemas.microsoft.com/office/drawing/2014/main" id="{B5E7FDE2-CB59-7FBC-62E0-322E606636BD}"/>
                  </a:ext>
                </a:extLst>
              </p:cNvPr>
              <p:cNvGrpSpPr/>
              <p:nvPr/>
            </p:nvGrpSpPr>
            <p:grpSpPr>
              <a:xfrm>
                <a:off x="4200749" y="2631808"/>
                <a:ext cx="3448967" cy="253573"/>
                <a:chOff x="7998846" y="1867220"/>
                <a:chExt cx="3448967" cy="253573"/>
              </a:xfrm>
            </p:grpSpPr>
            <p:cxnSp>
              <p:nvCxnSpPr>
                <p:cNvPr id="95" name="Straight Connector 94">
                  <a:extLst>
                    <a:ext uri="{FF2B5EF4-FFF2-40B4-BE49-F238E27FC236}">
                      <a16:creationId xmlns:a16="http://schemas.microsoft.com/office/drawing/2014/main" id="{43E8EF48-BFD7-9F13-7AFB-3ED27C824F73}"/>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0C3EA3B-865C-92FF-0A5B-E456811078E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EDCE38C-6435-2EC4-DFFD-54FAF191625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706C9EA-60FE-3C33-DD16-A26813842D5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02379BF-502D-E773-3EFB-4F242A4DFB3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D6E893D-0594-4BC5-30C5-0DFAB2C0BDFF}"/>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A4A43CD0-113A-0400-66DE-DA8892AABB3D}"/>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1" name="TextBox 90">
                <a:extLst>
                  <a:ext uri="{FF2B5EF4-FFF2-40B4-BE49-F238E27FC236}">
                    <a16:creationId xmlns:a16="http://schemas.microsoft.com/office/drawing/2014/main" id="{3E9B6630-798D-E55C-1532-05578D99AF69}"/>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2" name="TextBox 91">
                <a:extLst>
                  <a:ext uri="{FF2B5EF4-FFF2-40B4-BE49-F238E27FC236}">
                    <a16:creationId xmlns:a16="http://schemas.microsoft.com/office/drawing/2014/main" id="{AD69626D-6486-CD5A-D29A-D094B91FC552}"/>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3" name="TextBox 92">
                <a:extLst>
                  <a:ext uri="{FF2B5EF4-FFF2-40B4-BE49-F238E27FC236}">
                    <a16:creationId xmlns:a16="http://schemas.microsoft.com/office/drawing/2014/main" id="{C662DEEA-1F18-B2A4-F1D9-3F0F1CC6415B}"/>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4" name="TextBox 93">
                <a:extLst>
                  <a:ext uri="{FF2B5EF4-FFF2-40B4-BE49-F238E27FC236}">
                    <a16:creationId xmlns:a16="http://schemas.microsoft.com/office/drawing/2014/main" id="{B9CB325A-702B-6904-EEBE-0DE19276FF6A}"/>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102" name="Group 101">
            <a:extLst>
              <a:ext uri="{FF2B5EF4-FFF2-40B4-BE49-F238E27FC236}">
                <a16:creationId xmlns:a16="http://schemas.microsoft.com/office/drawing/2014/main" id="{0D7AE99D-F257-532A-F6A5-EFDC0B99480D}"/>
              </a:ext>
            </a:extLst>
          </p:cNvPr>
          <p:cNvGrpSpPr/>
          <p:nvPr/>
        </p:nvGrpSpPr>
        <p:grpSpPr>
          <a:xfrm>
            <a:off x="5992404" y="3524183"/>
            <a:ext cx="3827594" cy="646668"/>
            <a:chOff x="6090704" y="3952941"/>
            <a:chExt cx="3827594" cy="646668"/>
          </a:xfrm>
        </p:grpSpPr>
        <p:sp>
          <p:nvSpPr>
            <p:cNvPr id="105" name="Oval 104">
              <a:extLst>
                <a:ext uri="{FF2B5EF4-FFF2-40B4-BE49-F238E27FC236}">
                  <a16:creationId xmlns:a16="http://schemas.microsoft.com/office/drawing/2014/main" id="{DB092861-2C16-594F-75A1-009575BB2D27}"/>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6" name="Oval 105">
              <a:extLst>
                <a:ext uri="{FF2B5EF4-FFF2-40B4-BE49-F238E27FC236}">
                  <a16:creationId xmlns:a16="http://schemas.microsoft.com/office/drawing/2014/main" id="{F552F1BB-A429-58C0-4101-DCCBE800642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09" name="Group 108">
              <a:extLst>
                <a:ext uri="{FF2B5EF4-FFF2-40B4-BE49-F238E27FC236}">
                  <a16:creationId xmlns:a16="http://schemas.microsoft.com/office/drawing/2014/main" id="{B3E7FF6A-50DB-0EF6-976F-48F71F3BABD2}"/>
                </a:ext>
              </a:extLst>
            </p:cNvPr>
            <p:cNvGrpSpPr/>
            <p:nvPr/>
          </p:nvGrpSpPr>
          <p:grpSpPr>
            <a:xfrm>
              <a:off x="6290207" y="3952941"/>
              <a:ext cx="3628091" cy="646668"/>
              <a:chOff x="3706661" y="2326116"/>
              <a:chExt cx="4441515" cy="559265"/>
            </a:xfrm>
          </p:grpSpPr>
          <p:grpSp>
            <p:nvGrpSpPr>
              <p:cNvPr id="110" name="Group 109">
                <a:extLst>
                  <a:ext uri="{FF2B5EF4-FFF2-40B4-BE49-F238E27FC236}">
                    <a16:creationId xmlns:a16="http://schemas.microsoft.com/office/drawing/2014/main" id="{5B2F6868-0ADD-46CE-CB69-61067DEF9589}"/>
                  </a:ext>
                </a:extLst>
              </p:cNvPr>
              <p:cNvGrpSpPr/>
              <p:nvPr/>
            </p:nvGrpSpPr>
            <p:grpSpPr>
              <a:xfrm>
                <a:off x="4200749" y="2631808"/>
                <a:ext cx="3448967" cy="253573"/>
                <a:chOff x="7998846" y="1867220"/>
                <a:chExt cx="3448967" cy="253573"/>
              </a:xfrm>
            </p:grpSpPr>
            <p:cxnSp>
              <p:nvCxnSpPr>
                <p:cNvPr id="116" name="Straight Connector 115">
                  <a:extLst>
                    <a:ext uri="{FF2B5EF4-FFF2-40B4-BE49-F238E27FC236}">
                      <a16:creationId xmlns:a16="http://schemas.microsoft.com/office/drawing/2014/main" id="{FA94D96B-88F5-4F02-AB80-8E2EA0DD26D3}"/>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A5CDEA1-ADF2-C4A3-990D-010B6215B89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043E357-49AB-C24E-3548-46AAF98C032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63BACFF-B97C-6D7B-A667-6A4BDD00EEE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5499CB3-85C8-40B3-34E5-85AF1C9A3EF6}"/>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0115FA9-0507-ED4A-C7CE-AB8006E1A4F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4510315E-DFF5-3938-80F1-8817A72A07C1}"/>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112" name="TextBox 111">
                <a:extLst>
                  <a:ext uri="{FF2B5EF4-FFF2-40B4-BE49-F238E27FC236}">
                    <a16:creationId xmlns:a16="http://schemas.microsoft.com/office/drawing/2014/main" id="{EAABF44B-4C80-43BA-A802-58777DCB88B5}"/>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113" name="TextBox 112">
                <a:extLst>
                  <a:ext uri="{FF2B5EF4-FFF2-40B4-BE49-F238E27FC236}">
                    <a16:creationId xmlns:a16="http://schemas.microsoft.com/office/drawing/2014/main" id="{A7C7ABD3-B7EE-2564-0E45-31F60B89B5B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114" name="TextBox 113">
                <a:extLst>
                  <a:ext uri="{FF2B5EF4-FFF2-40B4-BE49-F238E27FC236}">
                    <a16:creationId xmlns:a16="http://schemas.microsoft.com/office/drawing/2014/main" id="{CB09D4F5-3C95-9B3E-99EB-C41B767EC306}"/>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115" name="TextBox 114">
                <a:extLst>
                  <a:ext uri="{FF2B5EF4-FFF2-40B4-BE49-F238E27FC236}">
                    <a16:creationId xmlns:a16="http://schemas.microsoft.com/office/drawing/2014/main" id="{DBE9946D-73D5-0EDC-CE50-57B0D66904FE}"/>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22" name="TextBox 121">
            <a:extLst>
              <a:ext uri="{FF2B5EF4-FFF2-40B4-BE49-F238E27FC236}">
                <a16:creationId xmlns:a16="http://schemas.microsoft.com/office/drawing/2014/main" id="{540C4E83-C942-4FDF-A917-7649D8CB0953}"/>
              </a:ext>
            </a:extLst>
          </p:cNvPr>
          <p:cNvSpPr txBox="1"/>
          <p:nvPr/>
        </p:nvSpPr>
        <p:spPr>
          <a:xfrm>
            <a:off x="9785271" y="187114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23" name="TextBox 122">
            <a:extLst>
              <a:ext uri="{FF2B5EF4-FFF2-40B4-BE49-F238E27FC236}">
                <a16:creationId xmlns:a16="http://schemas.microsoft.com/office/drawing/2014/main" id="{9CE5F09E-E91D-8265-993A-163FA96CDFDD}"/>
              </a:ext>
            </a:extLst>
          </p:cNvPr>
          <p:cNvSpPr txBox="1"/>
          <p:nvPr/>
        </p:nvSpPr>
        <p:spPr>
          <a:xfrm>
            <a:off x="9809607" y="3456360"/>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24" name="TextBox 123">
            <a:extLst>
              <a:ext uri="{FF2B5EF4-FFF2-40B4-BE49-F238E27FC236}">
                <a16:creationId xmlns:a16="http://schemas.microsoft.com/office/drawing/2014/main" id="{345F2200-19A0-D160-F303-6A19EFA30BB5}"/>
              </a:ext>
            </a:extLst>
          </p:cNvPr>
          <p:cNvSpPr txBox="1"/>
          <p:nvPr/>
        </p:nvSpPr>
        <p:spPr>
          <a:xfrm>
            <a:off x="9809607" y="436443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25" name="Group 124">
            <a:extLst>
              <a:ext uri="{FF2B5EF4-FFF2-40B4-BE49-F238E27FC236}">
                <a16:creationId xmlns:a16="http://schemas.microsoft.com/office/drawing/2014/main" id="{F21196B6-084E-C904-1D6C-5688AFAAA6AE}"/>
              </a:ext>
            </a:extLst>
          </p:cNvPr>
          <p:cNvGrpSpPr/>
          <p:nvPr/>
        </p:nvGrpSpPr>
        <p:grpSpPr>
          <a:xfrm>
            <a:off x="5992404" y="5435165"/>
            <a:ext cx="3827594" cy="646668"/>
            <a:chOff x="6090704" y="3952941"/>
            <a:chExt cx="3827594" cy="646668"/>
          </a:xfrm>
        </p:grpSpPr>
        <p:sp>
          <p:nvSpPr>
            <p:cNvPr id="126" name="Oval 125">
              <a:extLst>
                <a:ext uri="{FF2B5EF4-FFF2-40B4-BE49-F238E27FC236}">
                  <a16:creationId xmlns:a16="http://schemas.microsoft.com/office/drawing/2014/main" id="{9232F9BF-0583-871B-DCDB-95965F6E1625}"/>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7" name="Oval 126">
              <a:extLst>
                <a:ext uri="{FF2B5EF4-FFF2-40B4-BE49-F238E27FC236}">
                  <a16:creationId xmlns:a16="http://schemas.microsoft.com/office/drawing/2014/main" id="{47AA9119-44BF-0188-D3F0-8D531F670FC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28" name="Group 127">
              <a:extLst>
                <a:ext uri="{FF2B5EF4-FFF2-40B4-BE49-F238E27FC236}">
                  <a16:creationId xmlns:a16="http://schemas.microsoft.com/office/drawing/2014/main" id="{0CA4C647-3B78-60CD-FBF5-7A2BC6B4496E}"/>
                </a:ext>
              </a:extLst>
            </p:cNvPr>
            <p:cNvGrpSpPr/>
            <p:nvPr/>
          </p:nvGrpSpPr>
          <p:grpSpPr>
            <a:xfrm>
              <a:off x="6290207" y="3952941"/>
              <a:ext cx="3628091" cy="646668"/>
              <a:chOff x="3706661" y="2326116"/>
              <a:chExt cx="4441515" cy="559265"/>
            </a:xfrm>
          </p:grpSpPr>
          <p:grpSp>
            <p:nvGrpSpPr>
              <p:cNvPr id="129" name="Group 128">
                <a:extLst>
                  <a:ext uri="{FF2B5EF4-FFF2-40B4-BE49-F238E27FC236}">
                    <a16:creationId xmlns:a16="http://schemas.microsoft.com/office/drawing/2014/main" id="{CFE405FD-D965-026C-7BD3-557163318E4D}"/>
                  </a:ext>
                </a:extLst>
              </p:cNvPr>
              <p:cNvGrpSpPr/>
              <p:nvPr/>
            </p:nvGrpSpPr>
            <p:grpSpPr>
              <a:xfrm>
                <a:off x="4200749" y="2631808"/>
                <a:ext cx="3448967" cy="253573"/>
                <a:chOff x="7998846" y="1867220"/>
                <a:chExt cx="3448967" cy="253573"/>
              </a:xfrm>
            </p:grpSpPr>
            <p:cxnSp>
              <p:nvCxnSpPr>
                <p:cNvPr id="135" name="Straight Connector 134">
                  <a:extLst>
                    <a:ext uri="{FF2B5EF4-FFF2-40B4-BE49-F238E27FC236}">
                      <a16:creationId xmlns:a16="http://schemas.microsoft.com/office/drawing/2014/main" id="{762DE813-CBB2-2C52-C761-62EFEDFD907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6927096-6AED-F39B-5642-1A5F4673679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2DFF2D1-5AB2-5246-0732-0B48650F72BB}"/>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E3D1DDD-9355-E4E7-0052-8EE732C937C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EB0F538-EA92-36C2-DF3A-88914A87FBC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DF36E52-6784-BDA2-2217-8A495CFA183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TextBox 129">
                <a:extLst>
                  <a:ext uri="{FF2B5EF4-FFF2-40B4-BE49-F238E27FC236}">
                    <a16:creationId xmlns:a16="http://schemas.microsoft.com/office/drawing/2014/main" id="{90A7D6A9-7EDD-034D-C341-0BCF4F533C0D}"/>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131" name="TextBox 130">
                <a:extLst>
                  <a:ext uri="{FF2B5EF4-FFF2-40B4-BE49-F238E27FC236}">
                    <a16:creationId xmlns:a16="http://schemas.microsoft.com/office/drawing/2014/main" id="{817B145F-4F71-284D-EC4D-463ECDE55FF9}"/>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132" name="TextBox 131">
                <a:extLst>
                  <a:ext uri="{FF2B5EF4-FFF2-40B4-BE49-F238E27FC236}">
                    <a16:creationId xmlns:a16="http://schemas.microsoft.com/office/drawing/2014/main" id="{55158501-277E-0788-9C30-AA3930FF2EF5}"/>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133" name="TextBox 132">
                <a:extLst>
                  <a:ext uri="{FF2B5EF4-FFF2-40B4-BE49-F238E27FC236}">
                    <a16:creationId xmlns:a16="http://schemas.microsoft.com/office/drawing/2014/main" id="{1F11FF6D-AC25-B185-7C5D-5BAAECF5B1F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134" name="TextBox 133">
                <a:extLst>
                  <a:ext uri="{FF2B5EF4-FFF2-40B4-BE49-F238E27FC236}">
                    <a16:creationId xmlns:a16="http://schemas.microsoft.com/office/drawing/2014/main" id="{99BE19B9-0B17-E56A-8EE5-1832EC165630}"/>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41" name="TextBox 140">
            <a:extLst>
              <a:ext uri="{FF2B5EF4-FFF2-40B4-BE49-F238E27FC236}">
                <a16:creationId xmlns:a16="http://schemas.microsoft.com/office/drawing/2014/main" id="{ADDE3337-FA97-9107-C895-3C945FFD6553}"/>
              </a:ext>
            </a:extLst>
          </p:cNvPr>
          <p:cNvSpPr txBox="1"/>
          <p:nvPr/>
        </p:nvSpPr>
        <p:spPr>
          <a:xfrm>
            <a:off x="9805019" y="5178074"/>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45108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D6137-4627-7A4E-75EF-A787DF97B17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2C2E8AD6-B86C-5EDB-CB56-F9132FF626E5}"/>
              </a:ext>
            </a:extLst>
          </p:cNvPr>
          <p:cNvSpPr txBox="1">
            <a:spLocks/>
          </p:cNvSpPr>
          <p:nvPr/>
        </p:nvSpPr>
        <p:spPr>
          <a:xfrm>
            <a:off x="0" y="0"/>
            <a:ext cx="0" cy="0"/>
          </a:xfrm>
        </p:spPr>
        <p:txBody>
          <a:bodyPr/>
          <a:lstStyle>
            <a:defPPr>
              <a:defRPr kern="0"/>
            </a:defPPr>
          </a:lstStyle>
          <a:p>
            <a:fld id="{06A44ADC-FBC0-4698-B0EC-1AD4A4060383}" type="slidenum">
              <a:rPr lang="en-GB" smtClean="0"/>
              <a:pPr/>
              <a:t>15</a:t>
            </a:fld>
            <a:endParaRPr lang="en-GB"/>
          </a:p>
        </p:txBody>
      </p:sp>
      <p:sp>
        <p:nvSpPr>
          <p:cNvPr id="9" name="Rectangle: Rounded Corners 8">
            <a:extLst>
              <a:ext uri="{FF2B5EF4-FFF2-40B4-BE49-F238E27FC236}">
                <a16:creationId xmlns:a16="http://schemas.microsoft.com/office/drawing/2014/main" id="{05DE4436-9999-3EC9-B6A8-29FD7E44E87A}"/>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71B254A3-C63A-2D12-8BA9-456AB5B6CAC5}"/>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7722BE87-961D-B2EE-0250-171A279D5C66}"/>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5AE505C9-F249-08EF-41CB-8F494893F86D}"/>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23249F9A-4EF4-2FBD-D5BB-8EF219F5D599}"/>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2" action="ppaction://hlinksldjump"/>
            <a:extLst>
              <a:ext uri="{FF2B5EF4-FFF2-40B4-BE49-F238E27FC236}">
                <a16:creationId xmlns:a16="http://schemas.microsoft.com/office/drawing/2014/main" id="{2588AAFA-7154-C18D-8B01-649BF041FA06}"/>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316682ED-A930-FF76-CA77-9DB6B27E07DD}"/>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02D7BEE1-41DC-50D4-8A63-F3143BD93A4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91F11F6E-32B9-72A2-07BF-8FAC1C47965F}"/>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847BE54-50FD-2556-5192-E5788105E907}"/>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482D03A9-217D-8F32-D8EC-B2FF8F211399}"/>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D319B6AE-FCDB-2F65-BC62-02BF5B09023F}"/>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extBox 1">
            <a:extLst>
              <a:ext uri="{FF2B5EF4-FFF2-40B4-BE49-F238E27FC236}">
                <a16:creationId xmlns:a16="http://schemas.microsoft.com/office/drawing/2014/main" id="{B5C5784D-5A92-7CFC-4A3E-EC64B1F0338F}"/>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4" name="TextBox 3">
            <a:extLst>
              <a:ext uri="{FF2B5EF4-FFF2-40B4-BE49-F238E27FC236}">
                <a16:creationId xmlns:a16="http://schemas.microsoft.com/office/drawing/2014/main" id="{A414D351-46FC-66C9-7457-114CE8AADFEB}"/>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787B24ED-98DC-34EE-5EA4-8B55355A21CA}"/>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graphicFrame>
        <p:nvGraphicFramePr>
          <p:cNvPr id="5" name="Table 4">
            <a:extLst>
              <a:ext uri="{FF2B5EF4-FFF2-40B4-BE49-F238E27FC236}">
                <a16:creationId xmlns:a16="http://schemas.microsoft.com/office/drawing/2014/main" id="{34104BE9-00FB-0210-49C6-487D6DB7C14F}"/>
              </a:ext>
            </a:extLst>
          </p:cNvPr>
          <p:cNvGraphicFramePr>
            <a:graphicFrameLocks/>
          </p:cNvGraphicFramePr>
          <p:nvPr>
            <p:extLst>
              <p:ext uri="{D42A27DB-BD31-4B8C-83A1-F6EECF244321}">
                <p14:modId xmlns:p14="http://schemas.microsoft.com/office/powerpoint/2010/main" val="1217981424"/>
              </p:ext>
            </p:extLst>
          </p:nvPr>
        </p:nvGraphicFramePr>
        <p:xfrm>
          <a:off x="411971" y="1182237"/>
          <a:ext cx="11430086" cy="520609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322133">
                  <a:extLst>
                    <a:ext uri="{9D8B030D-6E8A-4147-A177-3AD203B41FA5}">
                      <a16:colId xmlns:a16="http://schemas.microsoft.com/office/drawing/2014/main" val="3537765484"/>
                    </a:ext>
                  </a:extLst>
                </a:gridCol>
                <a:gridCol w="31242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074274">
                <a:tc>
                  <a:txBody>
                    <a:bodyPr/>
                    <a:lstStyle/>
                    <a:p>
                      <a:r>
                        <a:rPr lang="en-GB" sz="1200" b="1" dirty="0">
                          <a:latin typeface="Arial" panose="020B0604020202020204" pitchFamily="34" charset="0"/>
                          <a:cs typeface="Arial" panose="020B0604020202020204" pitchFamily="34" charset="0"/>
                        </a:rPr>
                        <a:t>Business Skills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market a care setting in the context of a business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grow and develop the business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client acquisition and its importance for the business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budget management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manage the rotas effectively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communicate with future customers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build relationships with commissioners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use data for advocacy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interpret reports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53625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Leadership / soft skills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role model good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Show and practice emotional intelligence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adaptable and creative in management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Build trust in your setting, both between staff and with the people who draw on care and support/ their loved ones.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negotiate and persuade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apply critical thinking to your practice and setting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manage your time management effectively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manage difficult conversations both internally and externally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have professional conversations both internally and externally, having confidence in yourself in those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7" name="TextBox 6">
            <a:extLst>
              <a:ext uri="{FF2B5EF4-FFF2-40B4-BE49-F238E27FC236}">
                <a16:creationId xmlns:a16="http://schemas.microsoft.com/office/drawing/2014/main" id="{A9625171-5F3A-E67B-4366-88D876B21421}"/>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15" name="TextBox 14">
            <a:extLst>
              <a:ext uri="{FF2B5EF4-FFF2-40B4-BE49-F238E27FC236}">
                <a16:creationId xmlns:a16="http://schemas.microsoft.com/office/drawing/2014/main" id="{D752A47B-7FE9-B7C4-DAAC-5965D0036D8A}"/>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16" name="TextBox 15">
            <a:extLst>
              <a:ext uri="{FF2B5EF4-FFF2-40B4-BE49-F238E27FC236}">
                <a16:creationId xmlns:a16="http://schemas.microsoft.com/office/drawing/2014/main" id="{BF737314-51F3-745F-A20B-0599A7E2CA70}"/>
              </a:ext>
            </a:extLst>
          </p:cNvPr>
          <p:cNvSpPr txBox="1"/>
          <p:nvPr/>
        </p:nvSpPr>
        <p:spPr>
          <a:xfrm>
            <a:off x="10598901" y="3190712"/>
            <a:ext cx="792000" cy="230832"/>
          </a:xfrm>
          <a:prstGeom prst="rect">
            <a:avLst/>
          </a:prstGeom>
          <a:noFill/>
        </p:spPr>
        <p:txBody>
          <a:bodyPr wrap="square" rtlCol="0">
            <a:spAutoFit/>
          </a:bodyPr>
          <a:lstStyle/>
          <a:p>
            <a:pPr algn="ctr"/>
            <a:r>
              <a:rPr lang="en-GB" sz="900">
                <a:solidFill>
                  <a:schemeClr val="bg1"/>
                </a:solidFill>
              </a:rPr>
              <a:t>N/A</a:t>
            </a:r>
          </a:p>
        </p:txBody>
      </p:sp>
      <p:sp>
        <p:nvSpPr>
          <p:cNvPr id="25" name="TextBox 24">
            <a:extLst>
              <a:ext uri="{FF2B5EF4-FFF2-40B4-BE49-F238E27FC236}">
                <a16:creationId xmlns:a16="http://schemas.microsoft.com/office/drawing/2014/main" id="{0344B52E-FEE1-6945-5330-616441D825C7}"/>
              </a:ext>
            </a:extLst>
          </p:cNvPr>
          <p:cNvSpPr txBox="1"/>
          <p:nvPr/>
        </p:nvSpPr>
        <p:spPr>
          <a:xfrm>
            <a:off x="9785271" y="1868937"/>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26" name="Group 25">
            <a:extLst>
              <a:ext uri="{FF2B5EF4-FFF2-40B4-BE49-F238E27FC236}">
                <a16:creationId xmlns:a16="http://schemas.microsoft.com/office/drawing/2014/main" id="{A80BCA7C-53E8-006C-801A-75116E09E1E6}"/>
              </a:ext>
            </a:extLst>
          </p:cNvPr>
          <p:cNvGrpSpPr/>
          <p:nvPr/>
        </p:nvGrpSpPr>
        <p:grpSpPr>
          <a:xfrm>
            <a:off x="6075532" y="2907077"/>
            <a:ext cx="3827594" cy="646668"/>
            <a:chOff x="6090704" y="3952941"/>
            <a:chExt cx="3827594" cy="646668"/>
          </a:xfrm>
        </p:grpSpPr>
        <p:sp>
          <p:nvSpPr>
            <p:cNvPr id="27" name="Oval 26">
              <a:extLst>
                <a:ext uri="{FF2B5EF4-FFF2-40B4-BE49-F238E27FC236}">
                  <a16:creationId xmlns:a16="http://schemas.microsoft.com/office/drawing/2014/main" id="{0E80AE89-8BD9-9CE9-7137-4DDF0B8A6F45}"/>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Oval 35">
              <a:extLst>
                <a:ext uri="{FF2B5EF4-FFF2-40B4-BE49-F238E27FC236}">
                  <a16:creationId xmlns:a16="http://schemas.microsoft.com/office/drawing/2014/main" id="{82016835-0F6B-B6F3-4F6F-B26CDCA4A2FD}"/>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7" name="Group 36">
              <a:extLst>
                <a:ext uri="{FF2B5EF4-FFF2-40B4-BE49-F238E27FC236}">
                  <a16:creationId xmlns:a16="http://schemas.microsoft.com/office/drawing/2014/main" id="{EBBA2F14-9104-FCC1-2EDC-0A3F796ED990}"/>
                </a:ext>
              </a:extLst>
            </p:cNvPr>
            <p:cNvGrpSpPr/>
            <p:nvPr/>
          </p:nvGrpSpPr>
          <p:grpSpPr>
            <a:xfrm>
              <a:off x="6290207" y="3952941"/>
              <a:ext cx="3628091" cy="646668"/>
              <a:chOff x="3706661" y="2326116"/>
              <a:chExt cx="4441515" cy="559265"/>
            </a:xfrm>
          </p:grpSpPr>
          <p:grpSp>
            <p:nvGrpSpPr>
              <p:cNvPr id="38" name="Group 37">
                <a:extLst>
                  <a:ext uri="{FF2B5EF4-FFF2-40B4-BE49-F238E27FC236}">
                    <a16:creationId xmlns:a16="http://schemas.microsoft.com/office/drawing/2014/main" id="{E9CEA723-5F6D-E671-22AB-CF9B985ADE28}"/>
                  </a:ext>
                </a:extLst>
              </p:cNvPr>
              <p:cNvGrpSpPr/>
              <p:nvPr/>
            </p:nvGrpSpPr>
            <p:grpSpPr>
              <a:xfrm>
                <a:off x="4200749" y="2631808"/>
                <a:ext cx="3448967" cy="253573"/>
                <a:chOff x="7998846" y="1867220"/>
                <a:chExt cx="3448967" cy="253573"/>
              </a:xfrm>
            </p:grpSpPr>
            <p:cxnSp>
              <p:nvCxnSpPr>
                <p:cNvPr id="72" name="Straight Connector 71">
                  <a:extLst>
                    <a:ext uri="{FF2B5EF4-FFF2-40B4-BE49-F238E27FC236}">
                      <a16:creationId xmlns:a16="http://schemas.microsoft.com/office/drawing/2014/main" id="{5E8879A6-51C0-55E0-CAAB-88ED13072B1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ADB9478-CC3B-D46B-58FD-8188BE7D3D9A}"/>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C8FB92F-572C-02FB-4859-9B91BB322DCB}"/>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3AB864B-A540-85E6-5FC4-C73CF297816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3787015-24AB-76BF-9DD6-3ADE665635A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4C920A2-3C52-6832-0BE5-38B52CB0BFBD}"/>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AD50F310-088A-4C53-04F8-EBEC080BDB7F}"/>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4" name="TextBox 53">
                <a:extLst>
                  <a:ext uri="{FF2B5EF4-FFF2-40B4-BE49-F238E27FC236}">
                    <a16:creationId xmlns:a16="http://schemas.microsoft.com/office/drawing/2014/main" id="{61DAF670-5142-D161-E0AC-8A9BCF0AC0D3}"/>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5" name="TextBox 54">
                <a:extLst>
                  <a:ext uri="{FF2B5EF4-FFF2-40B4-BE49-F238E27FC236}">
                    <a16:creationId xmlns:a16="http://schemas.microsoft.com/office/drawing/2014/main" id="{223CC4CD-6991-DA40-F88B-536F4E9A9384}"/>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6" name="TextBox 55">
                <a:extLst>
                  <a:ext uri="{FF2B5EF4-FFF2-40B4-BE49-F238E27FC236}">
                    <a16:creationId xmlns:a16="http://schemas.microsoft.com/office/drawing/2014/main" id="{96207643-C1A5-7752-3E46-2649FDB0E1FA}"/>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7" name="TextBox 56">
                <a:extLst>
                  <a:ext uri="{FF2B5EF4-FFF2-40B4-BE49-F238E27FC236}">
                    <a16:creationId xmlns:a16="http://schemas.microsoft.com/office/drawing/2014/main" id="{6BAC0443-F50A-E03D-DFBE-AFB3FBBE2209}"/>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9" name="Group 88">
            <a:extLst>
              <a:ext uri="{FF2B5EF4-FFF2-40B4-BE49-F238E27FC236}">
                <a16:creationId xmlns:a16="http://schemas.microsoft.com/office/drawing/2014/main" id="{52EBEE9F-F458-AED2-7E33-1A67680700C5}"/>
              </a:ext>
            </a:extLst>
          </p:cNvPr>
          <p:cNvGrpSpPr/>
          <p:nvPr/>
        </p:nvGrpSpPr>
        <p:grpSpPr>
          <a:xfrm>
            <a:off x="6081928" y="5026808"/>
            <a:ext cx="3827594" cy="646668"/>
            <a:chOff x="6090704" y="3952941"/>
            <a:chExt cx="3827594" cy="646668"/>
          </a:xfrm>
        </p:grpSpPr>
        <p:sp>
          <p:nvSpPr>
            <p:cNvPr id="90" name="Oval 89">
              <a:extLst>
                <a:ext uri="{FF2B5EF4-FFF2-40B4-BE49-F238E27FC236}">
                  <a16:creationId xmlns:a16="http://schemas.microsoft.com/office/drawing/2014/main" id="{073707C7-3A45-DD64-6DCF-F1208D738CA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1" name="Oval 90">
              <a:extLst>
                <a:ext uri="{FF2B5EF4-FFF2-40B4-BE49-F238E27FC236}">
                  <a16:creationId xmlns:a16="http://schemas.microsoft.com/office/drawing/2014/main" id="{E2172C22-4E37-DAB8-DB68-DB74CFF73075}"/>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2" name="Group 91">
              <a:extLst>
                <a:ext uri="{FF2B5EF4-FFF2-40B4-BE49-F238E27FC236}">
                  <a16:creationId xmlns:a16="http://schemas.microsoft.com/office/drawing/2014/main" id="{78AAD3BD-0234-A3F4-38BA-0AF6F3F02884}"/>
                </a:ext>
              </a:extLst>
            </p:cNvPr>
            <p:cNvGrpSpPr/>
            <p:nvPr/>
          </p:nvGrpSpPr>
          <p:grpSpPr>
            <a:xfrm>
              <a:off x="6290207" y="3952941"/>
              <a:ext cx="3628091" cy="646668"/>
              <a:chOff x="3706661" y="2326116"/>
              <a:chExt cx="4441515" cy="559265"/>
            </a:xfrm>
          </p:grpSpPr>
          <p:grpSp>
            <p:nvGrpSpPr>
              <p:cNvPr id="93" name="Group 92">
                <a:extLst>
                  <a:ext uri="{FF2B5EF4-FFF2-40B4-BE49-F238E27FC236}">
                    <a16:creationId xmlns:a16="http://schemas.microsoft.com/office/drawing/2014/main" id="{F8A6A264-8CB7-69D2-351A-3D4AB3DE76D1}"/>
                  </a:ext>
                </a:extLst>
              </p:cNvPr>
              <p:cNvGrpSpPr/>
              <p:nvPr/>
            </p:nvGrpSpPr>
            <p:grpSpPr>
              <a:xfrm>
                <a:off x="4200749" y="2631808"/>
                <a:ext cx="3448967" cy="253573"/>
                <a:chOff x="7998846" y="1867220"/>
                <a:chExt cx="3448967" cy="253573"/>
              </a:xfrm>
            </p:grpSpPr>
            <p:cxnSp>
              <p:nvCxnSpPr>
                <p:cNvPr id="99" name="Straight Connector 98">
                  <a:extLst>
                    <a:ext uri="{FF2B5EF4-FFF2-40B4-BE49-F238E27FC236}">
                      <a16:creationId xmlns:a16="http://schemas.microsoft.com/office/drawing/2014/main" id="{842A495A-ED57-03C5-727B-1C1E923BA55D}"/>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C8D92E3-4BD0-68B9-60F2-703FF36321F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7E66F3A-9558-5DB6-8832-B05B06B51CE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6455114-08C5-C9A6-9087-CD725DC654F8}"/>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E2D752-5649-8102-D68F-CC161CFF0E3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5CB0B59-B5B7-A62A-C51C-2CC3E29C185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BFCC73CA-1A4E-AF75-08B8-F9CF667F6BF5}"/>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5" name="TextBox 94">
                <a:extLst>
                  <a:ext uri="{FF2B5EF4-FFF2-40B4-BE49-F238E27FC236}">
                    <a16:creationId xmlns:a16="http://schemas.microsoft.com/office/drawing/2014/main" id="{A078DF91-6409-F941-EED3-49F19E3F326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6" name="TextBox 95">
                <a:extLst>
                  <a:ext uri="{FF2B5EF4-FFF2-40B4-BE49-F238E27FC236}">
                    <a16:creationId xmlns:a16="http://schemas.microsoft.com/office/drawing/2014/main" id="{4DE495B3-8323-0D90-F3FB-7FD293675742}"/>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7" name="TextBox 96">
                <a:extLst>
                  <a:ext uri="{FF2B5EF4-FFF2-40B4-BE49-F238E27FC236}">
                    <a16:creationId xmlns:a16="http://schemas.microsoft.com/office/drawing/2014/main" id="{66C809EA-3043-19B8-B037-B30A02F1D23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8" name="TextBox 97">
                <a:extLst>
                  <a:ext uri="{FF2B5EF4-FFF2-40B4-BE49-F238E27FC236}">
                    <a16:creationId xmlns:a16="http://schemas.microsoft.com/office/drawing/2014/main" id="{AC9C3121-99B4-4D5B-D32B-36123C641F28}"/>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10" name="TextBox 109">
            <a:extLst>
              <a:ext uri="{FF2B5EF4-FFF2-40B4-BE49-F238E27FC236}">
                <a16:creationId xmlns:a16="http://schemas.microsoft.com/office/drawing/2014/main" id="{7956CC82-B17E-6280-D939-C3F5D1D0D95A}"/>
              </a:ext>
            </a:extLst>
          </p:cNvPr>
          <p:cNvSpPr txBox="1"/>
          <p:nvPr/>
        </p:nvSpPr>
        <p:spPr>
          <a:xfrm>
            <a:off x="9819998" y="3973264"/>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54125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7D1B-3233-2D66-F935-AA85D767380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C5421DF-53C1-525C-6AF0-5B61F41D56A9}"/>
              </a:ext>
            </a:extLst>
          </p:cNvPr>
          <p:cNvSpPr txBox="1">
            <a:spLocks/>
          </p:cNvSpPr>
          <p:nvPr/>
        </p:nvSpPr>
        <p:spPr>
          <a:xfrm>
            <a:off x="0" y="0"/>
            <a:ext cx="0" cy="0"/>
          </a:xfrm>
        </p:spPr>
        <p:txBody>
          <a:bodyPr/>
          <a:lstStyle>
            <a:defPPr>
              <a:defRPr kern="0"/>
            </a:defPPr>
          </a:lstStyle>
          <a:p>
            <a:fld id="{06A44ADC-FBC0-4698-B0EC-1AD4A4060383}" type="slidenum">
              <a:rPr lang="en-GB" smtClean="0"/>
              <a:pPr/>
              <a:t>16</a:t>
            </a:fld>
            <a:endParaRPr lang="en-GB"/>
          </a:p>
        </p:txBody>
      </p:sp>
      <p:sp>
        <p:nvSpPr>
          <p:cNvPr id="9" name="Rectangle: Rounded Corners 8">
            <a:extLst>
              <a:ext uri="{FF2B5EF4-FFF2-40B4-BE49-F238E27FC236}">
                <a16:creationId xmlns:a16="http://schemas.microsoft.com/office/drawing/2014/main" id="{DCCB31DA-3365-5DDF-B884-9F8FC22A6EFB}"/>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00E3C7BC-ACC8-1FCC-CA0C-F388D497048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13906970-6811-63EC-050E-14BAC6EE24B1}"/>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9D5D601F-21EE-88F8-224F-98694AA7712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1755462-15A9-02FE-379D-332D6BBFD95C}"/>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D5908EA9-047D-A636-D537-C325E6F3604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51789AFA-2FF6-EB0F-287F-96FD4FF6B73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2E247E3C-3417-1623-8F75-82CF2E60489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9FC1F20-0608-35E8-53B0-B4443F8D0F7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8F017F13-E97F-552C-5A01-AF2ED8D6C66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CDB5BA5-E7FD-3BED-63CE-1F23349B9E2B}"/>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D3E4E8F-275C-28DE-770F-5C60916622C5}"/>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5" name="Table 4">
            <a:extLst>
              <a:ext uri="{FF2B5EF4-FFF2-40B4-BE49-F238E27FC236}">
                <a16:creationId xmlns:a16="http://schemas.microsoft.com/office/drawing/2014/main" id="{43045A3A-42F5-D4D5-AB40-C20469AC7AC7}"/>
              </a:ext>
            </a:extLst>
          </p:cNvPr>
          <p:cNvGraphicFramePr>
            <a:graphicFrameLocks/>
          </p:cNvGraphicFramePr>
          <p:nvPr>
            <p:extLst>
              <p:ext uri="{D42A27DB-BD31-4B8C-83A1-F6EECF244321}">
                <p14:modId xmlns:p14="http://schemas.microsoft.com/office/powerpoint/2010/main" val="3204872532"/>
              </p:ext>
            </p:extLst>
          </p:nvPr>
        </p:nvGraphicFramePr>
        <p:xfrm>
          <a:off x="457361" y="1301128"/>
          <a:ext cx="11430086" cy="4756970"/>
        </p:xfrm>
        <a:graphic>
          <a:graphicData uri="http://schemas.openxmlformats.org/drawingml/2006/table">
            <a:tbl>
              <a:tblPr firstRow="1" bandRow="1">
                <a:tableStyleId>{2D5ABB26-0587-4C30-8999-92F81FD0307C}</a:tableStyleId>
              </a:tblPr>
              <a:tblGrid>
                <a:gridCol w="1714989">
                  <a:extLst>
                    <a:ext uri="{9D8B030D-6E8A-4147-A177-3AD203B41FA5}">
                      <a16:colId xmlns:a16="http://schemas.microsoft.com/office/drawing/2014/main" val="3254862737"/>
                    </a:ext>
                  </a:extLst>
                </a:gridCol>
                <a:gridCol w="3033495">
                  <a:extLst>
                    <a:ext uri="{9D8B030D-6E8A-4147-A177-3AD203B41FA5}">
                      <a16:colId xmlns:a16="http://schemas.microsoft.com/office/drawing/2014/main" val="3537765484"/>
                    </a:ext>
                  </a:extLst>
                </a:gridCol>
                <a:gridCol w="1251434">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507571">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03380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Mental Health First Aid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apply Mental Health first aid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11582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Safeguarding in adult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requirements for safeguarding in adult care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the implementation of practices, policies and procedures to support safeguarding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89183">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practice to manage comments and complaints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management of comments and complaints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practice in listening and responding to comments and complaints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6" name="TextBox 5">
            <a:extLst>
              <a:ext uri="{FF2B5EF4-FFF2-40B4-BE49-F238E27FC236}">
                <a16:creationId xmlns:a16="http://schemas.microsoft.com/office/drawing/2014/main" id="{D6B45B4D-F66B-0937-26B5-E2DE37B1AD5D}"/>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430CDB38-1318-671E-40CC-1033AC1D582A}"/>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15" name="TextBox 14">
            <a:extLst>
              <a:ext uri="{FF2B5EF4-FFF2-40B4-BE49-F238E27FC236}">
                <a16:creationId xmlns:a16="http://schemas.microsoft.com/office/drawing/2014/main" id="{FB125B17-2B46-D841-1C2B-E0941C43C5EA}"/>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grpSp>
        <p:nvGrpSpPr>
          <p:cNvPr id="16" name="Group 15">
            <a:extLst>
              <a:ext uri="{FF2B5EF4-FFF2-40B4-BE49-F238E27FC236}">
                <a16:creationId xmlns:a16="http://schemas.microsoft.com/office/drawing/2014/main" id="{2C6683BC-C36F-4AC8-F468-6ACEB8BBF049}"/>
              </a:ext>
            </a:extLst>
          </p:cNvPr>
          <p:cNvGrpSpPr/>
          <p:nvPr/>
        </p:nvGrpSpPr>
        <p:grpSpPr>
          <a:xfrm>
            <a:off x="5992404" y="2027035"/>
            <a:ext cx="3827594" cy="646668"/>
            <a:chOff x="6090704" y="3952941"/>
            <a:chExt cx="3827594" cy="646668"/>
          </a:xfrm>
        </p:grpSpPr>
        <p:sp>
          <p:nvSpPr>
            <p:cNvPr id="17" name="Oval 16">
              <a:extLst>
                <a:ext uri="{FF2B5EF4-FFF2-40B4-BE49-F238E27FC236}">
                  <a16:creationId xmlns:a16="http://schemas.microsoft.com/office/drawing/2014/main" id="{ABBF6B38-93B6-68DA-67B9-8A1A1206CED3}"/>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E71086AB-DDC8-5DEA-697A-773E0042FD6E}"/>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60476718-895A-4164-FD51-CC575208AB2B}"/>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4A45E3A5-8205-4CFB-95D9-1DE77BDE3EA4}"/>
                  </a:ext>
                </a:extLst>
              </p:cNvPr>
              <p:cNvGrpSpPr/>
              <p:nvPr/>
            </p:nvGrpSpPr>
            <p:grpSpPr>
              <a:xfrm>
                <a:off x="4200749" y="2631808"/>
                <a:ext cx="3448967" cy="253573"/>
                <a:chOff x="7998846" y="1867220"/>
                <a:chExt cx="3448967" cy="253573"/>
              </a:xfrm>
            </p:grpSpPr>
            <p:cxnSp>
              <p:nvCxnSpPr>
                <p:cNvPr id="26" name="Straight Connector 25">
                  <a:extLst>
                    <a:ext uri="{FF2B5EF4-FFF2-40B4-BE49-F238E27FC236}">
                      <a16:creationId xmlns:a16="http://schemas.microsoft.com/office/drawing/2014/main" id="{303D8774-43FD-1039-E669-68710CA7ADE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DF2BF70-618D-3B0F-A751-E87B6BA808E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0581A71-D760-B4CB-C9B1-F1EFF12FD73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5E7546-E539-DC43-A145-1ED88A2A785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ED15187-7C9D-A0CE-0336-1671701550B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D0075D-2313-4458-3220-CF0A6549BC7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53E222E3-A9F7-8619-24D3-C429F5F48DE9}"/>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A83386A1-6199-56AF-0109-BC511E70546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6E5357F1-ADCC-B81D-AA19-C73C359EE80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4" name="TextBox 23">
                <a:extLst>
                  <a:ext uri="{FF2B5EF4-FFF2-40B4-BE49-F238E27FC236}">
                    <a16:creationId xmlns:a16="http://schemas.microsoft.com/office/drawing/2014/main" id="{97934FD4-6D5D-F1CF-A783-6BA7602FE13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5" name="TextBox 24">
                <a:extLst>
                  <a:ext uri="{FF2B5EF4-FFF2-40B4-BE49-F238E27FC236}">
                    <a16:creationId xmlns:a16="http://schemas.microsoft.com/office/drawing/2014/main" id="{691459B3-FB46-30D9-1B07-2F7DD5D30BF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2" name="Group 31">
            <a:extLst>
              <a:ext uri="{FF2B5EF4-FFF2-40B4-BE49-F238E27FC236}">
                <a16:creationId xmlns:a16="http://schemas.microsoft.com/office/drawing/2014/main" id="{67005BEF-7D84-8355-49B3-8FE5C786A29B}"/>
              </a:ext>
            </a:extLst>
          </p:cNvPr>
          <p:cNvGrpSpPr/>
          <p:nvPr/>
        </p:nvGrpSpPr>
        <p:grpSpPr>
          <a:xfrm>
            <a:off x="5992404" y="4759860"/>
            <a:ext cx="3827594" cy="646668"/>
            <a:chOff x="6090704" y="3952941"/>
            <a:chExt cx="3827594" cy="646668"/>
          </a:xfrm>
        </p:grpSpPr>
        <p:sp>
          <p:nvSpPr>
            <p:cNvPr id="33" name="Oval 32">
              <a:extLst>
                <a:ext uri="{FF2B5EF4-FFF2-40B4-BE49-F238E27FC236}">
                  <a16:creationId xmlns:a16="http://schemas.microsoft.com/office/drawing/2014/main" id="{B249D403-426B-633A-6381-E3AEE13145E3}"/>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Oval 33">
              <a:extLst>
                <a:ext uri="{FF2B5EF4-FFF2-40B4-BE49-F238E27FC236}">
                  <a16:creationId xmlns:a16="http://schemas.microsoft.com/office/drawing/2014/main" id="{89C139F2-BD84-E75E-CD2A-D51834CF3E1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5" name="Group 34">
              <a:extLst>
                <a:ext uri="{FF2B5EF4-FFF2-40B4-BE49-F238E27FC236}">
                  <a16:creationId xmlns:a16="http://schemas.microsoft.com/office/drawing/2014/main" id="{AE242EB3-F87E-CC95-FC20-4D75388007E7}"/>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04EB87B0-BA88-6397-6377-571A90616ED1}"/>
                  </a:ext>
                </a:extLst>
              </p:cNvPr>
              <p:cNvGrpSpPr/>
              <p:nvPr/>
            </p:nvGrpSpPr>
            <p:grpSpPr>
              <a:xfrm>
                <a:off x="4200749" y="2631808"/>
                <a:ext cx="3448967" cy="253573"/>
                <a:chOff x="7998846" y="1867220"/>
                <a:chExt cx="3448967" cy="253573"/>
              </a:xfrm>
            </p:grpSpPr>
            <p:cxnSp>
              <p:nvCxnSpPr>
                <p:cNvPr id="42" name="Straight Connector 41">
                  <a:extLst>
                    <a:ext uri="{FF2B5EF4-FFF2-40B4-BE49-F238E27FC236}">
                      <a16:creationId xmlns:a16="http://schemas.microsoft.com/office/drawing/2014/main" id="{411FB852-F790-F64A-7AFB-E96182AE471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88D1F7-BF49-D1F0-72DC-5B8DF97F023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E9E84AF-22D9-E012-B757-B25928E842A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69F5CDD-F9B1-0118-FC77-27C18D6D7A8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7566C8C-40BC-9E6A-43EC-70DB7690973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9C0D6A-9821-42D5-8FBD-0B4B641873E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F71807C7-A6BA-6520-F188-BD41605EDF32}"/>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0E02D4B1-7A46-92F9-43FF-531C459AFC1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E64B2F60-3A0B-B6F9-6562-B18B8B989E70}"/>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0" name="TextBox 39">
                <a:extLst>
                  <a:ext uri="{FF2B5EF4-FFF2-40B4-BE49-F238E27FC236}">
                    <a16:creationId xmlns:a16="http://schemas.microsoft.com/office/drawing/2014/main" id="{19BB721A-8EEE-DAED-CECB-28FF67B08B3B}"/>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1" name="TextBox 40">
                <a:extLst>
                  <a:ext uri="{FF2B5EF4-FFF2-40B4-BE49-F238E27FC236}">
                    <a16:creationId xmlns:a16="http://schemas.microsoft.com/office/drawing/2014/main" id="{D57B203C-6CBB-62F9-2DA6-83E6FA425254}"/>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7" name="Group 66">
            <a:extLst>
              <a:ext uri="{FF2B5EF4-FFF2-40B4-BE49-F238E27FC236}">
                <a16:creationId xmlns:a16="http://schemas.microsoft.com/office/drawing/2014/main" id="{2A46FB6E-2A71-C652-5172-643FD988E633}"/>
              </a:ext>
            </a:extLst>
          </p:cNvPr>
          <p:cNvGrpSpPr/>
          <p:nvPr/>
        </p:nvGrpSpPr>
        <p:grpSpPr>
          <a:xfrm>
            <a:off x="5992404" y="3127117"/>
            <a:ext cx="3827594" cy="646668"/>
            <a:chOff x="6090704" y="3952941"/>
            <a:chExt cx="3827594" cy="646668"/>
          </a:xfrm>
        </p:grpSpPr>
        <p:sp>
          <p:nvSpPr>
            <p:cNvPr id="68" name="Oval 67">
              <a:extLst>
                <a:ext uri="{FF2B5EF4-FFF2-40B4-BE49-F238E27FC236}">
                  <a16:creationId xmlns:a16="http://schemas.microsoft.com/office/drawing/2014/main" id="{F27B1245-F3DF-7EE7-1B43-DDF67C698015}"/>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9" name="Oval 68">
              <a:extLst>
                <a:ext uri="{FF2B5EF4-FFF2-40B4-BE49-F238E27FC236}">
                  <a16:creationId xmlns:a16="http://schemas.microsoft.com/office/drawing/2014/main" id="{2FBD4962-9B04-9365-BBB6-4DE0792B613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70" name="Group 69">
              <a:extLst>
                <a:ext uri="{FF2B5EF4-FFF2-40B4-BE49-F238E27FC236}">
                  <a16:creationId xmlns:a16="http://schemas.microsoft.com/office/drawing/2014/main" id="{DDD13C9D-2F8A-EA1A-D65B-BF90C9534088}"/>
                </a:ext>
              </a:extLst>
            </p:cNvPr>
            <p:cNvGrpSpPr/>
            <p:nvPr/>
          </p:nvGrpSpPr>
          <p:grpSpPr>
            <a:xfrm>
              <a:off x="6290207" y="3952941"/>
              <a:ext cx="3628091" cy="646668"/>
              <a:chOff x="3706661" y="2326116"/>
              <a:chExt cx="4441515" cy="559265"/>
            </a:xfrm>
          </p:grpSpPr>
          <p:grpSp>
            <p:nvGrpSpPr>
              <p:cNvPr id="71" name="Group 70">
                <a:extLst>
                  <a:ext uri="{FF2B5EF4-FFF2-40B4-BE49-F238E27FC236}">
                    <a16:creationId xmlns:a16="http://schemas.microsoft.com/office/drawing/2014/main" id="{71E009F9-9E31-E490-FE9A-0C6E4A3E8A5F}"/>
                  </a:ext>
                </a:extLst>
              </p:cNvPr>
              <p:cNvGrpSpPr/>
              <p:nvPr/>
            </p:nvGrpSpPr>
            <p:grpSpPr>
              <a:xfrm>
                <a:off x="4200749" y="2631808"/>
                <a:ext cx="3448967" cy="253573"/>
                <a:chOff x="7998846" y="1867220"/>
                <a:chExt cx="3448967" cy="253573"/>
              </a:xfrm>
            </p:grpSpPr>
            <p:cxnSp>
              <p:nvCxnSpPr>
                <p:cNvPr id="77" name="Straight Connector 76">
                  <a:extLst>
                    <a:ext uri="{FF2B5EF4-FFF2-40B4-BE49-F238E27FC236}">
                      <a16:creationId xmlns:a16="http://schemas.microsoft.com/office/drawing/2014/main" id="{49387172-DCB5-D75E-48CF-FF95CA392DF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F461FE5-7474-42EA-0AAE-5FECD7742C3F}"/>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D98BB42-DEF4-10ED-6C4B-CCA812C0A89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B9FBAD8-84A9-EB71-5160-43C4816D4CF7}"/>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FF8BF-A9DA-69B3-8A4E-022CC68D8C99}"/>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DCEB0C5-AE23-389A-F927-9D80280D878C}"/>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C3901A0C-76CF-A6FA-F299-997CA15D9DFB}"/>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73" name="TextBox 72">
                <a:extLst>
                  <a:ext uri="{FF2B5EF4-FFF2-40B4-BE49-F238E27FC236}">
                    <a16:creationId xmlns:a16="http://schemas.microsoft.com/office/drawing/2014/main" id="{FE7180DB-3523-684E-8B8E-D4E5114DD100}"/>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74" name="TextBox 73">
                <a:extLst>
                  <a:ext uri="{FF2B5EF4-FFF2-40B4-BE49-F238E27FC236}">
                    <a16:creationId xmlns:a16="http://schemas.microsoft.com/office/drawing/2014/main" id="{BE04CF65-CF2D-26D4-A5AC-DBFDAB3824DF}"/>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75" name="TextBox 74">
                <a:extLst>
                  <a:ext uri="{FF2B5EF4-FFF2-40B4-BE49-F238E27FC236}">
                    <a16:creationId xmlns:a16="http://schemas.microsoft.com/office/drawing/2014/main" id="{ACD0D0D5-1FE3-AFB5-4AA3-B25FA92162F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6" name="TextBox 75">
                <a:extLst>
                  <a:ext uri="{FF2B5EF4-FFF2-40B4-BE49-F238E27FC236}">
                    <a16:creationId xmlns:a16="http://schemas.microsoft.com/office/drawing/2014/main" id="{67849C20-062B-59BA-F5DA-2D64D183B223}"/>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88" name="TextBox 87">
            <a:extLst>
              <a:ext uri="{FF2B5EF4-FFF2-40B4-BE49-F238E27FC236}">
                <a16:creationId xmlns:a16="http://schemas.microsoft.com/office/drawing/2014/main" id="{57B7B02A-26E3-E56A-A14B-D552C624893C}"/>
              </a:ext>
            </a:extLst>
          </p:cNvPr>
          <p:cNvSpPr txBox="1"/>
          <p:nvPr/>
        </p:nvSpPr>
        <p:spPr>
          <a:xfrm>
            <a:off x="9785271" y="191050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89" name="TextBox 88">
            <a:extLst>
              <a:ext uri="{FF2B5EF4-FFF2-40B4-BE49-F238E27FC236}">
                <a16:creationId xmlns:a16="http://schemas.microsoft.com/office/drawing/2014/main" id="{1149A98B-DC7D-2FD3-2DE3-37BA05E1BF66}"/>
              </a:ext>
            </a:extLst>
          </p:cNvPr>
          <p:cNvSpPr txBox="1"/>
          <p:nvPr/>
        </p:nvSpPr>
        <p:spPr>
          <a:xfrm>
            <a:off x="9799216" y="2903429"/>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90" name="TextBox 89">
            <a:extLst>
              <a:ext uri="{FF2B5EF4-FFF2-40B4-BE49-F238E27FC236}">
                <a16:creationId xmlns:a16="http://schemas.microsoft.com/office/drawing/2014/main" id="{A5D56E21-D1A4-8FCB-9776-87F5EB492597}"/>
              </a:ext>
            </a:extLst>
          </p:cNvPr>
          <p:cNvSpPr txBox="1"/>
          <p:nvPr/>
        </p:nvSpPr>
        <p:spPr>
          <a:xfrm>
            <a:off x="9809607" y="402971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65674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3EA5C-A566-FB4A-CDE7-74EFB8A8B9BD}"/>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05136D-70C6-F9A2-CA9C-8C432051F70D}"/>
              </a:ext>
            </a:extLst>
          </p:cNvPr>
          <p:cNvSpPr txBox="1">
            <a:spLocks/>
          </p:cNvSpPr>
          <p:nvPr/>
        </p:nvSpPr>
        <p:spPr>
          <a:xfrm>
            <a:off x="0" y="0"/>
            <a:ext cx="0" cy="0"/>
          </a:xfrm>
        </p:spPr>
        <p:txBody>
          <a:bodyPr/>
          <a:lstStyle>
            <a:defPPr>
              <a:defRPr kern="0"/>
            </a:defPPr>
          </a:lstStyle>
          <a:p>
            <a:fld id="{06A44ADC-FBC0-4698-B0EC-1AD4A4060383}" type="slidenum">
              <a:rPr lang="en-GB" smtClean="0"/>
              <a:pPr/>
              <a:t>17</a:t>
            </a:fld>
            <a:endParaRPr lang="en-GB"/>
          </a:p>
        </p:txBody>
      </p:sp>
      <p:sp>
        <p:nvSpPr>
          <p:cNvPr id="9" name="Rectangle: Rounded Corners 8">
            <a:extLst>
              <a:ext uri="{FF2B5EF4-FFF2-40B4-BE49-F238E27FC236}">
                <a16:creationId xmlns:a16="http://schemas.microsoft.com/office/drawing/2014/main" id="{0A71B84F-20E5-9010-8904-8001E398050F}"/>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1B56ACAB-2C5F-8FD0-036D-8B3430DBDFC1}"/>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792749D-FE88-3A77-17C3-18538AED5A3D}"/>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C74DF585-0546-E902-0BDE-D58726995DFE}"/>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A96CF874-EAE1-AA40-D897-2DDFD9B15F90}"/>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BC4BDE99-694D-436A-3DC1-26A4B0151F0B}"/>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C128294F-7831-7B24-87F0-D7003E4C25A3}"/>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1DAC274D-B152-F20F-ED03-8A5E548B1539}"/>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AA62465-EBB5-EC9C-1C78-E1CF56AE186B}"/>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3553FF8E-A047-B378-A8A3-4E73494EF26D}"/>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421E9816-F818-78D5-4181-6200A3C36363}"/>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77EEFFF9-DB7B-53A5-A938-48D705C0FB07}"/>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5" name="Table 4">
            <a:extLst>
              <a:ext uri="{FF2B5EF4-FFF2-40B4-BE49-F238E27FC236}">
                <a16:creationId xmlns:a16="http://schemas.microsoft.com/office/drawing/2014/main" id="{D5FC2F2E-90A2-3EE0-52F9-567CF5847D7C}"/>
              </a:ext>
            </a:extLst>
          </p:cNvPr>
          <p:cNvGraphicFramePr>
            <a:graphicFrameLocks/>
          </p:cNvGraphicFramePr>
          <p:nvPr>
            <p:extLst>
              <p:ext uri="{D42A27DB-BD31-4B8C-83A1-F6EECF244321}">
                <p14:modId xmlns:p14="http://schemas.microsoft.com/office/powerpoint/2010/main" val="4212973483"/>
              </p:ext>
            </p:extLst>
          </p:nvPr>
        </p:nvGraphicFramePr>
        <p:xfrm>
          <a:off x="457361" y="1301128"/>
          <a:ext cx="11430086" cy="5085272"/>
        </p:xfrm>
        <a:graphic>
          <a:graphicData uri="http://schemas.openxmlformats.org/drawingml/2006/table">
            <a:tbl>
              <a:tblPr firstRow="1" bandRow="1">
                <a:tableStyleId>{2D5ABB26-0587-4C30-8999-92F81FD0307C}</a:tableStyleId>
              </a:tblPr>
              <a:tblGrid>
                <a:gridCol w="1714989">
                  <a:extLst>
                    <a:ext uri="{9D8B030D-6E8A-4147-A177-3AD203B41FA5}">
                      <a16:colId xmlns:a16="http://schemas.microsoft.com/office/drawing/2014/main" val="3254862737"/>
                    </a:ext>
                  </a:extLst>
                </a:gridCol>
                <a:gridCol w="3449132">
                  <a:extLst>
                    <a:ext uri="{9D8B030D-6E8A-4147-A177-3AD203B41FA5}">
                      <a16:colId xmlns:a16="http://schemas.microsoft.com/office/drawing/2014/main" val="3537765484"/>
                    </a:ext>
                  </a:extLst>
                </a:gridCol>
                <a:gridCol w="835797">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471467">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83040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 and regulatory processes in adult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legislation and statutory guidance that underpins adult care provision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internal governance arrangements within own organisation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systems and requirements for the regulation of adult care services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inspection process in adult social care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inspection process in own service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apply Mental Health first aid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88967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Managing the effective handling of information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effective information management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implement systems for effective information management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665757">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and promoting equality, diversity and inclusion</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equality, diversity, inclusion and human rights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a culture that promotes, values and celebrates equality, diversity, inclusion and human rights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6" name="TextBox 5">
            <a:extLst>
              <a:ext uri="{FF2B5EF4-FFF2-40B4-BE49-F238E27FC236}">
                <a16:creationId xmlns:a16="http://schemas.microsoft.com/office/drawing/2014/main" id="{9F2AD376-E439-1BC9-85B3-0C19D28FFD4E}"/>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AD1D17BF-13E5-42C4-C89A-3BF840FE3919}"/>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15" name="TextBox 14">
            <a:extLst>
              <a:ext uri="{FF2B5EF4-FFF2-40B4-BE49-F238E27FC236}">
                <a16:creationId xmlns:a16="http://schemas.microsoft.com/office/drawing/2014/main" id="{6EE2660B-84B7-AB0C-22B6-20549A9F1009}"/>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grpSp>
        <p:nvGrpSpPr>
          <p:cNvPr id="16" name="Group 15">
            <a:extLst>
              <a:ext uri="{FF2B5EF4-FFF2-40B4-BE49-F238E27FC236}">
                <a16:creationId xmlns:a16="http://schemas.microsoft.com/office/drawing/2014/main" id="{AC9B1D40-198D-7B4D-6B28-1286E6119149}"/>
              </a:ext>
            </a:extLst>
          </p:cNvPr>
          <p:cNvGrpSpPr/>
          <p:nvPr/>
        </p:nvGrpSpPr>
        <p:grpSpPr>
          <a:xfrm>
            <a:off x="5992404" y="2384843"/>
            <a:ext cx="3827594" cy="646668"/>
            <a:chOff x="6090704" y="3952941"/>
            <a:chExt cx="3827594" cy="646668"/>
          </a:xfrm>
        </p:grpSpPr>
        <p:sp>
          <p:nvSpPr>
            <p:cNvPr id="17" name="Oval 16">
              <a:extLst>
                <a:ext uri="{FF2B5EF4-FFF2-40B4-BE49-F238E27FC236}">
                  <a16:creationId xmlns:a16="http://schemas.microsoft.com/office/drawing/2014/main" id="{5A1F24B7-7D52-D297-1A7A-7B09AA003903}"/>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25EEEC80-77ED-3EE8-9744-12C80FACB1D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4D077C76-DC6D-2A44-CE49-E6692B358BE3}"/>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1226F0C6-7792-17BF-D2A3-904549B6EF2D}"/>
                  </a:ext>
                </a:extLst>
              </p:cNvPr>
              <p:cNvGrpSpPr/>
              <p:nvPr/>
            </p:nvGrpSpPr>
            <p:grpSpPr>
              <a:xfrm>
                <a:off x="4200749" y="2631808"/>
                <a:ext cx="3448967" cy="253573"/>
                <a:chOff x="7998846" y="1867220"/>
                <a:chExt cx="3448967" cy="253573"/>
              </a:xfrm>
            </p:grpSpPr>
            <p:cxnSp>
              <p:nvCxnSpPr>
                <p:cNvPr id="26" name="Straight Connector 25">
                  <a:extLst>
                    <a:ext uri="{FF2B5EF4-FFF2-40B4-BE49-F238E27FC236}">
                      <a16:creationId xmlns:a16="http://schemas.microsoft.com/office/drawing/2014/main" id="{F9E2AEDB-9028-5A98-E69D-9E900E36A51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2EE17E-146E-E476-B08E-10AE478731C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70F68C-B50B-4F45-85D0-1FD5E776176F}"/>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339703-90B4-D028-6A46-66014652E55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65605F-5B74-17C9-795A-0EE0737FEB8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88AC67F-39EF-72BC-66F1-6C26068F1BE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3693F700-A36E-65E7-D990-AC89BCBE2422}"/>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CE8E477A-B520-6C5E-FA0A-34E155152655}"/>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701CE000-38BD-51B8-C443-178407206F1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4" name="TextBox 23">
                <a:extLst>
                  <a:ext uri="{FF2B5EF4-FFF2-40B4-BE49-F238E27FC236}">
                    <a16:creationId xmlns:a16="http://schemas.microsoft.com/office/drawing/2014/main" id="{1DDFC93E-6552-439D-B308-D148E7E51E91}"/>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5" name="TextBox 24">
                <a:extLst>
                  <a:ext uri="{FF2B5EF4-FFF2-40B4-BE49-F238E27FC236}">
                    <a16:creationId xmlns:a16="http://schemas.microsoft.com/office/drawing/2014/main" id="{38C57656-BA52-7A97-30D5-4CA8B2DBC7F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2" name="Group 31">
            <a:extLst>
              <a:ext uri="{FF2B5EF4-FFF2-40B4-BE49-F238E27FC236}">
                <a16:creationId xmlns:a16="http://schemas.microsoft.com/office/drawing/2014/main" id="{B2321EED-7CE4-F844-591E-4D534E12C222}"/>
              </a:ext>
            </a:extLst>
          </p:cNvPr>
          <p:cNvGrpSpPr/>
          <p:nvPr/>
        </p:nvGrpSpPr>
        <p:grpSpPr>
          <a:xfrm>
            <a:off x="5992404" y="5137544"/>
            <a:ext cx="3827594" cy="646668"/>
            <a:chOff x="6090704" y="3952941"/>
            <a:chExt cx="3827594" cy="646668"/>
          </a:xfrm>
        </p:grpSpPr>
        <p:sp>
          <p:nvSpPr>
            <p:cNvPr id="33" name="Oval 32">
              <a:extLst>
                <a:ext uri="{FF2B5EF4-FFF2-40B4-BE49-F238E27FC236}">
                  <a16:creationId xmlns:a16="http://schemas.microsoft.com/office/drawing/2014/main" id="{9694DC4D-5769-FDC3-1D65-457643BC441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Oval 33">
              <a:extLst>
                <a:ext uri="{FF2B5EF4-FFF2-40B4-BE49-F238E27FC236}">
                  <a16:creationId xmlns:a16="http://schemas.microsoft.com/office/drawing/2014/main" id="{FBB587DC-C3A0-E185-BE44-255A1C70D49F}"/>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5" name="Group 34">
              <a:extLst>
                <a:ext uri="{FF2B5EF4-FFF2-40B4-BE49-F238E27FC236}">
                  <a16:creationId xmlns:a16="http://schemas.microsoft.com/office/drawing/2014/main" id="{EED4A717-10BC-A19D-C2D1-4B2D5BEF0F10}"/>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3E570D8C-3513-1EBD-C034-A19FA53B23A6}"/>
                  </a:ext>
                </a:extLst>
              </p:cNvPr>
              <p:cNvGrpSpPr/>
              <p:nvPr/>
            </p:nvGrpSpPr>
            <p:grpSpPr>
              <a:xfrm>
                <a:off x="4200749" y="2631808"/>
                <a:ext cx="3448967" cy="253573"/>
                <a:chOff x="7998846" y="1867220"/>
                <a:chExt cx="3448967" cy="253573"/>
              </a:xfrm>
            </p:grpSpPr>
            <p:cxnSp>
              <p:nvCxnSpPr>
                <p:cNvPr id="42" name="Straight Connector 41">
                  <a:extLst>
                    <a:ext uri="{FF2B5EF4-FFF2-40B4-BE49-F238E27FC236}">
                      <a16:creationId xmlns:a16="http://schemas.microsoft.com/office/drawing/2014/main" id="{28EE7ED7-645F-7308-197A-105943D8855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D95E548-AA29-996F-CACD-EAAF016567CD}"/>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1A95A65-4FF2-D110-CF6A-0238C2DF253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A2894B-7C07-4EE0-3443-D28C0E631EB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F65BAF-C973-A1D2-26C0-A3A454410BB3}"/>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5524F1-520A-B622-4D69-91D31D36013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81E505A1-11F2-1A8F-8B77-9B5D8B9F61D1}"/>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38CA2320-87A5-0CB5-1409-4B7D5E13D187}"/>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558B7272-49DD-C30F-F3E4-02E59A336767}"/>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0" name="TextBox 39">
                <a:extLst>
                  <a:ext uri="{FF2B5EF4-FFF2-40B4-BE49-F238E27FC236}">
                    <a16:creationId xmlns:a16="http://schemas.microsoft.com/office/drawing/2014/main" id="{698ADF61-A036-59A6-9D75-717CA8EC1241}"/>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1" name="TextBox 40">
                <a:extLst>
                  <a:ext uri="{FF2B5EF4-FFF2-40B4-BE49-F238E27FC236}">
                    <a16:creationId xmlns:a16="http://schemas.microsoft.com/office/drawing/2014/main" id="{CD9E8848-968C-BA4F-476F-C8ECEA36EFF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7" name="Group 66">
            <a:extLst>
              <a:ext uri="{FF2B5EF4-FFF2-40B4-BE49-F238E27FC236}">
                <a16:creationId xmlns:a16="http://schemas.microsoft.com/office/drawing/2014/main" id="{48DC1D48-1543-4813-2E65-A45B8B7A5B0B}"/>
              </a:ext>
            </a:extLst>
          </p:cNvPr>
          <p:cNvGrpSpPr/>
          <p:nvPr/>
        </p:nvGrpSpPr>
        <p:grpSpPr>
          <a:xfrm>
            <a:off x="5992404" y="3902369"/>
            <a:ext cx="3827594" cy="646668"/>
            <a:chOff x="6090704" y="3952941"/>
            <a:chExt cx="3827594" cy="646668"/>
          </a:xfrm>
        </p:grpSpPr>
        <p:sp>
          <p:nvSpPr>
            <p:cNvPr id="68" name="Oval 67">
              <a:extLst>
                <a:ext uri="{FF2B5EF4-FFF2-40B4-BE49-F238E27FC236}">
                  <a16:creationId xmlns:a16="http://schemas.microsoft.com/office/drawing/2014/main" id="{5EEAFA72-8E68-F10A-D5F6-4C8265957EEB}"/>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9" name="Oval 68">
              <a:extLst>
                <a:ext uri="{FF2B5EF4-FFF2-40B4-BE49-F238E27FC236}">
                  <a16:creationId xmlns:a16="http://schemas.microsoft.com/office/drawing/2014/main" id="{59A86DB7-81D1-0332-429E-76AB3994EF59}"/>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70" name="Group 69">
              <a:extLst>
                <a:ext uri="{FF2B5EF4-FFF2-40B4-BE49-F238E27FC236}">
                  <a16:creationId xmlns:a16="http://schemas.microsoft.com/office/drawing/2014/main" id="{3D31EB7E-270D-2AA7-BFB8-6F00B3939940}"/>
                </a:ext>
              </a:extLst>
            </p:cNvPr>
            <p:cNvGrpSpPr/>
            <p:nvPr/>
          </p:nvGrpSpPr>
          <p:grpSpPr>
            <a:xfrm>
              <a:off x="6290207" y="3952941"/>
              <a:ext cx="3628091" cy="646668"/>
              <a:chOff x="3706661" y="2326116"/>
              <a:chExt cx="4441515" cy="559265"/>
            </a:xfrm>
          </p:grpSpPr>
          <p:grpSp>
            <p:nvGrpSpPr>
              <p:cNvPr id="71" name="Group 70">
                <a:extLst>
                  <a:ext uri="{FF2B5EF4-FFF2-40B4-BE49-F238E27FC236}">
                    <a16:creationId xmlns:a16="http://schemas.microsoft.com/office/drawing/2014/main" id="{A260B1B7-880F-B7BD-6FBB-3C25A20C3E22}"/>
                  </a:ext>
                </a:extLst>
              </p:cNvPr>
              <p:cNvGrpSpPr/>
              <p:nvPr/>
            </p:nvGrpSpPr>
            <p:grpSpPr>
              <a:xfrm>
                <a:off x="4200749" y="2631808"/>
                <a:ext cx="3448967" cy="253573"/>
                <a:chOff x="7998846" y="1867220"/>
                <a:chExt cx="3448967" cy="253573"/>
              </a:xfrm>
            </p:grpSpPr>
            <p:cxnSp>
              <p:nvCxnSpPr>
                <p:cNvPr id="77" name="Straight Connector 76">
                  <a:extLst>
                    <a:ext uri="{FF2B5EF4-FFF2-40B4-BE49-F238E27FC236}">
                      <a16:creationId xmlns:a16="http://schemas.microsoft.com/office/drawing/2014/main" id="{20D9A9C6-366F-BB47-27D4-ED6B139A003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9E40297-BCAA-C640-52EA-14972DCBC56D}"/>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879703-06DF-E603-F310-9E3D37461A5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B69F363-512E-CBFB-6C06-D9DE80DF6645}"/>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45C2E1F-5D70-5FCD-C280-1266FB0F016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79D6F30-ED27-9BFB-EE7C-39F6EEEC8FC1}"/>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B825DC3A-9405-A1CC-793C-F68DDAB09CF1}"/>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73" name="TextBox 72">
                <a:extLst>
                  <a:ext uri="{FF2B5EF4-FFF2-40B4-BE49-F238E27FC236}">
                    <a16:creationId xmlns:a16="http://schemas.microsoft.com/office/drawing/2014/main" id="{D3D5EA08-18FC-DB0C-096B-4F375E306ED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74" name="TextBox 73">
                <a:extLst>
                  <a:ext uri="{FF2B5EF4-FFF2-40B4-BE49-F238E27FC236}">
                    <a16:creationId xmlns:a16="http://schemas.microsoft.com/office/drawing/2014/main" id="{BBBB1DC1-4B5E-D727-9031-C718D6194B31}"/>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75" name="TextBox 74">
                <a:extLst>
                  <a:ext uri="{FF2B5EF4-FFF2-40B4-BE49-F238E27FC236}">
                    <a16:creationId xmlns:a16="http://schemas.microsoft.com/office/drawing/2014/main" id="{BE822293-8FC5-DBAB-FD04-C434E1AACDE8}"/>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6" name="TextBox 75">
                <a:extLst>
                  <a:ext uri="{FF2B5EF4-FFF2-40B4-BE49-F238E27FC236}">
                    <a16:creationId xmlns:a16="http://schemas.microsoft.com/office/drawing/2014/main" id="{90086B8A-1076-D0A8-AE23-EFB064866BB7}"/>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88" name="TextBox 87">
            <a:extLst>
              <a:ext uri="{FF2B5EF4-FFF2-40B4-BE49-F238E27FC236}">
                <a16:creationId xmlns:a16="http://schemas.microsoft.com/office/drawing/2014/main" id="{16C2D479-CD74-AA01-1F39-DBE184F9127E}"/>
              </a:ext>
            </a:extLst>
          </p:cNvPr>
          <p:cNvSpPr txBox="1"/>
          <p:nvPr/>
        </p:nvSpPr>
        <p:spPr>
          <a:xfrm>
            <a:off x="9785271" y="191050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89" name="TextBox 88">
            <a:extLst>
              <a:ext uri="{FF2B5EF4-FFF2-40B4-BE49-F238E27FC236}">
                <a16:creationId xmlns:a16="http://schemas.microsoft.com/office/drawing/2014/main" id="{82DAB0CF-E08E-5D62-0086-5A3ACC56F3E2}"/>
              </a:ext>
            </a:extLst>
          </p:cNvPr>
          <p:cNvSpPr txBox="1"/>
          <p:nvPr/>
        </p:nvSpPr>
        <p:spPr>
          <a:xfrm>
            <a:off x="9799216" y="388740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90" name="TextBox 89">
            <a:extLst>
              <a:ext uri="{FF2B5EF4-FFF2-40B4-BE49-F238E27FC236}">
                <a16:creationId xmlns:a16="http://schemas.microsoft.com/office/drawing/2014/main" id="{458B92A0-476F-6D08-95B3-DF9C23C498FF}"/>
              </a:ext>
            </a:extLst>
          </p:cNvPr>
          <p:cNvSpPr txBox="1"/>
          <p:nvPr/>
        </p:nvSpPr>
        <p:spPr>
          <a:xfrm>
            <a:off x="9809607" y="475526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15506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E26B-E3AE-7C87-D82C-CBE19277750F}"/>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8116895F-7CC6-E3FB-961C-CDAD82C71DC2}"/>
              </a:ext>
            </a:extLst>
          </p:cNvPr>
          <p:cNvSpPr txBox="1">
            <a:spLocks/>
          </p:cNvSpPr>
          <p:nvPr/>
        </p:nvSpPr>
        <p:spPr>
          <a:xfrm>
            <a:off x="0" y="0"/>
            <a:ext cx="0" cy="0"/>
          </a:xfrm>
        </p:spPr>
        <p:txBody>
          <a:bodyPr/>
          <a:lstStyle>
            <a:defPPr>
              <a:defRPr kern="0"/>
            </a:defPPr>
          </a:lstStyle>
          <a:p>
            <a:fld id="{06A44ADC-FBC0-4698-B0EC-1AD4A4060383}" type="slidenum">
              <a:rPr lang="en-GB" smtClean="0"/>
              <a:pPr/>
              <a:t>18</a:t>
            </a:fld>
            <a:endParaRPr lang="en-GB"/>
          </a:p>
        </p:txBody>
      </p:sp>
      <p:sp>
        <p:nvSpPr>
          <p:cNvPr id="9" name="Rectangle: Rounded Corners 8">
            <a:extLst>
              <a:ext uri="{FF2B5EF4-FFF2-40B4-BE49-F238E27FC236}">
                <a16:creationId xmlns:a16="http://schemas.microsoft.com/office/drawing/2014/main" id="{7FAECB3B-9900-9252-4013-B1D64E44A260}"/>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6F46921-1969-85B9-664B-950746239FD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 action="ppaction://noaction"/>
            <a:extLst>
              <a:ext uri="{FF2B5EF4-FFF2-40B4-BE49-F238E27FC236}">
                <a16:creationId xmlns:a16="http://schemas.microsoft.com/office/drawing/2014/main" id="{FF40BA18-778B-C48F-A314-A7CB3396EA8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F8567DF0-4690-69B2-81FC-3754A33EF436}"/>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121FD726-419C-7C17-1826-8FDFC5542B9D}"/>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5" action="ppaction://hlinksldjump"/>
            <a:extLst>
              <a:ext uri="{FF2B5EF4-FFF2-40B4-BE49-F238E27FC236}">
                <a16:creationId xmlns:a16="http://schemas.microsoft.com/office/drawing/2014/main" id="{0776CB6A-0651-E360-F738-A133A0DCDA9D}"/>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A1640C00-8C65-FC3D-9825-7965BDDEAB2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9BF30F6B-14AB-EC98-1623-4A9455FBC6B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FCF15216-76DF-C6F2-F1AF-AF8409E1182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6F275B9-1625-469F-3985-168601ED8828}"/>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4E9259C-CAD7-E8E3-8666-EE6FE325004E}"/>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86CEAD89-C323-9B9A-E33F-268477294DC8}"/>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2" name="Table 1">
            <a:extLst>
              <a:ext uri="{FF2B5EF4-FFF2-40B4-BE49-F238E27FC236}">
                <a16:creationId xmlns:a16="http://schemas.microsoft.com/office/drawing/2014/main" id="{E7E53034-5227-D6E4-4CCA-FE944248C29A}"/>
              </a:ext>
            </a:extLst>
          </p:cNvPr>
          <p:cNvGraphicFramePr>
            <a:graphicFrameLocks/>
          </p:cNvGraphicFramePr>
          <p:nvPr>
            <p:extLst>
              <p:ext uri="{D42A27DB-BD31-4B8C-83A1-F6EECF244321}">
                <p14:modId xmlns:p14="http://schemas.microsoft.com/office/powerpoint/2010/main" val="1481215590"/>
              </p:ext>
            </p:extLst>
          </p:nvPr>
        </p:nvGraphicFramePr>
        <p:xfrm>
          <a:off x="411971" y="1327711"/>
          <a:ext cx="11430086" cy="4898999"/>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27752">
                  <a:extLst>
                    <a:ext uri="{9D8B030D-6E8A-4147-A177-3AD203B41FA5}">
                      <a16:colId xmlns:a16="http://schemas.microsoft.com/office/drawing/2014/main" val="3537765484"/>
                    </a:ext>
                  </a:extLst>
                </a:gridCol>
                <a:gridCol w="50680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240529">
                <a:tc>
                  <a:txBody>
                    <a:bodyPr/>
                    <a:lstStyle/>
                    <a:p>
                      <a:r>
                        <a:rPr lang="en-GB" sz="1200" b="1" dirty="0">
                          <a:latin typeface="Arial" panose="020B0604020202020204" pitchFamily="34" charset="0"/>
                          <a:cs typeface="Arial" panose="020B0604020202020204" pitchFamily="34" charset="0"/>
                        </a:rPr>
                        <a:t>Understanding mental capacity and restrictive practice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mental capacity and consent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use and impact of restrictive practice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1839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Continuous improvement within adult care​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continuous quality improvement in adult social care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continuous improvement in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a culture that supports innovation and change to improve outcomes for individuals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implement effective change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3" name="TextBox 2">
            <a:extLst>
              <a:ext uri="{FF2B5EF4-FFF2-40B4-BE49-F238E27FC236}">
                <a16:creationId xmlns:a16="http://schemas.microsoft.com/office/drawing/2014/main" id="{AC7BBF2A-DA0C-07FB-7904-992DA2F3145E}"/>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BF1D43D9-FDBB-0878-BECB-6DB971B76A9B}"/>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6B2A319A-274A-12D1-1981-6D78823A1DEA}"/>
              </a:ext>
            </a:extLst>
          </p:cNvPr>
          <p:cNvSpPr txBox="1"/>
          <p:nvPr/>
        </p:nvSpPr>
        <p:spPr>
          <a:xfrm>
            <a:off x="10598901" y="3190712"/>
            <a:ext cx="792000" cy="230832"/>
          </a:xfrm>
          <a:prstGeom prst="rect">
            <a:avLst/>
          </a:prstGeom>
          <a:noFill/>
        </p:spPr>
        <p:txBody>
          <a:bodyPr wrap="square" rtlCol="0">
            <a:spAutoFit/>
          </a:bodyPr>
          <a:lstStyle/>
          <a:p>
            <a:pPr algn="ctr"/>
            <a:r>
              <a:rPr lang="en-GB" sz="900">
                <a:solidFill>
                  <a:schemeClr val="bg1"/>
                </a:solidFill>
              </a:rPr>
              <a:t>N/A</a:t>
            </a:r>
          </a:p>
        </p:txBody>
      </p:sp>
      <p:sp>
        <p:nvSpPr>
          <p:cNvPr id="7" name="TextBox 6">
            <a:extLst>
              <a:ext uri="{FF2B5EF4-FFF2-40B4-BE49-F238E27FC236}">
                <a16:creationId xmlns:a16="http://schemas.microsoft.com/office/drawing/2014/main" id="{7258D6C4-E97E-326E-FAFA-88DB30A7A02C}"/>
              </a:ext>
            </a:extLst>
          </p:cNvPr>
          <p:cNvSpPr txBox="1"/>
          <p:nvPr/>
        </p:nvSpPr>
        <p:spPr>
          <a:xfrm>
            <a:off x="9785271" y="205597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5" name="Group 14">
            <a:extLst>
              <a:ext uri="{FF2B5EF4-FFF2-40B4-BE49-F238E27FC236}">
                <a16:creationId xmlns:a16="http://schemas.microsoft.com/office/drawing/2014/main" id="{15755D5C-EB40-75D0-ED2C-F56902D2ED65}"/>
              </a:ext>
            </a:extLst>
          </p:cNvPr>
          <p:cNvGrpSpPr/>
          <p:nvPr/>
        </p:nvGrpSpPr>
        <p:grpSpPr>
          <a:xfrm>
            <a:off x="5992404" y="2718236"/>
            <a:ext cx="3827594" cy="646668"/>
            <a:chOff x="6090704" y="3952941"/>
            <a:chExt cx="3827594" cy="646668"/>
          </a:xfrm>
        </p:grpSpPr>
        <p:sp>
          <p:nvSpPr>
            <p:cNvPr id="16" name="Oval 15">
              <a:extLst>
                <a:ext uri="{FF2B5EF4-FFF2-40B4-BE49-F238E27FC236}">
                  <a16:creationId xmlns:a16="http://schemas.microsoft.com/office/drawing/2014/main" id="{7EE6431D-1E9A-5304-754A-31B1E6099639}"/>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Oval 16">
              <a:extLst>
                <a:ext uri="{FF2B5EF4-FFF2-40B4-BE49-F238E27FC236}">
                  <a16:creationId xmlns:a16="http://schemas.microsoft.com/office/drawing/2014/main" id="{1F39AF8F-DBD7-B8F7-BD46-35651DB9F74F}"/>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8" name="Group 17">
              <a:extLst>
                <a:ext uri="{FF2B5EF4-FFF2-40B4-BE49-F238E27FC236}">
                  <a16:creationId xmlns:a16="http://schemas.microsoft.com/office/drawing/2014/main" id="{37928296-01B0-6642-C535-F6BE4489C624}"/>
                </a:ext>
              </a:extLst>
            </p:cNvPr>
            <p:cNvGrpSpPr/>
            <p:nvPr/>
          </p:nvGrpSpPr>
          <p:grpSpPr>
            <a:xfrm>
              <a:off x="6290207" y="3952941"/>
              <a:ext cx="3628091" cy="646668"/>
              <a:chOff x="3706661" y="2326116"/>
              <a:chExt cx="4441515" cy="559265"/>
            </a:xfrm>
          </p:grpSpPr>
          <p:grpSp>
            <p:nvGrpSpPr>
              <p:cNvPr id="19" name="Group 18">
                <a:extLst>
                  <a:ext uri="{FF2B5EF4-FFF2-40B4-BE49-F238E27FC236}">
                    <a16:creationId xmlns:a16="http://schemas.microsoft.com/office/drawing/2014/main" id="{18D4F8B2-8B27-6693-4455-B33FB92FB7BC}"/>
                  </a:ext>
                </a:extLst>
              </p:cNvPr>
              <p:cNvGrpSpPr/>
              <p:nvPr/>
            </p:nvGrpSpPr>
            <p:grpSpPr>
              <a:xfrm>
                <a:off x="4200749" y="2631808"/>
                <a:ext cx="3448967" cy="253573"/>
                <a:chOff x="7998846" y="1867220"/>
                <a:chExt cx="3448967" cy="253573"/>
              </a:xfrm>
            </p:grpSpPr>
            <p:cxnSp>
              <p:nvCxnSpPr>
                <p:cNvPr id="26" name="Straight Connector 25">
                  <a:extLst>
                    <a:ext uri="{FF2B5EF4-FFF2-40B4-BE49-F238E27FC236}">
                      <a16:creationId xmlns:a16="http://schemas.microsoft.com/office/drawing/2014/main" id="{86C3EDEB-E934-908E-20CC-C835B975DA1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FDDC39C-D6F5-9A2C-ED70-97A77155354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57BC4E-1A5F-43F7-9466-50F2EA6CD2B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455048-C79D-37C2-43D0-0F63D368186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59C5D9-FEAB-366F-B152-0B162C83CBF8}"/>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E8E82FB-F2F0-E4F6-A10D-22C798A0AA7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CD236F0-62F5-D6E3-4BD7-9D5C48584DB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1" name="TextBox 20">
                <a:extLst>
                  <a:ext uri="{FF2B5EF4-FFF2-40B4-BE49-F238E27FC236}">
                    <a16:creationId xmlns:a16="http://schemas.microsoft.com/office/drawing/2014/main" id="{AE87E8EA-AB1E-6C53-66F4-F17D1586A740}"/>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2" name="TextBox 21">
                <a:extLst>
                  <a:ext uri="{FF2B5EF4-FFF2-40B4-BE49-F238E27FC236}">
                    <a16:creationId xmlns:a16="http://schemas.microsoft.com/office/drawing/2014/main" id="{5316807B-8F34-70C3-2DFC-8DBC32E2F33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3" name="TextBox 22">
                <a:extLst>
                  <a:ext uri="{FF2B5EF4-FFF2-40B4-BE49-F238E27FC236}">
                    <a16:creationId xmlns:a16="http://schemas.microsoft.com/office/drawing/2014/main" id="{1B8EECC3-6FE5-FC63-C1A9-2385969A1492}"/>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5" name="TextBox 24">
                <a:extLst>
                  <a:ext uri="{FF2B5EF4-FFF2-40B4-BE49-F238E27FC236}">
                    <a16:creationId xmlns:a16="http://schemas.microsoft.com/office/drawing/2014/main" id="{8F1F18CB-416B-2660-8DBD-DC19DD10106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2" name="Group 31">
            <a:extLst>
              <a:ext uri="{FF2B5EF4-FFF2-40B4-BE49-F238E27FC236}">
                <a16:creationId xmlns:a16="http://schemas.microsoft.com/office/drawing/2014/main" id="{BFD5333C-E77F-A09F-9984-ABB9570E3AB5}"/>
              </a:ext>
            </a:extLst>
          </p:cNvPr>
          <p:cNvGrpSpPr/>
          <p:nvPr/>
        </p:nvGrpSpPr>
        <p:grpSpPr>
          <a:xfrm>
            <a:off x="5998800" y="4867784"/>
            <a:ext cx="3827594" cy="646668"/>
            <a:chOff x="6090704" y="3952941"/>
            <a:chExt cx="3827594" cy="646668"/>
          </a:xfrm>
        </p:grpSpPr>
        <p:sp>
          <p:nvSpPr>
            <p:cNvPr id="33" name="Oval 32">
              <a:extLst>
                <a:ext uri="{FF2B5EF4-FFF2-40B4-BE49-F238E27FC236}">
                  <a16:creationId xmlns:a16="http://schemas.microsoft.com/office/drawing/2014/main" id="{481A3D4E-0EED-7FE2-FDD7-6CEB7134D843}"/>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Oval 33">
              <a:extLst>
                <a:ext uri="{FF2B5EF4-FFF2-40B4-BE49-F238E27FC236}">
                  <a16:creationId xmlns:a16="http://schemas.microsoft.com/office/drawing/2014/main" id="{5096C02A-7C03-3873-566E-9902D374232C}"/>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5" name="Group 34">
              <a:extLst>
                <a:ext uri="{FF2B5EF4-FFF2-40B4-BE49-F238E27FC236}">
                  <a16:creationId xmlns:a16="http://schemas.microsoft.com/office/drawing/2014/main" id="{E6621D73-4197-2130-5B84-581987033895}"/>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640F911E-A69E-A0A8-2125-119179741B03}"/>
                  </a:ext>
                </a:extLst>
              </p:cNvPr>
              <p:cNvGrpSpPr/>
              <p:nvPr/>
            </p:nvGrpSpPr>
            <p:grpSpPr>
              <a:xfrm>
                <a:off x="4200749" y="2631808"/>
                <a:ext cx="3448967" cy="253573"/>
                <a:chOff x="7998846" y="1867220"/>
                <a:chExt cx="3448967" cy="253573"/>
              </a:xfrm>
            </p:grpSpPr>
            <p:cxnSp>
              <p:nvCxnSpPr>
                <p:cNvPr id="42" name="Straight Connector 41">
                  <a:extLst>
                    <a:ext uri="{FF2B5EF4-FFF2-40B4-BE49-F238E27FC236}">
                      <a16:creationId xmlns:a16="http://schemas.microsoft.com/office/drawing/2014/main" id="{186690FB-CC61-72B9-F731-D5A82F5AF651}"/>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E80A348-6B81-FA25-93D1-75E411A8359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C18292C-C064-83BC-0415-8D1D656CD1A6}"/>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FD923B-2300-D319-5CD0-1CF36D59A81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AE9CE26-08A2-3528-1565-B366786DF5E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279A8F-AA3E-E44F-2F24-38511965378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E296BB25-2C71-7559-55E4-BCB25980B8E1}"/>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367C9228-57D3-9EC1-490D-3332FC741DF3}"/>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4B4C52BB-9E1D-9CD6-00DE-7DC04954B5BF}"/>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0" name="TextBox 39">
                <a:extLst>
                  <a:ext uri="{FF2B5EF4-FFF2-40B4-BE49-F238E27FC236}">
                    <a16:creationId xmlns:a16="http://schemas.microsoft.com/office/drawing/2014/main" id="{6EBABA90-EF61-C58C-C7E1-B00F9735ECC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1" name="TextBox 40">
                <a:extLst>
                  <a:ext uri="{FF2B5EF4-FFF2-40B4-BE49-F238E27FC236}">
                    <a16:creationId xmlns:a16="http://schemas.microsoft.com/office/drawing/2014/main" id="{0535EB5D-7CF1-9536-8ADB-310F022F9DA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7" name="TextBox 66">
            <a:extLst>
              <a:ext uri="{FF2B5EF4-FFF2-40B4-BE49-F238E27FC236}">
                <a16:creationId xmlns:a16="http://schemas.microsoft.com/office/drawing/2014/main" id="{DCB28D4A-825E-A8EF-E832-2CE2FD9747CA}"/>
              </a:ext>
            </a:extLst>
          </p:cNvPr>
          <p:cNvSpPr txBox="1"/>
          <p:nvPr/>
        </p:nvSpPr>
        <p:spPr>
          <a:xfrm>
            <a:off x="9819998" y="427460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61113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CDF39-E914-57D5-897C-FC06E583217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F6AAE116-E611-5905-8A3A-CFD0961F760D}"/>
              </a:ext>
            </a:extLst>
          </p:cNvPr>
          <p:cNvSpPr txBox="1">
            <a:spLocks/>
          </p:cNvSpPr>
          <p:nvPr/>
        </p:nvSpPr>
        <p:spPr>
          <a:xfrm>
            <a:off x="0" y="0"/>
            <a:ext cx="0" cy="0"/>
          </a:xfrm>
        </p:spPr>
        <p:txBody>
          <a:bodyPr/>
          <a:lstStyle>
            <a:defPPr>
              <a:defRPr kern="0"/>
            </a:defPPr>
          </a:lstStyle>
          <a:p>
            <a:fld id="{06A44ADC-FBC0-4698-B0EC-1AD4A4060383}" type="slidenum">
              <a:rPr lang="en-GB" smtClean="0"/>
              <a:pPr/>
              <a:t>19</a:t>
            </a:fld>
            <a:endParaRPr lang="en-GB"/>
          </a:p>
        </p:txBody>
      </p:sp>
      <p:sp>
        <p:nvSpPr>
          <p:cNvPr id="9" name="Rectangle: Rounded Corners 8">
            <a:extLst>
              <a:ext uri="{FF2B5EF4-FFF2-40B4-BE49-F238E27FC236}">
                <a16:creationId xmlns:a16="http://schemas.microsoft.com/office/drawing/2014/main" id="{1D802B99-FE8A-03EE-FB20-F730C4AF3562}"/>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5316C726-3B3A-9DC3-42E0-D636CE296656}"/>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 action="ppaction://noaction"/>
            <a:extLst>
              <a:ext uri="{FF2B5EF4-FFF2-40B4-BE49-F238E27FC236}">
                <a16:creationId xmlns:a16="http://schemas.microsoft.com/office/drawing/2014/main" id="{1500EFF2-67D3-9D66-8B54-A345694F82D5}"/>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708FA87A-B5F2-8003-53DF-CEF2CC368A32}"/>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4EC4DDDB-DAD8-E890-DD42-D62B8D7BB74E}"/>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5" action="ppaction://hlinksldjump"/>
            <a:extLst>
              <a:ext uri="{FF2B5EF4-FFF2-40B4-BE49-F238E27FC236}">
                <a16:creationId xmlns:a16="http://schemas.microsoft.com/office/drawing/2014/main" id="{FAF85085-6288-E804-E5E2-E11B81C573E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A6F3EF08-D078-8416-2B97-A058B7CAC3AD}"/>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B2841C60-3D36-AEDB-25A7-A510ECA7505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DA266523-0483-55C4-10A8-A49F74C3B581}"/>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65F4009C-F571-7FA8-6C5B-4C1FD885C0CF}"/>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4F1C79B4-60E3-FFCC-B824-E90C2CAA2793}"/>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96E0B687-787E-FB80-8A75-D776C7150587}"/>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2" name="Table 1">
            <a:extLst>
              <a:ext uri="{FF2B5EF4-FFF2-40B4-BE49-F238E27FC236}">
                <a16:creationId xmlns:a16="http://schemas.microsoft.com/office/drawing/2014/main" id="{193D888B-CF86-4409-9142-4EA7CDF3DD97}"/>
              </a:ext>
            </a:extLst>
          </p:cNvPr>
          <p:cNvGraphicFramePr>
            <a:graphicFrameLocks/>
          </p:cNvGraphicFramePr>
          <p:nvPr>
            <p:extLst>
              <p:ext uri="{D42A27DB-BD31-4B8C-83A1-F6EECF244321}">
                <p14:modId xmlns:p14="http://schemas.microsoft.com/office/powerpoint/2010/main" val="797673384"/>
              </p:ext>
            </p:extLst>
          </p:nvPr>
        </p:nvGraphicFramePr>
        <p:xfrm>
          <a:off x="411971" y="1327711"/>
          <a:ext cx="11430086" cy="5090873"/>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27752">
                  <a:extLst>
                    <a:ext uri="{9D8B030D-6E8A-4147-A177-3AD203B41FA5}">
                      <a16:colId xmlns:a16="http://schemas.microsoft.com/office/drawing/2014/main" val="3537765484"/>
                    </a:ext>
                  </a:extLst>
                </a:gridCol>
                <a:gridCol w="50680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21263">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418488">
                <a:tc>
                  <a:txBody>
                    <a:bodyPr/>
                    <a:lstStyle/>
                    <a:p>
                      <a:r>
                        <a:rPr lang="en-GB" sz="1200" b="1" dirty="0">
                          <a:latin typeface="Arial" panose="020B0604020202020204" pitchFamily="34" charset="0"/>
                          <a:cs typeface="Arial" panose="020B0604020202020204" pitchFamily="34" charset="0"/>
                        </a:rPr>
                        <a:t>Leading person-centred practice​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person-centred, outcomes-based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value of person-centred practice in partnership working to enable individuals to achieve their desired outcomes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practice to facilitate positive outcomes for individuals through person-centred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of relationships in promoting health and wellbeing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practice in recognising individuals’ relationships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positive risk-taking in context of supporting individuals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the implementation of practices, policies and procedures to manage risk and positive risk-taking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959053">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Leading a service that promotes health and wellbeing in adult care​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a culture that promotes individuals’ wellbeing and independence in all aspects of day-to-day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promoting individuals’ health and wellbeing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practice in promoting individuals’ health and wellbeing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3" name="TextBox 2">
            <a:extLst>
              <a:ext uri="{FF2B5EF4-FFF2-40B4-BE49-F238E27FC236}">
                <a16:creationId xmlns:a16="http://schemas.microsoft.com/office/drawing/2014/main" id="{E8788A68-CB27-668B-A173-2EA361D9A071}"/>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451E149A-32E8-65B2-82F2-CE16102376BB}"/>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BDDCF183-0B39-C403-6C45-8B708242BB45}"/>
              </a:ext>
            </a:extLst>
          </p:cNvPr>
          <p:cNvSpPr txBox="1"/>
          <p:nvPr/>
        </p:nvSpPr>
        <p:spPr>
          <a:xfrm>
            <a:off x="10598901" y="3190712"/>
            <a:ext cx="792000" cy="230832"/>
          </a:xfrm>
          <a:prstGeom prst="rect">
            <a:avLst/>
          </a:prstGeom>
          <a:noFill/>
        </p:spPr>
        <p:txBody>
          <a:bodyPr wrap="square" rtlCol="0">
            <a:spAutoFit/>
          </a:bodyPr>
          <a:lstStyle/>
          <a:p>
            <a:pPr algn="ctr"/>
            <a:r>
              <a:rPr lang="en-GB" sz="900">
                <a:solidFill>
                  <a:schemeClr val="bg1"/>
                </a:solidFill>
              </a:rPr>
              <a:t>N/A</a:t>
            </a:r>
          </a:p>
        </p:txBody>
      </p:sp>
      <p:sp>
        <p:nvSpPr>
          <p:cNvPr id="7" name="TextBox 6">
            <a:extLst>
              <a:ext uri="{FF2B5EF4-FFF2-40B4-BE49-F238E27FC236}">
                <a16:creationId xmlns:a16="http://schemas.microsoft.com/office/drawing/2014/main" id="{7BE4D9B5-8951-1314-8720-8466FD4C0A3F}"/>
              </a:ext>
            </a:extLst>
          </p:cNvPr>
          <p:cNvSpPr txBox="1"/>
          <p:nvPr/>
        </p:nvSpPr>
        <p:spPr>
          <a:xfrm>
            <a:off x="9785271" y="205597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5" name="Group 14">
            <a:extLst>
              <a:ext uri="{FF2B5EF4-FFF2-40B4-BE49-F238E27FC236}">
                <a16:creationId xmlns:a16="http://schemas.microsoft.com/office/drawing/2014/main" id="{5B53EB9F-D100-D7BE-6291-0B64FED618D1}"/>
              </a:ext>
            </a:extLst>
          </p:cNvPr>
          <p:cNvGrpSpPr/>
          <p:nvPr/>
        </p:nvGrpSpPr>
        <p:grpSpPr>
          <a:xfrm>
            <a:off x="5992404" y="2718236"/>
            <a:ext cx="3827594" cy="646668"/>
            <a:chOff x="6090704" y="3952941"/>
            <a:chExt cx="3827594" cy="646668"/>
          </a:xfrm>
        </p:grpSpPr>
        <p:sp>
          <p:nvSpPr>
            <p:cNvPr id="16" name="Oval 15">
              <a:extLst>
                <a:ext uri="{FF2B5EF4-FFF2-40B4-BE49-F238E27FC236}">
                  <a16:creationId xmlns:a16="http://schemas.microsoft.com/office/drawing/2014/main" id="{894E2D5E-7E61-C809-0E4F-3639E9F9DB80}"/>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Oval 16">
              <a:extLst>
                <a:ext uri="{FF2B5EF4-FFF2-40B4-BE49-F238E27FC236}">
                  <a16:creationId xmlns:a16="http://schemas.microsoft.com/office/drawing/2014/main" id="{EC8B995B-14AA-1881-4B3F-D40D8129D649}"/>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8" name="Group 17">
              <a:extLst>
                <a:ext uri="{FF2B5EF4-FFF2-40B4-BE49-F238E27FC236}">
                  <a16:creationId xmlns:a16="http://schemas.microsoft.com/office/drawing/2014/main" id="{7D147380-7E60-40C7-5327-AC7DF69C0B11}"/>
                </a:ext>
              </a:extLst>
            </p:cNvPr>
            <p:cNvGrpSpPr/>
            <p:nvPr/>
          </p:nvGrpSpPr>
          <p:grpSpPr>
            <a:xfrm>
              <a:off x="6290207" y="3952941"/>
              <a:ext cx="3628091" cy="646668"/>
              <a:chOff x="3706661" y="2326116"/>
              <a:chExt cx="4441515" cy="559265"/>
            </a:xfrm>
          </p:grpSpPr>
          <p:grpSp>
            <p:nvGrpSpPr>
              <p:cNvPr id="19" name="Group 18">
                <a:extLst>
                  <a:ext uri="{FF2B5EF4-FFF2-40B4-BE49-F238E27FC236}">
                    <a16:creationId xmlns:a16="http://schemas.microsoft.com/office/drawing/2014/main" id="{C332EA34-CB66-BE64-137E-474300028C2D}"/>
                  </a:ext>
                </a:extLst>
              </p:cNvPr>
              <p:cNvGrpSpPr/>
              <p:nvPr/>
            </p:nvGrpSpPr>
            <p:grpSpPr>
              <a:xfrm>
                <a:off x="4200749" y="2631808"/>
                <a:ext cx="3448967" cy="253573"/>
                <a:chOff x="7998846" y="1867220"/>
                <a:chExt cx="3448967" cy="253573"/>
              </a:xfrm>
            </p:grpSpPr>
            <p:cxnSp>
              <p:nvCxnSpPr>
                <p:cNvPr id="26" name="Straight Connector 25">
                  <a:extLst>
                    <a:ext uri="{FF2B5EF4-FFF2-40B4-BE49-F238E27FC236}">
                      <a16:creationId xmlns:a16="http://schemas.microsoft.com/office/drawing/2014/main" id="{3BA84667-644B-24F3-0249-8E263C71F59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AD6B42-3708-89D9-C355-70E8A369F12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95CBBB-F632-E212-ED0B-3F6B44D36E2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D10085-7595-55E4-1E22-E83F6D52831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C66A37-7272-9B45-6C0A-7049E4AFD7A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86DA828-CD4E-4085-71E8-F93B5EA4DC8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5505FD2A-BD29-3DC5-23AA-3B9F849CAB7B}"/>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1" name="TextBox 20">
                <a:extLst>
                  <a:ext uri="{FF2B5EF4-FFF2-40B4-BE49-F238E27FC236}">
                    <a16:creationId xmlns:a16="http://schemas.microsoft.com/office/drawing/2014/main" id="{6D6CD0C6-9BA6-80FB-50E9-E5D440F9CD20}"/>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2" name="TextBox 21">
                <a:extLst>
                  <a:ext uri="{FF2B5EF4-FFF2-40B4-BE49-F238E27FC236}">
                    <a16:creationId xmlns:a16="http://schemas.microsoft.com/office/drawing/2014/main" id="{0B42B5FF-C0D0-DA3D-F780-65A2784E61DE}"/>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3" name="TextBox 22">
                <a:extLst>
                  <a:ext uri="{FF2B5EF4-FFF2-40B4-BE49-F238E27FC236}">
                    <a16:creationId xmlns:a16="http://schemas.microsoft.com/office/drawing/2014/main" id="{7FE1EAA5-AECF-782B-A6E4-2FA304A5AC49}"/>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5" name="TextBox 24">
                <a:extLst>
                  <a:ext uri="{FF2B5EF4-FFF2-40B4-BE49-F238E27FC236}">
                    <a16:creationId xmlns:a16="http://schemas.microsoft.com/office/drawing/2014/main" id="{04FB1F93-D45A-34B2-B84A-4A03276E4BFE}"/>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2" name="Group 31">
            <a:extLst>
              <a:ext uri="{FF2B5EF4-FFF2-40B4-BE49-F238E27FC236}">
                <a16:creationId xmlns:a16="http://schemas.microsoft.com/office/drawing/2014/main" id="{B3887188-9FD0-ED71-D0C0-FCE2B95C0343}"/>
              </a:ext>
            </a:extLst>
          </p:cNvPr>
          <p:cNvGrpSpPr/>
          <p:nvPr/>
        </p:nvGrpSpPr>
        <p:grpSpPr>
          <a:xfrm>
            <a:off x="5998800" y="5086442"/>
            <a:ext cx="3827594" cy="646668"/>
            <a:chOff x="6090704" y="3952941"/>
            <a:chExt cx="3827594" cy="646668"/>
          </a:xfrm>
        </p:grpSpPr>
        <p:sp>
          <p:nvSpPr>
            <p:cNvPr id="33" name="Oval 32">
              <a:extLst>
                <a:ext uri="{FF2B5EF4-FFF2-40B4-BE49-F238E27FC236}">
                  <a16:creationId xmlns:a16="http://schemas.microsoft.com/office/drawing/2014/main" id="{EF89F9AC-93B0-5A5A-6746-EDCD3D766EC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Oval 33">
              <a:extLst>
                <a:ext uri="{FF2B5EF4-FFF2-40B4-BE49-F238E27FC236}">
                  <a16:creationId xmlns:a16="http://schemas.microsoft.com/office/drawing/2014/main" id="{7301FF46-391B-4CCC-7810-11EEF7CF58C5}"/>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5" name="Group 34">
              <a:extLst>
                <a:ext uri="{FF2B5EF4-FFF2-40B4-BE49-F238E27FC236}">
                  <a16:creationId xmlns:a16="http://schemas.microsoft.com/office/drawing/2014/main" id="{7A899130-9221-F1CE-F602-DA69C67DD669}"/>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DB1BBFAA-9A74-CFD7-E94C-9595D3C55137}"/>
                  </a:ext>
                </a:extLst>
              </p:cNvPr>
              <p:cNvGrpSpPr/>
              <p:nvPr/>
            </p:nvGrpSpPr>
            <p:grpSpPr>
              <a:xfrm>
                <a:off x="4200749" y="2631808"/>
                <a:ext cx="3448967" cy="253573"/>
                <a:chOff x="7998846" y="1867220"/>
                <a:chExt cx="3448967" cy="253573"/>
              </a:xfrm>
            </p:grpSpPr>
            <p:cxnSp>
              <p:nvCxnSpPr>
                <p:cNvPr id="42" name="Straight Connector 41">
                  <a:extLst>
                    <a:ext uri="{FF2B5EF4-FFF2-40B4-BE49-F238E27FC236}">
                      <a16:creationId xmlns:a16="http://schemas.microsoft.com/office/drawing/2014/main" id="{20226333-2C8C-1420-4ED0-39EA903200DA}"/>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70A204-B099-EE17-E626-102C195120EE}"/>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70299FE-2F64-0657-E3DC-CC512239DA7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0F51CC-323A-8A02-2BAA-41AA89A9F3F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A54669C-BC2D-9CE8-2415-467317A9AFE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3BA6052-7F31-7FFF-3FC8-B6CBD6C5566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C9709D8-2B0D-E406-0EAF-E98842A2921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6B805743-B564-F8CB-9CC7-45C171F4540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25C8CACE-B10C-0651-A43B-FDDDC71F6722}"/>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0" name="TextBox 39">
                <a:extLst>
                  <a:ext uri="{FF2B5EF4-FFF2-40B4-BE49-F238E27FC236}">
                    <a16:creationId xmlns:a16="http://schemas.microsoft.com/office/drawing/2014/main" id="{F5F40697-E527-B4F8-4905-E887799EB09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1" name="TextBox 40">
                <a:extLst>
                  <a:ext uri="{FF2B5EF4-FFF2-40B4-BE49-F238E27FC236}">
                    <a16:creationId xmlns:a16="http://schemas.microsoft.com/office/drawing/2014/main" id="{4BF25429-E7F1-F07B-74EF-CE1A0CE7FC33}"/>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7" name="TextBox 66">
            <a:extLst>
              <a:ext uri="{FF2B5EF4-FFF2-40B4-BE49-F238E27FC236}">
                <a16:creationId xmlns:a16="http://schemas.microsoft.com/office/drawing/2014/main" id="{F121B275-C2C4-8D55-D6FD-C18860C5E421}"/>
              </a:ext>
            </a:extLst>
          </p:cNvPr>
          <p:cNvSpPr txBox="1"/>
          <p:nvPr/>
        </p:nvSpPr>
        <p:spPr>
          <a:xfrm>
            <a:off x="9819998" y="451313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243249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6" name="Table 5">
            <a:extLst>
              <a:ext uri="{FF2B5EF4-FFF2-40B4-BE49-F238E27FC236}">
                <a16:creationId xmlns:a16="http://schemas.microsoft.com/office/drawing/2014/main" id="{997DDAAC-2760-D973-FD37-EAE96123B1AF}"/>
              </a:ext>
            </a:extLst>
          </p:cNvPr>
          <p:cNvGraphicFramePr>
            <a:graphicFrameLocks noGrp="1"/>
          </p:cNvGraphicFramePr>
          <p:nvPr>
            <p:extLst>
              <p:ext uri="{D42A27DB-BD31-4B8C-83A1-F6EECF244321}">
                <p14:modId xmlns:p14="http://schemas.microsoft.com/office/powerpoint/2010/main" val="3351498041"/>
              </p:ext>
            </p:extLst>
          </p:nvPr>
        </p:nvGraphicFramePr>
        <p:xfrm>
          <a:off x="571500" y="1743009"/>
          <a:ext cx="10775373" cy="3088764"/>
        </p:xfrm>
        <a:graphic>
          <a:graphicData uri="http://schemas.openxmlformats.org/drawingml/2006/table">
            <a:tbl>
              <a:tblPr firstRow="1" bandRow="1">
                <a:tableStyleId>{5C22544A-7EE6-4342-B048-85BDC9FD1C3A}</a:tableStyleId>
              </a:tblPr>
              <a:tblGrid>
                <a:gridCol w="1770508">
                  <a:extLst>
                    <a:ext uri="{9D8B030D-6E8A-4147-A177-3AD203B41FA5}">
                      <a16:colId xmlns:a16="http://schemas.microsoft.com/office/drawing/2014/main" val="3492790388"/>
                    </a:ext>
                  </a:extLst>
                </a:gridCol>
                <a:gridCol w="7631843">
                  <a:extLst>
                    <a:ext uri="{9D8B030D-6E8A-4147-A177-3AD203B41FA5}">
                      <a16:colId xmlns:a16="http://schemas.microsoft.com/office/drawing/2014/main" val="759504101"/>
                    </a:ext>
                  </a:extLst>
                </a:gridCol>
                <a:gridCol w="1373022">
                  <a:extLst>
                    <a:ext uri="{9D8B030D-6E8A-4147-A177-3AD203B41FA5}">
                      <a16:colId xmlns:a16="http://schemas.microsoft.com/office/drawing/2014/main" val="2694746899"/>
                    </a:ext>
                  </a:extLst>
                </a:gridCol>
              </a:tblGrid>
              <a:tr h="514794">
                <a:tc>
                  <a:txBody>
                    <a:bodyPr/>
                    <a:lstStyle/>
                    <a:p>
                      <a:pPr marL="0" algn="l" defTabSz="914492"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Section </a:t>
                      </a: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Contents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Page(s)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extLst>
                  <a:ext uri="{0D108BD9-81ED-4DB2-BD59-A6C34878D82A}">
                    <a16:rowId xmlns:a16="http://schemas.microsoft.com/office/drawing/2014/main" val="3664977474"/>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1</a:t>
                      </a: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How to use the skills 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3 - 5</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extLst>
                  <a:ext uri="{0D108BD9-81ED-4DB2-BD59-A6C34878D82A}">
                    <a16:rowId xmlns:a16="http://schemas.microsoft.com/office/drawing/2014/main" val="3578488571"/>
                  </a:ext>
                </a:extLst>
              </a:tr>
              <a:tr h="514794">
                <a:tc rowSpan="3">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Section 2</a:t>
                      </a:r>
                    </a:p>
                  </a:txBody>
                  <a:tcPr marL="91416" marR="91416" marT="45708" marB="45708">
                    <a:solidFill>
                      <a:srgbClr val="CACACA">
                        <a:alpha val="30000"/>
                      </a:srgbClr>
                    </a:solidFill>
                  </a:tcPr>
                </a:tc>
                <a:tc>
                  <a:txBody>
                    <a:bodyPr/>
                    <a:lstStyle/>
                    <a:p>
                      <a:pPr marL="0" algn="l" rtl="0" eaLnBrk="1" latinLnBrk="0" hangingPunct="1"/>
                      <a:r>
                        <a:rPr lang="en-GB" sz="1600" b="1" kern="1200" dirty="0">
                          <a:solidFill>
                            <a:schemeClr val="tx1"/>
                          </a:solidFill>
                          <a:latin typeface="Arial" panose="020B0604020202020204" pitchFamily="34" charset="0"/>
                          <a:cs typeface="Arial" panose="020B0604020202020204" pitchFamily="34" charset="0"/>
                        </a:rPr>
                        <a:t>Introduction to Registered Manager role</a:t>
                      </a:r>
                    </a:p>
                  </a:txBody>
                  <a:tcPr marL="91416" marR="91416" marT="45708" marB="45708">
                    <a:solidFill>
                      <a:srgbClr val="CACACA">
                        <a:alpha val="30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6</a:t>
                      </a:r>
                    </a:p>
                  </a:txBody>
                  <a:tcPr marL="91416" marR="91416" marT="45708" marB="45708">
                    <a:solidFill>
                      <a:srgbClr val="CACACA">
                        <a:alpha val="30000"/>
                      </a:srgbClr>
                    </a:solidFill>
                  </a:tcPr>
                </a:tc>
                <a:extLst>
                  <a:ext uri="{0D108BD9-81ED-4DB2-BD59-A6C34878D82A}">
                    <a16:rowId xmlns:a16="http://schemas.microsoft.com/office/drawing/2014/main" val="2367926447"/>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Mira’s story – Registered Manager</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7 - 8</a:t>
                      </a:r>
                    </a:p>
                  </a:txBody>
                  <a:tcPr marL="91416" marR="91416" marT="45708" marB="45708">
                    <a:solidFill>
                      <a:srgbClr val="CACACA">
                        <a:alpha val="30000"/>
                      </a:srgbClr>
                    </a:solidFill>
                  </a:tcPr>
                </a:tc>
                <a:extLst>
                  <a:ext uri="{0D108BD9-81ED-4DB2-BD59-A6C34878D82A}">
                    <a16:rowId xmlns:a16="http://schemas.microsoft.com/office/drawing/2014/main" val="1287869800"/>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Care Workforce Pathway Registered Manager framework</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9</a:t>
                      </a:r>
                    </a:p>
                  </a:txBody>
                  <a:tcPr marL="91416" marR="91416" marT="45708" marB="45708">
                    <a:solidFill>
                      <a:srgbClr val="CACACA">
                        <a:alpha val="30000"/>
                      </a:srgbClr>
                    </a:solidFill>
                  </a:tcPr>
                </a:tc>
                <a:extLst>
                  <a:ext uri="{0D108BD9-81ED-4DB2-BD59-A6C34878D82A}">
                    <a16:rowId xmlns:a16="http://schemas.microsoft.com/office/drawing/2014/main" val="2734939950"/>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3:</a:t>
                      </a:r>
                    </a:p>
                  </a:txBody>
                  <a:tcPr marL="91416" marR="91416" marT="45708" marB="45708">
                    <a:solidFill>
                      <a:srgbClr val="0068B3">
                        <a:alpha val="15000"/>
                      </a:srgbClr>
                    </a:solidFill>
                  </a:tcPr>
                </a:tc>
                <a:tc>
                  <a:txBody>
                    <a:bodyPr/>
                    <a:lstStyle/>
                    <a:p>
                      <a:pPr marL="0" lvl="0" algn="l">
                        <a:buNone/>
                      </a:pPr>
                      <a:r>
                        <a:rPr lang="en-GB" sz="1600" b="1" i="0" u="none" strike="noStrike" kern="1200" baseline="0" noProof="0" dirty="0">
                          <a:solidFill>
                            <a:srgbClr val="000000"/>
                          </a:solidFill>
                          <a:latin typeface="Arial" panose="020B0604020202020204" pitchFamily="34" charset="0"/>
                          <a:cs typeface="Arial" panose="020B0604020202020204" pitchFamily="34" charset="0"/>
                        </a:rPr>
                        <a:t>Registered Manager </a:t>
                      </a:r>
                      <a:r>
                        <a:rPr lang="en-GB" sz="1600" b="1" kern="1200" dirty="0">
                          <a:solidFill>
                            <a:schemeClr val="tx1"/>
                          </a:solidFill>
                          <a:latin typeface="Arial" panose="020B0604020202020204" pitchFamily="34" charset="0"/>
                          <a:cs typeface="Arial" panose="020B0604020202020204" pitchFamily="34" charset="0"/>
                        </a:rPr>
                        <a:t>self-assessment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10 - 27</a:t>
                      </a:r>
                    </a:p>
                  </a:txBody>
                  <a:tcPr marL="91416" marR="91416" marT="45708" marB="45708">
                    <a:solidFill>
                      <a:srgbClr val="0068B3">
                        <a:alpha val="15000"/>
                      </a:srgbClr>
                    </a:solidFill>
                  </a:tcPr>
                </a:tc>
                <a:extLst>
                  <a:ext uri="{0D108BD9-81ED-4DB2-BD59-A6C34878D82A}">
                    <a16:rowId xmlns:a16="http://schemas.microsoft.com/office/drawing/2014/main" val="1906645229"/>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0D99F-D004-7CB2-4FFF-82515954F8D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02CE687A-FA17-083E-0AFB-B4DAC49FD044}"/>
              </a:ext>
            </a:extLst>
          </p:cNvPr>
          <p:cNvSpPr txBox="1">
            <a:spLocks/>
          </p:cNvSpPr>
          <p:nvPr/>
        </p:nvSpPr>
        <p:spPr>
          <a:xfrm>
            <a:off x="0" y="0"/>
            <a:ext cx="0" cy="0"/>
          </a:xfrm>
        </p:spPr>
        <p:txBody>
          <a:bodyPr/>
          <a:lstStyle>
            <a:defPPr>
              <a:defRPr kern="0"/>
            </a:defPPr>
          </a:lstStyle>
          <a:p>
            <a:fld id="{06A44ADC-FBC0-4698-B0EC-1AD4A4060383}" type="slidenum">
              <a:rPr lang="en-GB" smtClean="0"/>
              <a:pPr/>
              <a:t>20</a:t>
            </a:fld>
            <a:endParaRPr lang="en-GB"/>
          </a:p>
        </p:txBody>
      </p:sp>
      <p:sp>
        <p:nvSpPr>
          <p:cNvPr id="9" name="Rectangle: Rounded Corners 8">
            <a:extLst>
              <a:ext uri="{FF2B5EF4-FFF2-40B4-BE49-F238E27FC236}">
                <a16:creationId xmlns:a16="http://schemas.microsoft.com/office/drawing/2014/main" id="{9E9E00EC-2686-B705-1D86-DDEB8C8EFDBA}"/>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BA2DD5B2-95C4-C82A-D541-D3F3B49790CD}"/>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 action="ppaction://noaction"/>
            <a:extLst>
              <a:ext uri="{FF2B5EF4-FFF2-40B4-BE49-F238E27FC236}">
                <a16:creationId xmlns:a16="http://schemas.microsoft.com/office/drawing/2014/main" id="{EF3A7C3B-4B18-3C3D-8353-0A28BB69EB00}"/>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C3708DEA-DBE3-323A-DDF5-6267BBD07F16}"/>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8B577C42-2005-DDEB-FDA5-6819E114439B}"/>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5" action="ppaction://hlinksldjump"/>
            <a:extLst>
              <a:ext uri="{FF2B5EF4-FFF2-40B4-BE49-F238E27FC236}">
                <a16:creationId xmlns:a16="http://schemas.microsoft.com/office/drawing/2014/main" id="{57F1F016-62B1-F4FC-D59F-D52DEFFDB6AA}"/>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DD1F5CCD-103D-14DD-3257-71002771E582}"/>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B17A63EF-DA4E-B360-6FB8-FCEFF56EA87C}"/>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7BF426E9-A83B-7878-3740-3BB0751B5B77}"/>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A21F5EA4-9A81-EB9E-A9FF-B0BE896B5C1D}"/>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687F480-7FA2-5B3D-8305-3E8DA6369AD0}"/>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B76E8568-D8BF-0AF3-0924-8087C863524A}"/>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2" name="Table 1">
            <a:extLst>
              <a:ext uri="{FF2B5EF4-FFF2-40B4-BE49-F238E27FC236}">
                <a16:creationId xmlns:a16="http://schemas.microsoft.com/office/drawing/2014/main" id="{7CDCBDD6-3713-3F86-9814-03BC5D3B3127}"/>
              </a:ext>
            </a:extLst>
          </p:cNvPr>
          <p:cNvGraphicFramePr>
            <a:graphicFrameLocks/>
          </p:cNvGraphicFramePr>
          <p:nvPr>
            <p:extLst>
              <p:ext uri="{D42A27DB-BD31-4B8C-83A1-F6EECF244321}">
                <p14:modId xmlns:p14="http://schemas.microsoft.com/office/powerpoint/2010/main" val="1631591470"/>
              </p:ext>
            </p:extLst>
          </p:nvPr>
        </p:nvGraphicFramePr>
        <p:xfrm>
          <a:off x="411971" y="1327711"/>
          <a:ext cx="11430086" cy="5017621"/>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27752">
                  <a:extLst>
                    <a:ext uri="{9D8B030D-6E8A-4147-A177-3AD203B41FA5}">
                      <a16:colId xmlns:a16="http://schemas.microsoft.com/office/drawing/2014/main" val="3537765484"/>
                    </a:ext>
                  </a:extLst>
                </a:gridCol>
                <a:gridCol w="50680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21263">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418488">
                <a:tc>
                  <a:txBody>
                    <a:bodyPr/>
                    <a:lstStyle/>
                    <a:p>
                      <a:r>
                        <a:rPr lang="en-GB" sz="1200" b="1" dirty="0">
                          <a:latin typeface="Arial" panose="020B0604020202020204" pitchFamily="34" charset="0"/>
                          <a:cs typeface="Arial" panose="020B0604020202020204" pitchFamily="34" charset="0"/>
                        </a:rPr>
                        <a:t>Leading and managing health and safety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health and safety requirements in adult social care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the implementation of health and safety requirements in adult social care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effective risk management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the implementation of policies, procedures and practices to effectively manage risk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959053">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Understanding business and resource management for adult care​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a culture that promotes individuals’ wellbeing and independence in all aspects of day-to-day practice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promoting individuals’ health and wellbeing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lead practice in promoting individuals’ health and wellbeing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3" name="TextBox 2">
            <a:extLst>
              <a:ext uri="{FF2B5EF4-FFF2-40B4-BE49-F238E27FC236}">
                <a16:creationId xmlns:a16="http://schemas.microsoft.com/office/drawing/2014/main" id="{E43F142C-3387-3F8B-A4C2-BAD25C179E60}"/>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0A92A0B7-62A1-1FD3-147E-10BBA6925A03}"/>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9977E5A3-38CA-D2B3-30EE-B1E24E7F78D9}"/>
              </a:ext>
            </a:extLst>
          </p:cNvPr>
          <p:cNvSpPr txBox="1"/>
          <p:nvPr/>
        </p:nvSpPr>
        <p:spPr>
          <a:xfrm>
            <a:off x="10598901" y="3190712"/>
            <a:ext cx="792000" cy="230832"/>
          </a:xfrm>
          <a:prstGeom prst="rect">
            <a:avLst/>
          </a:prstGeom>
          <a:noFill/>
        </p:spPr>
        <p:txBody>
          <a:bodyPr wrap="square" rtlCol="0">
            <a:spAutoFit/>
          </a:bodyPr>
          <a:lstStyle/>
          <a:p>
            <a:pPr algn="ctr"/>
            <a:r>
              <a:rPr lang="en-GB" sz="900">
                <a:solidFill>
                  <a:schemeClr val="bg1"/>
                </a:solidFill>
              </a:rPr>
              <a:t>N/A</a:t>
            </a:r>
          </a:p>
        </p:txBody>
      </p:sp>
      <p:sp>
        <p:nvSpPr>
          <p:cNvPr id="7" name="TextBox 6">
            <a:extLst>
              <a:ext uri="{FF2B5EF4-FFF2-40B4-BE49-F238E27FC236}">
                <a16:creationId xmlns:a16="http://schemas.microsoft.com/office/drawing/2014/main" id="{144AD46F-E23F-EE3D-E21B-E3EA80A0D602}"/>
              </a:ext>
            </a:extLst>
          </p:cNvPr>
          <p:cNvSpPr txBox="1"/>
          <p:nvPr/>
        </p:nvSpPr>
        <p:spPr>
          <a:xfrm>
            <a:off x="9785271" y="205597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5" name="Group 14">
            <a:extLst>
              <a:ext uri="{FF2B5EF4-FFF2-40B4-BE49-F238E27FC236}">
                <a16:creationId xmlns:a16="http://schemas.microsoft.com/office/drawing/2014/main" id="{9057708B-9B93-9AD8-AB29-E253EBD8B019}"/>
              </a:ext>
            </a:extLst>
          </p:cNvPr>
          <p:cNvGrpSpPr/>
          <p:nvPr/>
        </p:nvGrpSpPr>
        <p:grpSpPr>
          <a:xfrm>
            <a:off x="5992404" y="2718236"/>
            <a:ext cx="3827594" cy="646668"/>
            <a:chOff x="6090704" y="3952941"/>
            <a:chExt cx="3827594" cy="646668"/>
          </a:xfrm>
        </p:grpSpPr>
        <p:sp>
          <p:nvSpPr>
            <p:cNvPr id="16" name="Oval 15">
              <a:extLst>
                <a:ext uri="{FF2B5EF4-FFF2-40B4-BE49-F238E27FC236}">
                  <a16:creationId xmlns:a16="http://schemas.microsoft.com/office/drawing/2014/main" id="{0DD5CA66-54F2-B17A-1DF5-8D82CCEA83B0}"/>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Oval 16">
              <a:extLst>
                <a:ext uri="{FF2B5EF4-FFF2-40B4-BE49-F238E27FC236}">
                  <a16:creationId xmlns:a16="http://schemas.microsoft.com/office/drawing/2014/main" id="{A4E11D32-A902-29D3-D21D-2E9D2C1315C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8" name="Group 17">
              <a:extLst>
                <a:ext uri="{FF2B5EF4-FFF2-40B4-BE49-F238E27FC236}">
                  <a16:creationId xmlns:a16="http://schemas.microsoft.com/office/drawing/2014/main" id="{685EAD5A-60CA-7081-16C7-F8586C36F161}"/>
                </a:ext>
              </a:extLst>
            </p:cNvPr>
            <p:cNvGrpSpPr/>
            <p:nvPr/>
          </p:nvGrpSpPr>
          <p:grpSpPr>
            <a:xfrm>
              <a:off x="6290207" y="3952941"/>
              <a:ext cx="3628091" cy="646668"/>
              <a:chOff x="3706661" y="2326116"/>
              <a:chExt cx="4441515" cy="559265"/>
            </a:xfrm>
          </p:grpSpPr>
          <p:grpSp>
            <p:nvGrpSpPr>
              <p:cNvPr id="19" name="Group 18">
                <a:extLst>
                  <a:ext uri="{FF2B5EF4-FFF2-40B4-BE49-F238E27FC236}">
                    <a16:creationId xmlns:a16="http://schemas.microsoft.com/office/drawing/2014/main" id="{961C2A4E-9879-3839-7054-6B6B15D27EE2}"/>
                  </a:ext>
                </a:extLst>
              </p:cNvPr>
              <p:cNvGrpSpPr/>
              <p:nvPr/>
            </p:nvGrpSpPr>
            <p:grpSpPr>
              <a:xfrm>
                <a:off x="4200749" y="2631808"/>
                <a:ext cx="3448967" cy="253573"/>
                <a:chOff x="7998846" y="1867220"/>
                <a:chExt cx="3448967" cy="253573"/>
              </a:xfrm>
            </p:grpSpPr>
            <p:cxnSp>
              <p:nvCxnSpPr>
                <p:cNvPr id="26" name="Straight Connector 25">
                  <a:extLst>
                    <a:ext uri="{FF2B5EF4-FFF2-40B4-BE49-F238E27FC236}">
                      <a16:creationId xmlns:a16="http://schemas.microsoft.com/office/drawing/2014/main" id="{3A1900CF-3A77-269E-5ECA-07AFD79CFED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BD4F14-720C-2C8D-FE1A-95965C4A01C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7201E0-9B2D-C129-110D-D8E3E258791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0F2BD8D-819D-16C0-413A-1061CA005CB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DC4F83F-51FE-9AA8-63AA-00B3A072EB7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7EA3ED-E011-BB4D-7ADE-6D0F805C97F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3950D073-C37F-9494-2447-C82661168E20}"/>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1" name="TextBox 20">
                <a:extLst>
                  <a:ext uri="{FF2B5EF4-FFF2-40B4-BE49-F238E27FC236}">
                    <a16:creationId xmlns:a16="http://schemas.microsoft.com/office/drawing/2014/main" id="{825D155B-6C4F-BD6F-4EC8-AB70F48F6FC4}"/>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2" name="TextBox 21">
                <a:extLst>
                  <a:ext uri="{FF2B5EF4-FFF2-40B4-BE49-F238E27FC236}">
                    <a16:creationId xmlns:a16="http://schemas.microsoft.com/office/drawing/2014/main" id="{832A32C8-9FD7-2D41-B241-554320A1653E}"/>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3" name="TextBox 22">
                <a:extLst>
                  <a:ext uri="{FF2B5EF4-FFF2-40B4-BE49-F238E27FC236}">
                    <a16:creationId xmlns:a16="http://schemas.microsoft.com/office/drawing/2014/main" id="{F1B30B75-2238-C13E-E3A8-D3AD5C25D536}"/>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5" name="TextBox 24">
                <a:extLst>
                  <a:ext uri="{FF2B5EF4-FFF2-40B4-BE49-F238E27FC236}">
                    <a16:creationId xmlns:a16="http://schemas.microsoft.com/office/drawing/2014/main" id="{84CD80F5-8A1C-A216-AD6C-9D5FC87F8866}"/>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32" name="Group 31">
            <a:extLst>
              <a:ext uri="{FF2B5EF4-FFF2-40B4-BE49-F238E27FC236}">
                <a16:creationId xmlns:a16="http://schemas.microsoft.com/office/drawing/2014/main" id="{971D669D-3F88-1A47-10C3-C6DD9A18EAE8}"/>
              </a:ext>
            </a:extLst>
          </p:cNvPr>
          <p:cNvGrpSpPr/>
          <p:nvPr/>
        </p:nvGrpSpPr>
        <p:grpSpPr>
          <a:xfrm>
            <a:off x="5998800" y="5086442"/>
            <a:ext cx="3827594" cy="646668"/>
            <a:chOff x="6090704" y="3952941"/>
            <a:chExt cx="3827594" cy="646668"/>
          </a:xfrm>
        </p:grpSpPr>
        <p:sp>
          <p:nvSpPr>
            <p:cNvPr id="33" name="Oval 32">
              <a:extLst>
                <a:ext uri="{FF2B5EF4-FFF2-40B4-BE49-F238E27FC236}">
                  <a16:creationId xmlns:a16="http://schemas.microsoft.com/office/drawing/2014/main" id="{C7AD2191-827D-6AC4-EF7F-823C0BCAAC32}"/>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Oval 33">
              <a:extLst>
                <a:ext uri="{FF2B5EF4-FFF2-40B4-BE49-F238E27FC236}">
                  <a16:creationId xmlns:a16="http://schemas.microsoft.com/office/drawing/2014/main" id="{470C9FF1-B647-F5C3-4355-782E3E4EF61F}"/>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5" name="Group 34">
              <a:extLst>
                <a:ext uri="{FF2B5EF4-FFF2-40B4-BE49-F238E27FC236}">
                  <a16:creationId xmlns:a16="http://schemas.microsoft.com/office/drawing/2014/main" id="{5B818270-119F-655E-BACC-735EA38FF4F7}"/>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2E39F4DE-4D58-7815-028A-E8EF289349A1}"/>
                  </a:ext>
                </a:extLst>
              </p:cNvPr>
              <p:cNvGrpSpPr/>
              <p:nvPr/>
            </p:nvGrpSpPr>
            <p:grpSpPr>
              <a:xfrm>
                <a:off x="4200749" y="2631808"/>
                <a:ext cx="3448967" cy="253573"/>
                <a:chOff x="7998846" y="1867220"/>
                <a:chExt cx="3448967" cy="253573"/>
              </a:xfrm>
            </p:grpSpPr>
            <p:cxnSp>
              <p:nvCxnSpPr>
                <p:cNvPr id="42" name="Straight Connector 41">
                  <a:extLst>
                    <a:ext uri="{FF2B5EF4-FFF2-40B4-BE49-F238E27FC236}">
                      <a16:creationId xmlns:a16="http://schemas.microsoft.com/office/drawing/2014/main" id="{F2FFCC06-90B9-5B16-2AC4-32622EB5AF2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7D5B3CA-EFB9-D223-8EE1-E0181FFBBD3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6A67A8-FECE-1B6E-5CAA-DAE53EFFF01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3ED2A4F-30C1-4C85-51DD-70C0B569878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31E5CC-CC80-231F-164D-740488F81BE1}"/>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F22F8E9-C8BC-AE2E-1E9F-B9DCC20F1BC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FE96ADB-CFEB-3A02-8A11-BF4F0A034E41}"/>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B8431EC1-1DC3-E022-1D83-18CC6BAF7982}"/>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4B1C9FA7-E0B0-77BC-C3BD-827338A5D2A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0" name="TextBox 39">
                <a:extLst>
                  <a:ext uri="{FF2B5EF4-FFF2-40B4-BE49-F238E27FC236}">
                    <a16:creationId xmlns:a16="http://schemas.microsoft.com/office/drawing/2014/main" id="{740D2C98-22A3-A250-E37D-5971F98F8A3C}"/>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1" name="TextBox 40">
                <a:extLst>
                  <a:ext uri="{FF2B5EF4-FFF2-40B4-BE49-F238E27FC236}">
                    <a16:creationId xmlns:a16="http://schemas.microsoft.com/office/drawing/2014/main" id="{D5590DA4-A68D-1C79-0F16-9E33F1AB30A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7" name="TextBox 66">
            <a:extLst>
              <a:ext uri="{FF2B5EF4-FFF2-40B4-BE49-F238E27FC236}">
                <a16:creationId xmlns:a16="http://schemas.microsoft.com/office/drawing/2014/main" id="{35ACCE14-8678-08E1-43A2-7601912F0A4F}"/>
              </a:ext>
            </a:extLst>
          </p:cNvPr>
          <p:cNvSpPr txBox="1"/>
          <p:nvPr/>
        </p:nvSpPr>
        <p:spPr>
          <a:xfrm>
            <a:off x="9819998" y="451313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52340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258CD-6A84-CED5-50AC-16FB8677E83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07412EA-1441-D9A3-3B4E-0A4D8D27E19B}"/>
              </a:ext>
            </a:extLst>
          </p:cNvPr>
          <p:cNvSpPr txBox="1">
            <a:spLocks/>
          </p:cNvSpPr>
          <p:nvPr/>
        </p:nvSpPr>
        <p:spPr>
          <a:xfrm>
            <a:off x="0" y="0"/>
            <a:ext cx="0" cy="0"/>
          </a:xfrm>
        </p:spPr>
        <p:txBody>
          <a:bodyPr/>
          <a:lstStyle>
            <a:defPPr>
              <a:defRPr kern="0"/>
            </a:defPPr>
          </a:lstStyle>
          <a:p>
            <a:fld id="{06A44ADC-FBC0-4698-B0EC-1AD4A4060383}" type="slidenum">
              <a:rPr lang="en-GB" smtClean="0"/>
              <a:pPr/>
              <a:t>21</a:t>
            </a:fld>
            <a:endParaRPr lang="en-GB"/>
          </a:p>
        </p:txBody>
      </p:sp>
      <p:sp>
        <p:nvSpPr>
          <p:cNvPr id="9" name="Rectangle: Rounded Corners 8">
            <a:extLst>
              <a:ext uri="{FF2B5EF4-FFF2-40B4-BE49-F238E27FC236}">
                <a16:creationId xmlns:a16="http://schemas.microsoft.com/office/drawing/2014/main" id="{B144E6E0-82EF-4EEA-B74F-FDAD31E4F53D}"/>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F3F39514-6B51-E593-16CE-5095EA58F527}"/>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 action="ppaction://noaction"/>
            <a:extLst>
              <a:ext uri="{FF2B5EF4-FFF2-40B4-BE49-F238E27FC236}">
                <a16:creationId xmlns:a16="http://schemas.microsoft.com/office/drawing/2014/main" id="{C1017CC5-8781-82A1-265F-2125D44C6D5C}"/>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DC23D780-D729-502A-CBD4-C69FBDED5BA7}"/>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F5F66D88-BBBC-B305-05E3-B5AC46BB29BA}"/>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5" action="ppaction://hlinksldjump"/>
            <a:extLst>
              <a:ext uri="{FF2B5EF4-FFF2-40B4-BE49-F238E27FC236}">
                <a16:creationId xmlns:a16="http://schemas.microsoft.com/office/drawing/2014/main" id="{18CACC4B-2795-98ED-B7BA-C555D8BB6212}"/>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1F0F3EDB-F9D7-EEF2-9F96-4913EC0C395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CE84C21E-B3BE-F0DF-785C-31A4CA21BF0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109C865-92AF-11CF-637B-9CA73AC2089E}"/>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40B87F5B-01DC-4A3A-17CB-6A5C130FE98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8157D00-F160-B7DD-E4F8-8201EC9BAEEE}"/>
              </a:ext>
            </a:extLst>
          </p:cNvPr>
          <p:cNvSpPr>
            <a:spLocks/>
          </p:cNvSpPr>
          <p:nvPr/>
        </p:nvSpPr>
        <p:spPr>
          <a:xfrm>
            <a:off x="6956114" y="6570584"/>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F90D8E29-2D33-68A9-AF95-25BBA58369BF}"/>
              </a:ext>
            </a:extLst>
          </p:cNvPr>
          <p:cNvSpPr>
            <a:spLocks/>
          </p:cNvSpPr>
          <p:nvPr/>
        </p:nvSpPr>
        <p:spPr>
          <a:xfrm>
            <a:off x="8357229" y="655806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TextBox 2">
            <a:extLst>
              <a:ext uri="{FF2B5EF4-FFF2-40B4-BE49-F238E27FC236}">
                <a16:creationId xmlns:a16="http://schemas.microsoft.com/office/drawing/2014/main" id="{09075DE9-2ED0-53E4-011C-88E781FA6D81}"/>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3E193F7B-8DE5-CE71-D69A-78DCCDE3C652}"/>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graphicFrame>
        <p:nvGraphicFramePr>
          <p:cNvPr id="4" name="Table 3">
            <a:extLst>
              <a:ext uri="{FF2B5EF4-FFF2-40B4-BE49-F238E27FC236}">
                <a16:creationId xmlns:a16="http://schemas.microsoft.com/office/drawing/2014/main" id="{16FD2D55-28A2-423C-9179-1FAC389C1B35}"/>
              </a:ext>
            </a:extLst>
          </p:cNvPr>
          <p:cNvGraphicFramePr>
            <a:graphicFrameLocks/>
          </p:cNvGraphicFramePr>
          <p:nvPr>
            <p:extLst>
              <p:ext uri="{D42A27DB-BD31-4B8C-83A1-F6EECF244321}">
                <p14:modId xmlns:p14="http://schemas.microsoft.com/office/powerpoint/2010/main" val="2033247973"/>
              </p:ext>
            </p:extLst>
          </p:nvPr>
        </p:nvGraphicFramePr>
        <p:xfrm>
          <a:off x="457361" y="1301128"/>
          <a:ext cx="11430086" cy="4811437"/>
        </p:xfrm>
        <a:graphic>
          <a:graphicData uri="http://schemas.openxmlformats.org/drawingml/2006/table">
            <a:tbl>
              <a:tblPr firstRow="1" bandRow="1">
                <a:tableStyleId>{2D5ABB26-0587-4C30-8999-92F81FD0307C}</a:tableStyleId>
              </a:tblPr>
              <a:tblGrid>
                <a:gridCol w="1714989">
                  <a:extLst>
                    <a:ext uri="{9D8B030D-6E8A-4147-A177-3AD203B41FA5}">
                      <a16:colId xmlns:a16="http://schemas.microsoft.com/office/drawing/2014/main" val="3254862737"/>
                    </a:ext>
                  </a:extLst>
                </a:gridCol>
                <a:gridCol w="3449132">
                  <a:extLst>
                    <a:ext uri="{9D8B030D-6E8A-4147-A177-3AD203B41FA5}">
                      <a16:colId xmlns:a16="http://schemas.microsoft.com/office/drawing/2014/main" val="3537765484"/>
                    </a:ext>
                  </a:extLst>
                </a:gridCol>
                <a:gridCol w="835797">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471467">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08293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Sourcing funding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Understanding sources of funding and how to access them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88967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skills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what clinical skills you and your staff need in your setting to deliver safe and effective care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compile a development plan for you and your staff to gain the requisite knowledge and skills necessary to deliver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how to monitor and review the development of your staff to ensure they provide safe and effective clinical care moving forwards and that knowledge and skills don’t lapse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19865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Deprivation of Liberty Safeguards​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Understanding of Deprivation of Liberty Safeguards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24" name="TextBox 23">
            <a:extLst>
              <a:ext uri="{FF2B5EF4-FFF2-40B4-BE49-F238E27FC236}">
                <a16:creationId xmlns:a16="http://schemas.microsoft.com/office/drawing/2014/main" id="{064D99D4-EA7F-53A8-9738-A06897D71523}"/>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47" name="TextBox 46">
            <a:extLst>
              <a:ext uri="{FF2B5EF4-FFF2-40B4-BE49-F238E27FC236}">
                <a16:creationId xmlns:a16="http://schemas.microsoft.com/office/drawing/2014/main" id="{4114C1CE-7C15-BDC7-BB89-7494EA42BE79}"/>
              </a:ext>
            </a:extLst>
          </p:cNvPr>
          <p:cNvSpPr txBox="1"/>
          <p:nvPr/>
        </p:nvSpPr>
        <p:spPr>
          <a:xfrm>
            <a:off x="8704565" y="1618418"/>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58089D7D-C75C-40D5-76D4-270BDE05E0B8}"/>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grpSp>
        <p:nvGrpSpPr>
          <p:cNvPr id="49" name="Group 48">
            <a:extLst>
              <a:ext uri="{FF2B5EF4-FFF2-40B4-BE49-F238E27FC236}">
                <a16:creationId xmlns:a16="http://schemas.microsoft.com/office/drawing/2014/main" id="{CCA51515-EAFA-1E86-B425-C9230E04B1C6}"/>
              </a:ext>
            </a:extLst>
          </p:cNvPr>
          <p:cNvGrpSpPr/>
          <p:nvPr/>
        </p:nvGrpSpPr>
        <p:grpSpPr>
          <a:xfrm>
            <a:off x="5992404" y="2046914"/>
            <a:ext cx="3827594" cy="646668"/>
            <a:chOff x="6090704" y="3952941"/>
            <a:chExt cx="3827594" cy="646668"/>
          </a:xfrm>
        </p:grpSpPr>
        <p:sp>
          <p:nvSpPr>
            <p:cNvPr id="50" name="Oval 49">
              <a:extLst>
                <a:ext uri="{FF2B5EF4-FFF2-40B4-BE49-F238E27FC236}">
                  <a16:creationId xmlns:a16="http://schemas.microsoft.com/office/drawing/2014/main" id="{3682EB32-EBD0-19FE-D0AC-DBC294EF2D5C}"/>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835539CA-8D81-C981-CD47-0DFA3513800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160D8EC3-6835-6938-4549-E10B7CD903F5}"/>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F99437DA-38AF-C6F9-C36B-6F79A9C441A1}"/>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BD0F7B1C-E5EC-1511-8C34-845BB8D3EE6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78E575-B21D-18C8-473F-5B7470974CB7}"/>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4C57458-8AFE-FA50-B9B7-B5027422CD2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B2F6088-7710-C98C-B4AF-1C8AD598200C}"/>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CBE7296-93B7-FF06-56FD-59AEF11BFAB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DC8A2CD-F3FB-F859-0341-154E2482474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4D3A375C-8003-A859-5097-09FDEFEC118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97CF8191-B13B-A1CD-11F0-EBA926E0E018}"/>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F300B783-53CA-23DC-1220-B4ECA375944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2B36AE3F-6A06-05FA-4445-EAA0B2283C3C}"/>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64709FAE-75E0-8B8B-055E-79C2710DD895}"/>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65" name="Group 64">
            <a:extLst>
              <a:ext uri="{FF2B5EF4-FFF2-40B4-BE49-F238E27FC236}">
                <a16:creationId xmlns:a16="http://schemas.microsoft.com/office/drawing/2014/main" id="{84C7BDBE-A877-EC2C-2869-A4D38E61E838}"/>
              </a:ext>
            </a:extLst>
          </p:cNvPr>
          <p:cNvGrpSpPr/>
          <p:nvPr/>
        </p:nvGrpSpPr>
        <p:grpSpPr>
          <a:xfrm>
            <a:off x="5992404" y="5137544"/>
            <a:ext cx="3827594" cy="646668"/>
            <a:chOff x="6090704" y="3952941"/>
            <a:chExt cx="3827594" cy="646668"/>
          </a:xfrm>
        </p:grpSpPr>
        <p:sp>
          <p:nvSpPr>
            <p:cNvPr id="68" name="Oval 67">
              <a:extLst>
                <a:ext uri="{FF2B5EF4-FFF2-40B4-BE49-F238E27FC236}">
                  <a16:creationId xmlns:a16="http://schemas.microsoft.com/office/drawing/2014/main" id="{F6440D62-8669-335E-5030-DE6B4B95AC6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9" name="Oval 68">
              <a:extLst>
                <a:ext uri="{FF2B5EF4-FFF2-40B4-BE49-F238E27FC236}">
                  <a16:creationId xmlns:a16="http://schemas.microsoft.com/office/drawing/2014/main" id="{CE78D2E9-4EEC-EC12-A453-1F02DC675195}"/>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70" name="Group 69">
              <a:extLst>
                <a:ext uri="{FF2B5EF4-FFF2-40B4-BE49-F238E27FC236}">
                  <a16:creationId xmlns:a16="http://schemas.microsoft.com/office/drawing/2014/main" id="{2D9F9333-B990-B102-61D0-8B1483CF278B}"/>
                </a:ext>
              </a:extLst>
            </p:cNvPr>
            <p:cNvGrpSpPr/>
            <p:nvPr/>
          </p:nvGrpSpPr>
          <p:grpSpPr>
            <a:xfrm>
              <a:off x="6290207" y="3952941"/>
              <a:ext cx="3628091" cy="646668"/>
              <a:chOff x="3706661" y="2326116"/>
              <a:chExt cx="4441515" cy="559265"/>
            </a:xfrm>
          </p:grpSpPr>
          <p:grpSp>
            <p:nvGrpSpPr>
              <p:cNvPr id="71" name="Group 70">
                <a:extLst>
                  <a:ext uri="{FF2B5EF4-FFF2-40B4-BE49-F238E27FC236}">
                    <a16:creationId xmlns:a16="http://schemas.microsoft.com/office/drawing/2014/main" id="{EDAD6C07-E8CB-D914-0673-F1C2979AD2F2}"/>
                  </a:ext>
                </a:extLst>
              </p:cNvPr>
              <p:cNvGrpSpPr/>
              <p:nvPr/>
            </p:nvGrpSpPr>
            <p:grpSpPr>
              <a:xfrm>
                <a:off x="4200749" y="2631808"/>
                <a:ext cx="3448967" cy="253573"/>
                <a:chOff x="7998846" y="1867220"/>
                <a:chExt cx="3448967" cy="253573"/>
              </a:xfrm>
            </p:grpSpPr>
            <p:cxnSp>
              <p:nvCxnSpPr>
                <p:cNvPr id="77" name="Straight Connector 76">
                  <a:extLst>
                    <a:ext uri="{FF2B5EF4-FFF2-40B4-BE49-F238E27FC236}">
                      <a16:creationId xmlns:a16="http://schemas.microsoft.com/office/drawing/2014/main" id="{A51152D4-903E-630C-8530-E0260ACC082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8461724-E596-AF2D-3036-6C23FA1D335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1F0ABFA-13D9-8A39-316D-BF1F82801A1C}"/>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DA919EC-BFDD-61E2-56A7-F30CB7203AA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365917-FFD9-D087-EA2E-4AD657001A1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B1B5A0-242B-3513-A5E4-895B50AE319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DD970497-47C8-2D92-23FF-85079EDF4EA5}"/>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73" name="TextBox 72">
                <a:extLst>
                  <a:ext uri="{FF2B5EF4-FFF2-40B4-BE49-F238E27FC236}">
                    <a16:creationId xmlns:a16="http://schemas.microsoft.com/office/drawing/2014/main" id="{19B2C98C-4299-53E5-24D4-4444763C562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74" name="TextBox 73">
                <a:extLst>
                  <a:ext uri="{FF2B5EF4-FFF2-40B4-BE49-F238E27FC236}">
                    <a16:creationId xmlns:a16="http://schemas.microsoft.com/office/drawing/2014/main" id="{25DD7BE3-5249-3E00-D75D-48E95CF7245B}"/>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75" name="TextBox 74">
                <a:extLst>
                  <a:ext uri="{FF2B5EF4-FFF2-40B4-BE49-F238E27FC236}">
                    <a16:creationId xmlns:a16="http://schemas.microsoft.com/office/drawing/2014/main" id="{11058C2E-23B3-4727-24CA-AC29AEE476E1}"/>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6" name="TextBox 75">
                <a:extLst>
                  <a:ext uri="{FF2B5EF4-FFF2-40B4-BE49-F238E27FC236}">
                    <a16:creationId xmlns:a16="http://schemas.microsoft.com/office/drawing/2014/main" id="{FF67E9F7-DB36-C9A9-20F8-2D429C6C4749}"/>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8" name="Group 87">
            <a:extLst>
              <a:ext uri="{FF2B5EF4-FFF2-40B4-BE49-F238E27FC236}">
                <a16:creationId xmlns:a16="http://schemas.microsoft.com/office/drawing/2014/main" id="{6316241B-DA84-9598-B0AF-FF06AAADE147}"/>
              </a:ext>
            </a:extLst>
          </p:cNvPr>
          <p:cNvGrpSpPr/>
          <p:nvPr/>
        </p:nvGrpSpPr>
        <p:grpSpPr>
          <a:xfrm>
            <a:off x="5992404" y="3504808"/>
            <a:ext cx="3827594" cy="646668"/>
            <a:chOff x="6090704" y="3952941"/>
            <a:chExt cx="3827594" cy="646668"/>
          </a:xfrm>
        </p:grpSpPr>
        <p:sp>
          <p:nvSpPr>
            <p:cNvPr id="89" name="Oval 88">
              <a:extLst>
                <a:ext uri="{FF2B5EF4-FFF2-40B4-BE49-F238E27FC236}">
                  <a16:creationId xmlns:a16="http://schemas.microsoft.com/office/drawing/2014/main" id="{428F42F2-F34E-444B-623F-23629E3EDB30}"/>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0" name="Oval 89">
              <a:extLst>
                <a:ext uri="{FF2B5EF4-FFF2-40B4-BE49-F238E27FC236}">
                  <a16:creationId xmlns:a16="http://schemas.microsoft.com/office/drawing/2014/main" id="{4BC0080E-3718-9817-5C63-F4DA16EA8C00}"/>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1" name="Group 90">
              <a:extLst>
                <a:ext uri="{FF2B5EF4-FFF2-40B4-BE49-F238E27FC236}">
                  <a16:creationId xmlns:a16="http://schemas.microsoft.com/office/drawing/2014/main" id="{52EBF69D-6912-A3DF-BAFD-CFBE97F2B62C}"/>
                </a:ext>
              </a:extLst>
            </p:cNvPr>
            <p:cNvGrpSpPr/>
            <p:nvPr/>
          </p:nvGrpSpPr>
          <p:grpSpPr>
            <a:xfrm>
              <a:off x="6290207" y="3952941"/>
              <a:ext cx="3628091" cy="646668"/>
              <a:chOff x="3706661" y="2326116"/>
              <a:chExt cx="4441515" cy="559265"/>
            </a:xfrm>
          </p:grpSpPr>
          <p:grpSp>
            <p:nvGrpSpPr>
              <p:cNvPr id="92" name="Group 91">
                <a:extLst>
                  <a:ext uri="{FF2B5EF4-FFF2-40B4-BE49-F238E27FC236}">
                    <a16:creationId xmlns:a16="http://schemas.microsoft.com/office/drawing/2014/main" id="{A905DFAF-9136-142D-D172-BFDD1FD3C786}"/>
                  </a:ext>
                </a:extLst>
              </p:cNvPr>
              <p:cNvGrpSpPr/>
              <p:nvPr/>
            </p:nvGrpSpPr>
            <p:grpSpPr>
              <a:xfrm>
                <a:off x="4200749" y="2631808"/>
                <a:ext cx="3448967" cy="253573"/>
                <a:chOff x="7998846" y="1867220"/>
                <a:chExt cx="3448967" cy="253573"/>
              </a:xfrm>
            </p:grpSpPr>
            <p:cxnSp>
              <p:nvCxnSpPr>
                <p:cNvPr id="98" name="Straight Connector 97">
                  <a:extLst>
                    <a:ext uri="{FF2B5EF4-FFF2-40B4-BE49-F238E27FC236}">
                      <a16:creationId xmlns:a16="http://schemas.microsoft.com/office/drawing/2014/main" id="{DBC3E1E6-9A2D-3D1D-6354-7D69E1AC135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E08A4A6-0D72-EC2A-4C12-AA27B75A1A3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90BC7CF-F343-9BB7-9F47-AA14580A4A9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3725B4-64FD-0563-5EA6-322F2108BD8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87D3CC7-7AD4-ADFA-BFBA-6B45E753FB5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9FF9488-9D6A-4F19-D44D-063BF07F7B7D}"/>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57472D91-BA08-51F6-1183-2CCC82B4F57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4" name="TextBox 93">
                <a:extLst>
                  <a:ext uri="{FF2B5EF4-FFF2-40B4-BE49-F238E27FC236}">
                    <a16:creationId xmlns:a16="http://schemas.microsoft.com/office/drawing/2014/main" id="{3F86C5BD-AF5C-6D60-8B2D-943B282D5AA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5" name="TextBox 94">
                <a:extLst>
                  <a:ext uri="{FF2B5EF4-FFF2-40B4-BE49-F238E27FC236}">
                    <a16:creationId xmlns:a16="http://schemas.microsoft.com/office/drawing/2014/main" id="{570E5878-7E45-ACA0-A376-210171CEBC6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6" name="TextBox 95">
                <a:extLst>
                  <a:ext uri="{FF2B5EF4-FFF2-40B4-BE49-F238E27FC236}">
                    <a16:creationId xmlns:a16="http://schemas.microsoft.com/office/drawing/2014/main" id="{C7D5663F-2ADE-A354-9543-BF8431F6821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7" name="TextBox 96">
                <a:extLst>
                  <a:ext uri="{FF2B5EF4-FFF2-40B4-BE49-F238E27FC236}">
                    <a16:creationId xmlns:a16="http://schemas.microsoft.com/office/drawing/2014/main" id="{60DC3DC0-73FA-AAAB-12B7-FA094A4964C0}"/>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5" name="TextBox 104">
            <a:extLst>
              <a:ext uri="{FF2B5EF4-FFF2-40B4-BE49-F238E27FC236}">
                <a16:creationId xmlns:a16="http://schemas.microsoft.com/office/drawing/2014/main" id="{1AD27B07-604E-75A2-0A32-7643F13F428A}"/>
              </a:ext>
            </a:extLst>
          </p:cNvPr>
          <p:cNvSpPr txBox="1"/>
          <p:nvPr/>
        </p:nvSpPr>
        <p:spPr>
          <a:xfrm>
            <a:off x="9785271" y="191050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6" name="TextBox 105">
            <a:extLst>
              <a:ext uri="{FF2B5EF4-FFF2-40B4-BE49-F238E27FC236}">
                <a16:creationId xmlns:a16="http://schemas.microsoft.com/office/drawing/2014/main" id="{C5231A64-34CF-B3B8-954A-CE9E5DD6665E}"/>
              </a:ext>
            </a:extLst>
          </p:cNvPr>
          <p:cNvSpPr txBox="1"/>
          <p:nvPr/>
        </p:nvSpPr>
        <p:spPr>
          <a:xfrm>
            <a:off x="9799216" y="296306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7" name="TextBox 106">
            <a:extLst>
              <a:ext uri="{FF2B5EF4-FFF2-40B4-BE49-F238E27FC236}">
                <a16:creationId xmlns:a16="http://schemas.microsoft.com/office/drawing/2014/main" id="{4FD85547-B26F-185F-37B5-AC65DAC48CE8}"/>
              </a:ext>
            </a:extLst>
          </p:cNvPr>
          <p:cNvSpPr txBox="1"/>
          <p:nvPr/>
        </p:nvSpPr>
        <p:spPr>
          <a:xfrm>
            <a:off x="9809607" y="494411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22759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B871-7703-6C6E-ED08-FBB23B1D0B6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FEAF92-46AD-0A2B-9629-72D4A0CCE6C6}"/>
              </a:ext>
            </a:extLst>
          </p:cNvPr>
          <p:cNvGraphicFramePr>
            <a:graphicFrameLocks/>
          </p:cNvGraphicFramePr>
          <p:nvPr>
            <p:extLst>
              <p:ext uri="{D42A27DB-BD31-4B8C-83A1-F6EECF244321}">
                <p14:modId xmlns:p14="http://schemas.microsoft.com/office/powerpoint/2010/main" val="49735510"/>
              </p:ext>
            </p:extLst>
          </p:nvPr>
        </p:nvGraphicFramePr>
        <p:xfrm>
          <a:off x="411971" y="1327711"/>
          <a:ext cx="11430086" cy="5052309"/>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27752">
                  <a:extLst>
                    <a:ext uri="{9D8B030D-6E8A-4147-A177-3AD203B41FA5}">
                      <a16:colId xmlns:a16="http://schemas.microsoft.com/office/drawing/2014/main" val="3537765484"/>
                    </a:ext>
                  </a:extLst>
                </a:gridCol>
                <a:gridCol w="50680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240529">
                <a:tc>
                  <a:txBody>
                    <a:bodyPr/>
                    <a:lstStyle/>
                    <a:p>
                      <a:r>
                        <a:rPr lang="en-GB" sz="1200" b="1" dirty="0">
                          <a:latin typeface="Arial" panose="020B0604020202020204" pitchFamily="34" charset="0"/>
                          <a:cs typeface="Arial" panose="020B0604020202020204" pitchFamily="34" charset="0"/>
                        </a:rPr>
                        <a:t>Understand how to mentor others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deputy manager has in relation to mentoring others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mentoring in adult care and the differences it has from coaching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mentoring relationship with the mentee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set targets and review progress towards those targets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review progress towards targets and when completed, set new ones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Mentor others in the delivery of adult social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1839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Understand how to coach others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deputy manager has in relation to coaching others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coaching in adult care and the differences it has from mentoring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coaching relationship with the person receiving coaching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set targets and review progress towards those targets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review progress towards targets and when completed, set new ones  </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Coach others in the delivery of adult social care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4907C74E-B566-050A-3D41-97D3D9764DA9}"/>
              </a:ext>
            </a:extLst>
          </p:cNvPr>
          <p:cNvSpPr txBox="1">
            <a:spLocks/>
          </p:cNvSpPr>
          <p:nvPr/>
        </p:nvSpPr>
        <p:spPr>
          <a:xfrm>
            <a:off x="0" y="0"/>
            <a:ext cx="0" cy="0"/>
          </a:xfrm>
        </p:spPr>
        <p:txBody>
          <a:bodyPr/>
          <a:lstStyle>
            <a:defPPr>
              <a:defRPr kern="0"/>
            </a:defPPr>
          </a:lstStyle>
          <a:p>
            <a:fld id="{06A44ADC-FBC0-4698-B0EC-1AD4A4060383}" type="slidenum">
              <a:rPr lang="en-GB" smtClean="0"/>
              <a:pPr/>
              <a:t>22</a:t>
            </a:fld>
            <a:endParaRPr lang="en-GB"/>
          </a:p>
        </p:txBody>
      </p:sp>
      <p:sp>
        <p:nvSpPr>
          <p:cNvPr id="9" name="Rectangle: Rounded Corners 8">
            <a:extLst>
              <a:ext uri="{FF2B5EF4-FFF2-40B4-BE49-F238E27FC236}">
                <a16:creationId xmlns:a16="http://schemas.microsoft.com/office/drawing/2014/main" id="{C1248FCC-BC09-1060-2652-83DF98494CC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D4B92A19-F443-84DB-B9AC-2405DCDB18A9}"/>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74AD8CA-04EE-0ADC-2E2C-96DB048A0E1A}"/>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FE9D943-F052-3970-D47D-94AC5AC20EF3}"/>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5105AC64-86B7-1A8D-A485-1866C828119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899B502-5DAC-82E2-3093-A0767801EA1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5254055-D302-5A4A-4E46-116C46EAF38B}"/>
              </a:ext>
            </a:extLst>
          </p:cNvPr>
          <p:cNvSpPr txBox="1"/>
          <p:nvPr/>
        </p:nvSpPr>
        <p:spPr>
          <a:xfrm>
            <a:off x="8704565" y="1078086"/>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B487383-D1D0-30AC-8AB2-D8511AACE75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022596DB-A389-EE19-0DCE-F6303B49E31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60B633E-53BC-A4D5-ECFE-2BF3B2CD51E3}"/>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C07790E4-C6EC-63D2-8B0A-628CD8E688D3}"/>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D5677FB-158A-A295-CFBE-A86DD2E93E8F}"/>
              </a:ext>
            </a:extLst>
          </p:cNvPr>
          <p:cNvSpPr>
            <a:spLocks/>
          </p:cNvSpPr>
          <p:nvPr/>
        </p:nvSpPr>
        <p:spPr>
          <a:xfrm>
            <a:off x="6956114" y="6591366"/>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FF67AC2-7E8A-A79D-4A91-B6A4A5EAE19C}"/>
              </a:ext>
            </a:extLst>
          </p:cNvPr>
          <p:cNvSpPr>
            <a:spLocks/>
          </p:cNvSpPr>
          <p:nvPr/>
        </p:nvSpPr>
        <p:spPr>
          <a:xfrm>
            <a:off x="8357229" y="657885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DF3B1A70-5371-A831-07E3-4AC8A132C3FD}"/>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8BCC1438-589C-CD34-80FE-C329004C0C8C}"/>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360D507A-52A0-40CD-D817-4340DF2AC024}"/>
              </a:ext>
            </a:extLst>
          </p:cNvPr>
          <p:cNvSpPr txBox="1"/>
          <p:nvPr/>
        </p:nvSpPr>
        <p:spPr>
          <a:xfrm>
            <a:off x="10598901" y="3190712"/>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A5AA4BA-25DE-E3F4-F7E7-614B45842BD9}"/>
              </a:ext>
            </a:extLst>
          </p:cNvPr>
          <p:cNvSpPr txBox="1"/>
          <p:nvPr/>
        </p:nvSpPr>
        <p:spPr>
          <a:xfrm>
            <a:off x="9785271" y="205597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55D9EBCF-43A6-3DDF-A8D5-CA0EDA8964EA}"/>
              </a:ext>
            </a:extLst>
          </p:cNvPr>
          <p:cNvGrpSpPr/>
          <p:nvPr/>
        </p:nvGrpSpPr>
        <p:grpSpPr>
          <a:xfrm>
            <a:off x="5992404" y="2907077"/>
            <a:ext cx="3827594" cy="646668"/>
            <a:chOff x="6090704" y="3952941"/>
            <a:chExt cx="3827594" cy="646668"/>
          </a:xfrm>
        </p:grpSpPr>
        <p:sp>
          <p:nvSpPr>
            <p:cNvPr id="25" name="Oval 24">
              <a:extLst>
                <a:ext uri="{FF2B5EF4-FFF2-40B4-BE49-F238E27FC236}">
                  <a16:creationId xmlns:a16="http://schemas.microsoft.com/office/drawing/2014/main" id="{4D8A4B47-3528-CBAF-A8E1-FACAA680E8F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C9066D3D-BEDD-33D3-5B23-4A66F1FFD7BB}"/>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148A1800-3798-3B51-B3B0-90FB76F5E272}"/>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6C7D029-FA4B-242C-0F84-F7802C70892B}"/>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05374B15-5754-C50E-313C-BD926BF7EB7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A18BC6-8C56-ADD7-5893-65EFF4A799D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D45DB4A-E671-9CDC-A97B-8C709BEDCA6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60E2BF9-ADDF-53B3-0728-8D90E2C9A57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77C5C2-9421-BB61-E175-EDEB1CB79BF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3E8C15-D76F-988F-D4CA-CB7CF012737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14AA981-CBD4-B2E5-D990-C870AF63101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EC607C23-8A84-D2C4-D7E3-744C91D962E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71A5B6A0-02A1-0579-3B3C-CABEEB15F95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123D3DBD-183D-D8BC-A1C2-86BBEB881B2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2B287E76-D55C-A758-83A0-D401F035E774}"/>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23959450-B841-4B17-49F5-2EDCA1815E24}"/>
              </a:ext>
            </a:extLst>
          </p:cNvPr>
          <p:cNvGrpSpPr/>
          <p:nvPr/>
        </p:nvGrpSpPr>
        <p:grpSpPr>
          <a:xfrm>
            <a:off x="5998800" y="5026808"/>
            <a:ext cx="3827594" cy="646668"/>
            <a:chOff x="6090704" y="3952941"/>
            <a:chExt cx="3827594" cy="646668"/>
          </a:xfrm>
        </p:grpSpPr>
        <p:sp>
          <p:nvSpPr>
            <p:cNvPr id="50" name="Oval 49">
              <a:extLst>
                <a:ext uri="{FF2B5EF4-FFF2-40B4-BE49-F238E27FC236}">
                  <a16:creationId xmlns:a16="http://schemas.microsoft.com/office/drawing/2014/main" id="{03B5F6C3-BA1F-BE8D-445D-4ACC2E875C0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E642759B-428B-6D96-DE1C-157FEAA1F4C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3EF6FD06-C5F3-8F78-FF84-3E714D9CD563}"/>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39152F3E-2270-8B95-E03A-C1030A5C094F}"/>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0ECCCDB0-BDAE-1440-F7E2-D4A2CD7F511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5C4E-2706-23B1-00B6-BB22F600B90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1ADC92-A8FE-C213-136B-9B46E7B0988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F01A28-9FBA-F13C-59D7-812113A48A3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4A5CEF-B1E5-5C6B-C936-82EC3939650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B157B2D-29C6-E3BC-C1B1-23D97BC831F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145B18C6-E1D7-8ABB-5541-9AC151420E3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9D010AA4-4080-3D8C-5095-2C4183347F5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997C3B98-82CE-A297-B59D-17767785EE3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888ED11A-1072-8D26-407A-0AF076C4E1B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F2A8B795-BD00-3528-1A80-E49336C4DCD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7A638363-A245-1212-31DD-876D3F39479B}"/>
              </a:ext>
            </a:extLst>
          </p:cNvPr>
          <p:cNvSpPr txBox="1"/>
          <p:nvPr/>
        </p:nvSpPr>
        <p:spPr>
          <a:xfrm>
            <a:off x="9819998" y="4244787"/>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814221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D125-82C5-FD30-04C2-4051844A5157}"/>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803A5F4-9CB7-D8FF-28C6-931EC516169B}"/>
              </a:ext>
            </a:extLst>
          </p:cNvPr>
          <p:cNvSpPr txBox="1">
            <a:spLocks/>
          </p:cNvSpPr>
          <p:nvPr/>
        </p:nvSpPr>
        <p:spPr>
          <a:xfrm>
            <a:off x="0" y="0"/>
            <a:ext cx="0" cy="0"/>
          </a:xfrm>
        </p:spPr>
        <p:txBody>
          <a:bodyPr/>
          <a:lstStyle>
            <a:defPPr>
              <a:defRPr kern="0"/>
            </a:defPPr>
          </a:lstStyle>
          <a:p>
            <a:fld id="{06A44ADC-FBC0-4698-B0EC-1AD4A4060383}" type="slidenum">
              <a:rPr lang="en-GB" smtClean="0"/>
              <a:pPr/>
              <a:t>23</a:t>
            </a:fld>
            <a:endParaRPr lang="en-GB"/>
          </a:p>
        </p:txBody>
      </p:sp>
      <p:sp>
        <p:nvSpPr>
          <p:cNvPr id="9" name="Rectangle: Rounded Corners 8">
            <a:extLst>
              <a:ext uri="{FF2B5EF4-FFF2-40B4-BE49-F238E27FC236}">
                <a16:creationId xmlns:a16="http://schemas.microsoft.com/office/drawing/2014/main" id="{449D4BD1-428C-88D5-CB21-0D090F09A7E4}"/>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63661947-E9DA-8452-83CB-24ED0C4D6BDF}"/>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B5F0D6E6-F5B4-DB34-9D82-1B85BA35062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2C88BB2-DFEE-ADA3-13EF-4BA485DBDBFB}"/>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688E4256-9B15-D1EF-C7D0-F7A601CBCCE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35546E29-B2C3-361F-942D-C4E2415AABD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0D59AC3E-E7E5-7436-C732-10C5082E369C}"/>
              </a:ext>
            </a:extLst>
          </p:cNvPr>
          <p:cNvSpPr txBox="1"/>
          <p:nvPr/>
        </p:nvSpPr>
        <p:spPr>
          <a:xfrm>
            <a:off x="8704565" y="1233951"/>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75148497-0BEE-20F1-FEE9-27F2290C078C}"/>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8A9A368F-2EE1-60CC-676C-AF728FBBFBF6}"/>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6C028F89-143B-FE66-81E0-5134B37ED5EF}"/>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61533379-EB38-FBEB-EB13-B070007ABF06}"/>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5F680D0-29D1-29DD-B5F9-D30C823509A8}"/>
              </a:ext>
            </a:extLst>
          </p:cNvPr>
          <p:cNvSpPr>
            <a:spLocks/>
          </p:cNvSpPr>
          <p:nvPr/>
        </p:nvSpPr>
        <p:spPr>
          <a:xfrm>
            <a:off x="6956114" y="6591366"/>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A32522E-B2EF-8F93-437F-E01A73126B77}"/>
              </a:ext>
            </a:extLst>
          </p:cNvPr>
          <p:cNvSpPr>
            <a:spLocks/>
          </p:cNvSpPr>
          <p:nvPr/>
        </p:nvSpPr>
        <p:spPr>
          <a:xfrm>
            <a:off x="8357229" y="657885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2" name="Table 1">
            <a:extLst>
              <a:ext uri="{FF2B5EF4-FFF2-40B4-BE49-F238E27FC236}">
                <a16:creationId xmlns:a16="http://schemas.microsoft.com/office/drawing/2014/main" id="{24C2C07E-EAB6-3EDA-9A5B-973610DE27E0}"/>
              </a:ext>
            </a:extLst>
          </p:cNvPr>
          <p:cNvGraphicFramePr>
            <a:graphicFrameLocks/>
          </p:cNvGraphicFramePr>
          <p:nvPr>
            <p:extLst>
              <p:ext uri="{D42A27DB-BD31-4B8C-83A1-F6EECF244321}">
                <p14:modId xmlns:p14="http://schemas.microsoft.com/office/powerpoint/2010/main" val="4086097460"/>
              </p:ext>
            </p:extLst>
          </p:nvPr>
        </p:nvGraphicFramePr>
        <p:xfrm>
          <a:off x="373988" y="1183546"/>
          <a:ext cx="11430086" cy="5165570"/>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037997">
                  <a:extLst>
                    <a:ext uri="{9D8B030D-6E8A-4147-A177-3AD203B41FA5}">
                      <a16:colId xmlns:a16="http://schemas.microsoft.com/office/drawing/2014/main" val="3537765484"/>
                    </a:ext>
                  </a:extLst>
                </a:gridCol>
                <a:gridCol w="596561">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7479">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145985">
                <a:tc>
                  <a:txBody>
                    <a:bodyPr/>
                    <a:lstStyle/>
                    <a:p>
                      <a:r>
                        <a:rPr lang="en-GB" sz="1200" b="1" dirty="0">
                          <a:latin typeface="Arial" panose="020B0604020202020204" pitchFamily="34" charset="0"/>
                          <a:cs typeface="Arial" panose="020B0604020202020204" pitchFamily="34" charset="0"/>
                        </a:rPr>
                        <a:t>Team leadership in adult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Be able to provide leadership for a team </a:t>
                      </a:r>
                    </a:p>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Be able to manage teamwork </a:t>
                      </a:r>
                    </a:p>
                    <a:p>
                      <a:pPr marL="457200" lvl="1" indent="0">
                        <a:buFont typeface="Wingdings" panose="05000000000000000000" pitchFamily="2" charset="2"/>
                        <a:buNone/>
                      </a:pPr>
                      <a:endParaRPr lang="en-GB" sz="1000" b="0" i="0" strike="noStrike"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654076"/>
                  </a:ext>
                </a:extLst>
              </a:tr>
              <a:tr h="1016346">
                <a:tc>
                  <a:txBody>
                    <a:bodyPr/>
                    <a:lstStyle/>
                    <a:p>
                      <a:r>
                        <a:rPr lang="en-GB" sz="1200" b="1" dirty="0">
                          <a:latin typeface="Arial" panose="020B0604020202020204" pitchFamily="34" charset="0"/>
                          <a:cs typeface="Arial" panose="020B0604020202020204" pitchFamily="34" charset="0"/>
                        </a:rPr>
                        <a:t>Team counselling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00" b="0" i="0" strike="noStrike" kern="1200" dirty="0">
                          <a:solidFill>
                            <a:schemeClr val="tx1"/>
                          </a:solidFill>
                          <a:effectLst/>
                          <a:latin typeface="Arial" panose="020B0604020202020204" pitchFamily="34" charset="0"/>
                          <a:ea typeface="+mn-ea"/>
                          <a:cs typeface="Arial" panose="020B0604020202020204" pitchFamily="34" charset="0"/>
                        </a:rPr>
                        <a:t>Be able to apply basic counselling skills to support your team</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035524">
                <a:tc>
                  <a:txBody>
                    <a:bodyPr/>
                    <a:lstStyle/>
                    <a:p>
                      <a:r>
                        <a:rPr lang="en-GB" sz="1200" b="1" dirty="0">
                          <a:latin typeface="Arial" panose="020B0604020202020204" pitchFamily="34" charset="0"/>
                          <a:cs typeface="Arial" panose="020B0604020202020204" pitchFamily="34" charset="0"/>
                        </a:rPr>
                        <a:t>Train the trainer</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00" strike="noStrike" dirty="0">
                          <a:latin typeface="Arial" panose="020B0604020202020204" pitchFamily="34" charset="0"/>
                          <a:cs typeface="Arial" panose="020B0604020202020204" pitchFamily="34" charset="0"/>
                        </a:rPr>
                        <a:t>Be able to Train the trainer (via completing Train the Trainer learning)</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5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98757"/>
                  </a:ext>
                </a:extLst>
              </a:tr>
              <a:tr h="1327635">
                <a:tc>
                  <a:txBody>
                    <a:bodyPr/>
                    <a:lstStyle/>
                    <a:p>
                      <a:r>
                        <a:rPr lang="en-GB" sz="1200" b="1" dirty="0">
                          <a:latin typeface="Arial" panose="020B0604020202020204" pitchFamily="34" charset="0"/>
                          <a:cs typeface="Arial" panose="020B0604020202020204" pitchFamily="34" charset="0"/>
                        </a:rPr>
                        <a:t>Assess learning</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00" strike="noStrike" dirty="0">
                          <a:latin typeface="Arial" panose="020B0604020202020204" pitchFamily="34" charset="0"/>
                          <a:cs typeface="Arial" panose="020B0604020202020204" pitchFamily="34" charset="0"/>
                        </a:rPr>
                        <a:t>Be able to assess learning  (via completing Assessor training)</a:t>
                      </a:r>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50"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334337"/>
                  </a:ext>
                </a:extLst>
              </a:tr>
            </a:tbl>
          </a:graphicData>
        </a:graphic>
      </p:graphicFrame>
      <p:grpSp>
        <p:nvGrpSpPr>
          <p:cNvPr id="4" name="Group 3">
            <a:extLst>
              <a:ext uri="{FF2B5EF4-FFF2-40B4-BE49-F238E27FC236}">
                <a16:creationId xmlns:a16="http://schemas.microsoft.com/office/drawing/2014/main" id="{608B74A0-0EEC-B6C3-FB93-69EC176EE08A}"/>
              </a:ext>
            </a:extLst>
          </p:cNvPr>
          <p:cNvGrpSpPr/>
          <p:nvPr/>
        </p:nvGrpSpPr>
        <p:grpSpPr>
          <a:xfrm>
            <a:off x="5992404" y="2101980"/>
            <a:ext cx="3827594" cy="646668"/>
            <a:chOff x="6090704" y="3952941"/>
            <a:chExt cx="3827594" cy="646668"/>
          </a:xfrm>
        </p:grpSpPr>
        <p:sp>
          <p:nvSpPr>
            <p:cNvPr id="17" name="Oval 16">
              <a:extLst>
                <a:ext uri="{FF2B5EF4-FFF2-40B4-BE49-F238E27FC236}">
                  <a16:creationId xmlns:a16="http://schemas.microsoft.com/office/drawing/2014/main" id="{7DBE9C1F-F2DC-CA03-6E2A-3A9C74C148B0}"/>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Oval 17">
              <a:extLst>
                <a:ext uri="{FF2B5EF4-FFF2-40B4-BE49-F238E27FC236}">
                  <a16:creationId xmlns:a16="http://schemas.microsoft.com/office/drawing/2014/main" id="{FC69F966-A785-CBB9-D029-08E98DE63340}"/>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9" name="Group 18">
              <a:extLst>
                <a:ext uri="{FF2B5EF4-FFF2-40B4-BE49-F238E27FC236}">
                  <a16:creationId xmlns:a16="http://schemas.microsoft.com/office/drawing/2014/main" id="{10C14AD9-88CA-2E8B-8A7F-D781287ADD2B}"/>
                </a:ext>
              </a:extLst>
            </p:cNvPr>
            <p:cNvGrpSpPr/>
            <p:nvPr/>
          </p:nvGrpSpPr>
          <p:grpSpPr>
            <a:xfrm>
              <a:off x="6290207" y="3952941"/>
              <a:ext cx="3628091" cy="646668"/>
              <a:chOff x="3706661" y="2326116"/>
              <a:chExt cx="4441515" cy="559265"/>
            </a:xfrm>
          </p:grpSpPr>
          <p:grpSp>
            <p:nvGrpSpPr>
              <p:cNvPr id="20" name="Group 19">
                <a:extLst>
                  <a:ext uri="{FF2B5EF4-FFF2-40B4-BE49-F238E27FC236}">
                    <a16:creationId xmlns:a16="http://schemas.microsoft.com/office/drawing/2014/main" id="{28A94147-FC26-400F-E059-06962038D17A}"/>
                  </a:ext>
                </a:extLst>
              </p:cNvPr>
              <p:cNvGrpSpPr/>
              <p:nvPr/>
            </p:nvGrpSpPr>
            <p:grpSpPr>
              <a:xfrm>
                <a:off x="4200749" y="2631808"/>
                <a:ext cx="3448967" cy="253573"/>
                <a:chOff x="7998846" y="1867220"/>
                <a:chExt cx="3448967" cy="253573"/>
              </a:xfrm>
            </p:grpSpPr>
            <p:cxnSp>
              <p:nvCxnSpPr>
                <p:cNvPr id="30" name="Straight Connector 29">
                  <a:extLst>
                    <a:ext uri="{FF2B5EF4-FFF2-40B4-BE49-F238E27FC236}">
                      <a16:creationId xmlns:a16="http://schemas.microsoft.com/office/drawing/2014/main" id="{32509A0F-9586-92BA-4630-E84F82ABCD1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7C16E2-9F84-156B-0553-6624D591484E}"/>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1B1D837-5BB9-9567-BC1B-ECD61016EA92}"/>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EE6A42-1868-67E3-9A30-9968FFC69B8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CB8E6D-AAF5-39B8-75CB-D8A5D1A313F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C93973-AE32-E8A3-21D7-C279F36B7011}"/>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FBBAF255-21E9-35D3-E8FA-DCE4FD93371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2" name="TextBox 21">
                <a:extLst>
                  <a:ext uri="{FF2B5EF4-FFF2-40B4-BE49-F238E27FC236}">
                    <a16:creationId xmlns:a16="http://schemas.microsoft.com/office/drawing/2014/main" id="{C61DBAAA-3EFB-E8DB-F3DB-0174E46B0B12}"/>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23" name="TextBox 22">
                <a:extLst>
                  <a:ext uri="{FF2B5EF4-FFF2-40B4-BE49-F238E27FC236}">
                    <a16:creationId xmlns:a16="http://schemas.microsoft.com/office/drawing/2014/main" id="{42D13BEA-2FDF-39D1-7C03-FFAFF0241214}"/>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28" name="TextBox 27">
                <a:extLst>
                  <a:ext uri="{FF2B5EF4-FFF2-40B4-BE49-F238E27FC236}">
                    <a16:creationId xmlns:a16="http://schemas.microsoft.com/office/drawing/2014/main" id="{5720C2C8-8FE4-AE7B-5AF4-CF4640FD105C}"/>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29" name="TextBox 28">
                <a:extLst>
                  <a:ext uri="{FF2B5EF4-FFF2-40B4-BE49-F238E27FC236}">
                    <a16:creationId xmlns:a16="http://schemas.microsoft.com/office/drawing/2014/main" id="{B1DB08A8-8711-E2B6-679D-602CB0389EB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0" name="Group 39">
            <a:extLst>
              <a:ext uri="{FF2B5EF4-FFF2-40B4-BE49-F238E27FC236}">
                <a16:creationId xmlns:a16="http://schemas.microsoft.com/office/drawing/2014/main" id="{F17C4F25-F614-22FD-72B8-F14547EA4DA6}"/>
              </a:ext>
            </a:extLst>
          </p:cNvPr>
          <p:cNvGrpSpPr/>
          <p:nvPr/>
        </p:nvGrpSpPr>
        <p:grpSpPr>
          <a:xfrm>
            <a:off x="5992404" y="4107894"/>
            <a:ext cx="3827594" cy="646668"/>
            <a:chOff x="6090704" y="3952941"/>
            <a:chExt cx="3827594" cy="646668"/>
          </a:xfrm>
        </p:grpSpPr>
        <p:sp>
          <p:nvSpPr>
            <p:cNvPr id="66" name="Oval 65">
              <a:extLst>
                <a:ext uri="{FF2B5EF4-FFF2-40B4-BE49-F238E27FC236}">
                  <a16:creationId xmlns:a16="http://schemas.microsoft.com/office/drawing/2014/main" id="{E8945421-445C-30FC-5F73-F40F671C082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7" name="Oval 66">
              <a:extLst>
                <a:ext uri="{FF2B5EF4-FFF2-40B4-BE49-F238E27FC236}">
                  <a16:creationId xmlns:a16="http://schemas.microsoft.com/office/drawing/2014/main" id="{BA0AE86C-9D13-4408-43CF-EC4CDDA2B87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8" name="Group 67">
              <a:extLst>
                <a:ext uri="{FF2B5EF4-FFF2-40B4-BE49-F238E27FC236}">
                  <a16:creationId xmlns:a16="http://schemas.microsoft.com/office/drawing/2014/main" id="{5DD36DFB-5A45-C8E1-F121-D6A043249C73}"/>
                </a:ext>
              </a:extLst>
            </p:cNvPr>
            <p:cNvGrpSpPr/>
            <p:nvPr/>
          </p:nvGrpSpPr>
          <p:grpSpPr>
            <a:xfrm>
              <a:off x="6290207" y="3952941"/>
              <a:ext cx="3628091" cy="646668"/>
              <a:chOff x="3706661" y="2326116"/>
              <a:chExt cx="4441515" cy="559265"/>
            </a:xfrm>
          </p:grpSpPr>
          <p:grpSp>
            <p:nvGrpSpPr>
              <p:cNvPr id="69" name="Group 68">
                <a:extLst>
                  <a:ext uri="{FF2B5EF4-FFF2-40B4-BE49-F238E27FC236}">
                    <a16:creationId xmlns:a16="http://schemas.microsoft.com/office/drawing/2014/main" id="{3F65C990-6A2F-6E49-9D78-ED5D150AC3E7}"/>
                  </a:ext>
                </a:extLst>
              </p:cNvPr>
              <p:cNvGrpSpPr/>
              <p:nvPr/>
            </p:nvGrpSpPr>
            <p:grpSpPr>
              <a:xfrm>
                <a:off x="4200749" y="2631808"/>
                <a:ext cx="3448967" cy="253573"/>
                <a:chOff x="7998846" y="1867220"/>
                <a:chExt cx="3448967" cy="253573"/>
              </a:xfrm>
            </p:grpSpPr>
            <p:cxnSp>
              <p:nvCxnSpPr>
                <p:cNvPr id="75" name="Straight Connector 74">
                  <a:extLst>
                    <a:ext uri="{FF2B5EF4-FFF2-40B4-BE49-F238E27FC236}">
                      <a16:creationId xmlns:a16="http://schemas.microsoft.com/office/drawing/2014/main" id="{0F2CF96A-E163-28AD-550A-DC7DD91895AE}"/>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284587-EFC6-6C2C-12E8-A0C080549567}"/>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8F2BB5C-0169-C716-A918-8840661707D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D4D0C4-891A-90E2-1C7B-F19D0851F205}"/>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088366-1A1B-C1B0-7B4B-B25F46A36BE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EBB0433-CEA3-07B8-F544-95C7F4DD12D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0E954A29-8FE6-4538-7128-05806FFD909B}"/>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71" name="TextBox 70">
                <a:extLst>
                  <a:ext uri="{FF2B5EF4-FFF2-40B4-BE49-F238E27FC236}">
                    <a16:creationId xmlns:a16="http://schemas.microsoft.com/office/drawing/2014/main" id="{311D563D-105F-CBDF-5F9D-3EB7A0061F2C}"/>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72" name="TextBox 71">
                <a:extLst>
                  <a:ext uri="{FF2B5EF4-FFF2-40B4-BE49-F238E27FC236}">
                    <a16:creationId xmlns:a16="http://schemas.microsoft.com/office/drawing/2014/main" id="{CCFBCAB0-9B0B-5AB2-541C-883B31F6B5C8}"/>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73" name="TextBox 72">
                <a:extLst>
                  <a:ext uri="{FF2B5EF4-FFF2-40B4-BE49-F238E27FC236}">
                    <a16:creationId xmlns:a16="http://schemas.microsoft.com/office/drawing/2014/main" id="{72C5D651-BDB7-7F75-110F-C24B4A4CE46B}"/>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74" name="TextBox 73">
                <a:extLst>
                  <a:ext uri="{FF2B5EF4-FFF2-40B4-BE49-F238E27FC236}">
                    <a16:creationId xmlns:a16="http://schemas.microsoft.com/office/drawing/2014/main" id="{BF0D58F4-C700-B3D5-08BD-B371E5D9182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2" name="Group 81">
            <a:extLst>
              <a:ext uri="{FF2B5EF4-FFF2-40B4-BE49-F238E27FC236}">
                <a16:creationId xmlns:a16="http://schemas.microsoft.com/office/drawing/2014/main" id="{166C593E-B42C-A17A-DEAC-40AC33374876}"/>
              </a:ext>
            </a:extLst>
          </p:cNvPr>
          <p:cNvGrpSpPr/>
          <p:nvPr/>
        </p:nvGrpSpPr>
        <p:grpSpPr>
          <a:xfrm>
            <a:off x="5992404" y="3086861"/>
            <a:ext cx="3827594" cy="646668"/>
            <a:chOff x="6090704" y="3952941"/>
            <a:chExt cx="3827594" cy="646668"/>
          </a:xfrm>
        </p:grpSpPr>
        <p:sp>
          <p:nvSpPr>
            <p:cNvPr id="87" name="Oval 86">
              <a:extLst>
                <a:ext uri="{FF2B5EF4-FFF2-40B4-BE49-F238E27FC236}">
                  <a16:creationId xmlns:a16="http://schemas.microsoft.com/office/drawing/2014/main" id="{A7A6E521-9C49-1E5D-27A0-ABB2D402392B}"/>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8" name="Oval 87">
              <a:extLst>
                <a:ext uri="{FF2B5EF4-FFF2-40B4-BE49-F238E27FC236}">
                  <a16:creationId xmlns:a16="http://schemas.microsoft.com/office/drawing/2014/main" id="{F72D5580-D6BD-56BC-7089-B7A05B1E7A5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89" name="Group 88">
              <a:extLst>
                <a:ext uri="{FF2B5EF4-FFF2-40B4-BE49-F238E27FC236}">
                  <a16:creationId xmlns:a16="http://schemas.microsoft.com/office/drawing/2014/main" id="{7C232D75-ACA8-40CA-AAAC-B168663A0049}"/>
                </a:ext>
              </a:extLst>
            </p:cNvPr>
            <p:cNvGrpSpPr/>
            <p:nvPr/>
          </p:nvGrpSpPr>
          <p:grpSpPr>
            <a:xfrm>
              <a:off x="6290207" y="3952941"/>
              <a:ext cx="3628091" cy="646668"/>
              <a:chOff x="3706661" y="2326116"/>
              <a:chExt cx="4441515" cy="559265"/>
            </a:xfrm>
          </p:grpSpPr>
          <p:grpSp>
            <p:nvGrpSpPr>
              <p:cNvPr id="90" name="Group 89">
                <a:extLst>
                  <a:ext uri="{FF2B5EF4-FFF2-40B4-BE49-F238E27FC236}">
                    <a16:creationId xmlns:a16="http://schemas.microsoft.com/office/drawing/2014/main" id="{D308D0BB-4A16-F34C-FD33-FA9C70FD111E}"/>
                  </a:ext>
                </a:extLst>
              </p:cNvPr>
              <p:cNvGrpSpPr/>
              <p:nvPr/>
            </p:nvGrpSpPr>
            <p:grpSpPr>
              <a:xfrm>
                <a:off x="4200749" y="2631808"/>
                <a:ext cx="3448967" cy="253573"/>
                <a:chOff x="7998846" y="1867220"/>
                <a:chExt cx="3448967" cy="253573"/>
              </a:xfrm>
            </p:grpSpPr>
            <p:cxnSp>
              <p:nvCxnSpPr>
                <p:cNvPr id="96" name="Straight Connector 95">
                  <a:extLst>
                    <a:ext uri="{FF2B5EF4-FFF2-40B4-BE49-F238E27FC236}">
                      <a16:creationId xmlns:a16="http://schemas.microsoft.com/office/drawing/2014/main" id="{C27B58B5-4DAF-49EB-82E3-37E95F678B2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C40AA53-FC4D-A07D-5376-545CFFDFBF4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99DA195-2BBB-5E98-CD27-01E8BD2113B7}"/>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D93061F-8AA9-6943-8CF1-E0B011C5531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3FBE34A-15C9-8724-F099-2510C19753CD}"/>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4B91684-F7F6-BF8F-026C-37E4D1DD41CE}"/>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5A6449B0-9479-9E37-388B-72E8AFCED8B3}"/>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2" name="TextBox 91">
                <a:extLst>
                  <a:ext uri="{FF2B5EF4-FFF2-40B4-BE49-F238E27FC236}">
                    <a16:creationId xmlns:a16="http://schemas.microsoft.com/office/drawing/2014/main" id="{FB2248BD-E5B3-C9D6-2523-A93CDF278A58}"/>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3" name="TextBox 92">
                <a:extLst>
                  <a:ext uri="{FF2B5EF4-FFF2-40B4-BE49-F238E27FC236}">
                    <a16:creationId xmlns:a16="http://schemas.microsoft.com/office/drawing/2014/main" id="{2C3C534A-9A74-F1BC-FB58-A2238DCA287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4" name="TextBox 93">
                <a:extLst>
                  <a:ext uri="{FF2B5EF4-FFF2-40B4-BE49-F238E27FC236}">
                    <a16:creationId xmlns:a16="http://schemas.microsoft.com/office/drawing/2014/main" id="{FFB2F7DC-8A60-4311-B2E4-92453D03F449}"/>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5" name="TextBox 94">
                <a:extLst>
                  <a:ext uri="{FF2B5EF4-FFF2-40B4-BE49-F238E27FC236}">
                    <a16:creationId xmlns:a16="http://schemas.microsoft.com/office/drawing/2014/main" id="{6193E179-7D4D-544A-40F9-C2790AACEDB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03" name="TextBox 102">
            <a:extLst>
              <a:ext uri="{FF2B5EF4-FFF2-40B4-BE49-F238E27FC236}">
                <a16:creationId xmlns:a16="http://schemas.microsoft.com/office/drawing/2014/main" id="{BC0236F4-4C80-424B-C46A-EAC0ED9FB3A5}"/>
              </a:ext>
            </a:extLst>
          </p:cNvPr>
          <p:cNvSpPr txBox="1"/>
          <p:nvPr/>
        </p:nvSpPr>
        <p:spPr>
          <a:xfrm>
            <a:off x="9785271" y="187114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4" name="TextBox 103">
            <a:extLst>
              <a:ext uri="{FF2B5EF4-FFF2-40B4-BE49-F238E27FC236}">
                <a16:creationId xmlns:a16="http://schemas.microsoft.com/office/drawing/2014/main" id="{EE8D3B78-AC03-54E0-D899-39EBEB818D01}"/>
              </a:ext>
            </a:extLst>
          </p:cNvPr>
          <p:cNvSpPr txBox="1"/>
          <p:nvPr/>
        </p:nvSpPr>
        <p:spPr>
          <a:xfrm>
            <a:off x="9809607" y="2989224"/>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05" name="TextBox 104">
            <a:extLst>
              <a:ext uri="{FF2B5EF4-FFF2-40B4-BE49-F238E27FC236}">
                <a16:creationId xmlns:a16="http://schemas.microsoft.com/office/drawing/2014/main" id="{4393C143-85FB-E093-C061-EBEEADE91630}"/>
              </a:ext>
            </a:extLst>
          </p:cNvPr>
          <p:cNvSpPr txBox="1"/>
          <p:nvPr/>
        </p:nvSpPr>
        <p:spPr>
          <a:xfrm>
            <a:off x="9809607" y="400662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06" name="Group 105">
            <a:extLst>
              <a:ext uri="{FF2B5EF4-FFF2-40B4-BE49-F238E27FC236}">
                <a16:creationId xmlns:a16="http://schemas.microsoft.com/office/drawing/2014/main" id="{68279E93-278F-C83E-2BCE-220EC2591622}"/>
              </a:ext>
            </a:extLst>
          </p:cNvPr>
          <p:cNvGrpSpPr/>
          <p:nvPr/>
        </p:nvGrpSpPr>
        <p:grpSpPr>
          <a:xfrm>
            <a:off x="5992404" y="5276141"/>
            <a:ext cx="3827594" cy="646668"/>
            <a:chOff x="6090704" y="3952941"/>
            <a:chExt cx="3827594" cy="646668"/>
          </a:xfrm>
        </p:grpSpPr>
        <p:sp>
          <p:nvSpPr>
            <p:cNvPr id="107" name="Oval 106">
              <a:extLst>
                <a:ext uri="{FF2B5EF4-FFF2-40B4-BE49-F238E27FC236}">
                  <a16:creationId xmlns:a16="http://schemas.microsoft.com/office/drawing/2014/main" id="{33396AC6-BBFC-832E-04FD-B15C86FA596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Oval 107">
              <a:extLst>
                <a:ext uri="{FF2B5EF4-FFF2-40B4-BE49-F238E27FC236}">
                  <a16:creationId xmlns:a16="http://schemas.microsoft.com/office/drawing/2014/main" id="{03E1B85B-9CC1-6D38-A7D4-C55914928E4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09" name="Group 108">
              <a:extLst>
                <a:ext uri="{FF2B5EF4-FFF2-40B4-BE49-F238E27FC236}">
                  <a16:creationId xmlns:a16="http://schemas.microsoft.com/office/drawing/2014/main" id="{E696FA56-07A1-6CCF-C644-140B68E23196}"/>
                </a:ext>
              </a:extLst>
            </p:cNvPr>
            <p:cNvGrpSpPr/>
            <p:nvPr/>
          </p:nvGrpSpPr>
          <p:grpSpPr>
            <a:xfrm>
              <a:off x="6290207" y="3952941"/>
              <a:ext cx="3628091" cy="646668"/>
              <a:chOff x="3706661" y="2326116"/>
              <a:chExt cx="4441515" cy="559265"/>
            </a:xfrm>
          </p:grpSpPr>
          <p:grpSp>
            <p:nvGrpSpPr>
              <p:cNvPr id="110" name="Group 109">
                <a:extLst>
                  <a:ext uri="{FF2B5EF4-FFF2-40B4-BE49-F238E27FC236}">
                    <a16:creationId xmlns:a16="http://schemas.microsoft.com/office/drawing/2014/main" id="{A035C847-E677-E0F6-5C98-12D20BC5A021}"/>
                  </a:ext>
                </a:extLst>
              </p:cNvPr>
              <p:cNvGrpSpPr/>
              <p:nvPr/>
            </p:nvGrpSpPr>
            <p:grpSpPr>
              <a:xfrm>
                <a:off x="4200749" y="2631808"/>
                <a:ext cx="3448967" cy="253573"/>
                <a:chOff x="7998846" y="1867220"/>
                <a:chExt cx="3448967" cy="253573"/>
              </a:xfrm>
            </p:grpSpPr>
            <p:cxnSp>
              <p:nvCxnSpPr>
                <p:cNvPr id="116" name="Straight Connector 115">
                  <a:extLst>
                    <a:ext uri="{FF2B5EF4-FFF2-40B4-BE49-F238E27FC236}">
                      <a16:creationId xmlns:a16="http://schemas.microsoft.com/office/drawing/2014/main" id="{A662EFA8-82D1-583D-FF6E-184B7BAB95B3}"/>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0928387-7A02-3D08-894E-349D63F6D801}"/>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5A15031-BE7E-0910-8958-C11A521F6FDB}"/>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3871264-24FA-05E1-C9E2-DEED8A6B80F0}"/>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89274D2-3122-A600-E748-B77A65CFD1E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16C9A22-021D-7CD3-3DFC-33ECAB2CECB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EBE62EF9-7122-4FA4-872E-2218D7EF0BCE}"/>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112" name="TextBox 111">
                <a:extLst>
                  <a:ext uri="{FF2B5EF4-FFF2-40B4-BE49-F238E27FC236}">
                    <a16:creationId xmlns:a16="http://schemas.microsoft.com/office/drawing/2014/main" id="{35A23F4D-0490-CAD9-F69A-72BF526FFDAE}"/>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113" name="TextBox 112">
                <a:extLst>
                  <a:ext uri="{FF2B5EF4-FFF2-40B4-BE49-F238E27FC236}">
                    <a16:creationId xmlns:a16="http://schemas.microsoft.com/office/drawing/2014/main" id="{1A9C1E47-A430-C72C-D860-8A0849FBD21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114" name="TextBox 113">
                <a:extLst>
                  <a:ext uri="{FF2B5EF4-FFF2-40B4-BE49-F238E27FC236}">
                    <a16:creationId xmlns:a16="http://schemas.microsoft.com/office/drawing/2014/main" id="{6024DDD3-4C7B-8ABE-94B2-B9790C2C1DA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115" name="TextBox 114">
                <a:extLst>
                  <a:ext uri="{FF2B5EF4-FFF2-40B4-BE49-F238E27FC236}">
                    <a16:creationId xmlns:a16="http://schemas.microsoft.com/office/drawing/2014/main" id="{28B3FBE3-1824-5960-0787-DD8C9D5747B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22" name="TextBox 121">
            <a:extLst>
              <a:ext uri="{FF2B5EF4-FFF2-40B4-BE49-F238E27FC236}">
                <a16:creationId xmlns:a16="http://schemas.microsoft.com/office/drawing/2014/main" id="{2D6B9D4C-D397-6C93-0B52-C1D244BA2A6A}"/>
              </a:ext>
            </a:extLst>
          </p:cNvPr>
          <p:cNvSpPr txBox="1"/>
          <p:nvPr/>
        </p:nvSpPr>
        <p:spPr>
          <a:xfrm>
            <a:off x="9802344" y="5065618"/>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75801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A9CB-E9A9-20DE-3C39-1EBB18C7478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7871C6CE-B9F4-34AB-15B5-486E8A73B06D}"/>
              </a:ext>
            </a:extLst>
          </p:cNvPr>
          <p:cNvSpPr txBox="1">
            <a:spLocks/>
          </p:cNvSpPr>
          <p:nvPr/>
        </p:nvSpPr>
        <p:spPr>
          <a:xfrm>
            <a:off x="0" y="0"/>
            <a:ext cx="0" cy="0"/>
          </a:xfrm>
        </p:spPr>
        <p:txBody>
          <a:bodyPr/>
          <a:lstStyle>
            <a:defPPr>
              <a:defRPr kern="0"/>
            </a:defPPr>
          </a:lstStyle>
          <a:p>
            <a:fld id="{06A44ADC-FBC0-4698-B0EC-1AD4A4060383}" type="slidenum">
              <a:rPr lang="en-GB" smtClean="0"/>
              <a:pPr/>
              <a:t>24</a:t>
            </a:fld>
            <a:endParaRPr lang="en-GB"/>
          </a:p>
        </p:txBody>
      </p:sp>
      <p:sp>
        <p:nvSpPr>
          <p:cNvPr id="9" name="Rectangle: Rounded Corners 8">
            <a:extLst>
              <a:ext uri="{FF2B5EF4-FFF2-40B4-BE49-F238E27FC236}">
                <a16:creationId xmlns:a16="http://schemas.microsoft.com/office/drawing/2014/main" id="{AA6A3D04-4DE3-6C03-A59E-F428317C6A36}"/>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C5C3C646-8EBD-8C10-4972-96F51BFB4D64}"/>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60C97F82-E4AE-5A93-8023-90E01745B580}"/>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6D3EB41B-76B6-DC01-ABF2-347706A544D0}"/>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0F6C0EB9-5291-1505-FD05-D5B5F7AFEF15}"/>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9BE6BB94-2A1B-79A5-39DF-BD636136BB9E}"/>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480B6ECC-00F2-75EC-04CA-40568BA35583}"/>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B85E63E0-9529-0EA7-CA12-4402FACC43C7}"/>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0AC1D88A-65CD-9F07-2FAF-1919DAD0EFF8}"/>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B123C3E8-5149-90CB-AE95-BFF4664CF4C6}"/>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120F54D-0467-E1D6-D716-8BE3C41DB9C1}"/>
              </a:ext>
            </a:extLst>
          </p:cNvPr>
          <p:cNvSpPr>
            <a:spLocks/>
          </p:cNvSpPr>
          <p:nvPr/>
        </p:nvSpPr>
        <p:spPr>
          <a:xfrm>
            <a:off x="6956114" y="6591366"/>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530F56B0-DFFB-E1B5-9945-8619A3C24112}"/>
              </a:ext>
            </a:extLst>
          </p:cNvPr>
          <p:cNvSpPr>
            <a:spLocks/>
          </p:cNvSpPr>
          <p:nvPr/>
        </p:nvSpPr>
        <p:spPr>
          <a:xfrm>
            <a:off x="8357229" y="657885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TextBox 2">
            <a:extLst>
              <a:ext uri="{FF2B5EF4-FFF2-40B4-BE49-F238E27FC236}">
                <a16:creationId xmlns:a16="http://schemas.microsoft.com/office/drawing/2014/main" id="{869AC288-4546-69F8-BBF9-E6F300EE422D}"/>
              </a:ext>
            </a:extLst>
          </p:cNvPr>
          <p:cNvSpPr txBox="1"/>
          <p:nvPr/>
        </p:nvSpPr>
        <p:spPr>
          <a:xfrm>
            <a:off x="8704565" y="1609378"/>
            <a:ext cx="792000" cy="230832"/>
          </a:xfrm>
          <a:prstGeom prst="rect">
            <a:avLst/>
          </a:prstGeom>
          <a:noFill/>
        </p:spPr>
        <p:txBody>
          <a:bodyPr wrap="square" rtlCol="0">
            <a:spAutoFit/>
          </a:bodyPr>
          <a:lstStyle/>
          <a:p>
            <a:r>
              <a:rPr lang="en-GB" sz="900" dirty="0">
                <a:solidFill>
                  <a:schemeClr val="bg1"/>
                </a:solidFill>
              </a:rPr>
              <a:t>Awareness</a:t>
            </a:r>
          </a:p>
        </p:txBody>
      </p:sp>
      <p:sp>
        <p:nvSpPr>
          <p:cNvPr id="5" name="TextBox 4">
            <a:extLst>
              <a:ext uri="{FF2B5EF4-FFF2-40B4-BE49-F238E27FC236}">
                <a16:creationId xmlns:a16="http://schemas.microsoft.com/office/drawing/2014/main" id="{08EF1B28-B4A6-A1B1-2602-BC1ECDBA8F68}"/>
              </a:ext>
            </a:extLst>
          </p:cNvPr>
          <p:cNvSpPr txBox="1"/>
          <p:nvPr/>
        </p:nvSpPr>
        <p:spPr>
          <a:xfrm>
            <a:off x="8704565" y="1609378"/>
            <a:ext cx="792000" cy="230832"/>
          </a:xfrm>
          <a:prstGeom prst="rect">
            <a:avLst/>
          </a:prstGeom>
          <a:noFill/>
        </p:spPr>
        <p:txBody>
          <a:bodyPr wrap="square" rtlCol="0">
            <a:spAutoFit/>
          </a:bodyPr>
          <a:lstStyle/>
          <a:p>
            <a:r>
              <a:rPr lang="en-GB" sz="900" dirty="0">
                <a:solidFill>
                  <a:schemeClr val="bg1"/>
                </a:solidFill>
              </a:rPr>
              <a:t>Awareness</a:t>
            </a:r>
          </a:p>
        </p:txBody>
      </p:sp>
      <p:graphicFrame>
        <p:nvGraphicFramePr>
          <p:cNvPr id="6" name="Table 5">
            <a:extLst>
              <a:ext uri="{FF2B5EF4-FFF2-40B4-BE49-F238E27FC236}">
                <a16:creationId xmlns:a16="http://schemas.microsoft.com/office/drawing/2014/main" id="{B39104A1-1B7D-0369-67F2-2D6EAE56A525}"/>
              </a:ext>
            </a:extLst>
          </p:cNvPr>
          <p:cNvGraphicFramePr>
            <a:graphicFrameLocks/>
          </p:cNvGraphicFramePr>
          <p:nvPr>
            <p:extLst>
              <p:ext uri="{D42A27DB-BD31-4B8C-83A1-F6EECF244321}">
                <p14:modId xmlns:p14="http://schemas.microsoft.com/office/powerpoint/2010/main" val="3359353441"/>
              </p:ext>
            </p:extLst>
          </p:nvPr>
        </p:nvGraphicFramePr>
        <p:xfrm>
          <a:off x="457361" y="1499908"/>
          <a:ext cx="11430086" cy="4212108"/>
        </p:xfrm>
        <a:graphic>
          <a:graphicData uri="http://schemas.openxmlformats.org/drawingml/2006/table">
            <a:tbl>
              <a:tblPr firstRow="1" bandRow="1">
                <a:tableStyleId>{2D5ABB26-0587-4C30-8999-92F81FD0307C}</a:tableStyleId>
              </a:tblPr>
              <a:tblGrid>
                <a:gridCol w="1714989">
                  <a:extLst>
                    <a:ext uri="{9D8B030D-6E8A-4147-A177-3AD203B41FA5}">
                      <a16:colId xmlns:a16="http://schemas.microsoft.com/office/drawing/2014/main" val="3254862737"/>
                    </a:ext>
                  </a:extLst>
                </a:gridCol>
                <a:gridCol w="3449132">
                  <a:extLst>
                    <a:ext uri="{9D8B030D-6E8A-4147-A177-3AD203B41FA5}">
                      <a16:colId xmlns:a16="http://schemas.microsoft.com/office/drawing/2014/main" val="3537765484"/>
                    </a:ext>
                  </a:extLst>
                </a:gridCol>
                <a:gridCol w="835797">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471467">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400" b="1" dirty="0">
                          <a:latin typeface="Arial" panose="020B0604020202020204" pitchFamily="34" charset="0"/>
                          <a:cs typeface="Arial" panose="020B0604020202020204" pitchFamily="34" charset="0"/>
                        </a:rPr>
                        <a:t>         </a:t>
                      </a:r>
                    </a:p>
                    <a:p>
                      <a:r>
                        <a:rPr lang="en-GB" sz="1400" b="1" dirty="0">
                          <a:solidFill>
                            <a:srgbClr val="0068B3"/>
                          </a:solidFill>
                          <a:latin typeface="Arial" panose="020B0604020202020204" pitchFamily="34" charset="0"/>
                          <a:cs typeface="Arial" panose="020B0604020202020204" pitchFamily="34" charset="0"/>
                        </a:rPr>
                        <a:t>         </a:t>
                      </a:r>
                      <a:r>
                        <a:rPr lang="en-GB" sz="1200" b="1" dirty="0">
                          <a:solidFill>
                            <a:srgbClr val="0068B3"/>
                          </a:solidFill>
                          <a:latin typeface="Arial" panose="020B0604020202020204" pitchFamily="34" charset="0"/>
                          <a:cs typeface="Arial" panose="020B0604020202020204" pitchFamily="34" charset="0"/>
                        </a:rPr>
                        <a:t>Detail</a:t>
                      </a:r>
                    </a:p>
                  </a:txBody>
                  <a:tcPr>
                    <a:lnB w="12700" cap="flat" cmpd="sng" algn="ctr">
                      <a:solidFill>
                        <a:schemeClr val="tx1"/>
                      </a:solidFill>
                      <a:prstDash val="solid"/>
                      <a:round/>
                      <a:headEnd type="none" w="med" len="med"/>
                      <a:tailEnd type="none" w="med" len="med"/>
                    </a:lnB>
                  </a:tcPr>
                </a:tc>
                <a:tc>
                  <a:txBody>
                    <a:bodyPr/>
                    <a:lstStyle/>
                    <a:p>
                      <a:endParaRPr lang="en-GB" sz="1400" b="1">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400" b="1" dirty="0"/>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08293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team learning and professional development in adult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principles of learning and professional development in adult care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lead learning and professional development practices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r h="117989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development for leaders and managers in adult care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demonstrate commitment to own development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demonstrate commitment to self-awareness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Be able to manage own workload effectively)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143111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 wellbeing for leaders and managers in adult care services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own wellbeing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Understand the importance of maintaining and improving own wellbeing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maintain and improve own wellbeing </a:t>
                      </a:r>
                    </a:p>
                    <a:p>
                      <a:pPr marL="742950" lvl="1" indent="-285750">
                        <a:buFont typeface="Wingdings" panose="05000000000000000000" pitchFamily="2" charset="2"/>
                        <a:buChar char="§"/>
                      </a:pPr>
                      <a:r>
                        <a:rPr lang="en-GB" sz="1050" b="0" i="0" strike="noStrike" kern="1200" dirty="0">
                          <a:solidFill>
                            <a:schemeClr val="tx1"/>
                          </a:solidFill>
                          <a:effectLst/>
                          <a:latin typeface="Arial" panose="020B0604020202020204" pitchFamily="34" charset="0"/>
                          <a:ea typeface="+mn-ea"/>
                          <a:cs typeface="Arial" panose="020B0604020202020204" pitchFamily="34" charset="0"/>
                        </a:rPr>
                        <a:t>Know how to manage own stress and anxiety </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7" name="TextBox 6">
            <a:extLst>
              <a:ext uri="{FF2B5EF4-FFF2-40B4-BE49-F238E27FC236}">
                <a16:creationId xmlns:a16="http://schemas.microsoft.com/office/drawing/2014/main" id="{5EB5398F-FC6E-F5A5-2F3E-77F2CD5E924F}"/>
              </a:ext>
            </a:extLst>
          </p:cNvPr>
          <p:cNvSpPr txBox="1"/>
          <p:nvPr/>
        </p:nvSpPr>
        <p:spPr>
          <a:xfrm>
            <a:off x="8704565" y="1817198"/>
            <a:ext cx="792000" cy="230832"/>
          </a:xfrm>
          <a:prstGeom prst="rect">
            <a:avLst/>
          </a:prstGeom>
          <a:noFill/>
        </p:spPr>
        <p:txBody>
          <a:bodyPr wrap="square" rtlCol="0">
            <a:spAutoFit/>
          </a:bodyPr>
          <a:lstStyle/>
          <a:p>
            <a:r>
              <a:rPr lang="en-GB" sz="900" dirty="0">
                <a:solidFill>
                  <a:schemeClr val="bg1"/>
                </a:solidFill>
              </a:rPr>
              <a:t>Awareness</a:t>
            </a:r>
          </a:p>
        </p:txBody>
      </p:sp>
      <p:sp>
        <p:nvSpPr>
          <p:cNvPr id="15" name="TextBox 14">
            <a:extLst>
              <a:ext uri="{FF2B5EF4-FFF2-40B4-BE49-F238E27FC236}">
                <a16:creationId xmlns:a16="http://schemas.microsoft.com/office/drawing/2014/main" id="{ECBF31AB-A8D7-D50F-4BE6-4CF6C8219EAB}"/>
              </a:ext>
            </a:extLst>
          </p:cNvPr>
          <p:cNvSpPr txBox="1"/>
          <p:nvPr/>
        </p:nvSpPr>
        <p:spPr>
          <a:xfrm>
            <a:off x="8704565" y="1817198"/>
            <a:ext cx="792000" cy="230832"/>
          </a:xfrm>
          <a:prstGeom prst="rect">
            <a:avLst/>
          </a:prstGeom>
          <a:noFill/>
        </p:spPr>
        <p:txBody>
          <a:bodyPr wrap="square" rtlCol="0">
            <a:spAutoFit/>
          </a:bodyPr>
          <a:lstStyle/>
          <a:p>
            <a:r>
              <a:rPr lang="en-GB" sz="900" dirty="0">
                <a:solidFill>
                  <a:schemeClr val="bg1"/>
                </a:solidFill>
              </a:rPr>
              <a:t>Awareness</a:t>
            </a:r>
          </a:p>
        </p:txBody>
      </p:sp>
      <p:sp>
        <p:nvSpPr>
          <p:cNvPr id="16" name="TextBox 15">
            <a:extLst>
              <a:ext uri="{FF2B5EF4-FFF2-40B4-BE49-F238E27FC236}">
                <a16:creationId xmlns:a16="http://schemas.microsoft.com/office/drawing/2014/main" id="{84CBA34A-0F3C-1BE2-1592-832D0DEDD618}"/>
              </a:ext>
            </a:extLst>
          </p:cNvPr>
          <p:cNvSpPr txBox="1"/>
          <p:nvPr/>
        </p:nvSpPr>
        <p:spPr>
          <a:xfrm>
            <a:off x="8704565" y="1650942"/>
            <a:ext cx="792000" cy="230832"/>
          </a:xfrm>
          <a:prstGeom prst="rect">
            <a:avLst/>
          </a:prstGeom>
          <a:noFill/>
        </p:spPr>
        <p:txBody>
          <a:bodyPr wrap="square" rtlCol="0">
            <a:spAutoFit/>
          </a:bodyPr>
          <a:lstStyle/>
          <a:p>
            <a:r>
              <a:rPr lang="en-GB" sz="900" dirty="0">
                <a:solidFill>
                  <a:schemeClr val="bg1"/>
                </a:solidFill>
              </a:rPr>
              <a:t>Awareness</a:t>
            </a:r>
          </a:p>
        </p:txBody>
      </p:sp>
      <p:grpSp>
        <p:nvGrpSpPr>
          <p:cNvPr id="25" name="Group 24">
            <a:extLst>
              <a:ext uri="{FF2B5EF4-FFF2-40B4-BE49-F238E27FC236}">
                <a16:creationId xmlns:a16="http://schemas.microsoft.com/office/drawing/2014/main" id="{07776785-CCB6-6E5C-1816-B99CCB573948}"/>
              </a:ext>
            </a:extLst>
          </p:cNvPr>
          <p:cNvGrpSpPr/>
          <p:nvPr/>
        </p:nvGrpSpPr>
        <p:grpSpPr>
          <a:xfrm>
            <a:off x="5992404" y="2245694"/>
            <a:ext cx="3827594" cy="646668"/>
            <a:chOff x="6090704" y="3952941"/>
            <a:chExt cx="3827594" cy="646668"/>
          </a:xfrm>
        </p:grpSpPr>
        <p:sp>
          <p:nvSpPr>
            <p:cNvPr id="26" name="Oval 25">
              <a:extLst>
                <a:ext uri="{FF2B5EF4-FFF2-40B4-BE49-F238E27FC236}">
                  <a16:creationId xmlns:a16="http://schemas.microsoft.com/office/drawing/2014/main" id="{34BFBD2F-4338-3D5B-0EBD-C885ADC1D570}"/>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Oval 26">
              <a:extLst>
                <a:ext uri="{FF2B5EF4-FFF2-40B4-BE49-F238E27FC236}">
                  <a16:creationId xmlns:a16="http://schemas.microsoft.com/office/drawing/2014/main" id="{ABA97013-D506-19BD-7294-8E6496E8382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36" name="Group 35">
              <a:extLst>
                <a:ext uri="{FF2B5EF4-FFF2-40B4-BE49-F238E27FC236}">
                  <a16:creationId xmlns:a16="http://schemas.microsoft.com/office/drawing/2014/main" id="{F33ED7D8-A1DF-F847-B95B-D01CD6C7E84C}"/>
                </a:ext>
              </a:extLst>
            </p:cNvPr>
            <p:cNvGrpSpPr/>
            <p:nvPr/>
          </p:nvGrpSpPr>
          <p:grpSpPr>
            <a:xfrm>
              <a:off x="6290207" y="3952941"/>
              <a:ext cx="3628091" cy="646668"/>
              <a:chOff x="3706661" y="2326116"/>
              <a:chExt cx="4441515" cy="559265"/>
            </a:xfrm>
          </p:grpSpPr>
          <p:grpSp>
            <p:nvGrpSpPr>
              <p:cNvPr id="37" name="Group 36">
                <a:extLst>
                  <a:ext uri="{FF2B5EF4-FFF2-40B4-BE49-F238E27FC236}">
                    <a16:creationId xmlns:a16="http://schemas.microsoft.com/office/drawing/2014/main" id="{843775EE-2A14-299F-D776-382FEAF6926B}"/>
                  </a:ext>
                </a:extLst>
              </p:cNvPr>
              <p:cNvGrpSpPr/>
              <p:nvPr/>
            </p:nvGrpSpPr>
            <p:grpSpPr>
              <a:xfrm>
                <a:off x="4200749" y="2631808"/>
                <a:ext cx="3448967" cy="253573"/>
                <a:chOff x="7998846" y="1867220"/>
                <a:chExt cx="3448967" cy="253573"/>
              </a:xfrm>
            </p:grpSpPr>
            <p:cxnSp>
              <p:nvCxnSpPr>
                <p:cNvPr id="44" name="Straight Connector 43">
                  <a:extLst>
                    <a:ext uri="{FF2B5EF4-FFF2-40B4-BE49-F238E27FC236}">
                      <a16:creationId xmlns:a16="http://schemas.microsoft.com/office/drawing/2014/main" id="{ABCF00F1-9870-9B42-38D2-43BED0B79803}"/>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8954981-1B31-61D7-1AFA-494DC084C69B}"/>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20C30E8-A350-6C23-82D6-9EA15744F497}"/>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4400E42-F25E-8DC1-BD72-16B536223F7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13ABC88-DB55-376A-8F2F-97487DF9C0A1}"/>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882FC84-F0A8-66AD-7B7F-81602B0FBBB0}"/>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1A6F1A5F-E12F-7449-80B5-8DA173956EC0}"/>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9" name="TextBox 38">
                <a:extLst>
                  <a:ext uri="{FF2B5EF4-FFF2-40B4-BE49-F238E27FC236}">
                    <a16:creationId xmlns:a16="http://schemas.microsoft.com/office/drawing/2014/main" id="{9336AD44-6A6F-F99A-5584-8DC76C083104}"/>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41" name="TextBox 40">
                <a:extLst>
                  <a:ext uri="{FF2B5EF4-FFF2-40B4-BE49-F238E27FC236}">
                    <a16:creationId xmlns:a16="http://schemas.microsoft.com/office/drawing/2014/main" id="{48163D61-F38B-98DC-51BB-638833368D03}"/>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2" name="TextBox 41">
                <a:extLst>
                  <a:ext uri="{FF2B5EF4-FFF2-40B4-BE49-F238E27FC236}">
                    <a16:creationId xmlns:a16="http://schemas.microsoft.com/office/drawing/2014/main" id="{1D415842-DC7B-ABF3-8D74-BC4E135BA258}"/>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3" name="TextBox 42">
                <a:extLst>
                  <a:ext uri="{FF2B5EF4-FFF2-40B4-BE49-F238E27FC236}">
                    <a16:creationId xmlns:a16="http://schemas.microsoft.com/office/drawing/2014/main" id="{77BD4ECA-0F34-62B2-A687-D1018EA4B8E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50" name="Group 49">
            <a:extLst>
              <a:ext uri="{FF2B5EF4-FFF2-40B4-BE49-F238E27FC236}">
                <a16:creationId xmlns:a16="http://schemas.microsoft.com/office/drawing/2014/main" id="{549E314A-E18B-1BA8-7640-8CB7F73D4038}"/>
              </a:ext>
            </a:extLst>
          </p:cNvPr>
          <p:cNvGrpSpPr/>
          <p:nvPr/>
        </p:nvGrpSpPr>
        <p:grpSpPr>
          <a:xfrm>
            <a:off x="5992404" y="4640584"/>
            <a:ext cx="3827594" cy="646668"/>
            <a:chOff x="6090704" y="3952941"/>
            <a:chExt cx="3827594" cy="646668"/>
          </a:xfrm>
        </p:grpSpPr>
        <p:sp>
          <p:nvSpPr>
            <p:cNvPr id="51" name="Oval 50">
              <a:extLst>
                <a:ext uri="{FF2B5EF4-FFF2-40B4-BE49-F238E27FC236}">
                  <a16:creationId xmlns:a16="http://schemas.microsoft.com/office/drawing/2014/main" id="{CDD2231A-E1F7-266B-033F-209987C6A750}"/>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6C072B08-F0EC-68CA-AB7C-00979EC5180E}"/>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6DC971FE-12E6-3240-558D-F1E924B7D983}"/>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9535A486-12A9-912F-375B-D23A1421A961}"/>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75A81F43-9D33-8928-F65E-85FEF605CF87}"/>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6490BAD-6609-9515-160B-16898252F0B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7AEDBF-87AB-AAE1-46B0-FD474021EFB3}"/>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6213CBC-E7CE-4CB9-16C3-5536C0B75EB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AF8BCCA-42EF-0356-E07F-6CAAF2142F1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6015C43-D023-41BF-69F3-B4A51B0A851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0B91CAE3-65BE-E3FF-5AEC-D83023DEC16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F9058503-6A2F-CB20-B792-01AC9E74036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638477E3-F8D1-E3CD-828E-A9EC7A294E7D}"/>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088BE3AF-2428-FDE6-6788-496E72663AF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7F34E06B-BFFD-0D77-C0BD-71A64A29B75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123" name="Group 122">
            <a:extLst>
              <a:ext uri="{FF2B5EF4-FFF2-40B4-BE49-F238E27FC236}">
                <a16:creationId xmlns:a16="http://schemas.microsoft.com/office/drawing/2014/main" id="{7342EEFD-10E9-2B32-F344-12296ED30FAE}"/>
              </a:ext>
            </a:extLst>
          </p:cNvPr>
          <p:cNvGrpSpPr/>
          <p:nvPr/>
        </p:nvGrpSpPr>
        <p:grpSpPr>
          <a:xfrm>
            <a:off x="5992404" y="3385538"/>
            <a:ext cx="3827594" cy="646668"/>
            <a:chOff x="6090704" y="3952941"/>
            <a:chExt cx="3827594" cy="646668"/>
          </a:xfrm>
        </p:grpSpPr>
        <p:sp>
          <p:nvSpPr>
            <p:cNvPr id="124" name="Oval 123">
              <a:extLst>
                <a:ext uri="{FF2B5EF4-FFF2-40B4-BE49-F238E27FC236}">
                  <a16:creationId xmlns:a16="http://schemas.microsoft.com/office/drawing/2014/main" id="{6BA18BBA-2555-203E-7A64-3FCCA3D349CA}"/>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5" name="Oval 124">
              <a:extLst>
                <a:ext uri="{FF2B5EF4-FFF2-40B4-BE49-F238E27FC236}">
                  <a16:creationId xmlns:a16="http://schemas.microsoft.com/office/drawing/2014/main" id="{13A106C9-DF39-507F-278C-0EA1B1DA5D56}"/>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26" name="Group 125">
              <a:extLst>
                <a:ext uri="{FF2B5EF4-FFF2-40B4-BE49-F238E27FC236}">
                  <a16:creationId xmlns:a16="http://schemas.microsoft.com/office/drawing/2014/main" id="{49810C22-3CF0-6C5A-2FFD-D5579498DE35}"/>
                </a:ext>
              </a:extLst>
            </p:cNvPr>
            <p:cNvGrpSpPr/>
            <p:nvPr/>
          </p:nvGrpSpPr>
          <p:grpSpPr>
            <a:xfrm>
              <a:off x="6290207" y="3952941"/>
              <a:ext cx="3628091" cy="646668"/>
              <a:chOff x="3706661" y="2326116"/>
              <a:chExt cx="4441515" cy="559265"/>
            </a:xfrm>
          </p:grpSpPr>
          <p:grpSp>
            <p:nvGrpSpPr>
              <p:cNvPr id="127" name="Group 126">
                <a:extLst>
                  <a:ext uri="{FF2B5EF4-FFF2-40B4-BE49-F238E27FC236}">
                    <a16:creationId xmlns:a16="http://schemas.microsoft.com/office/drawing/2014/main" id="{1375A251-34E6-41D8-0126-ED8F487AAE96}"/>
                  </a:ext>
                </a:extLst>
              </p:cNvPr>
              <p:cNvGrpSpPr/>
              <p:nvPr/>
            </p:nvGrpSpPr>
            <p:grpSpPr>
              <a:xfrm>
                <a:off x="4200749" y="2631808"/>
                <a:ext cx="3448967" cy="253573"/>
                <a:chOff x="7998846" y="1867220"/>
                <a:chExt cx="3448967" cy="253573"/>
              </a:xfrm>
            </p:grpSpPr>
            <p:cxnSp>
              <p:nvCxnSpPr>
                <p:cNvPr id="133" name="Straight Connector 132">
                  <a:extLst>
                    <a:ext uri="{FF2B5EF4-FFF2-40B4-BE49-F238E27FC236}">
                      <a16:creationId xmlns:a16="http://schemas.microsoft.com/office/drawing/2014/main" id="{501E2F03-BF29-B2F6-A4F0-D3F2F0D9FC24}"/>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1E9D80-5D1E-119A-91A2-9CF5E0DDB678}"/>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2C3D037-B667-AEE4-327F-1A9ACBCBB44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2696C3C-5B99-3994-4EB5-EB7A4B769352}"/>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1F5A247-60F2-17ED-643A-498E9950A1D0}"/>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2A4F75B-BCAE-F235-C3E5-C0F5C39BE0CB}"/>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FB382F12-E345-8079-56BF-A72840405005}"/>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129" name="TextBox 128">
                <a:extLst>
                  <a:ext uri="{FF2B5EF4-FFF2-40B4-BE49-F238E27FC236}">
                    <a16:creationId xmlns:a16="http://schemas.microsoft.com/office/drawing/2014/main" id="{7D7EE265-9352-8C4A-B18D-A733423BAE87}"/>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130" name="TextBox 129">
                <a:extLst>
                  <a:ext uri="{FF2B5EF4-FFF2-40B4-BE49-F238E27FC236}">
                    <a16:creationId xmlns:a16="http://schemas.microsoft.com/office/drawing/2014/main" id="{19FD6D7D-05E1-7D52-88B9-96B7700D87A3}"/>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131" name="TextBox 130">
                <a:extLst>
                  <a:ext uri="{FF2B5EF4-FFF2-40B4-BE49-F238E27FC236}">
                    <a16:creationId xmlns:a16="http://schemas.microsoft.com/office/drawing/2014/main" id="{8EFE4DB8-FCBB-AB3C-80FD-2F6C4E0164C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132" name="TextBox 131">
                <a:extLst>
                  <a:ext uri="{FF2B5EF4-FFF2-40B4-BE49-F238E27FC236}">
                    <a16:creationId xmlns:a16="http://schemas.microsoft.com/office/drawing/2014/main" id="{061A9E98-2375-1563-5E6F-248E8474B989}"/>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139" name="TextBox 138">
            <a:extLst>
              <a:ext uri="{FF2B5EF4-FFF2-40B4-BE49-F238E27FC236}">
                <a16:creationId xmlns:a16="http://schemas.microsoft.com/office/drawing/2014/main" id="{E03BBE38-6DA1-9B3C-75D0-BFB5EF9018AA}"/>
              </a:ext>
            </a:extLst>
          </p:cNvPr>
          <p:cNvSpPr txBox="1"/>
          <p:nvPr/>
        </p:nvSpPr>
        <p:spPr>
          <a:xfrm>
            <a:off x="9785271" y="210928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40" name="TextBox 139">
            <a:extLst>
              <a:ext uri="{FF2B5EF4-FFF2-40B4-BE49-F238E27FC236}">
                <a16:creationId xmlns:a16="http://schemas.microsoft.com/office/drawing/2014/main" id="{D0BE992A-7B58-F2D2-CC65-FA90AA48EDAF}"/>
              </a:ext>
            </a:extLst>
          </p:cNvPr>
          <p:cNvSpPr txBox="1"/>
          <p:nvPr/>
        </p:nvSpPr>
        <p:spPr>
          <a:xfrm>
            <a:off x="9799216" y="316184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141" name="TextBox 140">
            <a:extLst>
              <a:ext uri="{FF2B5EF4-FFF2-40B4-BE49-F238E27FC236}">
                <a16:creationId xmlns:a16="http://schemas.microsoft.com/office/drawing/2014/main" id="{3D309BDC-CAC3-04F1-286C-D5F1CB2A2A38}"/>
              </a:ext>
            </a:extLst>
          </p:cNvPr>
          <p:cNvSpPr txBox="1"/>
          <p:nvPr/>
        </p:nvSpPr>
        <p:spPr>
          <a:xfrm>
            <a:off x="9809607" y="433782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341856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86095-FE61-C96B-C51A-41B11671AF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F1E6AB9A-29B7-090D-19D5-08E23BFDDA69}"/>
              </a:ext>
            </a:extLst>
          </p:cNvPr>
          <p:cNvSpPr txBox="1">
            <a:spLocks/>
          </p:cNvSpPr>
          <p:nvPr/>
        </p:nvSpPr>
        <p:spPr>
          <a:xfrm>
            <a:off x="0" y="0"/>
            <a:ext cx="0" cy="0"/>
          </a:xfrm>
        </p:spPr>
        <p:txBody>
          <a:bodyPr/>
          <a:lstStyle>
            <a:defPPr>
              <a:defRPr kern="0"/>
            </a:defPPr>
          </a:lstStyle>
          <a:p>
            <a:fld id="{06A44ADC-FBC0-4698-B0EC-1AD4A4060383}" type="slidenum">
              <a:rPr lang="en-GB" smtClean="0"/>
              <a:pPr/>
              <a:t>25</a:t>
            </a:fld>
            <a:endParaRPr lang="en-GB"/>
          </a:p>
        </p:txBody>
      </p:sp>
      <p:sp>
        <p:nvSpPr>
          <p:cNvPr id="9" name="Rectangle: Rounded Corners 8">
            <a:extLst>
              <a:ext uri="{FF2B5EF4-FFF2-40B4-BE49-F238E27FC236}">
                <a16:creationId xmlns:a16="http://schemas.microsoft.com/office/drawing/2014/main" id="{2F7FA346-CBDE-3165-D4BC-09D1BFB2870F}"/>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C045DFB1-4B23-0500-C918-E762F26E9A1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F4D4AA3B-042D-E3A0-A168-350528B037E7}"/>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523579B7-081F-D03E-92D8-66948A2ACA5A}"/>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36EBFBF9-BDE6-60EC-4E38-CD9FFE008478}"/>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2E41B6A5-298D-F7B0-6515-C3B819A3EBEB}"/>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55A51618-F738-E445-D9C5-3F4B0A90B18F}"/>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67508A63-9F37-ED62-5C1C-DFAEFC07218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62B01625-C2F5-C0A6-328E-4ED76E69C188}"/>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4ED6C3F6-4554-5467-90D2-F9F50CE46C93}"/>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54F1AFC9-A21E-9DD3-93D7-1C64B53727CC}"/>
              </a:ext>
            </a:extLst>
          </p:cNvPr>
          <p:cNvSpPr>
            <a:spLocks/>
          </p:cNvSpPr>
          <p:nvPr/>
        </p:nvSpPr>
        <p:spPr>
          <a:xfrm>
            <a:off x="6956114" y="6591366"/>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085383F-9054-BFD2-1A18-49E07B81CA57}"/>
              </a:ext>
            </a:extLst>
          </p:cNvPr>
          <p:cNvSpPr>
            <a:spLocks/>
          </p:cNvSpPr>
          <p:nvPr/>
        </p:nvSpPr>
        <p:spPr>
          <a:xfrm>
            <a:off x="8357229" y="6578850"/>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extBox 1">
            <a:extLst>
              <a:ext uri="{FF2B5EF4-FFF2-40B4-BE49-F238E27FC236}">
                <a16:creationId xmlns:a16="http://schemas.microsoft.com/office/drawing/2014/main" id="{6DE9A9F9-63F9-60B2-0E9B-875984FC72F3}"/>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graphicFrame>
        <p:nvGraphicFramePr>
          <p:cNvPr id="4" name="Table 3">
            <a:extLst>
              <a:ext uri="{FF2B5EF4-FFF2-40B4-BE49-F238E27FC236}">
                <a16:creationId xmlns:a16="http://schemas.microsoft.com/office/drawing/2014/main" id="{A2E9F5A4-5868-1D9A-E584-2172E917A706}"/>
              </a:ext>
            </a:extLst>
          </p:cNvPr>
          <p:cNvGraphicFramePr>
            <a:graphicFrameLocks/>
          </p:cNvGraphicFramePr>
          <p:nvPr>
            <p:extLst>
              <p:ext uri="{D42A27DB-BD31-4B8C-83A1-F6EECF244321}">
                <p14:modId xmlns:p14="http://schemas.microsoft.com/office/powerpoint/2010/main" val="4007634363"/>
              </p:ext>
            </p:extLst>
          </p:nvPr>
        </p:nvGraphicFramePr>
        <p:xfrm>
          <a:off x="373988" y="1651022"/>
          <a:ext cx="11430086" cy="4804998"/>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005469">
                  <a:extLst>
                    <a:ext uri="{9D8B030D-6E8A-4147-A177-3AD203B41FA5}">
                      <a16:colId xmlns:a16="http://schemas.microsoft.com/office/drawing/2014/main" val="3537765484"/>
                    </a:ext>
                  </a:extLst>
                </a:gridCol>
                <a:gridCol w="629089">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1305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756166">
                <a:tc>
                  <a:txBody>
                    <a:bodyPr/>
                    <a:lstStyle/>
                    <a:p>
                      <a:r>
                        <a:rPr lang="en-GB" sz="1200" b="1" dirty="0">
                          <a:latin typeface="Arial" panose="020B0604020202020204" pitchFamily="34" charset="0"/>
                          <a:cs typeface="Arial" panose="020B0604020202020204" pitchFamily="34" charset="0"/>
                        </a:rPr>
                        <a:t>Human resources management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the role of Human Resource Management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how Human Resource Management influences the business activities of an organisation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the requirements of employment law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the role of employment contracts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the employer and employee expectations including the employer and employee statutory rights and responsibilities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the management of underperformance in the workplace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performance management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reward and recognition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how to carry out a performance review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the factors that affect an organisation's talent planning, recruitment and selection policy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recruitment and selection methods for the resourcing of talent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how to manage the recruitment and selection interviewing process for a job role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succession planning and its importance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the onboarding and induction process </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Understand how to support the training and development process of individuals </a:t>
                      </a: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17" name="TextBox 16">
            <a:extLst>
              <a:ext uri="{FF2B5EF4-FFF2-40B4-BE49-F238E27FC236}">
                <a16:creationId xmlns:a16="http://schemas.microsoft.com/office/drawing/2014/main" id="{0B0C0120-4D41-8F0E-ABEA-9797DDDE3EA6}"/>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18" name="TextBox 17">
            <a:extLst>
              <a:ext uri="{FF2B5EF4-FFF2-40B4-BE49-F238E27FC236}">
                <a16:creationId xmlns:a16="http://schemas.microsoft.com/office/drawing/2014/main" id="{3CD3089E-9E91-C2EB-4CE2-0CAFA613CE2B}"/>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19" name="TextBox 18">
            <a:extLst>
              <a:ext uri="{FF2B5EF4-FFF2-40B4-BE49-F238E27FC236}">
                <a16:creationId xmlns:a16="http://schemas.microsoft.com/office/drawing/2014/main" id="{CB3CE349-96A9-C082-79F1-2B7CC74D6D19}"/>
              </a:ext>
            </a:extLst>
          </p:cNvPr>
          <p:cNvSpPr txBox="1"/>
          <p:nvPr/>
        </p:nvSpPr>
        <p:spPr>
          <a:xfrm>
            <a:off x="9785271" y="236301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20" name="Group 19">
            <a:extLst>
              <a:ext uri="{FF2B5EF4-FFF2-40B4-BE49-F238E27FC236}">
                <a16:creationId xmlns:a16="http://schemas.microsoft.com/office/drawing/2014/main" id="{E4C7730B-CF35-1F7E-CF26-E3267145F920}"/>
              </a:ext>
            </a:extLst>
          </p:cNvPr>
          <p:cNvGrpSpPr/>
          <p:nvPr/>
        </p:nvGrpSpPr>
        <p:grpSpPr>
          <a:xfrm>
            <a:off x="5992404" y="3655561"/>
            <a:ext cx="3827594" cy="646668"/>
            <a:chOff x="6090704" y="3952941"/>
            <a:chExt cx="3827594" cy="646668"/>
          </a:xfrm>
        </p:grpSpPr>
        <p:sp>
          <p:nvSpPr>
            <p:cNvPr id="21" name="Oval 20">
              <a:extLst>
                <a:ext uri="{FF2B5EF4-FFF2-40B4-BE49-F238E27FC236}">
                  <a16:creationId xmlns:a16="http://schemas.microsoft.com/office/drawing/2014/main" id="{FD1ADDDA-B235-7581-5C07-7ADF9FEBF36F}"/>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Oval 21">
              <a:extLst>
                <a:ext uri="{FF2B5EF4-FFF2-40B4-BE49-F238E27FC236}">
                  <a16:creationId xmlns:a16="http://schemas.microsoft.com/office/drawing/2014/main" id="{77203292-8BEA-F316-2946-CAD07D9F1C1F}"/>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3" name="Group 22">
              <a:extLst>
                <a:ext uri="{FF2B5EF4-FFF2-40B4-BE49-F238E27FC236}">
                  <a16:creationId xmlns:a16="http://schemas.microsoft.com/office/drawing/2014/main" id="{77FA377B-3E74-C6A9-6160-45EB24042048}"/>
                </a:ext>
              </a:extLst>
            </p:cNvPr>
            <p:cNvGrpSpPr/>
            <p:nvPr/>
          </p:nvGrpSpPr>
          <p:grpSpPr>
            <a:xfrm>
              <a:off x="6290207" y="3952941"/>
              <a:ext cx="3628091" cy="646668"/>
              <a:chOff x="3706661" y="2326116"/>
              <a:chExt cx="4441515" cy="559265"/>
            </a:xfrm>
          </p:grpSpPr>
          <p:grpSp>
            <p:nvGrpSpPr>
              <p:cNvPr id="24" name="Group 23">
                <a:extLst>
                  <a:ext uri="{FF2B5EF4-FFF2-40B4-BE49-F238E27FC236}">
                    <a16:creationId xmlns:a16="http://schemas.microsoft.com/office/drawing/2014/main" id="{D5E91443-CEE7-0A69-2C77-40BC00B39DCC}"/>
                  </a:ext>
                </a:extLst>
              </p:cNvPr>
              <p:cNvGrpSpPr/>
              <p:nvPr/>
            </p:nvGrpSpPr>
            <p:grpSpPr>
              <a:xfrm>
                <a:off x="4200749" y="2631808"/>
                <a:ext cx="3448967" cy="253573"/>
                <a:chOff x="7998846" y="1867220"/>
                <a:chExt cx="3448967" cy="253573"/>
              </a:xfrm>
            </p:grpSpPr>
            <p:cxnSp>
              <p:nvCxnSpPr>
                <p:cNvPr id="33" name="Straight Connector 32">
                  <a:extLst>
                    <a:ext uri="{FF2B5EF4-FFF2-40B4-BE49-F238E27FC236}">
                      <a16:creationId xmlns:a16="http://schemas.microsoft.com/office/drawing/2014/main" id="{17BAC679-282C-87E4-463B-270000B21F86}"/>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B84ACF-8E72-8FF3-140B-0A11414E597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29B2B1-C953-F250-4D82-949258ECFCA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5922322-3FFA-EC1E-CCBD-6C703316B956}"/>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1A3DB37-768D-4C02-1CFD-3761BC8C352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A2808F8-794D-195F-7E68-84C30E1975B4}"/>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42C3A06D-AD34-E3F8-4BCB-48B7516F2392}"/>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29" name="TextBox 28">
                <a:extLst>
                  <a:ext uri="{FF2B5EF4-FFF2-40B4-BE49-F238E27FC236}">
                    <a16:creationId xmlns:a16="http://schemas.microsoft.com/office/drawing/2014/main" id="{3BA3A89B-ED17-0172-6A1A-AB196460DAC5}"/>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0" name="TextBox 29">
                <a:extLst>
                  <a:ext uri="{FF2B5EF4-FFF2-40B4-BE49-F238E27FC236}">
                    <a16:creationId xmlns:a16="http://schemas.microsoft.com/office/drawing/2014/main" id="{E2FFC70A-06EC-7DEF-8986-0B0C712E20B7}"/>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31" name="TextBox 30">
                <a:extLst>
                  <a:ext uri="{FF2B5EF4-FFF2-40B4-BE49-F238E27FC236}">
                    <a16:creationId xmlns:a16="http://schemas.microsoft.com/office/drawing/2014/main" id="{EA762B0D-F6C9-6C47-1A16-2B51533212AB}"/>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32" name="TextBox 31">
                <a:extLst>
                  <a:ext uri="{FF2B5EF4-FFF2-40B4-BE49-F238E27FC236}">
                    <a16:creationId xmlns:a16="http://schemas.microsoft.com/office/drawing/2014/main" id="{5FE9D694-C203-1F79-92AB-02308D96A5F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172860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659E-F7A4-08FE-9458-3399ED4431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5C7E56-FB06-BC7C-5E4C-9DC3DC3B0CA7}"/>
              </a:ext>
            </a:extLst>
          </p:cNvPr>
          <p:cNvSpPr txBox="1">
            <a:spLocks/>
          </p:cNvSpPr>
          <p:nvPr/>
        </p:nvSpPr>
        <p:spPr>
          <a:xfrm>
            <a:off x="0" y="0"/>
            <a:ext cx="0" cy="0"/>
          </a:xfrm>
        </p:spPr>
        <p:txBody>
          <a:bodyPr/>
          <a:lstStyle>
            <a:defPPr>
              <a:defRPr kern="0"/>
            </a:defPPr>
          </a:lstStyle>
          <a:p>
            <a:fld id="{06A44ADC-FBC0-4698-B0EC-1AD4A4060383}" type="slidenum">
              <a:rPr lang="en-GB" smtClean="0"/>
              <a:pPr/>
              <a:t>26</a:t>
            </a:fld>
            <a:endParaRPr lang="en-GB"/>
          </a:p>
        </p:txBody>
      </p:sp>
      <p:sp>
        <p:nvSpPr>
          <p:cNvPr id="9" name="Rectangle: Rounded Corners 8">
            <a:extLst>
              <a:ext uri="{FF2B5EF4-FFF2-40B4-BE49-F238E27FC236}">
                <a16:creationId xmlns:a16="http://schemas.microsoft.com/office/drawing/2014/main" id="{C3EE5A1D-30A5-0DB0-B5D2-2A278AE9182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86BCD14F-882A-03AD-23CA-B766BC563EAA}"/>
              </a:ext>
            </a:extLst>
          </p:cNvPr>
          <p:cNvSpPr/>
          <p:nvPr/>
        </p:nvSpPr>
        <p:spPr>
          <a:xfrm rot="10800000" flipV="1">
            <a:off x="10312404" y="-2"/>
            <a:ext cx="1879596" cy="360001"/>
          </a:xfrm>
          <a:prstGeom prst="roundRect">
            <a:avLst/>
          </a:prstGeom>
          <a:solidFill>
            <a:srgbClr val="BA0C2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5DD76586-23DA-0DDE-893B-30389326ABC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E6792DDB-464C-2C38-E9B2-7BA812632BB5}"/>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B7AE988-5524-8189-F16C-012C78862FDE}"/>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B4902641-EDB5-24B1-72A0-54650ECBC2F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43365085-76CB-AF77-0696-C2409C84D07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a:ln>
                  <a:noFill/>
                </a:ln>
                <a:solidFill>
                  <a:srgbClr val="BA0C2F"/>
                </a:solidFill>
                <a:effectLst/>
                <a:uLnTx/>
                <a:uFillTx/>
                <a:latin typeface="Arial"/>
                <a:cs typeface="Arial"/>
                <a:sym typeface="Arial"/>
              </a:rPr>
              <a:t>Registered manager role</a:t>
            </a:r>
            <a:endParaRPr kumimoji="0" lang="en-GB" sz="3200" b="1" i="0" u="none" strike="noStrike" kern="0" cap="none" spc="0" normalizeH="0" baseline="0" noProof="0" dirty="0">
              <a:ln>
                <a:noFill/>
              </a:ln>
              <a:solidFill>
                <a:srgbClr val="BA0C2F"/>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9E7BE414-9D8D-B07F-F5B1-39AA461FDD77}"/>
              </a:ext>
            </a:extLst>
          </p:cNvPr>
          <p:cNvGraphicFramePr/>
          <p:nvPr>
            <p:extLst>
              <p:ext uri="{D42A27DB-BD31-4B8C-83A1-F6EECF244321}">
                <p14:modId xmlns:p14="http://schemas.microsoft.com/office/powerpoint/2010/main" val="1201674884"/>
              </p:ext>
            </p:extLst>
          </p:nvPr>
        </p:nvGraphicFramePr>
        <p:xfrm>
          <a:off x="470036" y="1205431"/>
          <a:ext cx="11334038" cy="5648701"/>
        </p:xfrm>
        <a:graphic>
          <a:graphicData uri="http://schemas.openxmlformats.org/drawingml/2006/table">
            <a:tbl>
              <a:tblPr firstRow="1" bandRow="1">
                <a:tableStyleId>{69012ECD-51FC-41F1-AA8D-1B2483CD663E}</a:tableStyleId>
              </a:tblPr>
              <a:tblGrid>
                <a:gridCol w="4656434">
                  <a:extLst>
                    <a:ext uri="{9D8B030D-6E8A-4147-A177-3AD203B41FA5}">
                      <a16:colId xmlns:a16="http://schemas.microsoft.com/office/drawing/2014/main" val="2582755497"/>
                    </a:ext>
                  </a:extLst>
                </a:gridCol>
                <a:gridCol w="1669401">
                  <a:extLst>
                    <a:ext uri="{9D8B030D-6E8A-4147-A177-3AD203B41FA5}">
                      <a16:colId xmlns:a16="http://schemas.microsoft.com/office/drawing/2014/main" val="982803903"/>
                    </a:ext>
                  </a:extLst>
                </a:gridCol>
                <a:gridCol w="1669401">
                  <a:extLst>
                    <a:ext uri="{9D8B030D-6E8A-4147-A177-3AD203B41FA5}">
                      <a16:colId xmlns:a16="http://schemas.microsoft.com/office/drawing/2014/main" val="486503153"/>
                    </a:ext>
                  </a:extLst>
                </a:gridCol>
                <a:gridCol w="1669401">
                  <a:extLst>
                    <a:ext uri="{9D8B030D-6E8A-4147-A177-3AD203B41FA5}">
                      <a16:colId xmlns:a16="http://schemas.microsoft.com/office/drawing/2014/main" val="4142100848"/>
                    </a:ext>
                  </a:extLst>
                </a:gridCol>
                <a:gridCol w="1669401">
                  <a:extLst>
                    <a:ext uri="{9D8B030D-6E8A-4147-A177-3AD203B41FA5}">
                      <a16:colId xmlns:a16="http://schemas.microsoft.com/office/drawing/2014/main" val="2794606764"/>
                    </a:ext>
                  </a:extLst>
                </a:gridCol>
              </a:tblGrid>
              <a:tr h="387323">
                <a:tc>
                  <a:txBody>
                    <a:bodyPr/>
                    <a:lstStyle/>
                    <a:p>
                      <a:pPr algn="ctr"/>
                      <a:endParaRPr lang="en-GB" sz="1050" dirty="0">
                        <a:solidFill>
                          <a:schemeClr val="accent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50">
                          <a:solidFill>
                            <a:srgbClr val="0068B3"/>
                          </a:solidFill>
                          <a:latin typeface="Arial" panose="020B0604020202020204" pitchFamily="34" charset="0"/>
                          <a:cs typeface="Arial" panose="020B0604020202020204" pitchFamily="34" charset="0"/>
                        </a:rPr>
                        <a:t>I have completed this</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50">
                          <a:solidFill>
                            <a:srgbClr val="0068B3"/>
                          </a:solidFill>
                          <a:latin typeface="Arial" panose="020B0604020202020204" pitchFamily="34" charset="0"/>
                          <a:cs typeface="Arial" panose="020B0604020202020204" pitchFamily="34" charset="0"/>
                        </a:rPr>
                        <a:t>I have not completed this, but have plans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50">
                          <a:solidFill>
                            <a:srgbClr val="0068B3"/>
                          </a:solidFill>
                          <a:latin typeface="Arial" panose="020B0604020202020204" pitchFamily="34" charset="0"/>
                          <a:cs typeface="Arial" panose="020B0604020202020204" pitchFamily="34" charset="0"/>
                        </a:rPr>
                        <a:t>I have no plans to complete this, but would like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50" dirty="0">
                          <a:solidFill>
                            <a:srgbClr val="0068B3"/>
                          </a:solidFill>
                          <a:latin typeface="Arial" panose="020B0604020202020204" pitchFamily="34" charset="0"/>
                          <a:cs typeface="Arial" panose="020B0604020202020204" pitchFamily="34" charset="0"/>
                        </a:rPr>
                        <a:t>I have no plans to complete this, and would not like to</a:t>
                      </a:r>
                    </a:p>
                  </a:txBody>
                  <a:tcPr marL="100558" marR="100558" marT="45708" marB="45708" anchor="b">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994065"/>
                  </a:ext>
                </a:extLst>
              </a:tr>
              <a:tr h="231542">
                <a:tc>
                  <a:txBody>
                    <a:bodyPr/>
                    <a:lstStyle/>
                    <a:p>
                      <a:pPr algn="l" fontAlgn="b"/>
                      <a:r>
                        <a:rPr lang="en-GB" sz="1100" b="0" u="none" strike="noStrike" dirty="0">
                          <a:solidFill>
                            <a:srgbClr val="0068B3"/>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Oliver McGowan Mandatory Training on Learning Disability and Autism: Tier 1 training​</a:t>
                      </a:r>
                      <a:r>
                        <a:rPr lang="en-GB" sz="1100" b="0" u="none" strike="noStrike" dirty="0">
                          <a:solidFill>
                            <a:srgbClr val="0068B3"/>
                          </a:solidFill>
                          <a:effectLst/>
                          <a:latin typeface="Arial" panose="020B0604020202020204" pitchFamily="34" charset="0"/>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(depends on setting / need and not required if completing tier 2)</a:t>
                      </a:r>
                      <a:endParaRPr lang="en-GB" sz="1100" b="0" i="0" u="none" strike="noStrike" dirty="0">
                        <a:solidFill>
                          <a:srgbClr val="0068B3"/>
                        </a:solidFill>
                        <a:effectLst/>
                        <a:latin typeface="Arial" panose="020B0604020202020204" pitchFamily="34" charset="0"/>
                        <a:cs typeface="Arial" panose="020B0604020202020204" pitchFamily="34" charset="0"/>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775213"/>
                  </a:ext>
                </a:extLst>
              </a:tr>
              <a:tr h="231542">
                <a:tc>
                  <a:txBody>
                    <a:bodyPr/>
                    <a:lstStyle/>
                    <a:p>
                      <a:pPr marL="0" marR="0" lvl="0" indent="0" algn="l" defTabSz="914218" rtl="0" eaLnBrk="1" fontAlgn="b" latinLnBrk="0" hangingPunct="1">
                        <a:lnSpc>
                          <a:spcPct val="100000"/>
                        </a:lnSpc>
                        <a:spcBef>
                          <a:spcPts val="0"/>
                        </a:spcBef>
                        <a:spcAft>
                          <a:spcPts val="0"/>
                        </a:spcAft>
                        <a:buClrTx/>
                        <a:buSzTx/>
                        <a:buFontTx/>
                        <a:buNone/>
                        <a:tabLst/>
                        <a:defRPr/>
                      </a:pPr>
                      <a:r>
                        <a:rPr lang="en-GB" sz="1100" b="0" u="none" strike="noStrike" dirty="0">
                          <a:solidFill>
                            <a:srgbClr val="0068B3"/>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Oliver McGowan Mandatory Training on Learning Disability and Autism: Tier 2 training​</a:t>
                      </a:r>
                      <a:r>
                        <a:rPr lang="en-GB" sz="1100" b="0" u="none" strike="noStrike" dirty="0">
                          <a:solidFill>
                            <a:srgbClr val="0068B3"/>
                          </a:solidFill>
                          <a:effectLst/>
                          <a:latin typeface="Arial" panose="020B0604020202020204" pitchFamily="34" charset="0"/>
                          <a:cs typeface="Arial" panose="020B0604020202020204" pitchFamily="34" charset="0"/>
                        </a:rPr>
                        <a:t> </a:t>
                      </a:r>
                      <a:r>
                        <a:rPr lang="en-GB" sz="1100" b="0" u="none" strike="noStrike" dirty="0">
                          <a:solidFill>
                            <a:srgbClr val="000000"/>
                          </a:solidFill>
                          <a:effectLst/>
                          <a:hlinkClick r:id="rId7"/>
                        </a:rPr>
                        <a:t>​</a:t>
                      </a:r>
                      <a:r>
                        <a:rPr lang="en-GB" sz="1100" dirty="0">
                          <a:effectLst/>
                          <a:latin typeface="Arial" panose="020B0604020202020204" pitchFamily="34" charset="0"/>
                          <a:ea typeface="Aptos" panose="020B0004020202020204" pitchFamily="34" charset="0"/>
                        </a:rPr>
                        <a:t>(depends on setting / need – majority involved in frontline delivery will require)</a:t>
                      </a:r>
                      <a:endParaRPr lang="en-GB" sz="1100" b="0" i="0" u="none" strike="noStrike" kern="1200" dirty="0">
                        <a:solidFill>
                          <a:srgbClr val="0068B3"/>
                        </a:solidFill>
                        <a:effectLst/>
                        <a:latin typeface="Arial" panose="020B0604020202020204" pitchFamily="34" charset="0"/>
                        <a:ea typeface="+mn-ea"/>
                        <a:cs typeface="Arial" panose="020B0604020202020204" pitchFamily="34" charset="0"/>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6410431"/>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Train the Trainer learning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0652651"/>
                  </a:ext>
                </a:extLst>
              </a:tr>
              <a:tr h="165249">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Assessor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5422107"/>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Functional skills in both English and Maths </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547622"/>
                  </a:ext>
                </a:extLst>
              </a:tr>
              <a:tr h="379811">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Tier 1 (Digital Skills for all) and, where suitable for the setting/role, Tier 2 (Go further) skills from the Adult Social Care Digital Skills Framework.</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560713"/>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L5 Diploma in Leadership and Management in Adult Care​</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3006267"/>
                  </a:ext>
                </a:extLst>
              </a:tr>
              <a:tr h="165249">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Level 5 Award in Understanding Digital Leadership in Adult Social Care​</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9041021"/>
                  </a:ext>
                </a:extLst>
              </a:tr>
              <a:tr h="165249">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Level 6 or Level 7 standard practice (Optional)</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995094"/>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Lead to Succeed​</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469934"/>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Well Led​</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055266"/>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Introductory Modules for Managers​ e-learning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2362767"/>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Being prepared for CQC inspection​ e-learning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450567"/>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Improving your CQC rating​ e-learning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9589416"/>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Delivering outstanding care​ e-learning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0327918"/>
                  </a:ext>
                </a:extLst>
              </a:tr>
              <a:tr h="1652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Leading Change Improving Care​ e-learning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5005579"/>
                  </a:ext>
                </a:extLst>
              </a:tr>
              <a:tr h="231543">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Updated CPD modules (Understanding Workplace Culture, Understanding Performance management and Understanding Self-Management) </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371394"/>
                  </a:ext>
                </a:extLst>
              </a:tr>
            </a:tbl>
          </a:graphicData>
        </a:graphic>
      </p:graphicFrame>
      <p:sp>
        <p:nvSpPr>
          <p:cNvPr id="51" name="TextBox 50">
            <a:extLst>
              <a:ext uri="{FF2B5EF4-FFF2-40B4-BE49-F238E27FC236}">
                <a16:creationId xmlns:a16="http://schemas.microsoft.com/office/drawing/2014/main" id="{77F43BED-0BF4-94F6-12F4-20B71CA80344}"/>
              </a:ext>
            </a:extLst>
          </p:cNvPr>
          <p:cNvSpPr txBox="1"/>
          <p:nvPr/>
        </p:nvSpPr>
        <p:spPr>
          <a:xfrm>
            <a:off x="5181600" y="1828279"/>
            <a:ext cx="16002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52" name="TextBox 51">
            <a:extLst>
              <a:ext uri="{FF2B5EF4-FFF2-40B4-BE49-F238E27FC236}">
                <a16:creationId xmlns:a16="http://schemas.microsoft.com/office/drawing/2014/main" id="{A96F2F09-C539-A131-22B6-050DDA29182F}"/>
              </a:ext>
            </a:extLst>
          </p:cNvPr>
          <p:cNvSpPr txBox="1"/>
          <p:nvPr/>
        </p:nvSpPr>
        <p:spPr>
          <a:xfrm>
            <a:off x="6858000" y="1828279"/>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53" name="TextBox 52">
            <a:extLst>
              <a:ext uri="{FF2B5EF4-FFF2-40B4-BE49-F238E27FC236}">
                <a16:creationId xmlns:a16="http://schemas.microsoft.com/office/drawing/2014/main" id="{7EDBED8A-89C6-742D-ED47-505F2A93669C}"/>
              </a:ext>
            </a:extLst>
          </p:cNvPr>
          <p:cNvSpPr txBox="1"/>
          <p:nvPr/>
        </p:nvSpPr>
        <p:spPr>
          <a:xfrm>
            <a:off x="8610600" y="1828279"/>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54" name="TextBox 53">
            <a:extLst>
              <a:ext uri="{FF2B5EF4-FFF2-40B4-BE49-F238E27FC236}">
                <a16:creationId xmlns:a16="http://schemas.microsoft.com/office/drawing/2014/main" id="{DE5F5B4A-F76A-77F7-D1E1-25493DBCC99D}"/>
              </a:ext>
            </a:extLst>
          </p:cNvPr>
          <p:cNvSpPr txBox="1"/>
          <p:nvPr/>
        </p:nvSpPr>
        <p:spPr>
          <a:xfrm>
            <a:off x="10261960" y="1828279"/>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55" name="TextBox 54">
            <a:extLst>
              <a:ext uri="{FF2B5EF4-FFF2-40B4-BE49-F238E27FC236}">
                <a16:creationId xmlns:a16="http://schemas.microsoft.com/office/drawing/2014/main" id="{C7BD9500-F0D2-1B47-5E19-DEA0A596439B}"/>
              </a:ext>
            </a:extLst>
          </p:cNvPr>
          <p:cNvSpPr txBox="1"/>
          <p:nvPr/>
        </p:nvSpPr>
        <p:spPr>
          <a:xfrm>
            <a:off x="5181600" y="3882415"/>
            <a:ext cx="16002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56" name="TextBox 55">
            <a:extLst>
              <a:ext uri="{FF2B5EF4-FFF2-40B4-BE49-F238E27FC236}">
                <a16:creationId xmlns:a16="http://schemas.microsoft.com/office/drawing/2014/main" id="{53E5767F-99F3-603B-E411-E76BF3C45C5D}"/>
              </a:ext>
            </a:extLst>
          </p:cNvPr>
          <p:cNvSpPr txBox="1"/>
          <p:nvPr/>
        </p:nvSpPr>
        <p:spPr>
          <a:xfrm>
            <a:off x="6858000" y="3882415"/>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57" name="TextBox 56">
            <a:extLst>
              <a:ext uri="{FF2B5EF4-FFF2-40B4-BE49-F238E27FC236}">
                <a16:creationId xmlns:a16="http://schemas.microsoft.com/office/drawing/2014/main" id="{EF53511C-3583-0C39-B3C1-2C6082F57942}"/>
              </a:ext>
            </a:extLst>
          </p:cNvPr>
          <p:cNvSpPr txBox="1"/>
          <p:nvPr/>
        </p:nvSpPr>
        <p:spPr>
          <a:xfrm>
            <a:off x="8610600" y="388241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58" name="TextBox 57">
            <a:extLst>
              <a:ext uri="{FF2B5EF4-FFF2-40B4-BE49-F238E27FC236}">
                <a16:creationId xmlns:a16="http://schemas.microsoft.com/office/drawing/2014/main" id="{7CF8F9FF-D94C-C4B8-DC14-9701B2CCF1C4}"/>
              </a:ext>
            </a:extLst>
          </p:cNvPr>
          <p:cNvSpPr txBox="1"/>
          <p:nvPr/>
        </p:nvSpPr>
        <p:spPr>
          <a:xfrm>
            <a:off x="10261960" y="388241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59" name="TextBox 58">
            <a:extLst>
              <a:ext uri="{FF2B5EF4-FFF2-40B4-BE49-F238E27FC236}">
                <a16:creationId xmlns:a16="http://schemas.microsoft.com/office/drawing/2014/main" id="{F1C4EB8C-93E5-FEF1-6320-9F132F926024}"/>
              </a:ext>
            </a:extLst>
          </p:cNvPr>
          <p:cNvSpPr txBox="1"/>
          <p:nvPr/>
        </p:nvSpPr>
        <p:spPr>
          <a:xfrm>
            <a:off x="5181600" y="2403620"/>
            <a:ext cx="16002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60" name="TextBox 59">
            <a:extLst>
              <a:ext uri="{FF2B5EF4-FFF2-40B4-BE49-F238E27FC236}">
                <a16:creationId xmlns:a16="http://schemas.microsoft.com/office/drawing/2014/main" id="{BE7F3043-1AEC-14EC-4CF8-FFCB0F0E6004}"/>
              </a:ext>
            </a:extLst>
          </p:cNvPr>
          <p:cNvSpPr txBox="1"/>
          <p:nvPr/>
        </p:nvSpPr>
        <p:spPr>
          <a:xfrm>
            <a:off x="6858000" y="2403620"/>
            <a:ext cx="16764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61" name="TextBox 60">
            <a:extLst>
              <a:ext uri="{FF2B5EF4-FFF2-40B4-BE49-F238E27FC236}">
                <a16:creationId xmlns:a16="http://schemas.microsoft.com/office/drawing/2014/main" id="{B3361117-8046-86CE-3F3F-4CA721346292}"/>
              </a:ext>
            </a:extLst>
          </p:cNvPr>
          <p:cNvSpPr txBox="1"/>
          <p:nvPr/>
        </p:nvSpPr>
        <p:spPr>
          <a:xfrm>
            <a:off x="8610600" y="2403620"/>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2" name="TextBox 61">
            <a:extLst>
              <a:ext uri="{FF2B5EF4-FFF2-40B4-BE49-F238E27FC236}">
                <a16:creationId xmlns:a16="http://schemas.microsoft.com/office/drawing/2014/main" id="{C3241A46-44CB-7626-80A3-33FF571A6FA2}"/>
              </a:ext>
            </a:extLst>
          </p:cNvPr>
          <p:cNvSpPr txBox="1"/>
          <p:nvPr/>
        </p:nvSpPr>
        <p:spPr>
          <a:xfrm>
            <a:off x="10261960" y="2403620"/>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3" name="TextBox 62">
            <a:extLst>
              <a:ext uri="{FF2B5EF4-FFF2-40B4-BE49-F238E27FC236}">
                <a16:creationId xmlns:a16="http://schemas.microsoft.com/office/drawing/2014/main" id="{1E697F71-C33D-1404-7584-F78E20EA45DF}"/>
              </a:ext>
            </a:extLst>
          </p:cNvPr>
          <p:cNvSpPr txBox="1"/>
          <p:nvPr/>
        </p:nvSpPr>
        <p:spPr>
          <a:xfrm>
            <a:off x="5181600" y="2777312"/>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4" name="TextBox 63">
            <a:extLst>
              <a:ext uri="{FF2B5EF4-FFF2-40B4-BE49-F238E27FC236}">
                <a16:creationId xmlns:a16="http://schemas.microsoft.com/office/drawing/2014/main" id="{E9B8161F-4BEF-F599-2A8F-642BF9710318}"/>
              </a:ext>
            </a:extLst>
          </p:cNvPr>
          <p:cNvSpPr txBox="1"/>
          <p:nvPr/>
        </p:nvSpPr>
        <p:spPr>
          <a:xfrm>
            <a:off x="6858000" y="2777312"/>
            <a:ext cx="16764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65" name="TextBox 64">
            <a:extLst>
              <a:ext uri="{FF2B5EF4-FFF2-40B4-BE49-F238E27FC236}">
                <a16:creationId xmlns:a16="http://schemas.microsoft.com/office/drawing/2014/main" id="{AD079B50-86A2-0EE9-15E1-DCC1A312577B}"/>
              </a:ext>
            </a:extLst>
          </p:cNvPr>
          <p:cNvSpPr txBox="1"/>
          <p:nvPr/>
        </p:nvSpPr>
        <p:spPr>
          <a:xfrm>
            <a:off x="8610600" y="2777312"/>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6" name="TextBox 65">
            <a:extLst>
              <a:ext uri="{FF2B5EF4-FFF2-40B4-BE49-F238E27FC236}">
                <a16:creationId xmlns:a16="http://schemas.microsoft.com/office/drawing/2014/main" id="{16E74B91-9DF2-1C11-7D15-AE925C48576C}"/>
              </a:ext>
            </a:extLst>
          </p:cNvPr>
          <p:cNvSpPr txBox="1"/>
          <p:nvPr/>
        </p:nvSpPr>
        <p:spPr>
          <a:xfrm>
            <a:off x="10261960" y="2777312"/>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7" name="TextBox 66">
            <a:extLst>
              <a:ext uri="{FF2B5EF4-FFF2-40B4-BE49-F238E27FC236}">
                <a16:creationId xmlns:a16="http://schemas.microsoft.com/office/drawing/2014/main" id="{560DD42D-6AFE-306A-B3E3-092E6612E284}"/>
              </a:ext>
            </a:extLst>
          </p:cNvPr>
          <p:cNvSpPr txBox="1"/>
          <p:nvPr/>
        </p:nvSpPr>
        <p:spPr>
          <a:xfrm>
            <a:off x="5181600" y="3014474"/>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8" name="TextBox 67">
            <a:extLst>
              <a:ext uri="{FF2B5EF4-FFF2-40B4-BE49-F238E27FC236}">
                <a16:creationId xmlns:a16="http://schemas.microsoft.com/office/drawing/2014/main" id="{986D6A1D-E43A-AFBB-E936-2FF399277CED}"/>
              </a:ext>
            </a:extLst>
          </p:cNvPr>
          <p:cNvSpPr txBox="1"/>
          <p:nvPr/>
        </p:nvSpPr>
        <p:spPr>
          <a:xfrm>
            <a:off x="6858000" y="3014474"/>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69" name="TextBox 68">
            <a:extLst>
              <a:ext uri="{FF2B5EF4-FFF2-40B4-BE49-F238E27FC236}">
                <a16:creationId xmlns:a16="http://schemas.microsoft.com/office/drawing/2014/main" id="{B33B1DA0-C802-87CE-23D0-747342805738}"/>
              </a:ext>
            </a:extLst>
          </p:cNvPr>
          <p:cNvSpPr txBox="1"/>
          <p:nvPr/>
        </p:nvSpPr>
        <p:spPr>
          <a:xfrm>
            <a:off x="8610600" y="3014474"/>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0" name="TextBox 69">
            <a:extLst>
              <a:ext uri="{FF2B5EF4-FFF2-40B4-BE49-F238E27FC236}">
                <a16:creationId xmlns:a16="http://schemas.microsoft.com/office/drawing/2014/main" id="{A6326C73-6569-8FDB-FE05-D2032271B403}"/>
              </a:ext>
            </a:extLst>
          </p:cNvPr>
          <p:cNvSpPr txBox="1"/>
          <p:nvPr/>
        </p:nvSpPr>
        <p:spPr>
          <a:xfrm>
            <a:off x="10261960" y="3014474"/>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1" name="TextBox 70">
            <a:extLst>
              <a:ext uri="{FF2B5EF4-FFF2-40B4-BE49-F238E27FC236}">
                <a16:creationId xmlns:a16="http://schemas.microsoft.com/office/drawing/2014/main" id="{36670F69-7C64-F921-6255-D4F6833AA49E}"/>
              </a:ext>
            </a:extLst>
          </p:cNvPr>
          <p:cNvSpPr txBox="1"/>
          <p:nvPr/>
        </p:nvSpPr>
        <p:spPr>
          <a:xfrm>
            <a:off x="5181600" y="3245546"/>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2" name="TextBox 71">
            <a:extLst>
              <a:ext uri="{FF2B5EF4-FFF2-40B4-BE49-F238E27FC236}">
                <a16:creationId xmlns:a16="http://schemas.microsoft.com/office/drawing/2014/main" id="{1BB96645-218F-D83C-01C6-F8E202CBFB68}"/>
              </a:ext>
            </a:extLst>
          </p:cNvPr>
          <p:cNvSpPr txBox="1"/>
          <p:nvPr/>
        </p:nvSpPr>
        <p:spPr>
          <a:xfrm>
            <a:off x="6858000" y="3245546"/>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3" name="TextBox 72">
            <a:extLst>
              <a:ext uri="{FF2B5EF4-FFF2-40B4-BE49-F238E27FC236}">
                <a16:creationId xmlns:a16="http://schemas.microsoft.com/office/drawing/2014/main" id="{C476CF20-DC5B-26F0-070A-52C413DB29D8}"/>
              </a:ext>
            </a:extLst>
          </p:cNvPr>
          <p:cNvSpPr txBox="1"/>
          <p:nvPr/>
        </p:nvSpPr>
        <p:spPr>
          <a:xfrm>
            <a:off x="8610600" y="3245546"/>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4" name="TextBox 73">
            <a:extLst>
              <a:ext uri="{FF2B5EF4-FFF2-40B4-BE49-F238E27FC236}">
                <a16:creationId xmlns:a16="http://schemas.microsoft.com/office/drawing/2014/main" id="{E0A6B856-42C0-57B0-AC4C-260C6EBB0271}"/>
              </a:ext>
            </a:extLst>
          </p:cNvPr>
          <p:cNvSpPr txBox="1"/>
          <p:nvPr/>
        </p:nvSpPr>
        <p:spPr>
          <a:xfrm>
            <a:off x="10261960" y="3245546"/>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5" name="TextBox 74">
            <a:extLst>
              <a:ext uri="{FF2B5EF4-FFF2-40B4-BE49-F238E27FC236}">
                <a16:creationId xmlns:a16="http://schemas.microsoft.com/office/drawing/2014/main" id="{F5F3E715-314F-F48C-9C41-D8B58AADAB6C}"/>
              </a:ext>
            </a:extLst>
          </p:cNvPr>
          <p:cNvSpPr txBox="1"/>
          <p:nvPr/>
        </p:nvSpPr>
        <p:spPr>
          <a:xfrm>
            <a:off x="5181600" y="3547546"/>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6" name="TextBox 75">
            <a:extLst>
              <a:ext uri="{FF2B5EF4-FFF2-40B4-BE49-F238E27FC236}">
                <a16:creationId xmlns:a16="http://schemas.microsoft.com/office/drawing/2014/main" id="{B9644B23-B3B1-72A1-0ED4-A29F59971DAD}"/>
              </a:ext>
            </a:extLst>
          </p:cNvPr>
          <p:cNvSpPr txBox="1"/>
          <p:nvPr/>
        </p:nvSpPr>
        <p:spPr>
          <a:xfrm>
            <a:off x="6858000" y="3547546"/>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7" name="TextBox 76">
            <a:extLst>
              <a:ext uri="{FF2B5EF4-FFF2-40B4-BE49-F238E27FC236}">
                <a16:creationId xmlns:a16="http://schemas.microsoft.com/office/drawing/2014/main" id="{47676A51-D787-9FB6-2BFB-AB2F16ABCA48}"/>
              </a:ext>
            </a:extLst>
          </p:cNvPr>
          <p:cNvSpPr txBox="1"/>
          <p:nvPr/>
        </p:nvSpPr>
        <p:spPr>
          <a:xfrm>
            <a:off x="8610600" y="3547546"/>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8" name="TextBox 77">
            <a:extLst>
              <a:ext uri="{FF2B5EF4-FFF2-40B4-BE49-F238E27FC236}">
                <a16:creationId xmlns:a16="http://schemas.microsoft.com/office/drawing/2014/main" id="{A76B4BFE-513F-D76E-DB8F-BA537B66C7A7}"/>
              </a:ext>
            </a:extLst>
          </p:cNvPr>
          <p:cNvSpPr txBox="1"/>
          <p:nvPr/>
        </p:nvSpPr>
        <p:spPr>
          <a:xfrm>
            <a:off x="10261960" y="3547546"/>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79" name="TextBox 78">
            <a:extLst>
              <a:ext uri="{FF2B5EF4-FFF2-40B4-BE49-F238E27FC236}">
                <a16:creationId xmlns:a16="http://schemas.microsoft.com/office/drawing/2014/main" id="{4725EE3F-1E73-B1CF-2FBE-35B5CD112753}"/>
              </a:ext>
            </a:extLst>
          </p:cNvPr>
          <p:cNvSpPr txBox="1"/>
          <p:nvPr/>
        </p:nvSpPr>
        <p:spPr>
          <a:xfrm>
            <a:off x="5181600" y="4123507"/>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0" name="TextBox 79">
            <a:extLst>
              <a:ext uri="{FF2B5EF4-FFF2-40B4-BE49-F238E27FC236}">
                <a16:creationId xmlns:a16="http://schemas.microsoft.com/office/drawing/2014/main" id="{7352EEC0-7CD6-146D-C899-63531CC27AE9}"/>
              </a:ext>
            </a:extLst>
          </p:cNvPr>
          <p:cNvSpPr txBox="1"/>
          <p:nvPr/>
        </p:nvSpPr>
        <p:spPr>
          <a:xfrm>
            <a:off x="6858000" y="4123507"/>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1" name="TextBox 80">
            <a:extLst>
              <a:ext uri="{FF2B5EF4-FFF2-40B4-BE49-F238E27FC236}">
                <a16:creationId xmlns:a16="http://schemas.microsoft.com/office/drawing/2014/main" id="{DC9BFD00-B1D9-9782-BEA6-407C6881DF15}"/>
              </a:ext>
            </a:extLst>
          </p:cNvPr>
          <p:cNvSpPr txBox="1"/>
          <p:nvPr/>
        </p:nvSpPr>
        <p:spPr>
          <a:xfrm>
            <a:off x="8610600" y="4123507"/>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2" name="TextBox 81">
            <a:extLst>
              <a:ext uri="{FF2B5EF4-FFF2-40B4-BE49-F238E27FC236}">
                <a16:creationId xmlns:a16="http://schemas.microsoft.com/office/drawing/2014/main" id="{39BB3BDA-ECCC-852A-DD89-7D2BFFC19DCC}"/>
              </a:ext>
            </a:extLst>
          </p:cNvPr>
          <p:cNvSpPr txBox="1"/>
          <p:nvPr/>
        </p:nvSpPr>
        <p:spPr>
          <a:xfrm>
            <a:off x="10261960" y="4123507"/>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3" name="TextBox 82">
            <a:extLst>
              <a:ext uri="{FF2B5EF4-FFF2-40B4-BE49-F238E27FC236}">
                <a16:creationId xmlns:a16="http://schemas.microsoft.com/office/drawing/2014/main" id="{D6370122-7EDE-BEF7-F3F9-98347A00EF2A}"/>
              </a:ext>
            </a:extLst>
          </p:cNvPr>
          <p:cNvSpPr txBox="1"/>
          <p:nvPr/>
        </p:nvSpPr>
        <p:spPr>
          <a:xfrm>
            <a:off x="5181600" y="4367615"/>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4" name="TextBox 83">
            <a:extLst>
              <a:ext uri="{FF2B5EF4-FFF2-40B4-BE49-F238E27FC236}">
                <a16:creationId xmlns:a16="http://schemas.microsoft.com/office/drawing/2014/main" id="{66622988-15EA-53BB-434A-395954952474}"/>
              </a:ext>
            </a:extLst>
          </p:cNvPr>
          <p:cNvSpPr txBox="1"/>
          <p:nvPr/>
        </p:nvSpPr>
        <p:spPr>
          <a:xfrm>
            <a:off x="6858000" y="4367615"/>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5" name="TextBox 84">
            <a:extLst>
              <a:ext uri="{FF2B5EF4-FFF2-40B4-BE49-F238E27FC236}">
                <a16:creationId xmlns:a16="http://schemas.microsoft.com/office/drawing/2014/main" id="{51D110E4-6811-2972-8ED3-18C58BB8D2BC}"/>
              </a:ext>
            </a:extLst>
          </p:cNvPr>
          <p:cNvSpPr txBox="1"/>
          <p:nvPr/>
        </p:nvSpPr>
        <p:spPr>
          <a:xfrm>
            <a:off x="8610600" y="436761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6" name="TextBox 85">
            <a:extLst>
              <a:ext uri="{FF2B5EF4-FFF2-40B4-BE49-F238E27FC236}">
                <a16:creationId xmlns:a16="http://schemas.microsoft.com/office/drawing/2014/main" id="{72269EFA-F75C-F715-B8FD-0465B04F9AA2}"/>
              </a:ext>
            </a:extLst>
          </p:cNvPr>
          <p:cNvSpPr txBox="1"/>
          <p:nvPr/>
        </p:nvSpPr>
        <p:spPr>
          <a:xfrm>
            <a:off x="10261960" y="4367615"/>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87" name="TextBox 86">
            <a:extLst>
              <a:ext uri="{FF2B5EF4-FFF2-40B4-BE49-F238E27FC236}">
                <a16:creationId xmlns:a16="http://schemas.microsoft.com/office/drawing/2014/main" id="{0D6084AB-98A3-E2D2-F89E-D754DCB9C946}"/>
              </a:ext>
            </a:extLst>
          </p:cNvPr>
          <p:cNvSpPr txBox="1"/>
          <p:nvPr/>
        </p:nvSpPr>
        <p:spPr>
          <a:xfrm>
            <a:off x="5181600" y="4615719"/>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8" name="TextBox 87">
            <a:extLst>
              <a:ext uri="{FF2B5EF4-FFF2-40B4-BE49-F238E27FC236}">
                <a16:creationId xmlns:a16="http://schemas.microsoft.com/office/drawing/2014/main" id="{6306AC53-4D43-A941-D27D-D29CC3A4445A}"/>
              </a:ext>
            </a:extLst>
          </p:cNvPr>
          <p:cNvSpPr txBox="1"/>
          <p:nvPr/>
        </p:nvSpPr>
        <p:spPr>
          <a:xfrm>
            <a:off x="6858000" y="4615719"/>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89" name="TextBox 88">
            <a:extLst>
              <a:ext uri="{FF2B5EF4-FFF2-40B4-BE49-F238E27FC236}">
                <a16:creationId xmlns:a16="http://schemas.microsoft.com/office/drawing/2014/main" id="{C673E191-3B48-0006-7C60-41290A3F156A}"/>
              </a:ext>
            </a:extLst>
          </p:cNvPr>
          <p:cNvSpPr txBox="1"/>
          <p:nvPr/>
        </p:nvSpPr>
        <p:spPr>
          <a:xfrm>
            <a:off x="8610600" y="4615719"/>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0" name="TextBox 89">
            <a:extLst>
              <a:ext uri="{FF2B5EF4-FFF2-40B4-BE49-F238E27FC236}">
                <a16:creationId xmlns:a16="http://schemas.microsoft.com/office/drawing/2014/main" id="{782ADE6E-9920-4FAD-5017-FEE3C6372969}"/>
              </a:ext>
            </a:extLst>
          </p:cNvPr>
          <p:cNvSpPr txBox="1"/>
          <p:nvPr/>
        </p:nvSpPr>
        <p:spPr>
          <a:xfrm>
            <a:off x="10261960" y="4615719"/>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91" name="TextBox 90">
            <a:extLst>
              <a:ext uri="{FF2B5EF4-FFF2-40B4-BE49-F238E27FC236}">
                <a16:creationId xmlns:a16="http://schemas.microsoft.com/office/drawing/2014/main" id="{3698D52B-787F-CE91-26F2-04FCFA79B297}"/>
              </a:ext>
            </a:extLst>
          </p:cNvPr>
          <p:cNvSpPr txBox="1"/>
          <p:nvPr/>
        </p:nvSpPr>
        <p:spPr>
          <a:xfrm>
            <a:off x="5181600" y="4852509"/>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2" name="TextBox 91">
            <a:extLst>
              <a:ext uri="{FF2B5EF4-FFF2-40B4-BE49-F238E27FC236}">
                <a16:creationId xmlns:a16="http://schemas.microsoft.com/office/drawing/2014/main" id="{1C8222C1-6007-8C44-8742-21C7FE601001}"/>
              </a:ext>
            </a:extLst>
          </p:cNvPr>
          <p:cNvSpPr txBox="1"/>
          <p:nvPr/>
        </p:nvSpPr>
        <p:spPr>
          <a:xfrm>
            <a:off x="6858000" y="4852509"/>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3" name="TextBox 92">
            <a:extLst>
              <a:ext uri="{FF2B5EF4-FFF2-40B4-BE49-F238E27FC236}">
                <a16:creationId xmlns:a16="http://schemas.microsoft.com/office/drawing/2014/main" id="{F89B070B-63BA-B21D-DEA0-968AEB53626E}"/>
              </a:ext>
            </a:extLst>
          </p:cNvPr>
          <p:cNvSpPr txBox="1"/>
          <p:nvPr/>
        </p:nvSpPr>
        <p:spPr>
          <a:xfrm>
            <a:off x="8610600" y="4852509"/>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4" name="TextBox 93">
            <a:extLst>
              <a:ext uri="{FF2B5EF4-FFF2-40B4-BE49-F238E27FC236}">
                <a16:creationId xmlns:a16="http://schemas.microsoft.com/office/drawing/2014/main" id="{67B4C8A6-3F48-1DE6-CB59-FF4EE2185639}"/>
              </a:ext>
            </a:extLst>
          </p:cNvPr>
          <p:cNvSpPr txBox="1"/>
          <p:nvPr/>
        </p:nvSpPr>
        <p:spPr>
          <a:xfrm>
            <a:off x="10261960" y="4852509"/>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95" name="TextBox 94">
            <a:extLst>
              <a:ext uri="{FF2B5EF4-FFF2-40B4-BE49-F238E27FC236}">
                <a16:creationId xmlns:a16="http://schemas.microsoft.com/office/drawing/2014/main" id="{2B0578AF-2A1A-CD4D-0D38-AB0D95CA3083}"/>
              </a:ext>
            </a:extLst>
          </p:cNvPr>
          <p:cNvSpPr txBox="1"/>
          <p:nvPr/>
        </p:nvSpPr>
        <p:spPr>
          <a:xfrm>
            <a:off x="5181600" y="5100057"/>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6" name="TextBox 95">
            <a:extLst>
              <a:ext uri="{FF2B5EF4-FFF2-40B4-BE49-F238E27FC236}">
                <a16:creationId xmlns:a16="http://schemas.microsoft.com/office/drawing/2014/main" id="{F6A50F59-FE49-9A7E-2B28-390F3A377A5C}"/>
              </a:ext>
            </a:extLst>
          </p:cNvPr>
          <p:cNvSpPr txBox="1"/>
          <p:nvPr/>
        </p:nvSpPr>
        <p:spPr>
          <a:xfrm>
            <a:off x="6858000" y="5100057"/>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7" name="TextBox 96">
            <a:extLst>
              <a:ext uri="{FF2B5EF4-FFF2-40B4-BE49-F238E27FC236}">
                <a16:creationId xmlns:a16="http://schemas.microsoft.com/office/drawing/2014/main" id="{14985BEA-B978-D0AA-8B20-B9FC802DA5EE}"/>
              </a:ext>
            </a:extLst>
          </p:cNvPr>
          <p:cNvSpPr txBox="1"/>
          <p:nvPr/>
        </p:nvSpPr>
        <p:spPr>
          <a:xfrm>
            <a:off x="8610600" y="5100057"/>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8" name="TextBox 97">
            <a:extLst>
              <a:ext uri="{FF2B5EF4-FFF2-40B4-BE49-F238E27FC236}">
                <a16:creationId xmlns:a16="http://schemas.microsoft.com/office/drawing/2014/main" id="{3C06F414-ABF0-12AE-F4BE-9A4FB19BED65}"/>
              </a:ext>
            </a:extLst>
          </p:cNvPr>
          <p:cNvSpPr txBox="1"/>
          <p:nvPr/>
        </p:nvSpPr>
        <p:spPr>
          <a:xfrm>
            <a:off x="10261960" y="5100057"/>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99" name="TextBox 98">
            <a:extLst>
              <a:ext uri="{FF2B5EF4-FFF2-40B4-BE49-F238E27FC236}">
                <a16:creationId xmlns:a16="http://schemas.microsoft.com/office/drawing/2014/main" id="{61C50F1C-D29E-0829-58A4-2ED11ACB13F0}"/>
              </a:ext>
            </a:extLst>
          </p:cNvPr>
          <p:cNvSpPr txBox="1"/>
          <p:nvPr/>
        </p:nvSpPr>
        <p:spPr>
          <a:xfrm>
            <a:off x="5181600" y="5338329"/>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0" name="TextBox 99">
            <a:extLst>
              <a:ext uri="{FF2B5EF4-FFF2-40B4-BE49-F238E27FC236}">
                <a16:creationId xmlns:a16="http://schemas.microsoft.com/office/drawing/2014/main" id="{A4324392-2D3B-6BEA-F508-0A9FD55EE225}"/>
              </a:ext>
            </a:extLst>
          </p:cNvPr>
          <p:cNvSpPr txBox="1"/>
          <p:nvPr/>
        </p:nvSpPr>
        <p:spPr>
          <a:xfrm>
            <a:off x="6858000" y="5338329"/>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2" name="TextBox 101">
            <a:extLst>
              <a:ext uri="{FF2B5EF4-FFF2-40B4-BE49-F238E27FC236}">
                <a16:creationId xmlns:a16="http://schemas.microsoft.com/office/drawing/2014/main" id="{1E6DD220-62A7-21C3-735D-5989514EBAA8}"/>
              </a:ext>
            </a:extLst>
          </p:cNvPr>
          <p:cNvSpPr txBox="1"/>
          <p:nvPr/>
        </p:nvSpPr>
        <p:spPr>
          <a:xfrm>
            <a:off x="8610600" y="5338329"/>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03" name="TextBox 102">
            <a:extLst>
              <a:ext uri="{FF2B5EF4-FFF2-40B4-BE49-F238E27FC236}">
                <a16:creationId xmlns:a16="http://schemas.microsoft.com/office/drawing/2014/main" id="{FE2E8FA8-0FE9-5565-1108-1BC20B572028}"/>
              </a:ext>
            </a:extLst>
          </p:cNvPr>
          <p:cNvSpPr txBox="1"/>
          <p:nvPr/>
        </p:nvSpPr>
        <p:spPr>
          <a:xfrm>
            <a:off x="10261960" y="5338329"/>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04" name="TextBox 103">
            <a:extLst>
              <a:ext uri="{FF2B5EF4-FFF2-40B4-BE49-F238E27FC236}">
                <a16:creationId xmlns:a16="http://schemas.microsoft.com/office/drawing/2014/main" id="{0A9C5346-AA36-F1F7-22B5-0637736B78CB}"/>
              </a:ext>
            </a:extLst>
          </p:cNvPr>
          <p:cNvSpPr txBox="1"/>
          <p:nvPr/>
        </p:nvSpPr>
        <p:spPr>
          <a:xfrm>
            <a:off x="5181600" y="5591515"/>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5" name="TextBox 104">
            <a:extLst>
              <a:ext uri="{FF2B5EF4-FFF2-40B4-BE49-F238E27FC236}">
                <a16:creationId xmlns:a16="http://schemas.microsoft.com/office/drawing/2014/main" id="{EC47EE1B-5FC3-914F-DEE0-FE5E9DEA6067}"/>
              </a:ext>
            </a:extLst>
          </p:cNvPr>
          <p:cNvSpPr txBox="1"/>
          <p:nvPr/>
        </p:nvSpPr>
        <p:spPr>
          <a:xfrm>
            <a:off x="6858000" y="5591515"/>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6" name="TextBox 105">
            <a:extLst>
              <a:ext uri="{FF2B5EF4-FFF2-40B4-BE49-F238E27FC236}">
                <a16:creationId xmlns:a16="http://schemas.microsoft.com/office/drawing/2014/main" id="{B7443FBA-1882-54E1-208B-8B1AAB4CEEEF}"/>
              </a:ext>
            </a:extLst>
          </p:cNvPr>
          <p:cNvSpPr txBox="1"/>
          <p:nvPr/>
        </p:nvSpPr>
        <p:spPr>
          <a:xfrm>
            <a:off x="8610600" y="5591515"/>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07" name="TextBox 106">
            <a:extLst>
              <a:ext uri="{FF2B5EF4-FFF2-40B4-BE49-F238E27FC236}">
                <a16:creationId xmlns:a16="http://schemas.microsoft.com/office/drawing/2014/main" id="{9378A8E1-8F24-B728-1D91-74AF600D307F}"/>
              </a:ext>
            </a:extLst>
          </p:cNvPr>
          <p:cNvSpPr txBox="1"/>
          <p:nvPr/>
        </p:nvSpPr>
        <p:spPr>
          <a:xfrm>
            <a:off x="10261960" y="5591515"/>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08" name="TextBox 107">
            <a:extLst>
              <a:ext uri="{FF2B5EF4-FFF2-40B4-BE49-F238E27FC236}">
                <a16:creationId xmlns:a16="http://schemas.microsoft.com/office/drawing/2014/main" id="{9825DA79-9E47-DD1A-C77F-3FB75D814F8A}"/>
              </a:ext>
            </a:extLst>
          </p:cNvPr>
          <p:cNvSpPr txBox="1"/>
          <p:nvPr/>
        </p:nvSpPr>
        <p:spPr>
          <a:xfrm>
            <a:off x="5181600" y="5844964"/>
            <a:ext cx="16002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09" name="TextBox 108">
            <a:extLst>
              <a:ext uri="{FF2B5EF4-FFF2-40B4-BE49-F238E27FC236}">
                <a16:creationId xmlns:a16="http://schemas.microsoft.com/office/drawing/2014/main" id="{ADB4A315-85A8-EB18-3BF7-8F18386D263C}"/>
              </a:ext>
            </a:extLst>
          </p:cNvPr>
          <p:cNvSpPr txBox="1"/>
          <p:nvPr/>
        </p:nvSpPr>
        <p:spPr>
          <a:xfrm>
            <a:off x="6858000" y="5844964"/>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0" name="TextBox 109">
            <a:extLst>
              <a:ext uri="{FF2B5EF4-FFF2-40B4-BE49-F238E27FC236}">
                <a16:creationId xmlns:a16="http://schemas.microsoft.com/office/drawing/2014/main" id="{4D6C829A-6533-B5EE-0E18-F9F08F1C4030}"/>
              </a:ext>
            </a:extLst>
          </p:cNvPr>
          <p:cNvSpPr txBox="1"/>
          <p:nvPr/>
        </p:nvSpPr>
        <p:spPr>
          <a:xfrm>
            <a:off x="8610600" y="5844964"/>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1" name="TextBox 110">
            <a:extLst>
              <a:ext uri="{FF2B5EF4-FFF2-40B4-BE49-F238E27FC236}">
                <a16:creationId xmlns:a16="http://schemas.microsoft.com/office/drawing/2014/main" id="{2A12D805-A6BB-89D9-77C3-5F33B51154ED}"/>
              </a:ext>
            </a:extLst>
          </p:cNvPr>
          <p:cNvSpPr txBox="1"/>
          <p:nvPr/>
        </p:nvSpPr>
        <p:spPr>
          <a:xfrm>
            <a:off x="10261960" y="5844964"/>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12" name="TextBox 111">
            <a:extLst>
              <a:ext uri="{FF2B5EF4-FFF2-40B4-BE49-F238E27FC236}">
                <a16:creationId xmlns:a16="http://schemas.microsoft.com/office/drawing/2014/main" id="{73026A71-42AB-4217-5595-6D3A8B436D22}"/>
              </a:ext>
            </a:extLst>
          </p:cNvPr>
          <p:cNvSpPr txBox="1"/>
          <p:nvPr/>
        </p:nvSpPr>
        <p:spPr>
          <a:xfrm>
            <a:off x="5181600" y="6081835"/>
            <a:ext cx="16002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13" name="TextBox 112">
            <a:extLst>
              <a:ext uri="{FF2B5EF4-FFF2-40B4-BE49-F238E27FC236}">
                <a16:creationId xmlns:a16="http://schemas.microsoft.com/office/drawing/2014/main" id="{AD8DBA89-C3D0-FF41-E156-022147F523A7}"/>
              </a:ext>
            </a:extLst>
          </p:cNvPr>
          <p:cNvSpPr txBox="1"/>
          <p:nvPr/>
        </p:nvSpPr>
        <p:spPr>
          <a:xfrm>
            <a:off x="6858000" y="6081835"/>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4" name="TextBox 113">
            <a:extLst>
              <a:ext uri="{FF2B5EF4-FFF2-40B4-BE49-F238E27FC236}">
                <a16:creationId xmlns:a16="http://schemas.microsoft.com/office/drawing/2014/main" id="{DD8363AB-B1FD-4473-4CFB-3A9AB2AE045F}"/>
              </a:ext>
            </a:extLst>
          </p:cNvPr>
          <p:cNvSpPr txBox="1"/>
          <p:nvPr/>
        </p:nvSpPr>
        <p:spPr>
          <a:xfrm>
            <a:off x="8610600" y="608183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5" name="TextBox 114">
            <a:extLst>
              <a:ext uri="{FF2B5EF4-FFF2-40B4-BE49-F238E27FC236}">
                <a16:creationId xmlns:a16="http://schemas.microsoft.com/office/drawing/2014/main" id="{C542FE10-235B-CCCA-9341-D5FE7B3C783E}"/>
              </a:ext>
            </a:extLst>
          </p:cNvPr>
          <p:cNvSpPr txBox="1"/>
          <p:nvPr/>
        </p:nvSpPr>
        <p:spPr>
          <a:xfrm>
            <a:off x="10261960" y="6081835"/>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6" name="TextBox 115">
            <a:extLst>
              <a:ext uri="{FF2B5EF4-FFF2-40B4-BE49-F238E27FC236}">
                <a16:creationId xmlns:a16="http://schemas.microsoft.com/office/drawing/2014/main" id="{8784EB05-E13A-578A-8E81-51A962109E55}"/>
              </a:ext>
            </a:extLst>
          </p:cNvPr>
          <p:cNvSpPr txBox="1"/>
          <p:nvPr/>
        </p:nvSpPr>
        <p:spPr>
          <a:xfrm>
            <a:off x="5181600" y="6457384"/>
            <a:ext cx="1600200" cy="276999"/>
          </a:xfrm>
          <a:prstGeom prst="rect">
            <a:avLst/>
          </a:prstGeom>
          <a:noFill/>
        </p:spPr>
        <p:txBody>
          <a:bodyPr wrap="square" rtlCol="0">
            <a:spAutoFit/>
          </a:bodyPr>
          <a:lstStyle/>
          <a:p>
            <a:pPr algn="ctr"/>
            <a:r>
              <a:rPr lang="en-GB" sz="1200" dirty="0">
                <a:solidFill>
                  <a:schemeClr val="bg1">
                    <a:lumMod val="50000"/>
                  </a:schemeClr>
                </a:solidFill>
              </a:rPr>
              <a:t>[Y/N]</a:t>
            </a:r>
          </a:p>
        </p:txBody>
      </p:sp>
      <p:sp>
        <p:nvSpPr>
          <p:cNvPr id="117" name="TextBox 116">
            <a:extLst>
              <a:ext uri="{FF2B5EF4-FFF2-40B4-BE49-F238E27FC236}">
                <a16:creationId xmlns:a16="http://schemas.microsoft.com/office/drawing/2014/main" id="{92D6D506-F8B9-2B88-80BD-114954DDA9F9}"/>
              </a:ext>
            </a:extLst>
          </p:cNvPr>
          <p:cNvSpPr txBox="1"/>
          <p:nvPr/>
        </p:nvSpPr>
        <p:spPr>
          <a:xfrm>
            <a:off x="6858000" y="6457384"/>
            <a:ext cx="1676400"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8" name="TextBox 117">
            <a:extLst>
              <a:ext uri="{FF2B5EF4-FFF2-40B4-BE49-F238E27FC236}">
                <a16:creationId xmlns:a16="http://schemas.microsoft.com/office/drawing/2014/main" id="{4F330140-C227-C014-00A0-92AA8328D2A6}"/>
              </a:ext>
            </a:extLst>
          </p:cNvPr>
          <p:cNvSpPr txBox="1"/>
          <p:nvPr/>
        </p:nvSpPr>
        <p:spPr>
          <a:xfrm>
            <a:off x="8610600" y="6457384"/>
            <a:ext cx="1460004" cy="276999"/>
          </a:xfrm>
          <a:prstGeom prst="rect">
            <a:avLst/>
          </a:prstGeom>
          <a:noFill/>
        </p:spPr>
        <p:txBody>
          <a:bodyPr wrap="square" rtlCol="0">
            <a:spAutoFit/>
          </a:bodyPr>
          <a:lstStyle/>
          <a:p>
            <a:pPr algn="ctr"/>
            <a:r>
              <a:rPr lang="en-GB" sz="1200">
                <a:solidFill>
                  <a:schemeClr val="bg1">
                    <a:lumMod val="50000"/>
                  </a:schemeClr>
                </a:solidFill>
              </a:rPr>
              <a:t>[Y/N]</a:t>
            </a:r>
          </a:p>
        </p:txBody>
      </p:sp>
      <p:sp>
        <p:nvSpPr>
          <p:cNvPr id="119" name="TextBox 118">
            <a:extLst>
              <a:ext uri="{FF2B5EF4-FFF2-40B4-BE49-F238E27FC236}">
                <a16:creationId xmlns:a16="http://schemas.microsoft.com/office/drawing/2014/main" id="{76D54791-CBCB-843E-BFE4-6838F67B86E9}"/>
              </a:ext>
            </a:extLst>
          </p:cNvPr>
          <p:cNvSpPr txBox="1"/>
          <p:nvPr/>
        </p:nvSpPr>
        <p:spPr>
          <a:xfrm>
            <a:off x="10261960" y="6457384"/>
            <a:ext cx="1460004" cy="276999"/>
          </a:xfrm>
          <a:prstGeom prst="rect">
            <a:avLst/>
          </a:prstGeom>
          <a:noFill/>
        </p:spPr>
        <p:txBody>
          <a:bodyPr wrap="square" rtlCol="0">
            <a:spAutoFit/>
          </a:bodyPr>
          <a:lstStyle/>
          <a:p>
            <a:pPr algn="ctr"/>
            <a:r>
              <a:rPr lang="en-GB" sz="1200" dirty="0">
                <a:solidFill>
                  <a:schemeClr val="bg1">
                    <a:lumMod val="50000"/>
                  </a:schemeClr>
                </a:solidFill>
              </a:rPr>
              <a:t>[Y/N]</a:t>
            </a:r>
          </a:p>
        </p:txBody>
      </p:sp>
    </p:spTree>
    <p:extLst>
      <p:ext uri="{BB962C8B-B14F-4D97-AF65-F5344CB8AC3E}">
        <p14:creationId xmlns:p14="http://schemas.microsoft.com/office/powerpoint/2010/main" val="1294597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BCD06-6DAC-7BD2-13CC-E8443C4FDDFF}"/>
              </a:ext>
            </a:extLst>
          </p:cNvPr>
          <p:cNvSpPr>
            <a:spLocks noGrp="1"/>
          </p:cNvSpPr>
          <p:nvPr>
            <p:ph type="title"/>
          </p:nvPr>
        </p:nvSpPr>
        <p:spPr>
          <a:xfrm>
            <a:off x="527570" y="2325347"/>
            <a:ext cx="9349993" cy="559323"/>
          </a:xfrm>
        </p:spPr>
        <p:txBody>
          <a:bodyPr/>
          <a:lstStyle/>
          <a:p>
            <a:r>
              <a:rPr lang="en-GB" sz="4000" dirty="0"/>
              <a:t>Skills assessment complete!</a:t>
            </a:r>
          </a:p>
        </p:txBody>
      </p:sp>
    </p:spTree>
    <p:extLst>
      <p:ext uri="{BB962C8B-B14F-4D97-AF65-F5344CB8AC3E}">
        <p14:creationId xmlns:p14="http://schemas.microsoft.com/office/powerpoint/2010/main" val="285555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How to use the skills assessment </a:t>
            </a:r>
          </a:p>
        </p:txBody>
      </p:sp>
    </p:spTree>
    <p:extLst>
      <p:ext uri="{BB962C8B-B14F-4D97-AF65-F5344CB8AC3E}">
        <p14:creationId xmlns:p14="http://schemas.microsoft.com/office/powerpoint/2010/main" val="13176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p:txBody>
          <a:bodyPr/>
          <a:lstStyle/>
          <a:p>
            <a:r>
              <a:rPr lang="en-GB" sz="3200" dirty="0"/>
              <a:t>Working with my manager to </a:t>
            </a:r>
          </a:p>
          <a:p>
            <a:r>
              <a:rPr lang="en-GB" sz="3200" dirty="0"/>
              <a:t>complete the skills assessment</a:t>
            </a:r>
          </a:p>
        </p:txBody>
      </p:sp>
      <p:grpSp>
        <p:nvGrpSpPr>
          <p:cNvPr id="6" name="Group 5">
            <a:extLst>
              <a:ext uri="{FF2B5EF4-FFF2-40B4-BE49-F238E27FC236}">
                <a16:creationId xmlns:a16="http://schemas.microsoft.com/office/drawing/2014/main" id="{CEF1393A-4175-2597-81AC-66D43D8176A8}"/>
              </a:ext>
            </a:extLst>
          </p:cNvPr>
          <p:cNvGrpSpPr/>
          <p:nvPr/>
        </p:nvGrpSpPr>
        <p:grpSpPr>
          <a:xfrm>
            <a:off x="535884" y="2638657"/>
            <a:ext cx="1142133" cy="1402397"/>
            <a:chOff x="951003" y="2964411"/>
            <a:chExt cx="1229741" cy="1558719"/>
          </a:xfrm>
          <a:solidFill>
            <a:srgbClr val="008C95">
              <a:alpha val="15000"/>
            </a:srgbClr>
          </a:solidFill>
        </p:grpSpPr>
        <p:sp>
          <p:nvSpPr>
            <p:cNvPr id="7" name="Rectangle: Rounded Corners 6">
              <a:extLst>
                <a:ext uri="{FF2B5EF4-FFF2-40B4-BE49-F238E27FC236}">
                  <a16:creationId xmlns:a16="http://schemas.microsoft.com/office/drawing/2014/main" id="{729A5609-E073-16CB-4A03-3DC60D413195}"/>
                </a:ext>
              </a:extLst>
            </p:cNvPr>
            <p:cNvSpPr/>
            <p:nvPr/>
          </p:nvSpPr>
          <p:spPr>
            <a:xfrm>
              <a:off x="951003" y="2964411"/>
              <a:ext cx="1229741" cy="1558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Me</a:t>
              </a:r>
            </a:p>
            <a:p>
              <a:pPr algn="ctr" defTabSz="1038995"/>
              <a:r>
                <a:rPr lang="en-GB" sz="1400" b="1">
                  <a:solidFill>
                    <a:schemeClr val="tx1"/>
                  </a:solidFill>
                  <a:latin typeface="Arial" panose="020B0604020202020204"/>
                </a:rPr>
                <a:t> </a:t>
              </a:r>
            </a:p>
          </p:txBody>
        </p:sp>
        <p:pic>
          <p:nvPicPr>
            <p:cNvPr id="10" name="Picture 9" descr="A cartoon of a child&#10;&#10;Description automatically generated">
              <a:extLst>
                <a:ext uri="{FF2B5EF4-FFF2-40B4-BE49-F238E27FC236}">
                  <a16:creationId xmlns:a16="http://schemas.microsoft.com/office/drawing/2014/main" id="{92F2D821-D467-3094-8D13-6BF82717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2" t="-11177" r="2308" b="14407"/>
            <a:stretch/>
          </p:blipFill>
          <p:spPr>
            <a:xfrm>
              <a:off x="1114266" y="3492288"/>
              <a:ext cx="903211" cy="914521"/>
            </a:xfrm>
            <a:prstGeom prst="ellipse">
              <a:avLst/>
            </a:prstGeom>
            <a:grpFill/>
          </p:spPr>
        </p:pic>
      </p:grpSp>
      <p:grpSp>
        <p:nvGrpSpPr>
          <p:cNvPr id="11" name="Group 10">
            <a:extLst>
              <a:ext uri="{FF2B5EF4-FFF2-40B4-BE49-F238E27FC236}">
                <a16:creationId xmlns:a16="http://schemas.microsoft.com/office/drawing/2014/main" id="{83B6BFEA-CA50-B106-13A8-9278A21BF59A}"/>
              </a:ext>
            </a:extLst>
          </p:cNvPr>
          <p:cNvGrpSpPr/>
          <p:nvPr/>
        </p:nvGrpSpPr>
        <p:grpSpPr>
          <a:xfrm>
            <a:off x="535883" y="4950535"/>
            <a:ext cx="1142133" cy="1402397"/>
            <a:chOff x="2417199" y="5060181"/>
            <a:chExt cx="1229741" cy="1558720"/>
          </a:xfrm>
          <a:solidFill>
            <a:srgbClr val="0068B3">
              <a:alpha val="15000"/>
            </a:srgbClr>
          </a:solidFill>
        </p:grpSpPr>
        <p:sp>
          <p:nvSpPr>
            <p:cNvPr id="12" name="Rectangle: Rounded Corners 11">
              <a:extLst>
                <a:ext uri="{FF2B5EF4-FFF2-40B4-BE49-F238E27FC236}">
                  <a16:creationId xmlns:a16="http://schemas.microsoft.com/office/drawing/2014/main" id="{1ED93CBE-2908-057A-8667-80D092F815B0}"/>
                </a:ext>
              </a:extLst>
            </p:cNvPr>
            <p:cNvSpPr/>
            <p:nvPr/>
          </p:nvSpPr>
          <p:spPr>
            <a:xfrm>
              <a:off x="2417199" y="5060181"/>
              <a:ext cx="1229741" cy="155872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My manager</a:t>
              </a:r>
            </a:p>
          </p:txBody>
        </p:sp>
        <p:pic>
          <p:nvPicPr>
            <p:cNvPr id="15" name="Picture 14" descr="A person wearing glasses and a grey shirt&#10;&#10;Description automatically generated">
              <a:extLst>
                <a:ext uri="{FF2B5EF4-FFF2-40B4-BE49-F238E27FC236}">
                  <a16:creationId xmlns:a16="http://schemas.microsoft.com/office/drawing/2014/main" id="{E9846F1B-BAD3-5B38-4F0C-B67C01E06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r="6894" b="13661"/>
            <a:stretch/>
          </p:blipFill>
          <p:spPr>
            <a:xfrm>
              <a:off x="2632590" y="5735767"/>
              <a:ext cx="798959" cy="778085"/>
            </a:xfrm>
            <a:prstGeom prst="ellipse">
              <a:avLst/>
            </a:prstGeom>
            <a:grpFill/>
          </p:spPr>
        </p:pic>
      </p:grpSp>
      <p:sp>
        <p:nvSpPr>
          <p:cNvPr id="16" name="TextBox 161">
            <a:extLst>
              <a:ext uri="{FF2B5EF4-FFF2-40B4-BE49-F238E27FC236}">
                <a16:creationId xmlns:a16="http://schemas.microsoft.com/office/drawing/2014/main" id="{4D2B7A5C-2D06-4C64-BC15-4B37EA7FFD4D}"/>
              </a:ext>
            </a:extLst>
          </p:cNvPr>
          <p:cNvSpPr txBox="1"/>
          <p:nvPr/>
        </p:nvSpPr>
        <p:spPr>
          <a:xfrm>
            <a:off x="1829649" y="2601524"/>
            <a:ext cx="10050516" cy="216982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indent="-227965" defTabSz="1038995">
              <a:buAutoNum type="arabicPeriod"/>
              <a:defRPr/>
            </a:pPr>
            <a:r>
              <a:rPr lang="en-GB" sz="1150" b="1" dirty="0">
                <a:solidFill>
                  <a:prstClr val="black"/>
                </a:solidFill>
                <a:latin typeface="Arial" panose="020B0604020202020204"/>
              </a:rPr>
              <a:t>Make sure you identify with the day-to-day work described in this role category, by reading the persona or having a chat with your manager and/or human resources (HR) team. </a:t>
            </a:r>
            <a:r>
              <a:rPr lang="en-GB" sz="1150" dirty="0">
                <a:solidFill>
                  <a:prstClr val="black"/>
                </a:solidFill>
                <a:latin typeface="Arial" panose="020B0604020202020204"/>
              </a:rPr>
              <a:t>If you do not think this role category is right for you, read other role category personas and choose the appropriate skills self-assessment. If you want to develop into the next role and eventually be promoted, read the role category one up from your own (For example, if you’re a support worker but want to be a team leader, have a look at role supervisor or leader, and plan how you’ll gain the skills it describes).</a:t>
            </a:r>
            <a:endParaRPr lang="en-US" sz="1150" dirty="0">
              <a:solidFill>
                <a:prstClr val="black"/>
              </a:solidFill>
            </a:endParaRPr>
          </a:p>
          <a:p>
            <a:pPr marL="228600" indent="-228600" defTabSz="1038995">
              <a:spcBef>
                <a:spcPts val="600"/>
              </a:spcBef>
              <a:buFont typeface="+mj-lt"/>
              <a:buAutoNum type="arabicPeriod"/>
            </a:pPr>
            <a:r>
              <a:rPr lang="en-GB" sz="1150" dirty="0">
                <a:solidFill>
                  <a:prstClr val="black"/>
                </a:solidFill>
                <a:latin typeface="Arial" panose="020B0604020202020204"/>
              </a:rPr>
              <a:t>Get a feel of the self-assessment exercise in this document from </a:t>
            </a:r>
            <a:r>
              <a:rPr lang="en-GB" sz="1150" b="1" dirty="0">
                <a:solidFill>
                  <a:prstClr val="black"/>
                </a:solidFill>
                <a:latin typeface="Arial" panose="020B0604020202020204"/>
              </a:rPr>
              <a:t>page 10.</a:t>
            </a:r>
            <a:endParaRPr lang="en-GB" sz="1150" b="1"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Agree with your manager how and when to do the exercise, ideally as a joint exercise. If they’re unavailable, complete this and hand back to your manager for them to review when you’ve completed your own assessment. </a:t>
            </a:r>
            <a:endParaRPr lang="en-GB" sz="1150"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As you complete the assessment think of examples where you demonstrate aspects of the Pathway and what you’d like to develop further. This reflection will also help when having a career conversation with your manager, and to create your career development plan.</a:t>
            </a:r>
            <a:endParaRPr lang="en-GB" sz="1150" dirty="0">
              <a:solidFill>
                <a:prstClr val="black"/>
              </a:solidFill>
              <a:latin typeface="Arial" panose="020B0604020202020204"/>
              <a:cs typeface="Arial"/>
            </a:endParaRPr>
          </a:p>
        </p:txBody>
      </p:sp>
      <p:sp>
        <p:nvSpPr>
          <p:cNvPr id="17" name="TextBox 161">
            <a:extLst>
              <a:ext uri="{FF2B5EF4-FFF2-40B4-BE49-F238E27FC236}">
                <a16:creationId xmlns:a16="http://schemas.microsoft.com/office/drawing/2014/main" id="{98EBF35E-C374-96CA-B960-AA1B0ED00F29}"/>
              </a:ext>
            </a:extLst>
          </p:cNvPr>
          <p:cNvSpPr txBox="1"/>
          <p:nvPr/>
        </p:nvSpPr>
        <p:spPr>
          <a:xfrm>
            <a:off x="1829649" y="4904342"/>
            <a:ext cx="10050516" cy="1308050"/>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defTabSz="1038995">
              <a:spcBef>
                <a:spcPts val="600"/>
              </a:spcBef>
              <a:buFont typeface="+mj-lt"/>
              <a:buAutoNum type="arabicPeriod"/>
            </a:pPr>
            <a:r>
              <a:rPr lang="en-GB" sz="1150" dirty="0">
                <a:solidFill>
                  <a:prstClr val="black"/>
                </a:solidFill>
                <a:latin typeface="Arial" panose="020B0604020202020204"/>
              </a:rPr>
              <a:t>As with steps 1 and 2 above, read the Pathway’s role category description and self-assessment exercise for your line report, in this document. </a:t>
            </a:r>
          </a:p>
          <a:p>
            <a:pPr marL="228600" indent="-228600" defTabSz="1038995">
              <a:spcBef>
                <a:spcPts val="600"/>
              </a:spcBef>
              <a:buFont typeface="+mj-lt"/>
              <a:buAutoNum type="arabicPeriod"/>
            </a:pPr>
            <a:r>
              <a:rPr lang="en-GB" sz="1150" dirty="0">
                <a:solidFill>
                  <a:prstClr val="black"/>
                </a:solidFill>
                <a:latin typeface="Arial" panose="020B0604020202020204"/>
              </a:rPr>
              <a:t>Be available to complete the assessment as a joint exercise if you have time. If not, complete this in your own time, and share your reflections on the individual’s strengths and opportunities to develop in-role during a separate career conversation. Use coaching techniques to facilitate them towards their goals. </a:t>
            </a:r>
          </a:p>
          <a:p>
            <a:pPr marL="228600" indent="-228600" defTabSz="1038995">
              <a:spcBef>
                <a:spcPts val="600"/>
              </a:spcBef>
              <a:buFont typeface="+mj-lt"/>
              <a:buAutoNum type="arabicPeriod"/>
            </a:pPr>
            <a:r>
              <a:rPr lang="en-GB" sz="1150" dirty="0">
                <a:solidFill>
                  <a:prstClr val="black"/>
                </a:solidFill>
                <a:latin typeface="Arial" panose="020B0604020202020204"/>
              </a:rPr>
              <a:t>Use this exercise to spot areas your line report is strong at, the areas for development and create a career development plan with your staff member that empowers them.</a:t>
            </a:r>
          </a:p>
        </p:txBody>
      </p:sp>
      <p:sp>
        <p:nvSpPr>
          <p:cNvPr id="18" name="Rectangle: Rounded Corners 17">
            <a:extLst>
              <a:ext uri="{FF2B5EF4-FFF2-40B4-BE49-F238E27FC236}">
                <a16:creationId xmlns:a16="http://schemas.microsoft.com/office/drawing/2014/main" id="{3E1D259F-1026-D021-EE89-862A92158DDA}"/>
              </a:ext>
            </a:extLst>
          </p:cNvPr>
          <p:cNvSpPr/>
          <p:nvPr/>
        </p:nvSpPr>
        <p:spPr>
          <a:xfrm>
            <a:off x="535884" y="4753349"/>
            <a:ext cx="11262880" cy="36000"/>
          </a:xfrm>
          <a:prstGeom prst="round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BBCA27-0F5A-106B-798F-7F644C1ACE8D}"/>
              </a:ext>
            </a:extLst>
          </p:cNvPr>
          <p:cNvSpPr/>
          <p:nvPr/>
        </p:nvSpPr>
        <p:spPr>
          <a:xfrm>
            <a:off x="6489237" y="6450513"/>
            <a:ext cx="5702763" cy="407487"/>
          </a:xfrm>
          <a:prstGeom prst="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See the next page for instructions on how to complete the skills assessment</a:t>
            </a:r>
          </a:p>
        </p:txBody>
      </p:sp>
      <p:sp>
        <p:nvSpPr>
          <p:cNvPr id="20" name="Rectangle: Rounded Corners 19">
            <a:extLst>
              <a:ext uri="{FF2B5EF4-FFF2-40B4-BE49-F238E27FC236}">
                <a16:creationId xmlns:a16="http://schemas.microsoft.com/office/drawing/2014/main" id="{F469A044-BA97-CCE7-CB5F-C3927E6007D3}"/>
              </a:ext>
            </a:extLst>
          </p:cNvPr>
          <p:cNvSpPr/>
          <p:nvPr/>
        </p:nvSpPr>
        <p:spPr>
          <a:xfrm>
            <a:off x="535884" y="1555095"/>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The Pathway outlines the core knowledge, skills, values and behaviours for several care roles that we are required to demonstrate. In this document you will find the information for the </a:t>
            </a:r>
            <a:r>
              <a:rPr lang="en-GB" sz="1200" b="1" dirty="0">
                <a:solidFill>
                  <a:prstClr val="black"/>
                </a:solidFill>
                <a:latin typeface="Arial"/>
                <a:ea typeface="Arial" panose="020B0604020202020204" pitchFamily="34" charset="0"/>
                <a:cs typeface="Times New Roman"/>
              </a:rPr>
              <a:t>Registered Manager</a:t>
            </a:r>
            <a:r>
              <a:rPr lang="en-GB" sz="1200" dirty="0">
                <a:solidFill>
                  <a:prstClr val="black"/>
                </a:solidFill>
                <a:latin typeface="Arial"/>
                <a:ea typeface="Arial" panose="020B0604020202020204" pitchFamily="34" charset="0"/>
                <a:cs typeface="Times New Roman"/>
              </a:rPr>
              <a:t> role</a:t>
            </a:r>
            <a:r>
              <a:rPr lang="en-GB" sz="1200" b="1" dirty="0">
                <a:solidFill>
                  <a:prstClr val="black"/>
                </a:solidFill>
                <a:latin typeface="Arial"/>
                <a:ea typeface="Arial" panose="020B0604020202020204" pitchFamily="34" charset="0"/>
                <a:cs typeface="Times New Roman"/>
              </a:rPr>
              <a:t>. </a:t>
            </a:r>
            <a:r>
              <a:rPr lang="en-GB" sz="1200" dirty="0">
                <a:solidFill>
                  <a:prstClr val="black"/>
                </a:solidFill>
                <a:latin typeface="Arial"/>
                <a:ea typeface="Arial" panose="020B0604020202020204" pitchFamily="34" charset="0"/>
                <a:cs typeface="Times New Roman"/>
              </a:rPr>
              <a:t>Reflect on those areas you are already strong and the areas you’d like to develop as part of your continued professional development. </a:t>
            </a:r>
            <a:r>
              <a:rPr lang="en-GB" sz="1200" b="1" dirty="0">
                <a:solidFill>
                  <a:prstClr val="black"/>
                </a:solidFill>
                <a:latin typeface="Arial"/>
                <a:ea typeface="Arial" panose="020B0604020202020204" pitchFamily="34" charset="0"/>
                <a:cs typeface="Times New Roman"/>
              </a:rPr>
              <a:t>Remember this is a reflective exercise and there will likely to be some skills and knowledge that you will develop overtime.</a:t>
            </a:r>
            <a:r>
              <a:rPr lang="en-GB" sz="1200" dirty="0">
                <a:solidFill>
                  <a:prstClr val="black"/>
                </a:solidFill>
                <a:latin typeface="Arial"/>
                <a:ea typeface="Arial" panose="020B0604020202020204" pitchFamily="34" charset="0"/>
                <a:cs typeface="Times New Roman"/>
              </a:rPr>
              <a:t> Use the steps below to guide you through this exercise:</a:t>
            </a:r>
          </a:p>
        </p:txBody>
      </p:sp>
    </p:spTree>
    <p:extLst>
      <p:ext uri="{BB962C8B-B14F-4D97-AF65-F5344CB8AC3E}">
        <p14:creationId xmlns:p14="http://schemas.microsoft.com/office/powerpoint/2010/main" val="29714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How to use the skills assessment </a:t>
            </a:r>
          </a:p>
          <a:p>
            <a:r>
              <a:rPr lang="en-GB" sz="3200" dirty="0"/>
              <a:t>in this document</a:t>
            </a:r>
          </a:p>
        </p:txBody>
      </p:sp>
      <p:sp>
        <p:nvSpPr>
          <p:cNvPr id="6" name="Rectangle: Rounded Corners 5">
            <a:extLst>
              <a:ext uri="{FF2B5EF4-FFF2-40B4-BE49-F238E27FC236}">
                <a16:creationId xmlns:a16="http://schemas.microsoft.com/office/drawing/2014/main" id="{994F2733-66C8-B231-AE99-0CBB9C8B252F}"/>
              </a:ext>
            </a:extLst>
          </p:cNvPr>
          <p:cNvSpPr/>
          <p:nvPr/>
        </p:nvSpPr>
        <p:spPr>
          <a:xfrm>
            <a:off x="541193" y="1673688"/>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Reflecting on the areas of your role you feel strongest at, and the areas might need to develop is a great way to think about your learning needs and career goals to set for yourself. The skills assessment is done by rating yourself along the ‘stages of skills development’ we all go through from </a:t>
            </a:r>
            <a:r>
              <a:rPr lang="en-GB" sz="1200" b="1" dirty="0">
                <a:solidFill>
                  <a:prstClr val="black"/>
                </a:solidFill>
                <a:latin typeface="Arial"/>
                <a:ea typeface="Arial" panose="020B0604020202020204" pitchFamily="34" charset="0"/>
                <a:cs typeface="Times New Roman"/>
              </a:rPr>
              <a:t>awareness, working, practitioner </a:t>
            </a:r>
            <a:r>
              <a:rPr lang="en-GB" sz="1200" dirty="0">
                <a:solidFill>
                  <a:prstClr val="black"/>
                </a:solidFill>
                <a:latin typeface="Arial"/>
                <a:ea typeface="Arial" panose="020B0604020202020204" pitchFamily="34" charset="0"/>
                <a:cs typeface="Times New Roman"/>
              </a:rPr>
              <a:t>and</a:t>
            </a:r>
            <a:r>
              <a:rPr lang="en-GB" sz="1200" b="1" dirty="0">
                <a:solidFill>
                  <a:prstClr val="black"/>
                </a:solidFill>
                <a:latin typeface="Arial"/>
                <a:ea typeface="Arial" panose="020B0604020202020204" pitchFamily="34" charset="0"/>
                <a:cs typeface="Times New Roman"/>
              </a:rPr>
              <a:t> expert</a:t>
            </a:r>
            <a:r>
              <a:rPr lang="en-GB" sz="1200" dirty="0">
                <a:solidFill>
                  <a:prstClr val="black"/>
                </a:solidFill>
                <a:latin typeface="Arial"/>
                <a:ea typeface="Arial" panose="020B0604020202020204" pitchFamily="34" charset="0"/>
                <a:cs typeface="Times New Roman"/>
              </a:rPr>
              <a:t>. Think about how you perform in your role, the areas you find easy to do, and are often complimented for, versus the areas you’d like to improve in the coming year.</a:t>
            </a:r>
          </a:p>
        </p:txBody>
      </p:sp>
      <p:sp>
        <p:nvSpPr>
          <p:cNvPr id="7" name="TextBox 6">
            <a:extLst>
              <a:ext uri="{FF2B5EF4-FFF2-40B4-BE49-F238E27FC236}">
                <a16:creationId xmlns:a16="http://schemas.microsoft.com/office/drawing/2014/main" id="{0F53182C-E161-B7ED-A98E-1C4B136E98F9}"/>
              </a:ext>
            </a:extLst>
          </p:cNvPr>
          <p:cNvSpPr txBox="1"/>
          <p:nvPr/>
        </p:nvSpPr>
        <p:spPr>
          <a:xfrm>
            <a:off x="535884" y="2750106"/>
            <a:ext cx="3675350" cy="3600986"/>
          </a:xfrm>
          <a:prstGeom prst="rect">
            <a:avLst/>
          </a:prstGeom>
          <a:solidFill>
            <a:schemeClr val="bg1"/>
          </a:solidFill>
        </p:spPr>
        <p:txBody>
          <a:bodyPr wrap="square">
            <a:spAutoFit/>
          </a:bodyPr>
          <a:lstStyle/>
          <a:p>
            <a:pPr defTabSz="1038995">
              <a:defRPr/>
            </a:pPr>
            <a:r>
              <a:rPr lang="en-GB" sz="1200" dirty="0">
                <a:solidFill>
                  <a:prstClr val="black"/>
                </a:solidFill>
                <a:latin typeface="Arial" panose="020B0604020202020204"/>
              </a:rPr>
              <a:t>In </a:t>
            </a:r>
            <a:r>
              <a:rPr lang="en-GB" sz="1200" dirty="0">
                <a:solidFill>
                  <a:prstClr val="black"/>
                </a:solidFill>
                <a:latin typeface="Arial" panose="020B0604020202020204"/>
                <a:hlinkClick r:id="rId2" action="ppaction://hlinksldjump"/>
              </a:rPr>
              <a:t>section two </a:t>
            </a:r>
            <a:r>
              <a:rPr lang="en-GB" sz="1200" dirty="0">
                <a:solidFill>
                  <a:prstClr val="black"/>
                </a:solidFill>
                <a:latin typeface="Arial" panose="020B0604020202020204"/>
              </a:rPr>
              <a:t>of this document, you will find the Pathway role description, along with the stages of skills development, as a scale. </a:t>
            </a:r>
            <a:r>
              <a:rPr lang="en-GB" sz="1200" b="1" dirty="0">
                <a:solidFill>
                  <a:prstClr val="black"/>
                </a:solidFill>
                <a:latin typeface="Arial" panose="020B0604020202020204"/>
              </a:rPr>
              <a:t>Each stage is explained below: </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N/A: </a:t>
            </a:r>
            <a:r>
              <a:rPr lang="en-GB" sz="1200" dirty="0">
                <a:solidFill>
                  <a:prstClr val="black"/>
                </a:solidFill>
                <a:latin typeface="Arial" panose="020B0604020202020204"/>
              </a:rPr>
              <a:t>I do not yet know about the skill, or it does not apply to my work.</a:t>
            </a:r>
            <a:endParaRPr lang="en-GB" sz="1200" b="1" dirty="0">
              <a:solidFill>
                <a:prstClr val="black"/>
              </a:solidFill>
              <a:latin typeface="Arial" panose="020B0604020202020204"/>
            </a:endParaRP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Awareness: </a:t>
            </a:r>
            <a:r>
              <a:rPr lang="en-GB" sz="1200" dirty="0">
                <a:solidFill>
                  <a:prstClr val="black"/>
                </a:solidFill>
                <a:latin typeface="Arial" panose="020B0604020202020204"/>
              </a:rPr>
              <a:t>I can describe the fundamentals of the skill, and demonstrate basic knowledge of the skills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Working:</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 some support and adopt the most appropriate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Practitioner:</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without support, determine the most appropriate tools and techniques, and share knowledge and experience of the skill</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Expert: </a:t>
            </a:r>
            <a:r>
              <a:rPr lang="en-GB" sz="1200" dirty="0">
                <a:solidFill>
                  <a:prstClr val="black"/>
                </a:solidFill>
                <a:latin typeface="Arial" panose="020B0604020202020204"/>
              </a:rPr>
              <a:t>I can teach the skill, and its most advanced tools and techniques</a:t>
            </a:r>
          </a:p>
          <a:p>
            <a:pPr marL="274638" defTabSz="1038995">
              <a:defRPr/>
            </a:pPr>
            <a:endParaRPr lang="en-GB" sz="1200" dirty="0">
              <a:solidFill>
                <a:prstClr val="black"/>
              </a:solidFill>
              <a:latin typeface="Arial" panose="020B0604020202020204"/>
            </a:endParaRPr>
          </a:p>
        </p:txBody>
      </p:sp>
      <p:sp>
        <p:nvSpPr>
          <p:cNvPr id="8" name="Rectangle 7">
            <a:extLst>
              <a:ext uri="{FF2B5EF4-FFF2-40B4-BE49-F238E27FC236}">
                <a16:creationId xmlns:a16="http://schemas.microsoft.com/office/drawing/2014/main" id="{DF209946-84B1-6851-0256-F6ACF345D923}"/>
              </a:ext>
            </a:extLst>
          </p:cNvPr>
          <p:cNvSpPr/>
          <p:nvPr/>
        </p:nvSpPr>
        <p:spPr>
          <a:xfrm>
            <a:off x="4565137" y="5221718"/>
            <a:ext cx="3675350"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Read and reflect </a:t>
            </a:r>
            <a:r>
              <a:rPr lang="en-GB" sz="1200" dirty="0">
                <a:solidFill>
                  <a:schemeClr val="tx1"/>
                </a:solidFill>
                <a:latin typeface="Arial" panose="020B0604020202020204" pitchFamily="34" charset="0"/>
                <a:cs typeface="Arial" panose="020B0604020202020204" pitchFamily="34" charset="0"/>
              </a:rPr>
              <a:t>on the category, detail and examples of the Pathway skills, knowledge and behaviours and training, for you to assess against.</a:t>
            </a:r>
          </a:p>
        </p:txBody>
      </p:sp>
      <p:sp>
        <p:nvSpPr>
          <p:cNvPr id="9" name="Rectangle 8">
            <a:extLst>
              <a:ext uri="{FF2B5EF4-FFF2-40B4-BE49-F238E27FC236}">
                <a16:creationId xmlns:a16="http://schemas.microsoft.com/office/drawing/2014/main" id="{AD7824C0-D989-B16A-641E-7AAEC736F1FE}"/>
              </a:ext>
            </a:extLst>
          </p:cNvPr>
          <p:cNvSpPr/>
          <p:nvPr/>
        </p:nvSpPr>
        <p:spPr>
          <a:xfrm>
            <a:off x="8368209" y="5222900"/>
            <a:ext cx="3435864"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Use the skills stage rating </a:t>
            </a:r>
            <a:r>
              <a:rPr lang="en-GB" sz="1200" dirty="0">
                <a:solidFill>
                  <a:schemeClr val="tx1"/>
                </a:solidFill>
                <a:latin typeface="Arial" panose="020B0604020202020204" pitchFamily="34" charset="0"/>
                <a:cs typeface="Arial" panose="020B0604020202020204" pitchFamily="34" charset="0"/>
              </a:rPr>
              <a:t>to plot your self-assessment (teal), and your manager’s assessment (blue) too. Use the Notes section to record reflections, aspirations, actions etc. </a:t>
            </a:r>
          </a:p>
        </p:txBody>
      </p:sp>
      <p:sp>
        <p:nvSpPr>
          <p:cNvPr id="11" name="Arrow: Down 10">
            <a:extLst>
              <a:ext uri="{FF2B5EF4-FFF2-40B4-BE49-F238E27FC236}">
                <a16:creationId xmlns:a16="http://schemas.microsoft.com/office/drawing/2014/main" id="{EB7CE8DC-78F5-52F3-5708-93795F135A73}"/>
              </a:ext>
            </a:extLst>
          </p:cNvPr>
          <p:cNvSpPr/>
          <p:nvPr/>
        </p:nvSpPr>
        <p:spPr>
          <a:xfrm>
            <a:off x="9910502" y="4716309"/>
            <a:ext cx="351277" cy="466244"/>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64;p14">
            <a:extLst>
              <a:ext uri="{FF2B5EF4-FFF2-40B4-BE49-F238E27FC236}">
                <a16:creationId xmlns:a16="http://schemas.microsoft.com/office/drawing/2014/main" id="{0F44F4BD-B71E-BF6D-898C-CA5B5701DB75}"/>
              </a:ext>
            </a:extLst>
          </p:cNvPr>
          <p:cNvSpPr txBox="1">
            <a:spLocks/>
          </p:cNvSpPr>
          <p:nvPr/>
        </p:nvSpPr>
        <p:spPr>
          <a:xfrm>
            <a:off x="4490249" y="2657810"/>
            <a:ext cx="7500475" cy="430166"/>
          </a:xfrm>
          <a:prstGeom prst="rect">
            <a:avLst/>
          </a:prstGeom>
          <a:noFill/>
          <a:ln>
            <a:noFill/>
          </a:ln>
        </p:spPr>
        <p:txBody>
          <a:bodyPr spcFirstLastPara="1" wrap="squar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1400" kern="0" dirty="0">
                <a:solidFill>
                  <a:srgbClr val="008C95"/>
                </a:solidFill>
              </a:rPr>
              <a:t>Completing the assessment – an example of what the assessment pages look like</a:t>
            </a:r>
          </a:p>
        </p:txBody>
      </p:sp>
      <p:pic>
        <p:nvPicPr>
          <p:cNvPr id="13" name="Picture 12">
            <a:extLst>
              <a:ext uri="{FF2B5EF4-FFF2-40B4-BE49-F238E27FC236}">
                <a16:creationId xmlns:a16="http://schemas.microsoft.com/office/drawing/2014/main" id="{77112938-66A2-5A50-00A5-FC8FA613C283}"/>
              </a:ext>
            </a:extLst>
          </p:cNvPr>
          <p:cNvPicPr>
            <a:picLocks noChangeAspect="1"/>
          </p:cNvPicPr>
          <p:nvPr/>
        </p:nvPicPr>
        <p:blipFill rotWithShape="1">
          <a:blip r:embed="rId3"/>
          <a:srcRect t="16858" b="5489"/>
          <a:stretch/>
        </p:blipFill>
        <p:spPr>
          <a:xfrm>
            <a:off x="4527624" y="3151308"/>
            <a:ext cx="7276450" cy="1565001"/>
          </a:xfrm>
          <a:prstGeom prst="rect">
            <a:avLst/>
          </a:prstGeom>
          <a:ln>
            <a:solidFill>
              <a:schemeClr val="tx1">
                <a:lumMod val="85000"/>
                <a:lumOff val="15000"/>
              </a:schemeClr>
            </a:solidFill>
          </a:ln>
        </p:spPr>
      </p:pic>
      <p:sp>
        <p:nvSpPr>
          <p:cNvPr id="15" name="Arrow: Down 14">
            <a:extLst>
              <a:ext uri="{FF2B5EF4-FFF2-40B4-BE49-F238E27FC236}">
                <a16:creationId xmlns:a16="http://schemas.microsoft.com/office/drawing/2014/main" id="{7226FCF8-6017-D5BA-7B52-2671DFE6381E}"/>
              </a:ext>
            </a:extLst>
          </p:cNvPr>
          <p:cNvSpPr/>
          <p:nvPr/>
        </p:nvSpPr>
        <p:spPr>
          <a:xfrm>
            <a:off x="6227173" y="4743033"/>
            <a:ext cx="351277" cy="439520"/>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95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p:txBody>
          <a:bodyPr/>
          <a:lstStyle/>
          <a:p>
            <a:r>
              <a:rPr lang="en-GB" sz="4000" dirty="0">
                <a:solidFill>
                  <a:srgbClr val="008C95"/>
                </a:solidFill>
              </a:rPr>
              <a:t>Section 2:</a:t>
            </a:r>
            <a:br>
              <a:rPr lang="en-GB" sz="4000" dirty="0"/>
            </a:br>
            <a:r>
              <a:rPr lang="en-GB" sz="4000" dirty="0"/>
              <a:t>Introduction to Registered </a:t>
            </a:r>
            <a:br>
              <a:rPr lang="en-GB" sz="4000" dirty="0"/>
            </a:br>
            <a:r>
              <a:rPr lang="en-GB" sz="4000" dirty="0"/>
              <a:t>Manager role</a:t>
            </a:r>
          </a:p>
        </p:txBody>
      </p:sp>
    </p:spTree>
    <p:extLst>
      <p:ext uri="{BB962C8B-B14F-4D97-AF65-F5344CB8AC3E}">
        <p14:creationId xmlns:p14="http://schemas.microsoft.com/office/powerpoint/2010/main" val="281413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7B6E6E-52E8-C95C-4230-191C089E6885}"/>
              </a:ext>
            </a:extLst>
          </p:cNvPr>
          <p:cNvSpPr>
            <a:spLocks noGrp="1"/>
          </p:cNvSpPr>
          <p:nvPr>
            <p:ph type="body" sz="quarter" idx="20"/>
          </p:nvPr>
        </p:nvSpPr>
        <p:spPr/>
        <p:txBody>
          <a:bodyPr/>
          <a:lstStyle/>
          <a:p>
            <a:r>
              <a:rPr lang="en-GB" sz="3200" dirty="0"/>
              <a:t>Mira’s story – Registered Manager</a:t>
            </a:r>
          </a:p>
        </p:txBody>
      </p:sp>
      <p:sp>
        <p:nvSpPr>
          <p:cNvPr id="6" name="TextBox 5">
            <a:extLst>
              <a:ext uri="{FF2B5EF4-FFF2-40B4-BE49-F238E27FC236}">
                <a16:creationId xmlns:a16="http://schemas.microsoft.com/office/drawing/2014/main" id="{5D0F0B8D-7688-1DB4-CB5A-D1E460B27E74}"/>
              </a:ext>
            </a:extLst>
          </p:cNvPr>
          <p:cNvSpPr txBox="1"/>
          <p:nvPr/>
        </p:nvSpPr>
        <p:spPr>
          <a:xfrm>
            <a:off x="520864" y="1438970"/>
            <a:ext cx="8673451"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After spending the last 8 years working in a residential home Mira has just been promoted to the role of registered manager. She has grown and developed through from being completely new to adult social care, to an experienced care worker and then team leader. Mira also worked briefly as a deputy manager, supporting the registered manager within the care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Mira has recently been interviewed and appointed to a registered manager position within a new residential home in the organisation. As a Care Quality Commission (CQC) registered home Mira knows that she will need to apply to be registered with CQC and have a “Fit and Proper Person” CQC interview. When Mira hears the outcome of this application, confirming that she is registered to provide regulated activities, she can now start her role fully as a registered manager. In her role Mira knows that she will have the ultimate responsibility for her new care home, for her new staff team and for the happiness and safety of the people drawing on care and support in the new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When Mira starts her first day she has an induction with the interim registered manager. This induction includes an introduction to her new staff, to the premises and a summary of the people, and their needs, who have already moved into the home to receive care and support. Mira’s organisation also has an internal manager induction programme, over the next two months she attends the induction programme sessions that support her to develop her knowledge in a variety of areas including leadership, business management and the legislation she will be operating under.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Mira has an initial supervision with her area manager where, amongst other topics covered, she agrees the further development that she will need to do and how this will be achieved. They discuss the Manager Induction Standards; Mira has previously worked towards these standards in her role as a deputy manager and as part of the internal induction programme hence they agree an expectation that she will meet all of these knowledge standards within 3 months. They also discuss the Level 5 Diploma in Leadership and Management in Adult Care; Mira agrees that this qualification will help her develop further and bring her knowledge and skills in line with a Level 5 standard. Her manager agrees to arrange for Mira to start the qualification with a quality assured training provider.  </a:t>
            </a:r>
          </a:p>
        </p:txBody>
      </p:sp>
    </p:spTree>
    <p:extLst>
      <p:ext uri="{BB962C8B-B14F-4D97-AF65-F5344CB8AC3E}">
        <p14:creationId xmlns:p14="http://schemas.microsoft.com/office/powerpoint/2010/main" val="28871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ED32-6D6C-3BEC-13FA-D012E0657A1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427E54B-9D0E-EA3C-E346-ED72538E1D1E}"/>
              </a:ext>
            </a:extLst>
          </p:cNvPr>
          <p:cNvSpPr>
            <a:spLocks noGrp="1"/>
          </p:cNvSpPr>
          <p:nvPr>
            <p:ph type="body" sz="quarter" idx="20"/>
          </p:nvPr>
        </p:nvSpPr>
        <p:spPr/>
        <p:txBody>
          <a:bodyPr/>
          <a:lstStyle/>
          <a:p>
            <a:r>
              <a:rPr lang="en-GB" sz="3200" dirty="0"/>
              <a:t>Continued - Mira’s story</a:t>
            </a:r>
          </a:p>
        </p:txBody>
      </p:sp>
      <p:sp>
        <p:nvSpPr>
          <p:cNvPr id="6" name="TextBox 5">
            <a:extLst>
              <a:ext uri="{FF2B5EF4-FFF2-40B4-BE49-F238E27FC236}">
                <a16:creationId xmlns:a16="http://schemas.microsoft.com/office/drawing/2014/main" id="{88C9DE51-3874-46AB-1354-33A3A56D5CBF}"/>
              </a:ext>
            </a:extLst>
          </p:cNvPr>
          <p:cNvSpPr txBox="1"/>
          <p:nvPr/>
        </p:nvSpPr>
        <p:spPr>
          <a:xfrm>
            <a:off x="520864" y="1438970"/>
            <a:ext cx="8673451"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Mira also recognises that she needs to develop her knowledge and skills outside of the qualification. She does some research for herself and finds the Well Led learning programme. After reviewing the available information on the programme, she speaks to her manager who agrees to make arrangements for her to enrol. She also reviews the digital skills framework to ensure that she has the appropriate knowledge in how to lead others in using digital technology. She also reviews the support plans of the people drawing on care and support compiling a development plan for her and her team so that they can best support the people residing in her residential home. This development plan includes both formal, like qualifications and learning programmes, and informal training, like shadowing and training from district nursing, for her and her staff. As she grows in the role she continues to develop her leadership and other ancillary skills like business management, human resourcing and clinical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Years later Mira, is a knowledgeable and experienced registered manager. She has seen her setting and staff grow and develop, with the residential home recently awarded an “Outstanding” rating by CQC. Mira is interested in how she can continue to develop. She considers the option of using her Level 5 to progress to degree level learning through a variety of options including a degree apprenticeship. She reflects on this and decides to progress with this, with her area manager making the arrangements for her to enrol on a suitable qualification. Throughout her role as a registered manager Mira recognises the importance of putting people at the heart of care, ensuring that the people she and her team support in her home are given opportunities to live life to fullest. </a:t>
            </a:r>
          </a:p>
        </p:txBody>
      </p:sp>
    </p:spTree>
    <p:extLst>
      <p:ext uri="{BB962C8B-B14F-4D97-AF65-F5344CB8AC3E}">
        <p14:creationId xmlns:p14="http://schemas.microsoft.com/office/powerpoint/2010/main" val="117052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DD1B12-FA5F-F942-9464-23E194837BE2}"/>
              </a:ext>
            </a:extLst>
          </p:cNvPr>
          <p:cNvGrpSpPr>
            <a:grpSpLocks/>
          </p:cNvGrpSpPr>
          <p:nvPr/>
        </p:nvGrpSpPr>
        <p:grpSpPr>
          <a:xfrm>
            <a:off x="6379149" y="4020466"/>
            <a:ext cx="4844521" cy="2341755"/>
            <a:chOff x="6379149" y="3794330"/>
            <a:chExt cx="4844521" cy="2341755"/>
          </a:xfrm>
        </p:grpSpPr>
        <p:sp>
          <p:nvSpPr>
            <p:cNvPr id="7" name="Rectangle 6">
              <a:extLst>
                <a:ext uri="{FF2B5EF4-FFF2-40B4-BE49-F238E27FC236}">
                  <a16:creationId xmlns:a16="http://schemas.microsoft.com/office/drawing/2014/main" id="{0D67BADE-AE4B-4FA9-4812-1E9D99977FA8}"/>
                </a:ext>
              </a:extLst>
            </p:cNvPr>
            <p:cNvSpPr>
              <a:spLocks/>
            </p:cNvSpPr>
            <p:nvPr/>
          </p:nvSpPr>
          <p:spPr>
            <a:xfrm>
              <a:off x="6379149" y="3799301"/>
              <a:ext cx="4844521" cy="2256433"/>
            </a:xfrm>
            <a:prstGeom prst="rect">
              <a:avLst/>
            </a:prstGeom>
            <a:solidFill>
              <a:srgbClr val="008C95">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8" name="Free-form: Shape 82">
              <a:extLst>
                <a:ext uri="{FF2B5EF4-FFF2-40B4-BE49-F238E27FC236}">
                  <a16:creationId xmlns:a16="http://schemas.microsoft.com/office/drawing/2014/main" id="{7C7A139C-48D3-F482-3A9B-0A08FA4302CD}"/>
                </a:ext>
              </a:extLst>
            </p:cNvPr>
            <p:cNvSpPr>
              <a:spLocks/>
            </p:cNvSpPr>
            <p:nvPr/>
          </p:nvSpPr>
          <p:spPr>
            <a:xfrm>
              <a:off x="6401481" y="3806016"/>
              <a:ext cx="2419220" cy="2330069"/>
            </a:xfrm>
            <a:custGeom>
              <a:avLst/>
              <a:gdLst>
                <a:gd name="connsiteX0" fmla="*/ 1106043 w 1107125"/>
                <a:gd name="connsiteY0" fmla="*/ 133611 h 1106768"/>
                <a:gd name="connsiteX1" fmla="*/ 133968 w 1107125"/>
                <a:gd name="connsiteY1" fmla="*/ 1105687 h 1106768"/>
                <a:gd name="connsiteX2" fmla="*/ 0 w 1107125"/>
                <a:gd name="connsiteY2" fmla="*/ 987794 h 1106768"/>
                <a:gd name="connsiteX3" fmla="*/ 0 w 1107125"/>
                <a:gd name="connsiteY3" fmla="*/ 489432 h 1106768"/>
                <a:gd name="connsiteX4" fmla="*/ 91099 w 1107125"/>
                <a:gd name="connsiteY4" fmla="*/ 374040 h 1106768"/>
                <a:gd name="connsiteX5" fmla="*/ 385829 w 1107125"/>
                <a:gd name="connsiteY5" fmla="*/ 87169 h 1106768"/>
                <a:gd name="connsiteX6" fmla="*/ 500149 w 1107125"/>
                <a:gd name="connsiteY6" fmla="*/ 0 h 1106768"/>
                <a:gd name="connsiteX7" fmla="*/ 988151 w 1107125"/>
                <a:gd name="connsiteY7" fmla="*/ 0 h 1106768"/>
                <a:gd name="connsiteX8" fmla="*/ 1106043 w 1107125"/>
                <a:gd name="connsiteY8" fmla="*/ 133969 h 110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6768">
                  <a:moveTo>
                    <a:pt x="1106043" y="133611"/>
                  </a:moveTo>
                  <a:cubicBezTo>
                    <a:pt x="1037094" y="637690"/>
                    <a:pt x="638047" y="1036738"/>
                    <a:pt x="133968" y="1105687"/>
                  </a:cubicBezTo>
                  <a:cubicBezTo>
                    <a:pt x="63233" y="1115332"/>
                    <a:pt x="0" y="1059244"/>
                    <a:pt x="0" y="987794"/>
                  </a:cubicBezTo>
                  <a:lnTo>
                    <a:pt x="0" y="489432"/>
                  </a:lnTo>
                  <a:cubicBezTo>
                    <a:pt x="0" y="434415"/>
                    <a:pt x="38225" y="388687"/>
                    <a:pt x="91099" y="374040"/>
                  </a:cubicBezTo>
                  <a:cubicBezTo>
                    <a:pt x="231855" y="335457"/>
                    <a:pt x="343673" y="226139"/>
                    <a:pt x="385829" y="87169"/>
                  </a:cubicBezTo>
                  <a:cubicBezTo>
                    <a:pt x="401191" y="36082"/>
                    <a:pt x="446561" y="0"/>
                    <a:pt x="500149" y="0"/>
                  </a:cubicBezTo>
                  <a:lnTo>
                    <a:pt x="988151" y="0"/>
                  </a:lnTo>
                  <a:cubicBezTo>
                    <a:pt x="1059601" y="0"/>
                    <a:pt x="1115689" y="62876"/>
                    <a:pt x="1106043" y="133969"/>
                  </a:cubicBezTo>
                  <a:close/>
                </a:path>
              </a:pathLst>
            </a:custGeom>
            <a:solidFill>
              <a:srgbClr val="008C95"/>
            </a:solidFill>
            <a:ln w="0" cap="flat">
              <a:noFill/>
              <a:prstDash val="solid"/>
              <a:miter/>
            </a:ln>
          </p:spPr>
          <p:txBody>
            <a:bodyPr rtlCol="0" anchor="ctr"/>
            <a:lstStyle/>
            <a:p>
              <a:endParaRPr lang="en-US" dirty="0">
                <a:latin typeface="Arial"/>
                <a:cs typeface="Arial"/>
              </a:endParaRPr>
            </a:p>
          </p:txBody>
        </p:sp>
        <p:sp>
          <p:nvSpPr>
            <p:cNvPr id="9" name="Free-form: Shape 86">
              <a:extLst>
                <a:ext uri="{FF2B5EF4-FFF2-40B4-BE49-F238E27FC236}">
                  <a16:creationId xmlns:a16="http://schemas.microsoft.com/office/drawing/2014/main" id="{60409156-0B49-A1CC-5ABC-37CE38265858}"/>
                </a:ext>
              </a:extLst>
            </p:cNvPr>
            <p:cNvSpPr>
              <a:spLocks/>
            </p:cNvSpPr>
            <p:nvPr/>
          </p:nvSpPr>
          <p:spPr>
            <a:xfrm>
              <a:off x="6560903" y="5583315"/>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03</a:t>
              </a:r>
            </a:p>
          </p:txBody>
        </p:sp>
        <p:sp>
          <p:nvSpPr>
            <p:cNvPr id="10" name="TextBox 32">
              <a:extLst>
                <a:ext uri="{FF2B5EF4-FFF2-40B4-BE49-F238E27FC236}">
                  <a16:creationId xmlns:a16="http://schemas.microsoft.com/office/drawing/2014/main" id="{920D591D-70C1-B85C-5726-9AD2F491445E}"/>
                </a:ext>
              </a:extLst>
            </p:cNvPr>
            <p:cNvSpPr txBox="1">
              <a:spLocks/>
            </p:cNvSpPr>
            <p:nvPr/>
          </p:nvSpPr>
          <p:spPr>
            <a:xfrm>
              <a:off x="7041055"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Delivering excellent care</a:t>
              </a:r>
            </a:p>
          </p:txBody>
        </p:sp>
        <p:pic>
          <p:nvPicPr>
            <p:cNvPr id="11" name="Graphic 10" descr="Care outline">
              <a:extLst>
                <a:ext uri="{FF2B5EF4-FFF2-40B4-BE49-F238E27FC236}">
                  <a16:creationId xmlns:a16="http://schemas.microsoft.com/office/drawing/2014/main" id="{1C0FF22F-2644-1346-DA6F-E504972B3D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2466" y="3845335"/>
              <a:ext cx="540000" cy="540000"/>
            </a:xfrm>
            <a:prstGeom prst="rect">
              <a:avLst/>
            </a:prstGeom>
          </p:spPr>
        </p:pic>
        <p:sp>
          <p:nvSpPr>
            <p:cNvPr id="12" name="TextBox 11">
              <a:extLst>
                <a:ext uri="{FF2B5EF4-FFF2-40B4-BE49-F238E27FC236}">
                  <a16:creationId xmlns:a16="http://schemas.microsoft.com/office/drawing/2014/main" id="{10D25466-344F-F967-2139-9B2935475753}"/>
                </a:ext>
              </a:extLst>
            </p:cNvPr>
            <p:cNvSpPr txBox="1">
              <a:spLocks/>
            </p:cNvSpPr>
            <p:nvPr/>
          </p:nvSpPr>
          <p:spPr>
            <a:xfrm>
              <a:off x="8852949" y="3794330"/>
              <a:ext cx="2370721" cy="22929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Mental capacity and restrictive practice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Continuous improvement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Leading person-centred practice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Leading health and wellbeing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Leading health and safety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Business and resource management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Sourcing funding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Clinical skills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Deprivation of Liberty Safeguards</a:t>
              </a:r>
            </a:p>
          </p:txBody>
        </p:sp>
      </p:grpSp>
      <p:grpSp>
        <p:nvGrpSpPr>
          <p:cNvPr id="13" name="Group 12">
            <a:extLst>
              <a:ext uri="{FF2B5EF4-FFF2-40B4-BE49-F238E27FC236}">
                <a16:creationId xmlns:a16="http://schemas.microsoft.com/office/drawing/2014/main" id="{3B19C87A-E5C0-0375-006C-0480BFAF1682}"/>
              </a:ext>
            </a:extLst>
          </p:cNvPr>
          <p:cNvGrpSpPr>
            <a:grpSpLocks/>
          </p:cNvGrpSpPr>
          <p:nvPr/>
        </p:nvGrpSpPr>
        <p:grpSpPr>
          <a:xfrm>
            <a:off x="6379149" y="1598995"/>
            <a:ext cx="4845301" cy="2330823"/>
            <a:chOff x="6379149" y="1382685"/>
            <a:chExt cx="4845301" cy="2330823"/>
          </a:xfrm>
        </p:grpSpPr>
        <p:sp>
          <p:nvSpPr>
            <p:cNvPr id="14" name="Rectangle 13">
              <a:extLst>
                <a:ext uri="{FF2B5EF4-FFF2-40B4-BE49-F238E27FC236}">
                  <a16:creationId xmlns:a16="http://schemas.microsoft.com/office/drawing/2014/main" id="{D123B554-2C78-F0ED-B232-47284490EC11}"/>
                </a:ext>
              </a:extLst>
            </p:cNvPr>
            <p:cNvSpPr>
              <a:spLocks/>
            </p:cNvSpPr>
            <p:nvPr/>
          </p:nvSpPr>
          <p:spPr>
            <a:xfrm>
              <a:off x="6379149" y="1451204"/>
              <a:ext cx="4845301" cy="2258805"/>
            </a:xfrm>
            <a:prstGeom prst="rect">
              <a:avLst/>
            </a:prstGeom>
            <a:solidFill>
              <a:srgbClr val="0068B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15" name="Free-form: Shape 81">
              <a:extLst>
                <a:ext uri="{FF2B5EF4-FFF2-40B4-BE49-F238E27FC236}">
                  <a16:creationId xmlns:a16="http://schemas.microsoft.com/office/drawing/2014/main" id="{B7257FC2-4EE1-FEF3-234A-7E286FBAC664}"/>
                </a:ext>
              </a:extLst>
            </p:cNvPr>
            <p:cNvSpPr>
              <a:spLocks/>
            </p:cNvSpPr>
            <p:nvPr/>
          </p:nvSpPr>
          <p:spPr>
            <a:xfrm>
              <a:off x="6402261" y="1382685"/>
              <a:ext cx="2419220" cy="2330823"/>
            </a:xfrm>
            <a:custGeom>
              <a:avLst/>
              <a:gdLst>
                <a:gd name="connsiteX0" fmla="*/ 987794 w 1107125"/>
                <a:gd name="connsiteY0" fmla="*/ 1106769 h 1107126"/>
                <a:gd name="connsiteX1" fmla="*/ 507294 w 1107125"/>
                <a:gd name="connsiteY1" fmla="*/ 1106769 h 1107126"/>
                <a:gd name="connsiteX2" fmla="*/ 391545 w 1107125"/>
                <a:gd name="connsiteY2" fmla="*/ 1012812 h 1107126"/>
                <a:gd name="connsiteX3" fmla="*/ 90027 w 1107125"/>
                <a:gd name="connsiteY3" fmla="*/ 703077 h 1107126"/>
                <a:gd name="connsiteX4" fmla="*/ 0 w 1107125"/>
                <a:gd name="connsiteY4" fmla="*/ 588400 h 1107126"/>
                <a:gd name="connsiteX5" fmla="*/ 0 w 1107125"/>
                <a:gd name="connsiteY5" fmla="*/ 118975 h 1107126"/>
                <a:gd name="connsiteX6" fmla="*/ 133968 w 1107125"/>
                <a:gd name="connsiteY6" fmla="*/ 1082 h 1107126"/>
                <a:gd name="connsiteX7" fmla="*/ 1106043 w 1107125"/>
                <a:gd name="connsiteY7" fmla="*/ 973158 h 1107126"/>
                <a:gd name="connsiteX8" fmla="*/ 988151 w 1107125"/>
                <a:gd name="connsiteY8" fmla="*/ 1107126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987794" y="1106769"/>
                  </a:moveTo>
                  <a:lnTo>
                    <a:pt x="507294" y="1106769"/>
                  </a:lnTo>
                  <a:cubicBezTo>
                    <a:pt x="451206" y="1106769"/>
                    <a:pt x="404763" y="1067114"/>
                    <a:pt x="391545" y="1012812"/>
                  </a:cubicBezTo>
                  <a:cubicBezTo>
                    <a:pt x="355106" y="862411"/>
                    <a:pt x="238643" y="743446"/>
                    <a:pt x="90027" y="703077"/>
                  </a:cubicBezTo>
                  <a:cubicBezTo>
                    <a:pt x="37511" y="688787"/>
                    <a:pt x="0" y="642702"/>
                    <a:pt x="0" y="588400"/>
                  </a:cubicBezTo>
                  <a:lnTo>
                    <a:pt x="0" y="118975"/>
                  </a:lnTo>
                  <a:cubicBezTo>
                    <a:pt x="0" y="47525"/>
                    <a:pt x="62876" y="-8563"/>
                    <a:pt x="133968" y="1082"/>
                  </a:cubicBezTo>
                  <a:cubicBezTo>
                    <a:pt x="638047" y="70031"/>
                    <a:pt x="1037094" y="469079"/>
                    <a:pt x="1106043" y="973158"/>
                  </a:cubicBezTo>
                  <a:cubicBezTo>
                    <a:pt x="1115689" y="1043893"/>
                    <a:pt x="1059601" y="1107126"/>
                    <a:pt x="988151" y="1107126"/>
                  </a:cubicBezTo>
                  <a:close/>
                </a:path>
              </a:pathLst>
            </a:custGeom>
            <a:solidFill>
              <a:srgbClr val="0068B3"/>
            </a:solidFill>
            <a:ln w="0" cap="flat">
              <a:noFill/>
              <a:prstDash val="solid"/>
              <a:miter/>
            </a:ln>
          </p:spPr>
          <p:txBody>
            <a:bodyPr rtlCol="0" anchor="ctr"/>
            <a:lstStyle/>
            <a:p>
              <a:endParaRPr lang="en-US" dirty="0">
                <a:latin typeface="Arial"/>
                <a:cs typeface="Arial"/>
              </a:endParaRPr>
            </a:p>
          </p:txBody>
        </p:sp>
        <p:sp>
          <p:nvSpPr>
            <p:cNvPr id="16" name="Free-form: Shape 85">
              <a:extLst>
                <a:ext uri="{FF2B5EF4-FFF2-40B4-BE49-F238E27FC236}">
                  <a16:creationId xmlns:a16="http://schemas.microsoft.com/office/drawing/2014/main" id="{1D32F870-E345-8CD3-703D-188C55E580C7}"/>
                </a:ext>
              </a:extLst>
            </p:cNvPr>
            <p:cNvSpPr>
              <a:spLocks/>
            </p:cNvSpPr>
            <p:nvPr/>
          </p:nvSpPr>
          <p:spPr>
            <a:xfrm>
              <a:off x="6596642" y="1618118"/>
              <a:ext cx="388758" cy="374553"/>
            </a:xfrm>
            <a:custGeom>
              <a:avLst/>
              <a:gdLst>
                <a:gd name="connsiteX0" fmla="*/ 177910 w 177910"/>
                <a:gd name="connsiteY0" fmla="*/ 88955 h 177910"/>
                <a:gd name="connsiteX1" fmla="*/ 88955 w 177910"/>
                <a:gd name="connsiteY1" fmla="*/ 177910 h 177910"/>
                <a:gd name="connsiteX2" fmla="*/ -1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4" y="177910"/>
                    <a:pt x="88955" y="177910"/>
                  </a:cubicBezTo>
                  <a:cubicBezTo>
                    <a:pt x="39826" y="177910"/>
                    <a:pt x="-1" y="138084"/>
                    <a:pt x="-1" y="88955"/>
                  </a:cubicBezTo>
                  <a:cubicBezTo>
                    <a:pt x="-1" y="39827"/>
                    <a:pt x="39826" y="0"/>
                    <a:pt x="88955" y="0"/>
                  </a:cubicBezTo>
                  <a:cubicBezTo>
                    <a:pt x="138083" y="0"/>
                    <a:pt x="177910" y="39827"/>
                    <a:pt x="177910" y="88955"/>
                  </a:cubicBezTo>
                  <a:close/>
                </a:path>
              </a:pathLst>
            </a:custGeom>
            <a:solidFill>
              <a:srgbClr val="FFFFFF"/>
            </a:solidFill>
            <a:ln w="0" cap="flat">
              <a:noFill/>
              <a:prstDash val="solid"/>
              <a:miter/>
            </a:ln>
          </p:spPr>
          <p:txBody>
            <a:bodyPr wrap="none" rtlCol="0" anchor="ctr"/>
            <a:lstStyle/>
            <a:p>
              <a:pPr algn="ctr"/>
              <a:r>
                <a:rPr lang="en-US" sz="1050" dirty="0">
                  <a:latin typeface="Arial"/>
                  <a:cs typeface="Arial"/>
                </a:rPr>
                <a:t>02</a:t>
              </a:r>
            </a:p>
          </p:txBody>
        </p:sp>
        <p:sp>
          <p:nvSpPr>
            <p:cNvPr id="17" name="TextBox 32">
              <a:extLst>
                <a:ext uri="{FF2B5EF4-FFF2-40B4-BE49-F238E27FC236}">
                  <a16:creationId xmlns:a16="http://schemas.microsoft.com/office/drawing/2014/main" id="{C6D36075-5587-2C46-7DE6-FC0E8C931ECC}"/>
                </a:ext>
              </a:extLst>
            </p:cNvPr>
            <p:cNvSpPr txBox="1">
              <a:spLocks/>
            </p:cNvSpPr>
            <p:nvPr/>
          </p:nvSpPr>
          <p:spPr>
            <a:xfrm>
              <a:off x="6949659" y="2258326"/>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Doing the right thing</a:t>
              </a:r>
            </a:p>
          </p:txBody>
        </p:sp>
        <p:pic>
          <p:nvPicPr>
            <p:cNvPr id="18" name="Graphic 17" descr="Scales of justice outline">
              <a:extLst>
                <a:ext uri="{FF2B5EF4-FFF2-40B4-BE49-F238E27FC236}">
                  <a16:creationId xmlns:a16="http://schemas.microsoft.com/office/drawing/2014/main" id="{EF90B9A5-9761-48D9-0044-978070A26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263" y="3053251"/>
              <a:ext cx="540000" cy="540000"/>
            </a:xfrm>
            <a:prstGeom prst="rect">
              <a:avLst/>
            </a:prstGeom>
          </p:spPr>
        </p:pic>
        <p:sp>
          <p:nvSpPr>
            <p:cNvPr id="19" name="TextBox 18">
              <a:extLst>
                <a:ext uri="{FF2B5EF4-FFF2-40B4-BE49-F238E27FC236}">
                  <a16:creationId xmlns:a16="http://schemas.microsoft.com/office/drawing/2014/main" id="{9D037729-0E59-8862-CE1F-7C7682CF1D38}"/>
                </a:ext>
              </a:extLst>
            </p:cNvPr>
            <p:cNvSpPr txBox="1">
              <a:spLocks/>
            </p:cNvSpPr>
            <p:nvPr/>
          </p:nvSpPr>
          <p:spPr>
            <a:xfrm>
              <a:off x="8838653" y="1522931"/>
              <a:ext cx="2352770" cy="1954381"/>
            </a:xfrm>
            <a:prstGeom prst="rect">
              <a:avLst/>
            </a:prstGeom>
            <a:noFill/>
          </p:spPr>
          <p:txBody>
            <a:bodyPr wrap="square">
              <a:spAutoFit/>
            </a:bodyPr>
            <a:lstStyle/>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Mental Health First Aid</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Safeguarding</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Lead practice to manage comments and complaints</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Governance and regulatory processes</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Managing the effective handling of information</a:t>
              </a:r>
            </a:p>
            <a:p>
              <a:pPr marL="285750" indent="-285750">
                <a:buFont typeface="Wingdings" panose="05000000000000000000" pitchFamily="2" charset="2"/>
                <a:buChar char="ü"/>
              </a:pPr>
              <a:r>
                <a:rPr lang="en-GB" sz="1100" dirty="0">
                  <a:latin typeface="Arial" panose="020B0604020202020204" pitchFamily="34" charset="0"/>
                  <a:cs typeface="Arial" panose="020B0604020202020204" pitchFamily="34" charset="0"/>
                </a:rPr>
                <a:t>Leading and promoting equality, diversity and inclusion</a:t>
              </a:r>
            </a:p>
          </p:txBody>
        </p:sp>
      </p:grpSp>
      <p:grpSp>
        <p:nvGrpSpPr>
          <p:cNvPr id="20" name="Group 19">
            <a:extLst>
              <a:ext uri="{FF2B5EF4-FFF2-40B4-BE49-F238E27FC236}">
                <a16:creationId xmlns:a16="http://schemas.microsoft.com/office/drawing/2014/main" id="{5AEB13AC-7220-111A-DD2A-4D6845635719}"/>
              </a:ext>
            </a:extLst>
          </p:cNvPr>
          <p:cNvGrpSpPr>
            <a:grpSpLocks/>
          </p:cNvGrpSpPr>
          <p:nvPr/>
        </p:nvGrpSpPr>
        <p:grpSpPr>
          <a:xfrm>
            <a:off x="1163782" y="1588403"/>
            <a:ext cx="5142459" cy="2344354"/>
            <a:chOff x="1163782" y="1381931"/>
            <a:chExt cx="5142459" cy="2344354"/>
          </a:xfrm>
        </p:grpSpPr>
        <p:sp>
          <p:nvSpPr>
            <p:cNvPr id="21" name="Rectangle 20">
              <a:extLst>
                <a:ext uri="{FF2B5EF4-FFF2-40B4-BE49-F238E27FC236}">
                  <a16:creationId xmlns:a16="http://schemas.microsoft.com/office/drawing/2014/main" id="{A46D28E8-6811-3580-5E1B-69664C51611B}"/>
                </a:ext>
              </a:extLst>
            </p:cNvPr>
            <p:cNvSpPr>
              <a:spLocks/>
            </p:cNvSpPr>
            <p:nvPr/>
          </p:nvSpPr>
          <p:spPr>
            <a:xfrm>
              <a:off x="1163782" y="1452155"/>
              <a:ext cx="5118611" cy="2274130"/>
            </a:xfrm>
            <a:prstGeom prst="rect">
              <a:avLst/>
            </a:prstGeom>
            <a:solidFill>
              <a:srgbClr val="FFB81C">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2" name="Free-form: Shape 84">
              <a:extLst>
                <a:ext uri="{FF2B5EF4-FFF2-40B4-BE49-F238E27FC236}">
                  <a16:creationId xmlns:a16="http://schemas.microsoft.com/office/drawing/2014/main" id="{7B4232EE-AEDB-8172-471F-3AC49E210ADF}"/>
                </a:ext>
              </a:extLst>
            </p:cNvPr>
            <p:cNvSpPr>
              <a:spLocks/>
            </p:cNvSpPr>
            <p:nvPr/>
          </p:nvSpPr>
          <p:spPr>
            <a:xfrm>
              <a:off x="3887021" y="1381931"/>
              <a:ext cx="2419220" cy="2330823"/>
            </a:xfrm>
            <a:custGeom>
              <a:avLst/>
              <a:gdLst>
                <a:gd name="connsiteX0" fmla="*/ 1106768 w 1107125"/>
                <a:gd name="connsiteY0" fmla="*/ 119332 h 1107126"/>
                <a:gd name="connsiteX1" fmla="*/ 1106768 w 1107125"/>
                <a:gd name="connsiteY1" fmla="*/ 588758 h 1107126"/>
                <a:gd name="connsiteX2" fmla="*/ 1016741 w 1107125"/>
                <a:gd name="connsiteY2" fmla="*/ 703435 h 1107126"/>
                <a:gd name="connsiteX3" fmla="*/ 715223 w 1107125"/>
                <a:gd name="connsiteY3" fmla="*/ 1013170 h 1107126"/>
                <a:gd name="connsiteX4" fmla="*/ 599475 w 1107125"/>
                <a:gd name="connsiteY4" fmla="*/ 1107126 h 1107126"/>
                <a:gd name="connsiteX5" fmla="*/ 118975 w 1107125"/>
                <a:gd name="connsiteY5" fmla="*/ 1107126 h 1107126"/>
                <a:gd name="connsiteX6" fmla="*/ 1082 w 1107125"/>
                <a:gd name="connsiteY6" fmla="*/ 973158 h 1107126"/>
                <a:gd name="connsiteX7" fmla="*/ 973157 w 1107125"/>
                <a:gd name="connsiteY7" fmla="*/ 1082 h 1107126"/>
                <a:gd name="connsiteX8" fmla="*/ 1107125 w 1107125"/>
                <a:gd name="connsiteY8" fmla="*/ 118975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6768" y="119332"/>
                  </a:moveTo>
                  <a:lnTo>
                    <a:pt x="1106768" y="588758"/>
                  </a:lnTo>
                  <a:cubicBezTo>
                    <a:pt x="1106768" y="643059"/>
                    <a:pt x="1069257" y="689145"/>
                    <a:pt x="1016741" y="703435"/>
                  </a:cubicBezTo>
                  <a:cubicBezTo>
                    <a:pt x="868126" y="743804"/>
                    <a:pt x="751663" y="862768"/>
                    <a:pt x="715223" y="1013170"/>
                  </a:cubicBezTo>
                  <a:cubicBezTo>
                    <a:pt x="702005" y="1067472"/>
                    <a:pt x="655205" y="1107126"/>
                    <a:pt x="599475" y="1107126"/>
                  </a:cubicBezTo>
                  <a:lnTo>
                    <a:pt x="118975" y="1107126"/>
                  </a:lnTo>
                  <a:cubicBezTo>
                    <a:pt x="47525" y="1107126"/>
                    <a:pt x="-8563" y="1044250"/>
                    <a:pt x="1082" y="973158"/>
                  </a:cubicBezTo>
                  <a:cubicBezTo>
                    <a:pt x="70031" y="469079"/>
                    <a:pt x="469079" y="70031"/>
                    <a:pt x="973157" y="1082"/>
                  </a:cubicBezTo>
                  <a:cubicBezTo>
                    <a:pt x="1043892" y="-8563"/>
                    <a:pt x="1107125" y="47525"/>
                    <a:pt x="1107125" y="118975"/>
                  </a:cubicBezTo>
                  <a:close/>
                </a:path>
              </a:pathLst>
            </a:custGeom>
            <a:solidFill>
              <a:srgbClr val="FFB81C"/>
            </a:solidFill>
            <a:ln w="0" cap="flat">
              <a:noFill/>
              <a:prstDash val="solid"/>
              <a:miter/>
            </a:ln>
          </p:spPr>
          <p:txBody>
            <a:bodyPr rtlCol="0" anchor="ctr"/>
            <a:lstStyle/>
            <a:p>
              <a:endParaRPr lang="en-US" dirty="0">
                <a:latin typeface="Arial"/>
                <a:cs typeface="Arial"/>
              </a:endParaRPr>
            </a:p>
          </p:txBody>
        </p:sp>
        <p:sp>
          <p:nvSpPr>
            <p:cNvPr id="23" name="Free-form: Shape 88">
              <a:extLst>
                <a:ext uri="{FF2B5EF4-FFF2-40B4-BE49-F238E27FC236}">
                  <a16:creationId xmlns:a16="http://schemas.microsoft.com/office/drawing/2014/main" id="{ED316A62-5271-EBCB-C564-8A3965D371A4}"/>
                </a:ext>
              </a:extLst>
            </p:cNvPr>
            <p:cNvSpPr>
              <a:spLocks/>
            </p:cNvSpPr>
            <p:nvPr/>
          </p:nvSpPr>
          <p:spPr>
            <a:xfrm>
              <a:off x="5809507" y="1581779"/>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01</a:t>
              </a:r>
            </a:p>
          </p:txBody>
        </p:sp>
        <p:sp>
          <p:nvSpPr>
            <p:cNvPr id="24" name="TextBox 32">
              <a:extLst>
                <a:ext uri="{FF2B5EF4-FFF2-40B4-BE49-F238E27FC236}">
                  <a16:creationId xmlns:a16="http://schemas.microsoft.com/office/drawing/2014/main" id="{6B5BD576-1562-DE9F-2C43-86D251F18DF3}"/>
                </a:ext>
              </a:extLst>
            </p:cNvPr>
            <p:cNvSpPr txBox="1">
              <a:spLocks/>
            </p:cNvSpPr>
            <p:nvPr/>
          </p:nvSpPr>
          <p:spPr>
            <a:xfrm>
              <a:off x="4518325" y="2109547"/>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Creating a positive working environment</a:t>
              </a:r>
            </a:p>
          </p:txBody>
        </p:sp>
        <p:pic>
          <p:nvPicPr>
            <p:cNvPr id="25" name="Graphic 24" descr="Meeting outline">
              <a:extLst>
                <a:ext uri="{FF2B5EF4-FFF2-40B4-BE49-F238E27FC236}">
                  <a16:creationId xmlns:a16="http://schemas.microsoft.com/office/drawing/2014/main" id="{115F6A5E-A3A0-2BB4-5BD8-DA909002E3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292" y="3086889"/>
              <a:ext cx="540000" cy="540000"/>
            </a:xfrm>
            <a:prstGeom prst="rect">
              <a:avLst/>
            </a:prstGeom>
          </p:spPr>
        </p:pic>
        <p:sp>
          <p:nvSpPr>
            <p:cNvPr id="26" name="TextBox 25">
              <a:extLst>
                <a:ext uri="{FF2B5EF4-FFF2-40B4-BE49-F238E27FC236}">
                  <a16:creationId xmlns:a16="http://schemas.microsoft.com/office/drawing/2014/main" id="{BDEAD59F-A0B9-AA96-4E70-90610B21DCE0}"/>
                </a:ext>
              </a:extLst>
            </p:cNvPr>
            <p:cNvSpPr txBox="1">
              <a:spLocks/>
            </p:cNvSpPr>
            <p:nvPr/>
          </p:nvSpPr>
          <p:spPr>
            <a:xfrm>
              <a:off x="1326436" y="1458314"/>
              <a:ext cx="3462061" cy="161582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Leadership and management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Decision-making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Professional supervision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Leading partnerships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Leading the vision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Setting culture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Effective communication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Business skills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Leadership/ soft skills</a:t>
              </a:r>
            </a:p>
          </p:txBody>
        </p:sp>
      </p:grpSp>
      <p:grpSp>
        <p:nvGrpSpPr>
          <p:cNvPr id="27" name="Group 26">
            <a:extLst>
              <a:ext uri="{FF2B5EF4-FFF2-40B4-BE49-F238E27FC236}">
                <a16:creationId xmlns:a16="http://schemas.microsoft.com/office/drawing/2014/main" id="{F12FAA88-1184-EEB5-6213-B13EDC31F374}"/>
              </a:ext>
            </a:extLst>
          </p:cNvPr>
          <p:cNvGrpSpPr>
            <a:grpSpLocks/>
          </p:cNvGrpSpPr>
          <p:nvPr/>
        </p:nvGrpSpPr>
        <p:grpSpPr>
          <a:xfrm>
            <a:off x="1163782" y="4025437"/>
            <a:ext cx="5141679" cy="2336787"/>
            <a:chOff x="1163782" y="3799301"/>
            <a:chExt cx="5141679" cy="2336787"/>
          </a:xfrm>
        </p:grpSpPr>
        <p:sp>
          <p:nvSpPr>
            <p:cNvPr id="28" name="Rectangle 27">
              <a:extLst>
                <a:ext uri="{FF2B5EF4-FFF2-40B4-BE49-F238E27FC236}">
                  <a16:creationId xmlns:a16="http://schemas.microsoft.com/office/drawing/2014/main" id="{5496A64D-C165-5F45-6BC2-CC2C29F6F61C}"/>
                </a:ext>
              </a:extLst>
            </p:cNvPr>
            <p:cNvSpPr>
              <a:spLocks/>
            </p:cNvSpPr>
            <p:nvPr/>
          </p:nvSpPr>
          <p:spPr>
            <a:xfrm>
              <a:off x="1163782" y="3799301"/>
              <a:ext cx="5118612" cy="2247079"/>
            </a:xfrm>
            <a:prstGeom prst="rect">
              <a:avLst/>
            </a:prstGeom>
            <a:solidFill>
              <a:srgbClr val="A2006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9" name="Free-form: Shape 83">
              <a:extLst>
                <a:ext uri="{FF2B5EF4-FFF2-40B4-BE49-F238E27FC236}">
                  <a16:creationId xmlns:a16="http://schemas.microsoft.com/office/drawing/2014/main" id="{E02FD69A-F93D-3DC6-C736-3B00483B6F08}"/>
                </a:ext>
              </a:extLst>
            </p:cNvPr>
            <p:cNvSpPr>
              <a:spLocks/>
            </p:cNvSpPr>
            <p:nvPr/>
          </p:nvSpPr>
          <p:spPr>
            <a:xfrm>
              <a:off x="3886241" y="3805265"/>
              <a:ext cx="2419220" cy="2330823"/>
            </a:xfrm>
            <a:custGeom>
              <a:avLst/>
              <a:gdLst>
                <a:gd name="connsiteX0" fmla="*/ 1107125 w 1107125"/>
                <a:gd name="connsiteY0" fmla="*/ 489789 h 1107126"/>
                <a:gd name="connsiteX1" fmla="*/ 1107125 w 1107125"/>
                <a:gd name="connsiteY1" fmla="*/ 988152 h 1107126"/>
                <a:gd name="connsiteX2" fmla="*/ 973157 w 1107125"/>
                <a:gd name="connsiteY2" fmla="*/ 1106044 h 1107126"/>
                <a:gd name="connsiteX3" fmla="*/ 1082 w 1107125"/>
                <a:gd name="connsiteY3" fmla="*/ 133969 h 1107126"/>
                <a:gd name="connsiteX4" fmla="*/ 118975 w 1107125"/>
                <a:gd name="connsiteY4" fmla="*/ 0 h 1107126"/>
                <a:gd name="connsiteX5" fmla="*/ 606977 w 1107125"/>
                <a:gd name="connsiteY5" fmla="*/ 0 h 1107126"/>
                <a:gd name="connsiteX6" fmla="*/ 721297 w 1107125"/>
                <a:gd name="connsiteY6" fmla="*/ 87169 h 1107126"/>
                <a:gd name="connsiteX7" fmla="*/ 1016027 w 1107125"/>
                <a:gd name="connsiteY7" fmla="*/ 374040 h 1107126"/>
                <a:gd name="connsiteX8" fmla="*/ 1107125 w 1107125"/>
                <a:gd name="connsiteY8" fmla="*/ 489432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7125" y="489789"/>
                  </a:moveTo>
                  <a:lnTo>
                    <a:pt x="1107125" y="988152"/>
                  </a:lnTo>
                  <a:cubicBezTo>
                    <a:pt x="1107125" y="1059602"/>
                    <a:pt x="1044250" y="1115690"/>
                    <a:pt x="973157" y="1106044"/>
                  </a:cubicBezTo>
                  <a:cubicBezTo>
                    <a:pt x="469079" y="1037095"/>
                    <a:pt x="70031" y="638047"/>
                    <a:pt x="1082" y="133969"/>
                  </a:cubicBezTo>
                  <a:cubicBezTo>
                    <a:pt x="-8563" y="63233"/>
                    <a:pt x="47525" y="0"/>
                    <a:pt x="118975" y="0"/>
                  </a:cubicBezTo>
                  <a:lnTo>
                    <a:pt x="606977" y="0"/>
                  </a:lnTo>
                  <a:cubicBezTo>
                    <a:pt x="660207" y="0"/>
                    <a:pt x="705578" y="36082"/>
                    <a:pt x="721297" y="87169"/>
                  </a:cubicBezTo>
                  <a:cubicBezTo>
                    <a:pt x="763452" y="226496"/>
                    <a:pt x="874914" y="335457"/>
                    <a:pt x="1016027" y="374040"/>
                  </a:cubicBezTo>
                  <a:cubicBezTo>
                    <a:pt x="1068900" y="388687"/>
                    <a:pt x="1107125" y="434415"/>
                    <a:pt x="1107125" y="489432"/>
                  </a:cubicBezTo>
                  <a:close/>
                </a:path>
              </a:pathLst>
            </a:custGeom>
            <a:solidFill>
              <a:srgbClr val="A20067"/>
            </a:solidFill>
            <a:ln w="0" cap="flat">
              <a:noFill/>
              <a:prstDash val="solid"/>
              <a:miter/>
            </a:ln>
          </p:spPr>
          <p:txBody>
            <a:bodyPr rtlCol="0" anchor="ctr"/>
            <a:lstStyle/>
            <a:p>
              <a:endParaRPr lang="en-US">
                <a:latin typeface="Arial"/>
                <a:cs typeface="Arial"/>
              </a:endParaRPr>
            </a:p>
          </p:txBody>
        </p:sp>
        <p:sp>
          <p:nvSpPr>
            <p:cNvPr id="30" name="Free-form: Shape 87">
              <a:extLst>
                <a:ext uri="{FF2B5EF4-FFF2-40B4-BE49-F238E27FC236}">
                  <a16:creationId xmlns:a16="http://schemas.microsoft.com/office/drawing/2014/main" id="{335AE62B-9D86-7EF6-6B16-A04413265A5A}"/>
                </a:ext>
              </a:extLst>
            </p:cNvPr>
            <p:cNvSpPr>
              <a:spLocks/>
            </p:cNvSpPr>
            <p:nvPr/>
          </p:nvSpPr>
          <p:spPr>
            <a:xfrm>
              <a:off x="5809505" y="5603311"/>
              <a:ext cx="388758" cy="374553"/>
            </a:xfrm>
            <a:custGeom>
              <a:avLst/>
              <a:gdLst>
                <a:gd name="connsiteX0" fmla="*/ 177910 w 177910"/>
                <a:gd name="connsiteY0" fmla="*/ 88955 h 177910"/>
                <a:gd name="connsiteX1" fmla="*/ 88955 w 177910"/>
                <a:gd name="connsiteY1" fmla="*/ 177910 h 177910"/>
                <a:gd name="connsiteX2" fmla="*/ 0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3" y="177910"/>
                    <a:pt x="88955" y="177910"/>
                  </a:cubicBezTo>
                  <a:cubicBezTo>
                    <a:pt x="39827" y="177910"/>
                    <a:pt x="0" y="138084"/>
                    <a:pt x="0" y="88955"/>
                  </a:cubicBezTo>
                  <a:cubicBezTo>
                    <a:pt x="0" y="39827"/>
                    <a:pt x="39827" y="0"/>
                    <a:pt x="88955" y="0"/>
                  </a:cubicBezTo>
                  <a:cubicBezTo>
                    <a:pt x="138084" y="0"/>
                    <a:pt x="177910" y="39827"/>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04</a:t>
              </a:r>
            </a:p>
          </p:txBody>
        </p:sp>
        <p:sp>
          <p:nvSpPr>
            <p:cNvPr id="31" name="TextBox 32">
              <a:extLst>
                <a:ext uri="{FF2B5EF4-FFF2-40B4-BE49-F238E27FC236}">
                  <a16:creationId xmlns:a16="http://schemas.microsoft.com/office/drawing/2014/main" id="{3706733B-F5FF-7E52-1F93-52AA4232ADBE}"/>
                </a:ext>
              </a:extLst>
            </p:cNvPr>
            <p:cNvSpPr txBox="1">
              <a:spLocks/>
            </p:cNvSpPr>
            <p:nvPr/>
          </p:nvSpPr>
          <p:spPr>
            <a:xfrm>
              <a:off x="4568602"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Developing myself and others</a:t>
              </a:r>
            </a:p>
          </p:txBody>
        </p:sp>
        <p:pic>
          <p:nvPicPr>
            <p:cNvPr id="32" name="Graphic 31" descr="Group brainstorm outline">
              <a:extLst>
                <a:ext uri="{FF2B5EF4-FFF2-40B4-BE49-F238E27FC236}">
                  <a16:creationId xmlns:a16="http://schemas.microsoft.com/office/drawing/2014/main" id="{EAAD9210-052B-B0D3-72D5-F71EA9AE3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9311" y="3810777"/>
              <a:ext cx="540000" cy="540000"/>
            </a:xfrm>
            <a:prstGeom prst="rect">
              <a:avLst/>
            </a:prstGeom>
          </p:spPr>
        </p:pic>
        <p:sp>
          <p:nvSpPr>
            <p:cNvPr id="33" name="TextBox 32">
              <a:extLst>
                <a:ext uri="{FF2B5EF4-FFF2-40B4-BE49-F238E27FC236}">
                  <a16:creationId xmlns:a16="http://schemas.microsoft.com/office/drawing/2014/main" id="{6C1EC1FE-E3CD-AA8F-D278-6D8EE4BC8C75}"/>
                </a:ext>
              </a:extLst>
            </p:cNvPr>
            <p:cNvSpPr txBox="1">
              <a:spLocks/>
            </p:cNvSpPr>
            <p:nvPr/>
          </p:nvSpPr>
          <p:spPr>
            <a:xfrm>
              <a:off x="1362733" y="3950195"/>
              <a:ext cx="2426753" cy="19543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Mentor others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Coach others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Team leadership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Team counselling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Train the trainer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Assess learning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Lead team learning and professional development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Continuous development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Personal wellbeing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Human resource practice</a:t>
              </a:r>
            </a:p>
          </p:txBody>
        </p:sp>
      </p:grpSp>
      <p:sp>
        <p:nvSpPr>
          <p:cNvPr id="34" name="TextBox 33">
            <a:extLst>
              <a:ext uri="{FF2B5EF4-FFF2-40B4-BE49-F238E27FC236}">
                <a16:creationId xmlns:a16="http://schemas.microsoft.com/office/drawing/2014/main" id="{F8918EEE-DB57-7B86-B88F-F9D80A2F9311}"/>
              </a:ext>
            </a:extLst>
          </p:cNvPr>
          <p:cNvSpPr txBox="1"/>
          <p:nvPr/>
        </p:nvSpPr>
        <p:spPr>
          <a:xfrm>
            <a:off x="5600409" y="3084056"/>
            <a:ext cx="1623249" cy="602385"/>
          </a:xfrm>
          <a:prstGeom prst="rect">
            <a:avLst/>
          </a:prstGeom>
          <a:noFill/>
        </p:spPr>
        <p:txBody>
          <a:bodyPr wrap="square" rtlCol="0">
            <a:prstTxWarp prst="textArchUp">
              <a:avLst/>
            </a:prstTxWarp>
            <a:spAutoFit/>
          </a:bodyPr>
          <a:lstStyle/>
          <a:p>
            <a:pPr algn="ctr"/>
            <a:r>
              <a:rPr lang="en-GB" sz="1400">
                <a:solidFill>
                  <a:schemeClr val="bg1"/>
                </a:solidFill>
                <a:latin typeface="Arial"/>
                <a:cs typeface="Arial"/>
              </a:rPr>
              <a:t>Behaviours</a:t>
            </a:r>
          </a:p>
        </p:txBody>
      </p:sp>
      <p:sp>
        <p:nvSpPr>
          <p:cNvPr id="35" name="Partial Circle 34">
            <a:extLst>
              <a:ext uri="{FF2B5EF4-FFF2-40B4-BE49-F238E27FC236}">
                <a16:creationId xmlns:a16="http://schemas.microsoft.com/office/drawing/2014/main" id="{175E092E-3217-FB74-8D64-162DCA702778}"/>
              </a:ext>
            </a:extLst>
          </p:cNvPr>
          <p:cNvSpPr>
            <a:spLocks/>
          </p:cNvSpPr>
          <p:nvPr/>
        </p:nvSpPr>
        <p:spPr>
          <a:xfrm rot="5400000">
            <a:off x="5326937" y="2854856"/>
            <a:ext cx="2160000" cy="2160000"/>
          </a:xfrm>
          <a:prstGeom prst="pie">
            <a:avLst>
              <a:gd name="adj1" fmla="val 5398181"/>
              <a:gd name="adj2" fmla="val 16200000"/>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endParaRPr lang="en-GB">
              <a:solidFill>
                <a:schemeClr val="tx1"/>
              </a:solidFill>
              <a:latin typeface="Arial"/>
              <a:cs typeface="Arial"/>
            </a:endParaRPr>
          </a:p>
          <a:p>
            <a:pPr algn="ctr"/>
            <a:endParaRPr lang="en-GB">
              <a:solidFill>
                <a:schemeClr val="tx1"/>
              </a:solidFill>
              <a:latin typeface="Arial"/>
              <a:cs typeface="Arial"/>
            </a:endParaRPr>
          </a:p>
        </p:txBody>
      </p:sp>
      <p:sp>
        <p:nvSpPr>
          <p:cNvPr id="36" name="Partial Circle 35">
            <a:extLst>
              <a:ext uri="{FF2B5EF4-FFF2-40B4-BE49-F238E27FC236}">
                <a16:creationId xmlns:a16="http://schemas.microsoft.com/office/drawing/2014/main" id="{8D217381-C159-C11F-3E1E-F2164883EC0C}"/>
              </a:ext>
            </a:extLst>
          </p:cNvPr>
          <p:cNvSpPr>
            <a:spLocks/>
          </p:cNvSpPr>
          <p:nvPr/>
        </p:nvSpPr>
        <p:spPr>
          <a:xfrm rot="5400000" flipH="1">
            <a:off x="5343045" y="2916256"/>
            <a:ext cx="2160000" cy="2160000"/>
          </a:xfrm>
          <a:prstGeom prst="pie">
            <a:avLst>
              <a:gd name="adj1" fmla="val 5398181"/>
              <a:gd name="adj2" fmla="val 16200000"/>
            </a:avLst>
          </a:pr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a:cs typeface="Arial"/>
            </a:endParaRPr>
          </a:p>
        </p:txBody>
      </p:sp>
      <p:sp>
        <p:nvSpPr>
          <p:cNvPr id="37" name="TextBox 36">
            <a:extLst>
              <a:ext uri="{FF2B5EF4-FFF2-40B4-BE49-F238E27FC236}">
                <a16:creationId xmlns:a16="http://schemas.microsoft.com/office/drawing/2014/main" id="{2B9BDE4C-1537-00EC-C6E3-CB81FD0B6AB0}"/>
              </a:ext>
            </a:extLst>
          </p:cNvPr>
          <p:cNvSpPr txBox="1">
            <a:spLocks/>
          </p:cNvSpPr>
          <p:nvPr/>
        </p:nvSpPr>
        <p:spPr>
          <a:xfrm>
            <a:off x="5725426" y="3298698"/>
            <a:ext cx="1385021" cy="1334960"/>
          </a:xfrm>
          <a:prstGeom prst="ellipse">
            <a:avLst/>
          </a:prstGeom>
          <a:solidFill>
            <a:schemeClr val="bg1"/>
          </a:solidFill>
        </p:spPr>
        <p:txBody>
          <a:bodyPr wrap="square" lIns="0" tIns="0" rIns="0" bIns="0" rtlCol="0" anchor="ctr">
            <a:noAutofit/>
          </a:bodyPr>
          <a:lstStyle/>
          <a:p>
            <a:pPr algn="ctr"/>
            <a:r>
              <a:rPr lang="en-GB" sz="1400" b="1" dirty="0">
                <a:latin typeface="Arial"/>
                <a:cs typeface="Arial"/>
              </a:rPr>
              <a:t>Role – Registered Manager</a:t>
            </a:r>
          </a:p>
        </p:txBody>
      </p:sp>
      <p:sp>
        <p:nvSpPr>
          <p:cNvPr id="38" name="TextBox 37">
            <a:extLst>
              <a:ext uri="{FF2B5EF4-FFF2-40B4-BE49-F238E27FC236}">
                <a16:creationId xmlns:a16="http://schemas.microsoft.com/office/drawing/2014/main" id="{93F64A3D-B391-BA72-54EF-90423C6931C6}"/>
              </a:ext>
            </a:extLst>
          </p:cNvPr>
          <p:cNvSpPr txBox="1">
            <a:spLocks/>
          </p:cNvSpPr>
          <p:nvPr/>
        </p:nvSpPr>
        <p:spPr>
          <a:xfrm>
            <a:off x="5744496" y="3118988"/>
            <a:ext cx="1396529" cy="554263"/>
          </a:xfrm>
          <a:prstGeom prst="rect">
            <a:avLst/>
          </a:prstGeom>
          <a:noFill/>
        </p:spPr>
        <p:txBody>
          <a:bodyPr wrap="square" rtlCol="0">
            <a:prstTxWarp prst="textArchUp">
              <a:avLst>
                <a:gd name="adj" fmla="val 11633289"/>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Behaviours</a:t>
            </a:r>
          </a:p>
        </p:txBody>
      </p:sp>
      <p:sp>
        <p:nvSpPr>
          <p:cNvPr id="39" name="TextBox 38">
            <a:extLst>
              <a:ext uri="{FF2B5EF4-FFF2-40B4-BE49-F238E27FC236}">
                <a16:creationId xmlns:a16="http://schemas.microsoft.com/office/drawing/2014/main" id="{B37D83F5-59F9-414F-1C2A-0A5C726FAAFF}"/>
              </a:ext>
            </a:extLst>
          </p:cNvPr>
          <p:cNvSpPr txBox="1">
            <a:spLocks/>
          </p:cNvSpPr>
          <p:nvPr/>
        </p:nvSpPr>
        <p:spPr>
          <a:xfrm>
            <a:off x="5708673" y="4277153"/>
            <a:ext cx="1396529" cy="554263"/>
          </a:xfrm>
          <a:prstGeom prst="rect">
            <a:avLst/>
          </a:prstGeom>
          <a:noFill/>
        </p:spPr>
        <p:txBody>
          <a:bodyPr wrap="square" rtlCol="0">
            <a:prstTxWarp prst="textArchDown">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Training</a:t>
            </a:r>
          </a:p>
        </p:txBody>
      </p:sp>
      <p:sp>
        <p:nvSpPr>
          <p:cNvPr id="40" name="Google Shape;64;p14">
            <a:extLst>
              <a:ext uri="{FF2B5EF4-FFF2-40B4-BE49-F238E27FC236}">
                <a16:creationId xmlns:a16="http://schemas.microsoft.com/office/drawing/2014/main" id="{FBF34AD3-1DB0-05EB-CD2E-5740F66F21D3}"/>
              </a:ext>
            </a:extLst>
          </p:cNvPr>
          <p:cNvSpPr txBox="1">
            <a:spLocks/>
          </p:cNvSpPr>
          <p:nvPr/>
        </p:nvSpPr>
        <p:spPr>
          <a:xfrm>
            <a:off x="565603" y="299069"/>
            <a:ext cx="8518382" cy="629806"/>
          </a:xfrm>
          <a:prstGeom prst="rect">
            <a:avLst/>
          </a:prstGeom>
          <a:noFill/>
          <a:ln>
            <a:noFill/>
          </a:ln>
        </p:spPr>
        <p:txBody>
          <a:bodyPr spcFirstLastPara="1" wrap="non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3200" kern="0" dirty="0">
                <a:solidFill>
                  <a:srgbClr val="606060"/>
                </a:solidFill>
              </a:rPr>
              <a:t>Care Workforce Pathway framework for </a:t>
            </a:r>
          </a:p>
          <a:p>
            <a:pPr defTabSz="914126">
              <a:defRPr/>
            </a:pPr>
            <a:r>
              <a:rPr lang="en-GB" sz="3200" kern="0" dirty="0">
                <a:solidFill>
                  <a:srgbClr val="606060"/>
                </a:solidFill>
              </a:rPr>
              <a:t>the Registered Manager role</a:t>
            </a:r>
          </a:p>
        </p:txBody>
      </p:sp>
    </p:spTree>
    <p:extLst>
      <p:ext uri="{BB962C8B-B14F-4D97-AF65-F5344CB8AC3E}">
        <p14:creationId xmlns:p14="http://schemas.microsoft.com/office/powerpoint/2010/main" val="4026664586"/>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http://schemas.microsoft.com/sharepoint/v3"/>
    <ds:schemaRef ds:uri="e7839a1b-58ff-42f1-bc7d-bf4ee18c7fcf"/>
    <ds:schemaRef ds:uri="2fd8d662-06e8-46d6-9dd1-b28eab5562d7"/>
    <ds:schemaRef ds:uri="35342a04-905a-4a06-a048-93bc2601b274"/>
    <ds:schemaRef ds:uri="aee78e43-5371-409f-b4e4-f3bf035ddbd7"/>
  </ds:schemaRefs>
</ds:datastoreItem>
</file>

<file path=customXml/itemProps2.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3.xml><?xml version="1.0" encoding="utf-8"?>
<ds:datastoreItem xmlns:ds="http://schemas.openxmlformats.org/officeDocument/2006/customXml" ds:itemID="{2271F678-060C-4BF9-BC3B-A7C358589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78e43-5371-409f-b4e4-f3bf035ddbd7"/>
    <ds:schemaRef ds:uri="35342a04-905a-4a06-a048-93bc2601b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5318</Words>
  <Application>Microsoft Office PowerPoint</Application>
  <PresentationFormat>Widescreen</PresentationFormat>
  <Paragraphs>925</Paragraphs>
  <Slides>27</Slides>
  <Notes>13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27</vt:i4>
      </vt:variant>
    </vt:vector>
  </HeadingPairs>
  <TitlesOfParts>
    <vt:vector size="35" baseType="lpstr">
      <vt:lpstr>Aptos</vt:lpstr>
      <vt:lpstr>Arial</vt:lpstr>
      <vt:lpstr>Wingdings</vt:lpstr>
      <vt:lpstr>Content slides</vt:lpstr>
      <vt:lpstr>Title slides</vt:lpstr>
      <vt:lpstr>Holding slides</vt:lpstr>
      <vt:lpstr>Speaker Slides</vt:lpstr>
      <vt:lpstr>Blank</vt:lpstr>
      <vt:lpstr>Skills assessment</vt:lpstr>
      <vt:lpstr>PowerPoint Presentation</vt:lpstr>
      <vt:lpstr>Section 1: How to use the skills assessment </vt:lpstr>
      <vt:lpstr>PowerPoint Presentation</vt:lpstr>
      <vt:lpstr>PowerPoint Presentation</vt:lpstr>
      <vt:lpstr>Section 2: Introduction to Registered  Manager role</vt:lpstr>
      <vt:lpstr>PowerPoint Presentation</vt:lpstr>
      <vt:lpstr>PowerPoint Presentation</vt:lpstr>
      <vt:lpstr>PowerPoint Presentation</vt:lpstr>
      <vt:lpstr>Section 3: Registered Manager role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assessment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Joanna Watson</cp:lastModifiedBy>
  <cp:revision>23</cp:revision>
  <dcterms:created xsi:type="dcterms:W3CDTF">2024-02-05T11:50:09Z</dcterms:created>
  <dcterms:modified xsi:type="dcterms:W3CDTF">2025-11-12T15:51:28Z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33495800</vt:r8>
  </property>
  <property fmtid="{D5CDD505-2E9C-101B-9397-08002B2CF9AE}" pid="16" name="xd_Signature">
    <vt:bool>false</vt:bool>
  </property>
  <property fmtid="{D5CDD505-2E9C-101B-9397-08002B2CF9AE}" pid="17" name="xd_ProgID">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