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1" r:id="rId4"/>
    <p:sldMasterId id="2147483666" r:id="rId5"/>
    <p:sldMasterId id="2147483707" r:id="rId6"/>
    <p:sldMasterId id="2147483727" r:id="rId7"/>
    <p:sldMasterId id="2147483735" r:id="rId8"/>
  </p:sldMasterIdLst>
  <p:notesMasterIdLst>
    <p:notesMasterId r:id="rId34"/>
  </p:notesMasterIdLst>
  <p:handoutMasterIdLst>
    <p:handoutMasterId r:id="rId35"/>
  </p:handoutMasterIdLst>
  <p:sldIdLst>
    <p:sldId id="2147468702" r:id="rId9"/>
    <p:sldId id="2147468703" r:id="rId10"/>
    <p:sldId id="2147472990" r:id="rId11"/>
    <p:sldId id="2147472991" r:id="rId12"/>
    <p:sldId id="2147473005" r:id="rId13"/>
    <p:sldId id="2147472993" r:id="rId14"/>
    <p:sldId id="2147468704" r:id="rId15"/>
    <p:sldId id="2147468705" r:id="rId16"/>
    <p:sldId id="2147473007" r:id="rId17"/>
    <p:sldId id="2147472995" r:id="rId18"/>
    <p:sldId id="2147468707" r:id="rId19"/>
    <p:sldId id="2147468706" r:id="rId20"/>
    <p:sldId id="2147472996" r:id="rId21"/>
    <p:sldId id="2147472997" r:id="rId22"/>
    <p:sldId id="2147472998" r:id="rId23"/>
    <p:sldId id="2147472999" r:id="rId24"/>
    <p:sldId id="2147473004" r:id="rId25"/>
    <p:sldId id="2147473001" r:id="rId26"/>
    <p:sldId id="2147473002" r:id="rId27"/>
    <p:sldId id="2147473008" r:id="rId28"/>
    <p:sldId id="2147473003" r:id="rId29"/>
    <p:sldId id="2147472992" r:id="rId30"/>
    <p:sldId id="2147473006" r:id="rId31"/>
    <p:sldId id="2147472994" r:id="rId32"/>
    <p:sldId id="2147473009" r:id="rId33"/>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B3"/>
    <a:srgbClr val="606060"/>
    <a:srgbClr val="008F9C"/>
    <a:srgbClr val="CACACA"/>
    <a:srgbClr val="A20067"/>
    <a:srgbClr val="00A651"/>
    <a:srgbClr val="330072"/>
    <a:srgbClr val="BA0C2F"/>
    <a:srgbClr val="FFB81C"/>
    <a:srgbClr val="008C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E0027D-FBCC-4D06-A207-9571A9985868}" v="45" dt="2025-03-11T18:19:36.10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469" y="64"/>
      </p:cViewPr>
      <p:guideLst>
        <p:guide orient="horz" pos="2880"/>
        <p:guide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handoutMaster" Target="handoutMasters/handoutMaster1.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8A7A25-D282-2AC0-B0A4-A48D71E93D0C}"/>
              </a:ext>
            </a:extLst>
          </p:cNvPr>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84CFAF-A864-B859-8577-03C9D56EE8DB}"/>
              </a:ext>
            </a:extLst>
          </p:cNvPr>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2330FD7F-F176-C742-B975-1C93DB2AB02C}" type="datetimeFigureOut">
              <a:rPr lang="en-US" smtClean="0"/>
              <a:t>4/15/2025</a:t>
            </a:fld>
            <a:endParaRPr lang="en-US"/>
          </a:p>
        </p:txBody>
      </p:sp>
      <p:sp>
        <p:nvSpPr>
          <p:cNvPr id="4" name="Footer Placeholder 3">
            <a:extLst>
              <a:ext uri="{FF2B5EF4-FFF2-40B4-BE49-F238E27FC236}">
                <a16:creationId xmlns:a16="http://schemas.microsoft.com/office/drawing/2014/main" id="{DD46D415-9749-965F-B56F-702E085BB3F7}"/>
              </a:ext>
            </a:extLst>
          </p:cNvPr>
          <p:cNvSpPr>
            <a:spLocks noGrp="1"/>
          </p:cNvSpPr>
          <p:nvPr>
            <p:ph type="ftr" sz="quarter" idx="2"/>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B1E7BB-11D6-00B1-171F-2966F901A613}"/>
              </a:ext>
            </a:extLst>
          </p:cNvPr>
          <p:cNvSpPr>
            <a:spLocks noGrp="1"/>
          </p:cNvSpPr>
          <p:nvPr>
            <p:ph type="sldNum" sz="quarter" idx="3"/>
          </p:nvPr>
        </p:nvSpPr>
        <p:spPr>
          <a:xfrm>
            <a:off x="6905625" y="6513513"/>
            <a:ext cx="5283200" cy="344487"/>
          </a:xfrm>
          <a:prstGeom prst="rect">
            <a:avLst/>
          </a:prstGeom>
        </p:spPr>
        <p:txBody>
          <a:bodyPr vert="horz" lIns="91440" tIns="45720" rIns="91440" bIns="45720" rtlCol="0" anchor="b"/>
          <a:lstStyle>
            <a:lvl1pPr algn="r">
              <a:defRPr sz="1200"/>
            </a:lvl1pPr>
          </a:lstStyle>
          <a:p>
            <a:fld id="{3F47C526-786F-5648-B630-A379B16C317C}" type="slidenum">
              <a:rPr lang="en-US" smtClean="0"/>
              <a:t>‹#›</a:t>
            </a:fld>
            <a:endParaRPr lang="en-US"/>
          </a:p>
        </p:txBody>
      </p:sp>
    </p:spTree>
    <p:extLst>
      <p:ext uri="{BB962C8B-B14F-4D97-AF65-F5344CB8AC3E}">
        <p14:creationId xmlns:p14="http://schemas.microsoft.com/office/powerpoint/2010/main" val="373337810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160" userDrawn="1">
          <p15:clr>
            <a:srgbClr val="F26B43"/>
          </p15:clr>
        </p15:guide>
        <p15:guide id="2" pos="384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7D0D702-F9F9-2F41-938F-287A986F5BFF}" type="datetimeFigureOut">
              <a:rPr lang="en-US" smtClean="0"/>
              <a:t>4/15/2025</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2B9240D4-6F14-3449-8FA2-7400E50A5229}" type="slidenum">
              <a:rPr lang="en-US" smtClean="0"/>
              <a:t>‹#›</a:t>
            </a:fld>
            <a:endParaRPr lang="en-US"/>
          </a:p>
        </p:txBody>
      </p:sp>
    </p:spTree>
    <p:extLst>
      <p:ext uri="{BB962C8B-B14F-4D97-AF65-F5344CB8AC3E}">
        <p14:creationId xmlns:p14="http://schemas.microsoft.com/office/powerpoint/2010/main" val="1713444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160" userDrawn="1">
          <p15:clr>
            <a:srgbClr val="F26B43"/>
          </p15:clr>
        </p15:guide>
        <p15:guide id="2" pos="3840" userDrawn="1">
          <p15:clr>
            <a:srgbClr val="F26B43"/>
          </p15:clr>
        </p15:guide>
      </p15:sldGuideLst>
    </p:ext>
  </p:extLst>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2" name="Parallelogram 7">
            <a:extLst>
              <a:ext uri="{FF2B5EF4-FFF2-40B4-BE49-F238E27FC236}">
                <a16:creationId xmlns:a16="http://schemas.microsoft.com/office/drawing/2014/main" id="{BCDC81AD-5609-A01F-A6F8-6EEBC19DAB4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9">
            <a:extLst>
              <a:ext uri="{FF2B5EF4-FFF2-40B4-BE49-F238E27FC236}">
                <a16:creationId xmlns:a16="http://schemas.microsoft.com/office/drawing/2014/main" id="{49AAFC10-504B-E114-B2A1-687494A894FA}"/>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E65F6B5C-4D90-9D62-11C7-DCBA4B404F86}"/>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pic>
        <p:nvPicPr>
          <p:cNvPr id="14" name="Picture 13" descr="A blue and black text on a black background&#10;&#10;Description automatically generated">
            <a:extLst>
              <a:ext uri="{FF2B5EF4-FFF2-40B4-BE49-F238E27FC236}">
                <a16:creationId xmlns:a16="http://schemas.microsoft.com/office/drawing/2014/main" id="{50F62DE1-CA32-0D4A-DB50-FC32F215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2" y="323962"/>
            <a:ext cx="1485777" cy="703373"/>
          </a:xfrm>
          <a:prstGeom prst="rect">
            <a:avLst/>
          </a:prstGeom>
        </p:spPr>
      </p:pic>
      <p:sp>
        <p:nvSpPr>
          <p:cNvPr id="3" name="Text Placeholder 8">
            <a:extLst>
              <a:ext uri="{FF2B5EF4-FFF2-40B4-BE49-F238E27FC236}">
                <a16:creationId xmlns:a16="http://schemas.microsoft.com/office/drawing/2014/main" id="{A5D0438E-9E01-D84B-B2D9-523E1C6B5E19}"/>
              </a:ext>
            </a:extLst>
          </p:cNvPr>
          <p:cNvSpPr>
            <a:spLocks noGrp="1"/>
          </p:cNvSpPr>
          <p:nvPr>
            <p:ph type="body" sz="quarter" idx="11"/>
          </p:nvPr>
        </p:nvSpPr>
        <p:spPr>
          <a:xfrm>
            <a:off x="495302" y="1286176"/>
            <a:ext cx="8831263" cy="1109131"/>
          </a:xfrm>
          <a:prstGeom prst="rect">
            <a:avLst/>
          </a:prstGeom>
        </p:spPr>
        <p:txBody>
          <a:bodyPr/>
          <a:lstStyle>
            <a:lvl1pPr>
              <a:defRPr sz="1575" b="1">
                <a:solidFill>
                  <a:srgbClr val="008F9C"/>
                </a:solidFill>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5" name="Text Placeholder 13">
            <a:extLst>
              <a:ext uri="{FF2B5EF4-FFF2-40B4-BE49-F238E27FC236}">
                <a16:creationId xmlns:a16="http://schemas.microsoft.com/office/drawing/2014/main" id="{F080B91B-BD11-27EF-85C6-793F2725FCE2}"/>
              </a:ext>
            </a:extLst>
          </p:cNvPr>
          <p:cNvSpPr>
            <a:spLocks noGrp="1"/>
          </p:cNvSpPr>
          <p:nvPr>
            <p:ph type="body" sz="quarter" idx="12"/>
          </p:nvPr>
        </p:nvSpPr>
        <p:spPr>
          <a:xfrm>
            <a:off x="495302" y="355317"/>
            <a:ext cx="8907463" cy="703263"/>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7" name="Text Placeholder 8">
            <a:extLst>
              <a:ext uri="{FF2B5EF4-FFF2-40B4-BE49-F238E27FC236}">
                <a16:creationId xmlns:a16="http://schemas.microsoft.com/office/drawing/2014/main" id="{26D98DD4-B153-46FB-3A3E-A97F72301C6C}"/>
              </a:ext>
            </a:extLst>
          </p:cNvPr>
          <p:cNvSpPr>
            <a:spLocks noGrp="1"/>
          </p:cNvSpPr>
          <p:nvPr>
            <p:ph type="body" sz="quarter" idx="13" hasCustomPrompt="1"/>
          </p:nvPr>
        </p:nvSpPr>
        <p:spPr>
          <a:xfrm>
            <a:off x="495302" y="2667000"/>
            <a:ext cx="8831263" cy="3377228"/>
          </a:xfrm>
          <a:prstGeom prst="rect">
            <a:avLst/>
          </a:prstGeom>
        </p:spPr>
        <p:txBody>
          <a:bodyPr/>
          <a:lstStyle>
            <a:lvl1pPr>
              <a:defRPr sz="1125" b="0">
                <a:solidFill>
                  <a:schemeClr val="tx1"/>
                </a:solidFill>
                <a:latin typeface="Arial" panose="020B0604020202020204" pitchFamily="34" charset="0"/>
                <a:cs typeface="Arial" panose="020B0604020202020204" pitchFamily="34" charset="0"/>
              </a:defRPr>
            </a:lvl1pPr>
            <a:lvl2pPr marL="417910" indent="-160735">
              <a:buClr>
                <a:srgbClr val="0040BB"/>
              </a:buClr>
              <a:buFont typeface="Wingdings" pitchFamily="2" charset="2"/>
              <a:buChar char="§"/>
              <a:defRPr sz="1013">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Tree>
    <p:extLst>
      <p:ext uri="{BB962C8B-B14F-4D97-AF65-F5344CB8AC3E}">
        <p14:creationId xmlns:p14="http://schemas.microsoft.com/office/powerpoint/2010/main" val="21043188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eaker">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CF5357A5-EA90-CD8A-676A-F56E0E1D097D}"/>
              </a:ext>
            </a:extLst>
          </p:cNvPr>
          <p:cNvSpPr/>
          <p:nvPr userDrawn="1"/>
        </p:nvSpPr>
        <p:spPr>
          <a:xfrm rot="10800000" flipV="1">
            <a:off x="9818875" y="4110990"/>
            <a:ext cx="2378172" cy="2752505"/>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623173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390359"/>
              <a:gd name="connsiteY0" fmla="*/ 3737243 h 3857232"/>
              <a:gd name="connsiteX1" fmla="*/ 13664 w 2390359"/>
              <a:gd name="connsiteY1" fmla="*/ 0 h 3857232"/>
              <a:gd name="connsiteX2" fmla="*/ 2390359 w 2390359"/>
              <a:gd name="connsiteY2" fmla="*/ 0 h 3857232"/>
              <a:gd name="connsiteX3" fmla="*/ 833387 w 2390359"/>
              <a:gd name="connsiteY3" fmla="*/ 3857232 h 3857232"/>
              <a:gd name="connsiteX4" fmla="*/ 0 w 2390359"/>
              <a:gd name="connsiteY4" fmla="*/ 3737243 h 3857232"/>
              <a:gd name="connsiteX0" fmla="*/ 0 w 2390359"/>
              <a:gd name="connsiteY0" fmla="*/ 3737243 h 3737243"/>
              <a:gd name="connsiteX1" fmla="*/ 13664 w 2390359"/>
              <a:gd name="connsiteY1" fmla="*/ 0 h 3737243"/>
              <a:gd name="connsiteX2" fmla="*/ 2390359 w 2390359"/>
              <a:gd name="connsiteY2" fmla="*/ 0 h 3737243"/>
              <a:gd name="connsiteX3" fmla="*/ 1271968 w 2390359"/>
              <a:gd name="connsiteY3" fmla="*/ 2760779 h 3737243"/>
              <a:gd name="connsiteX4" fmla="*/ 0 w 2390359"/>
              <a:gd name="connsiteY4" fmla="*/ 3737243 h 3737243"/>
              <a:gd name="connsiteX0" fmla="*/ 94059 w 2376842"/>
              <a:gd name="connsiteY0" fmla="*/ 2839393 h 2839393"/>
              <a:gd name="connsiteX1" fmla="*/ 147 w 2376842"/>
              <a:gd name="connsiteY1" fmla="*/ 0 h 2839393"/>
              <a:gd name="connsiteX2" fmla="*/ 2376842 w 2376842"/>
              <a:gd name="connsiteY2" fmla="*/ 0 h 2839393"/>
              <a:gd name="connsiteX3" fmla="*/ 1258451 w 2376842"/>
              <a:gd name="connsiteY3" fmla="*/ 2760779 h 2839393"/>
              <a:gd name="connsiteX4" fmla="*/ 94059 w 2376842"/>
              <a:gd name="connsiteY4" fmla="*/ 2839393 h 2839393"/>
              <a:gd name="connsiteX0" fmla="*/ 225 w 2378172"/>
              <a:gd name="connsiteY0" fmla="*/ 2752505 h 2760779"/>
              <a:gd name="connsiteX1" fmla="*/ 1477 w 2378172"/>
              <a:gd name="connsiteY1" fmla="*/ 0 h 2760779"/>
              <a:gd name="connsiteX2" fmla="*/ 2378172 w 2378172"/>
              <a:gd name="connsiteY2" fmla="*/ 0 h 2760779"/>
              <a:gd name="connsiteX3" fmla="*/ 1259781 w 2378172"/>
              <a:gd name="connsiteY3" fmla="*/ 2760779 h 2760779"/>
              <a:gd name="connsiteX4" fmla="*/ 225 w 2378172"/>
              <a:gd name="connsiteY4" fmla="*/ 2752505 h 2760779"/>
              <a:gd name="connsiteX0" fmla="*/ 225 w 2378172"/>
              <a:gd name="connsiteY0" fmla="*/ 2752505 h 2752505"/>
              <a:gd name="connsiteX1" fmla="*/ 1477 w 2378172"/>
              <a:gd name="connsiteY1" fmla="*/ 0 h 2752505"/>
              <a:gd name="connsiteX2" fmla="*/ 2378172 w 2378172"/>
              <a:gd name="connsiteY2" fmla="*/ 0 h 2752505"/>
              <a:gd name="connsiteX3" fmla="*/ 1268057 w 2378172"/>
              <a:gd name="connsiteY3" fmla="*/ 2744229 h 2752505"/>
              <a:gd name="connsiteX4" fmla="*/ 225 w 2378172"/>
              <a:gd name="connsiteY4" fmla="*/ 2752505 h 2752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172" h="2752505">
                <a:moveTo>
                  <a:pt x="225" y="2752505"/>
                </a:moveTo>
                <a:cubicBezTo>
                  <a:pt x="4780" y="1506757"/>
                  <a:pt x="-3078" y="1245748"/>
                  <a:pt x="1477" y="0"/>
                </a:cubicBezTo>
                <a:lnTo>
                  <a:pt x="2378172" y="0"/>
                </a:lnTo>
                <a:lnTo>
                  <a:pt x="1268057" y="2744229"/>
                </a:lnTo>
                <a:lnTo>
                  <a:pt x="225" y="2752505"/>
                </a:lnTo>
                <a:close/>
              </a:path>
            </a:pathLst>
          </a:custGeom>
          <a:solidFill>
            <a:srgbClr val="0071BB">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 name="Parallelogram 7">
            <a:extLst>
              <a:ext uri="{FF2B5EF4-FFF2-40B4-BE49-F238E27FC236}">
                <a16:creationId xmlns:a16="http://schemas.microsoft.com/office/drawing/2014/main" id="{5F3063D2-06C4-FD62-2BC6-2A075DE1BFDC}"/>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9">
            <a:extLst>
              <a:ext uri="{FF2B5EF4-FFF2-40B4-BE49-F238E27FC236}">
                <a16:creationId xmlns:a16="http://schemas.microsoft.com/office/drawing/2014/main" id="{5D23D404-046A-6DA4-6EF8-D8FA0B678D76}"/>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4">
            <a:extLst>
              <a:ext uri="{FF2B5EF4-FFF2-40B4-BE49-F238E27FC236}">
                <a16:creationId xmlns:a16="http://schemas.microsoft.com/office/drawing/2014/main" id="{D6BB1299-A76D-DF84-211C-80CA0BAD0CC8}"/>
              </a:ext>
            </a:extLst>
          </p:cNvPr>
          <p:cNvSpPr/>
          <p:nvPr userDrawn="1"/>
        </p:nvSpPr>
        <p:spPr>
          <a:xfrm>
            <a:off x="5723513" y="2658764"/>
            <a:ext cx="4925463" cy="3300218"/>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12">
            <a:extLst>
              <a:ext uri="{FF2B5EF4-FFF2-40B4-BE49-F238E27FC236}">
                <a16:creationId xmlns:a16="http://schemas.microsoft.com/office/drawing/2014/main" id="{27653093-D9A8-EDAF-4597-6DAB2BBE5E0D}"/>
              </a:ext>
            </a:extLst>
          </p:cNvPr>
          <p:cNvSpPr/>
          <p:nvPr userDrawn="1"/>
        </p:nvSpPr>
        <p:spPr>
          <a:xfrm>
            <a:off x="5486403" y="2350988"/>
            <a:ext cx="4925463" cy="3300218"/>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8">
            <a:extLst>
              <a:ext uri="{FF2B5EF4-FFF2-40B4-BE49-F238E27FC236}">
                <a16:creationId xmlns:a16="http://schemas.microsoft.com/office/drawing/2014/main" id="{D8BD85F9-1575-3A9A-48C6-B80E724025AC}"/>
              </a:ext>
            </a:extLst>
          </p:cNvPr>
          <p:cNvSpPr/>
          <p:nvPr userDrawn="1"/>
        </p:nvSpPr>
        <p:spPr>
          <a:xfrm rot="10800000" flipV="1">
            <a:off x="0" y="4"/>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11" name="Picture 10" descr="A white outline of a person with a speech bubble&#10;&#10;Description automatically generated">
            <a:extLst>
              <a:ext uri="{FF2B5EF4-FFF2-40B4-BE49-F238E27FC236}">
                <a16:creationId xmlns:a16="http://schemas.microsoft.com/office/drawing/2014/main" id="{CB3C13BE-D618-D7F4-ED26-9F2A8CF05E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49613" y="2653272"/>
            <a:ext cx="2599035" cy="2599034"/>
          </a:xfrm>
          <a:prstGeom prst="rect">
            <a:avLst/>
          </a:prstGeom>
        </p:spPr>
      </p:pic>
      <p:sp>
        <p:nvSpPr>
          <p:cNvPr id="8" name="Title 4">
            <a:extLst>
              <a:ext uri="{FF2B5EF4-FFF2-40B4-BE49-F238E27FC236}">
                <a16:creationId xmlns:a16="http://schemas.microsoft.com/office/drawing/2014/main" id="{F342CE37-4555-4BE9-C6C8-3E5B492D9638}"/>
              </a:ext>
            </a:extLst>
          </p:cNvPr>
          <p:cNvSpPr>
            <a:spLocks noGrp="1"/>
          </p:cNvSpPr>
          <p:nvPr>
            <p:ph type="title"/>
          </p:nvPr>
        </p:nvSpPr>
        <p:spPr>
          <a:xfrm>
            <a:off x="537402" y="1823898"/>
            <a:ext cx="5020300" cy="1147902"/>
          </a:xfrm>
          <a:prstGeom prst="rect">
            <a:avLst/>
          </a:prstGeom>
        </p:spPr>
        <p:txBody>
          <a:bodyPr/>
          <a:lstStyle>
            <a:lvl1pPr>
              <a:defRPr sz="247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2" name="Text Placeholder 5">
            <a:extLst>
              <a:ext uri="{FF2B5EF4-FFF2-40B4-BE49-F238E27FC236}">
                <a16:creationId xmlns:a16="http://schemas.microsoft.com/office/drawing/2014/main" id="{F24C8A4C-3252-A3C0-40E5-E9BFFE714F21}"/>
              </a:ext>
            </a:extLst>
          </p:cNvPr>
          <p:cNvSpPr>
            <a:spLocks noGrp="1"/>
          </p:cNvSpPr>
          <p:nvPr>
            <p:ph type="body" sz="quarter" idx="11"/>
          </p:nvPr>
        </p:nvSpPr>
        <p:spPr>
          <a:xfrm>
            <a:off x="538164" y="3429004"/>
            <a:ext cx="8377237" cy="626647"/>
          </a:xfrm>
          <a:prstGeom prst="rect">
            <a:avLst/>
          </a:prstGeom>
        </p:spPr>
        <p:txBody>
          <a:bodyPr/>
          <a:lstStyle>
            <a:lvl1pPr>
              <a:defRPr sz="1350"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6" name="Text Placeholder 5">
            <a:extLst>
              <a:ext uri="{FF2B5EF4-FFF2-40B4-BE49-F238E27FC236}">
                <a16:creationId xmlns:a16="http://schemas.microsoft.com/office/drawing/2014/main" id="{BA8887BF-E28D-8C63-C572-847CAC25D74B}"/>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909319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390B980-1B9F-021C-EB62-E108E6B9F4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3991" y="547525"/>
            <a:ext cx="1333375" cy="1205079"/>
          </a:xfrm>
          <a:prstGeom prst="rect">
            <a:avLst/>
          </a:prstGeom>
        </p:spPr>
      </p:pic>
      <p:pic>
        <p:nvPicPr>
          <p:cNvPr id="7" name="Graphic 6">
            <a:extLst>
              <a:ext uri="{FF2B5EF4-FFF2-40B4-BE49-F238E27FC236}">
                <a16:creationId xmlns:a16="http://schemas.microsoft.com/office/drawing/2014/main" id="{1E525899-ED45-A249-472D-C0999B33DBB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8203771" y="3012345"/>
            <a:ext cx="3528847" cy="3189307"/>
          </a:xfrm>
          <a:prstGeom prst="rect">
            <a:avLst/>
          </a:prstGeom>
        </p:spPr>
      </p:pic>
      <p:sp>
        <p:nvSpPr>
          <p:cNvPr id="4" name="Parallelogram 7">
            <a:extLst>
              <a:ext uri="{FF2B5EF4-FFF2-40B4-BE49-F238E27FC236}">
                <a16:creationId xmlns:a16="http://schemas.microsoft.com/office/drawing/2014/main" id="{59A9CAFA-25C8-C62E-BE7B-5D3F7666F911}"/>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9">
            <a:extLst>
              <a:ext uri="{FF2B5EF4-FFF2-40B4-BE49-F238E27FC236}">
                <a16:creationId xmlns:a16="http://schemas.microsoft.com/office/drawing/2014/main" id="{09262CE8-C898-E8E7-F3B6-8B0D77BFBA9E}"/>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5E3C9325-480E-3995-AA12-5226FD09EB73}"/>
              </a:ext>
            </a:extLst>
          </p:cNvPr>
          <p:cNvSpPr>
            <a:spLocks noGrp="1"/>
          </p:cNvSpPr>
          <p:nvPr>
            <p:ph type="body" sz="quarter" idx="11"/>
          </p:nvPr>
        </p:nvSpPr>
        <p:spPr>
          <a:xfrm>
            <a:off x="474663" y="2362200"/>
            <a:ext cx="9131948" cy="2590800"/>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 name="Text Placeholder 5">
            <a:extLst>
              <a:ext uri="{FF2B5EF4-FFF2-40B4-BE49-F238E27FC236}">
                <a16:creationId xmlns:a16="http://schemas.microsoft.com/office/drawing/2014/main" id="{2B7FC001-50F4-EFFC-7608-826AA2FD4C07}"/>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254736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390B980-1B9F-021C-EB62-E108E6B9F4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3991" y="547525"/>
            <a:ext cx="1333375" cy="1205079"/>
          </a:xfrm>
          <a:prstGeom prst="rect">
            <a:avLst/>
          </a:prstGeom>
        </p:spPr>
      </p:pic>
      <p:pic>
        <p:nvPicPr>
          <p:cNvPr id="7" name="Graphic 6">
            <a:extLst>
              <a:ext uri="{FF2B5EF4-FFF2-40B4-BE49-F238E27FC236}">
                <a16:creationId xmlns:a16="http://schemas.microsoft.com/office/drawing/2014/main" id="{1E525899-ED45-A249-472D-C0999B33DBB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8203771" y="3012345"/>
            <a:ext cx="3528847" cy="3189307"/>
          </a:xfrm>
          <a:prstGeom prst="rect">
            <a:avLst/>
          </a:prstGeom>
        </p:spPr>
      </p:pic>
      <p:sp>
        <p:nvSpPr>
          <p:cNvPr id="4" name="Parallelogram 7">
            <a:extLst>
              <a:ext uri="{FF2B5EF4-FFF2-40B4-BE49-F238E27FC236}">
                <a16:creationId xmlns:a16="http://schemas.microsoft.com/office/drawing/2014/main" id="{59A9CAFA-25C8-C62E-BE7B-5D3F7666F911}"/>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9">
            <a:extLst>
              <a:ext uri="{FF2B5EF4-FFF2-40B4-BE49-F238E27FC236}">
                <a16:creationId xmlns:a16="http://schemas.microsoft.com/office/drawing/2014/main" id="{09262CE8-C898-E8E7-F3B6-8B0D77BFBA9E}"/>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5E3C9325-480E-3995-AA12-5226FD09EB73}"/>
              </a:ext>
            </a:extLst>
          </p:cNvPr>
          <p:cNvSpPr>
            <a:spLocks noGrp="1"/>
          </p:cNvSpPr>
          <p:nvPr>
            <p:ph type="body" sz="quarter" idx="11"/>
          </p:nvPr>
        </p:nvSpPr>
        <p:spPr>
          <a:xfrm>
            <a:off x="474663" y="2362200"/>
            <a:ext cx="9131948" cy="2590800"/>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 name="Text Placeholder 5">
            <a:extLst>
              <a:ext uri="{FF2B5EF4-FFF2-40B4-BE49-F238E27FC236}">
                <a16:creationId xmlns:a16="http://schemas.microsoft.com/office/drawing/2014/main" id="{020C066B-9059-C63E-7725-147054F541DA}"/>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1837014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eak">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B7750E40-A798-2C98-81DE-B22FA853DF6E}"/>
              </a:ext>
            </a:extLst>
          </p:cNvPr>
          <p:cNvSpPr>
            <a:spLocks noGrp="1"/>
          </p:cNvSpPr>
          <p:nvPr>
            <p:ph type="title" hasCustomPrompt="1"/>
          </p:nvPr>
        </p:nvSpPr>
        <p:spPr>
          <a:xfrm>
            <a:off x="457202" y="323187"/>
            <a:ext cx="9349993" cy="559323"/>
          </a:xfrm>
          <a:prstGeom prst="rect">
            <a:avLst/>
          </a:prstGeom>
        </p:spPr>
        <p:txBody>
          <a:bodyPr/>
          <a:lstStyle>
            <a:lvl1pPr>
              <a:defRPr sz="2250" b="1">
                <a:solidFill>
                  <a:srgbClr val="606060"/>
                </a:solidFill>
                <a:latin typeface="Arial" panose="020B0604020202020204" pitchFamily="34" charset="0"/>
                <a:cs typeface="Arial" panose="020B0604020202020204" pitchFamily="34" charset="0"/>
              </a:defRPr>
            </a:lvl1pPr>
          </a:lstStyle>
          <a:p>
            <a:r>
              <a:rPr lang="en-GB"/>
              <a:t>Break</a:t>
            </a:r>
            <a:endParaRPr lang="en-US"/>
          </a:p>
        </p:txBody>
      </p:sp>
      <p:sp>
        <p:nvSpPr>
          <p:cNvPr id="5" name="Parallelogram 4">
            <a:extLst>
              <a:ext uri="{FF2B5EF4-FFF2-40B4-BE49-F238E27FC236}">
                <a16:creationId xmlns:a16="http://schemas.microsoft.com/office/drawing/2014/main" id="{ABF20446-4FC4-D648-C6D7-25F566FB8042}"/>
              </a:ext>
            </a:extLst>
          </p:cNvPr>
          <p:cNvSpPr/>
          <p:nvPr userDrawn="1"/>
        </p:nvSpPr>
        <p:spPr>
          <a:xfrm>
            <a:off x="5191335" y="3660863"/>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6" y="1981202"/>
            <a:ext cx="4917939"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9" y="1252445"/>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0" name="Picture 9" descr="A white and black logo&#10;&#10;Description automatically generated">
            <a:extLst>
              <a:ext uri="{FF2B5EF4-FFF2-40B4-BE49-F238E27FC236}">
                <a16:creationId xmlns:a16="http://schemas.microsoft.com/office/drawing/2014/main" id="{1B084495-6E16-EBBF-FE6C-1651F76499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0677" y="1398100"/>
            <a:ext cx="4353216" cy="4353216"/>
          </a:xfrm>
          <a:prstGeom prst="rect">
            <a:avLst/>
          </a:prstGeom>
        </p:spPr>
      </p:pic>
      <p:pic>
        <p:nvPicPr>
          <p:cNvPr id="11" name="Picture 10" descr="A white and black logo&#10;&#10;Description automatically generated">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2">
            <a:duotone>
              <a:prstClr val="black"/>
              <a:srgbClr val="606060">
                <a:tint val="45000"/>
                <a:satMod val="400000"/>
              </a:srgbClr>
            </a:duotone>
            <a:alphaModFix amt="35000"/>
            <a:extLst>
              <a:ext uri="{28A0092B-C50C-407E-A947-70E740481C1C}">
                <a14:useLocalDpi xmlns:a14="http://schemas.microsoft.com/office/drawing/2010/main" val="0"/>
              </a:ext>
            </a:extLst>
          </a:blip>
          <a:srcRect r="27553" b="17667"/>
          <a:stretch/>
        </p:blipFill>
        <p:spPr>
          <a:xfrm>
            <a:off x="8032222" y="2130530"/>
            <a:ext cx="4159780" cy="4727470"/>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5">
            <a:extLst>
              <a:ext uri="{FF2B5EF4-FFF2-40B4-BE49-F238E27FC236}">
                <a16:creationId xmlns:a16="http://schemas.microsoft.com/office/drawing/2014/main" id="{A2FE048E-BBDE-B8BF-46DD-C9E076A290FA}"/>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1763953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unch">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ABF20446-4FC4-D648-C6D7-25F566FB8042}"/>
              </a:ext>
            </a:extLst>
          </p:cNvPr>
          <p:cNvSpPr/>
          <p:nvPr userDrawn="1"/>
        </p:nvSpPr>
        <p:spPr>
          <a:xfrm>
            <a:off x="5191335" y="3660863"/>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6" y="1981202"/>
            <a:ext cx="4917939"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9" y="1252445"/>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0" name="Picture 9">
            <a:extLst>
              <a:ext uri="{FF2B5EF4-FFF2-40B4-BE49-F238E27FC236}">
                <a16:creationId xmlns:a16="http://schemas.microsoft.com/office/drawing/2014/main" id="{1B084495-6E16-EBBF-FE6C-1651F764997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50677" y="1398100"/>
            <a:ext cx="4353216" cy="4353216"/>
          </a:xfrm>
          <a:prstGeom prst="rect">
            <a:avLst/>
          </a:prstGeom>
        </p:spPr>
      </p:pic>
      <p:pic>
        <p:nvPicPr>
          <p:cNvPr id="11" name="Picture 10">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5322" t="-868" r="30691" b="28149"/>
          <a:stretch/>
        </p:blipFill>
        <p:spPr>
          <a:xfrm>
            <a:off x="8032222" y="2130530"/>
            <a:ext cx="4159780" cy="4727470"/>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5">
            <a:extLst>
              <a:ext uri="{FF2B5EF4-FFF2-40B4-BE49-F238E27FC236}">
                <a16:creationId xmlns:a16="http://schemas.microsoft.com/office/drawing/2014/main" id="{1BB4EF12-BCB4-9EEC-F7B9-42999C7DC60A}"/>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8" name="Title 4">
            <a:extLst>
              <a:ext uri="{FF2B5EF4-FFF2-40B4-BE49-F238E27FC236}">
                <a16:creationId xmlns:a16="http://schemas.microsoft.com/office/drawing/2014/main" id="{92E80A7C-B69C-407C-05C8-8401C452E6CF}"/>
              </a:ext>
            </a:extLst>
          </p:cNvPr>
          <p:cNvSpPr>
            <a:spLocks noGrp="1"/>
          </p:cNvSpPr>
          <p:nvPr>
            <p:ph type="title" hasCustomPrompt="1"/>
          </p:nvPr>
        </p:nvSpPr>
        <p:spPr>
          <a:xfrm>
            <a:off x="457202" y="323187"/>
            <a:ext cx="9349993" cy="559323"/>
          </a:xfrm>
          <a:prstGeom prst="rect">
            <a:avLst/>
          </a:prstGeom>
        </p:spPr>
        <p:txBody>
          <a:bodyPr/>
          <a:lstStyle>
            <a:lvl1pPr>
              <a:defRPr sz="2250" b="1">
                <a:solidFill>
                  <a:srgbClr val="606060"/>
                </a:solidFill>
                <a:latin typeface="Arial" panose="020B0604020202020204" pitchFamily="34" charset="0"/>
                <a:cs typeface="Arial" panose="020B0604020202020204" pitchFamily="34" charset="0"/>
              </a:defRPr>
            </a:lvl1pPr>
          </a:lstStyle>
          <a:p>
            <a:r>
              <a:rPr lang="en-GB"/>
              <a:t>Lunch</a:t>
            </a:r>
            <a:endParaRPr lang="en-US"/>
          </a:p>
        </p:txBody>
      </p:sp>
    </p:spTree>
    <p:extLst>
      <p:ext uri="{BB962C8B-B14F-4D97-AF65-F5344CB8AC3E}">
        <p14:creationId xmlns:p14="http://schemas.microsoft.com/office/powerpoint/2010/main" val="1948811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cussion/break out">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ABF20446-4FC4-D648-C6D7-25F566FB8042}"/>
              </a:ext>
            </a:extLst>
          </p:cNvPr>
          <p:cNvSpPr/>
          <p:nvPr userDrawn="1"/>
        </p:nvSpPr>
        <p:spPr>
          <a:xfrm>
            <a:off x="5191335" y="3657157"/>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6" y="1981202"/>
            <a:ext cx="4917939"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9" y="1248739"/>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1" name="Picture 10">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2">
            <a:duotone>
              <a:prstClr val="black"/>
              <a:srgbClr val="606060">
                <a:tint val="45000"/>
                <a:satMod val="400000"/>
              </a:srgbClr>
            </a:duotone>
            <a:alphaModFix amt="35000"/>
            <a:extLst>
              <a:ext uri="{28A0092B-C50C-407E-A947-70E740481C1C}">
                <a14:useLocalDpi xmlns:a14="http://schemas.microsoft.com/office/drawing/2010/main" val="0"/>
              </a:ext>
            </a:extLst>
          </a:blip>
          <a:srcRect l="-5420" t="-6017" r="31885" b="1"/>
          <a:stretch/>
        </p:blipFill>
        <p:spPr>
          <a:xfrm>
            <a:off x="8032222" y="2130530"/>
            <a:ext cx="4159780" cy="4727470"/>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ack and white chat bubbles&#10;&#10;Description automatically generated">
            <a:extLst>
              <a:ext uri="{FF2B5EF4-FFF2-40B4-BE49-F238E27FC236}">
                <a16:creationId xmlns:a16="http://schemas.microsoft.com/office/drawing/2014/main" id="{8127CCE5-C34C-664A-8038-28865F7B55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3837" y="2192870"/>
            <a:ext cx="3596923" cy="2835412"/>
          </a:xfrm>
          <a:prstGeom prst="rect">
            <a:avLst/>
          </a:prstGeom>
        </p:spPr>
      </p:pic>
      <p:sp>
        <p:nvSpPr>
          <p:cNvPr id="2" name="Text Placeholder 5">
            <a:extLst>
              <a:ext uri="{FF2B5EF4-FFF2-40B4-BE49-F238E27FC236}">
                <a16:creationId xmlns:a16="http://schemas.microsoft.com/office/drawing/2014/main" id="{93ADEA23-6836-1769-A989-CC0B8470352E}"/>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3" name="Title 4">
            <a:extLst>
              <a:ext uri="{FF2B5EF4-FFF2-40B4-BE49-F238E27FC236}">
                <a16:creationId xmlns:a16="http://schemas.microsoft.com/office/drawing/2014/main" id="{5F14F7AD-0434-B94A-96C2-9077E9F5B4E5}"/>
              </a:ext>
            </a:extLst>
          </p:cNvPr>
          <p:cNvSpPr>
            <a:spLocks noGrp="1"/>
          </p:cNvSpPr>
          <p:nvPr>
            <p:ph type="title" hasCustomPrompt="1"/>
          </p:nvPr>
        </p:nvSpPr>
        <p:spPr>
          <a:xfrm>
            <a:off x="457202" y="323187"/>
            <a:ext cx="9349993" cy="559323"/>
          </a:xfrm>
          <a:prstGeom prst="rect">
            <a:avLst/>
          </a:prstGeom>
        </p:spPr>
        <p:txBody>
          <a:bodyPr/>
          <a:lstStyle>
            <a:lvl1pPr>
              <a:defRPr sz="2250" b="1">
                <a:solidFill>
                  <a:srgbClr val="606060"/>
                </a:solidFill>
                <a:latin typeface="Arial" panose="020B0604020202020204" pitchFamily="34" charset="0"/>
                <a:cs typeface="Arial" panose="020B0604020202020204" pitchFamily="34" charset="0"/>
              </a:defRPr>
            </a:lvl1pPr>
          </a:lstStyle>
          <a:p>
            <a:r>
              <a:rPr lang="en-GB"/>
              <a:t>Discussion</a:t>
            </a:r>
            <a:br>
              <a:rPr lang="en-GB"/>
            </a:br>
            <a:endParaRPr lang="en-US"/>
          </a:p>
        </p:txBody>
      </p:sp>
    </p:spTree>
    <p:extLst>
      <p:ext uri="{BB962C8B-B14F-4D97-AF65-F5344CB8AC3E}">
        <p14:creationId xmlns:p14="http://schemas.microsoft.com/office/powerpoint/2010/main" val="3601827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ussion/break out 2">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ABF20446-4FC4-D648-C6D7-25F566FB8042}"/>
              </a:ext>
            </a:extLst>
          </p:cNvPr>
          <p:cNvSpPr/>
          <p:nvPr userDrawn="1"/>
        </p:nvSpPr>
        <p:spPr>
          <a:xfrm>
            <a:off x="5191335" y="3657157"/>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6" y="1981202"/>
            <a:ext cx="4917939"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9" y="1248739"/>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1" name="Picture 10">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2">
            <a:duotone>
              <a:prstClr val="black"/>
              <a:srgbClr val="606060">
                <a:tint val="45000"/>
                <a:satMod val="400000"/>
              </a:srgbClr>
            </a:duotone>
            <a:alphaModFix amt="20000"/>
            <a:extLst>
              <a:ext uri="{28A0092B-C50C-407E-A947-70E740481C1C}">
                <a14:useLocalDpi xmlns:a14="http://schemas.microsoft.com/office/drawing/2010/main" val="0"/>
              </a:ext>
            </a:extLst>
          </a:blip>
          <a:srcRect l="-661" r="21392" b="6988"/>
          <a:stretch/>
        </p:blipFill>
        <p:spPr>
          <a:xfrm>
            <a:off x="8390776" y="2130530"/>
            <a:ext cx="3801224" cy="4319982"/>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white outline of a thought bubble&#10;&#10;Description automatically generated">
            <a:extLst>
              <a:ext uri="{FF2B5EF4-FFF2-40B4-BE49-F238E27FC236}">
                <a16:creationId xmlns:a16="http://schemas.microsoft.com/office/drawing/2014/main" id="{77CCDD46-FA2B-82F4-B91F-2085C4640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9033" y="1717243"/>
            <a:ext cx="3691177" cy="3575050"/>
          </a:xfrm>
          <a:prstGeom prst="rect">
            <a:avLst/>
          </a:prstGeom>
        </p:spPr>
      </p:pic>
      <p:sp>
        <p:nvSpPr>
          <p:cNvPr id="2" name="Text Placeholder 5">
            <a:extLst>
              <a:ext uri="{FF2B5EF4-FFF2-40B4-BE49-F238E27FC236}">
                <a16:creationId xmlns:a16="http://schemas.microsoft.com/office/drawing/2014/main" id="{E98B7A30-7518-4361-CB35-CB0C7DB2DA76}"/>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9" name="Title 4">
            <a:extLst>
              <a:ext uri="{FF2B5EF4-FFF2-40B4-BE49-F238E27FC236}">
                <a16:creationId xmlns:a16="http://schemas.microsoft.com/office/drawing/2014/main" id="{BD6C6506-7846-3FB4-C834-C246EE810AF4}"/>
              </a:ext>
            </a:extLst>
          </p:cNvPr>
          <p:cNvSpPr>
            <a:spLocks noGrp="1"/>
          </p:cNvSpPr>
          <p:nvPr>
            <p:ph type="title" hasCustomPrompt="1"/>
          </p:nvPr>
        </p:nvSpPr>
        <p:spPr>
          <a:xfrm>
            <a:off x="457202" y="323187"/>
            <a:ext cx="9349993" cy="559323"/>
          </a:xfrm>
          <a:prstGeom prst="rect">
            <a:avLst/>
          </a:prstGeom>
        </p:spPr>
        <p:txBody>
          <a:bodyPr/>
          <a:lstStyle>
            <a:lvl1pPr>
              <a:defRPr sz="2250" b="1">
                <a:solidFill>
                  <a:srgbClr val="606060"/>
                </a:solidFill>
                <a:latin typeface="Arial" panose="020B0604020202020204" pitchFamily="34" charset="0"/>
                <a:cs typeface="Arial" panose="020B0604020202020204" pitchFamily="34" charset="0"/>
              </a:defRPr>
            </a:lvl1pPr>
          </a:lstStyle>
          <a:p>
            <a:r>
              <a:rPr lang="en-GB"/>
              <a:t>Pause for thought</a:t>
            </a:r>
            <a:br>
              <a:rPr lang="en-GB"/>
            </a:br>
            <a:br>
              <a:rPr lang="en-GB"/>
            </a:br>
            <a:endParaRPr lang="en-US"/>
          </a:p>
        </p:txBody>
      </p:sp>
    </p:spTree>
    <p:extLst>
      <p:ext uri="{BB962C8B-B14F-4D97-AF65-F5344CB8AC3E}">
        <p14:creationId xmlns:p14="http://schemas.microsoft.com/office/powerpoint/2010/main" val="1233187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 speakers blank ">
    <p:spTree>
      <p:nvGrpSpPr>
        <p:cNvPr id="1" name=""/>
        <p:cNvGrpSpPr/>
        <p:nvPr/>
      </p:nvGrpSpPr>
      <p:grpSpPr>
        <a:xfrm>
          <a:off x="0" y="0"/>
          <a:ext cx="0" cy="0"/>
          <a:chOff x="0" y="0"/>
          <a:chExt cx="0" cy="0"/>
        </a:xfrm>
      </p:grpSpPr>
      <p:sp>
        <p:nvSpPr>
          <p:cNvPr id="17" name="Text Placeholder 5">
            <a:extLst>
              <a:ext uri="{FF2B5EF4-FFF2-40B4-BE49-F238E27FC236}">
                <a16:creationId xmlns:a16="http://schemas.microsoft.com/office/drawing/2014/main" id="{9A3BB16E-EF51-7756-B40E-1A920A57FBBE}"/>
              </a:ext>
            </a:extLst>
          </p:cNvPr>
          <p:cNvSpPr>
            <a:spLocks noGrp="1"/>
          </p:cNvSpPr>
          <p:nvPr>
            <p:ph type="body" sz="quarter" idx="11"/>
          </p:nvPr>
        </p:nvSpPr>
        <p:spPr>
          <a:xfrm>
            <a:off x="589085" y="5029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3437511" y="5029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1" name="Text Placeholder 5">
            <a:extLst>
              <a:ext uri="{FF2B5EF4-FFF2-40B4-BE49-F238E27FC236}">
                <a16:creationId xmlns:a16="http://schemas.microsoft.com/office/drawing/2014/main" id="{64EB3BB0-C4B9-9EF3-12F0-683A38D95519}"/>
              </a:ext>
            </a:extLst>
          </p:cNvPr>
          <p:cNvSpPr>
            <a:spLocks noGrp="1"/>
          </p:cNvSpPr>
          <p:nvPr>
            <p:ph type="body" sz="quarter" idx="13"/>
          </p:nvPr>
        </p:nvSpPr>
        <p:spPr>
          <a:xfrm>
            <a:off x="6324601" y="5029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3" name="Text Placeholder 5">
            <a:extLst>
              <a:ext uri="{FF2B5EF4-FFF2-40B4-BE49-F238E27FC236}">
                <a16:creationId xmlns:a16="http://schemas.microsoft.com/office/drawing/2014/main" id="{831D0A74-E961-4106-DDE6-684E09D48AD0}"/>
              </a:ext>
            </a:extLst>
          </p:cNvPr>
          <p:cNvSpPr>
            <a:spLocks noGrp="1"/>
          </p:cNvSpPr>
          <p:nvPr>
            <p:ph type="body" sz="quarter" idx="14"/>
          </p:nvPr>
        </p:nvSpPr>
        <p:spPr>
          <a:xfrm>
            <a:off x="9134363" y="5029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6" name="Parallelogram 7">
            <a:extLst>
              <a:ext uri="{FF2B5EF4-FFF2-40B4-BE49-F238E27FC236}">
                <a16:creationId xmlns:a16="http://schemas.microsoft.com/office/drawing/2014/main" id="{B5F25D19-2444-3F28-64A1-FDD929AC70A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9">
            <a:extLst>
              <a:ext uri="{FF2B5EF4-FFF2-40B4-BE49-F238E27FC236}">
                <a16:creationId xmlns:a16="http://schemas.microsoft.com/office/drawing/2014/main" id="{A3AAB783-CE45-F240-3004-C68C57E2F2AA}"/>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5">
            <a:extLst>
              <a:ext uri="{FF2B5EF4-FFF2-40B4-BE49-F238E27FC236}">
                <a16:creationId xmlns:a16="http://schemas.microsoft.com/office/drawing/2014/main" id="{FCAF4504-3224-BD5B-47BD-D532DB312561}"/>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 name="Text Placeholder 12">
            <a:extLst>
              <a:ext uri="{FF2B5EF4-FFF2-40B4-BE49-F238E27FC236}">
                <a16:creationId xmlns:a16="http://schemas.microsoft.com/office/drawing/2014/main" id="{20B59BE2-C6D0-1D27-B466-98DC8D2C305D}"/>
              </a:ext>
            </a:extLst>
          </p:cNvPr>
          <p:cNvSpPr>
            <a:spLocks noGrp="1"/>
          </p:cNvSpPr>
          <p:nvPr>
            <p:ph type="body" sz="quarter" idx="18" hasCustomPrompt="1"/>
          </p:nvPr>
        </p:nvSpPr>
        <p:spPr>
          <a:xfrm>
            <a:off x="3437511" y="4343400"/>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3" name="Text Placeholder 12">
            <a:extLst>
              <a:ext uri="{FF2B5EF4-FFF2-40B4-BE49-F238E27FC236}">
                <a16:creationId xmlns:a16="http://schemas.microsoft.com/office/drawing/2014/main" id="{16F9AC72-E003-36A6-3861-97560B727544}"/>
              </a:ext>
            </a:extLst>
          </p:cNvPr>
          <p:cNvSpPr>
            <a:spLocks noGrp="1"/>
          </p:cNvSpPr>
          <p:nvPr>
            <p:ph type="body" sz="quarter" idx="19" hasCustomPrompt="1"/>
          </p:nvPr>
        </p:nvSpPr>
        <p:spPr>
          <a:xfrm>
            <a:off x="6324600" y="4343400"/>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4" name="Text Placeholder 12">
            <a:extLst>
              <a:ext uri="{FF2B5EF4-FFF2-40B4-BE49-F238E27FC236}">
                <a16:creationId xmlns:a16="http://schemas.microsoft.com/office/drawing/2014/main" id="{705906A6-6376-E75D-210B-A12D5AD05ECD}"/>
              </a:ext>
            </a:extLst>
          </p:cNvPr>
          <p:cNvSpPr>
            <a:spLocks noGrp="1"/>
          </p:cNvSpPr>
          <p:nvPr>
            <p:ph type="body" sz="quarter" idx="20" hasCustomPrompt="1"/>
          </p:nvPr>
        </p:nvSpPr>
        <p:spPr>
          <a:xfrm>
            <a:off x="9133075" y="4343400"/>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5" name="Text Placeholder 12">
            <a:extLst>
              <a:ext uri="{FF2B5EF4-FFF2-40B4-BE49-F238E27FC236}">
                <a16:creationId xmlns:a16="http://schemas.microsoft.com/office/drawing/2014/main" id="{83BCCB3C-AD1D-1E5F-624E-00E244E235A6}"/>
              </a:ext>
            </a:extLst>
          </p:cNvPr>
          <p:cNvSpPr>
            <a:spLocks noGrp="1"/>
          </p:cNvSpPr>
          <p:nvPr>
            <p:ph type="body" sz="quarter" idx="21" hasCustomPrompt="1"/>
          </p:nvPr>
        </p:nvSpPr>
        <p:spPr>
          <a:xfrm>
            <a:off x="589085" y="4343400"/>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10" name="Text Placeholder 11">
            <a:extLst>
              <a:ext uri="{FF2B5EF4-FFF2-40B4-BE49-F238E27FC236}">
                <a16:creationId xmlns:a16="http://schemas.microsoft.com/office/drawing/2014/main" id="{13AAE4D3-C3A2-F69C-B2DA-2D5B25578354}"/>
              </a:ext>
            </a:extLst>
          </p:cNvPr>
          <p:cNvSpPr>
            <a:spLocks noGrp="1"/>
          </p:cNvSpPr>
          <p:nvPr>
            <p:ph type="body" sz="quarter" idx="22" hasCustomPrompt="1"/>
          </p:nvPr>
        </p:nvSpPr>
        <p:spPr>
          <a:xfrm>
            <a:off x="520864" y="458170"/>
            <a:ext cx="8142288" cy="609600"/>
          </a:xfrm>
          <a:prstGeom prst="rect">
            <a:avLst/>
          </a:prstGeom>
        </p:spPr>
        <p:txBody>
          <a:bodyPr/>
          <a:lstStyle>
            <a:lvl1pPr marL="0" indent="0">
              <a:buNone/>
              <a:defRPr sz="2250" b="1">
                <a:solidFill>
                  <a:srgbClr val="606060"/>
                </a:solidFill>
                <a:latin typeface="Arial" panose="020B0604020202020204" pitchFamily="34" charset="0"/>
                <a:cs typeface="Arial" panose="020B0604020202020204" pitchFamily="34" charset="0"/>
              </a:defRPr>
            </a:lvl1p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GB"/>
              <a:t>Click to edit Master title style</a:t>
            </a:r>
            <a:endParaRPr lang="en-US"/>
          </a:p>
        </p:txBody>
      </p:sp>
    </p:spTree>
    <p:extLst>
      <p:ext uri="{BB962C8B-B14F-4D97-AF65-F5344CB8AC3E}">
        <p14:creationId xmlns:p14="http://schemas.microsoft.com/office/powerpoint/2010/main" val="3453807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speakers blank ">
    <p:spTree>
      <p:nvGrpSpPr>
        <p:cNvPr id="1" name=""/>
        <p:cNvGrpSpPr/>
        <p:nvPr/>
      </p:nvGrpSpPr>
      <p:grpSpPr>
        <a:xfrm>
          <a:off x="0" y="0"/>
          <a:ext cx="0" cy="0"/>
          <a:chOff x="0" y="0"/>
          <a:chExt cx="0" cy="0"/>
        </a:xfrm>
      </p:grpSpPr>
      <p:sp>
        <p:nvSpPr>
          <p:cNvPr id="16" name="Title 4">
            <a:extLst>
              <a:ext uri="{FF2B5EF4-FFF2-40B4-BE49-F238E27FC236}">
                <a16:creationId xmlns:a16="http://schemas.microsoft.com/office/drawing/2014/main" id="{170247AC-12DF-8CF8-7D80-422481C76C31}"/>
              </a:ext>
            </a:extLst>
          </p:cNvPr>
          <p:cNvSpPr>
            <a:spLocks noGrp="1"/>
          </p:cNvSpPr>
          <p:nvPr>
            <p:ph type="title"/>
          </p:nvPr>
        </p:nvSpPr>
        <p:spPr>
          <a:xfrm>
            <a:off x="589084" y="4419600"/>
            <a:ext cx="2281384" cy="609600"/>
          </a:xfrm>
          <a:prstGeom prst="rect">
            <a:avLst/>
          </a:prstGeom>
        </p:spPr>
        <p:txBody>
          <a:bodyPr/>
          <a:lstStyle>
            <a:lvl1pPr>
              <a:defRPr sz="112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7" name="Text Placeholder 5">
            <a:extLst>
              <a:ext uri="{FF2B5EF4-FFF2-40B4-BE49-F238E27FC236}">
                <a16:creationId xmlns:a16="http://schemas.microsoft.com/office/drawing/2014/main" id="{9A3BB16E-EF51-7756-B40E-1A920A57FBBE}"/>
              </a:ext>
            </a:extLst>
          </p:cNvPr>
          <p:cNvSpPr>
            <a:spLocks noGrp="1"/>
          </p:cNvSpPr>
          <p:nvPr>
            <p:ph type="body" sz="quarter" idx="11"/>
          </p:nvPr>
        </p:nvSpPr>
        <p:spPr>
          <a:xfrm>
            <a:off x="589085" y="51054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4645360" y="51054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1" name="Text Placeholder 5">
            <a:extLst>
              <a:ext uri="{FF2B5EF4-FFF2-40B4-BE49-F238E27FC236}">
                <a16:creationId xmlns:a16="http://schemas.microsoft.com/office/drawing/2014/main" id="{64EB3BB0-C4B9-9EF3-12F0-683A38D95519}"/>
              </a:ext>
            </a:extLst>
          </p:cNvPr>
          <p:cNvSpPr>
            <a:spLocks noGrp="1"/>
          </p:cNvSpPr>
          <p:nvPr>
            <p:ph type="body" sz="quarter" idx="13"/>
          </p:nvPr>
        </p:nvSpPr>
        <p:spPr>
          <a:xfrm>
            <a:off x="9290388" y="51054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4" name="Parallelogram 7">
            <a:extLst>
              <a:ext uri="{FF2B5EF4-FFF2-40B4-BE49-F238E27FC236}">
                <a16:creationId xmlns:a16="http://schemas.microsoft.com/office/drawing/2014/main" id="{199485D3-12F7-DA29-42B7-3A2D37C346AF}"/>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9">
            <a:extLst>
              <a:ext uri="{FF2B5EF4-FFF2-40B4-BE49-F238E27FC236}">
                <a16:creationId xmlns:a16="http://schemas.microsoft.com/office/drawing/2014/main" id="{BF8948A4-001C-AF46-31EA-3951161E6042}"/>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0B391870-6AD3-E5A9-88BF-36810CD76FBC}"/>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13" name="Text Placeholder 12">
            <a:extLst>
              <a:ext uri="{FF2B5EF4-FFF2-40B4-BE49-F238E27FC236}">
                <a16:creationId xmlns:a16="http://schemas.microsoft.com/office/drawing/2014/main" id="{D2185683-ECC2-7A3B-1A3D-22EB63F0EFAB}"/>
              </a:ext>
            </a:extLst>
          </p:cNvPr>
          <p:cNvSpPr>
            <a:spLocks noGrp="1"/>
          </p:cNvSpPr>
          <p:nvPr>
            <p:ph type="body" sz="quarter" idx="18" hasCustomPrompt="1"/>
          </p:nvPr>
        </p:nvSpPr>
        <p:spPr>
          <a:xfrm>
            <a:off x="4645359" y="4419599"/>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14" name="Text Placeholder 12">
            <a:extLst>
              <a:ext uri="{FF2B5EF4-FFF2-40B4-BE49-F238E27FC236}">
                <a16:creationId xmlns:a16="http://schemas.microsoft.com/office/drawing/2014/main" id="{D81844AD-D942-2330-DB16-ECB9E1C0B677}"/>
              </a:ext>
            </a:extLst>
          </p:cNvPr>
          <p:cNvSpPr>
            <a:spLocks noGrp="1"/>
          </p:cNvSpPr>
          <p:nvPr>
            <p:ph type="body" sz="quarter" idx="19" hasCustomPrompt="1"/>
          </p:nvPr>
        </p:nvSpPr>
        <p:spPr>
          <a:xfrm>
            <a:off x="9272061" y="4419599"/>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18" name="Text Placeholder 11">
            <a:extLst>
              <a:ext uri="{FF2B5EF4-FFF2-40B4-BE49-F238E27FC236}">
                <a16:creationId xmlns:a16="http://schemas.microsoft.com/office/drawing/2014/main" id="{868D843A-72D0-2E0F-70B7-F86F0FFD2652}"/>
              </a:ext>
            </a:extLst>
          </p:cNvPr>
          <p:cNvSpPr>
            <a:spLocks noGrp="1"/>
          </p:cNvSpPr>
          <p:nvPr>
            <p:ph type="body" sz="quarter" idx="20" hasCustomPrompt="1"/>
          </p:nvPr>
        </p:nvSpPr>
        <p:spPr>
          <a:xfrm>
            <a:off x="520864" y="458170"/>
            <a:ext cx="8142288" cy="609600"/>
          </a:xfrm>
          <a:prstGeom prst="rect">
            <a:avLst/>
          </a:prstGeom>
        </p:spPr>
        <p:txBody>
          <a:bodyPr/>
          <a:lstStyle>
            <a:lvl1pPr marL="0" indent="0">
              <a:buNone/>
              <a:defRPr sz="2250" b="1">
                <a:solidFill>
                  <a:srgbClr val="606060"/>
                </a:solidFill>
                <a:latin typeface="Arial" panose="020B0604020202020204" pitchFamily="34" charset="0"/>
                <a:cs typeface="Arial" panose="020B0604020202020204" pitchFamily="34" charset="0"/>
              </a:defRPr>
            </a:lvl1p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GB"/>
              <a:t>Click to edit Master title style</a:t>
            </a:r>
            <a:endParaRPr lang="en-US"/>
          </a:p>
        </p:txBody>
      </p:sp>
    </p:spTree>
    <p:extLst>
      <p:ext uri="{BB962C8B-B14F-4D97-AF65-F5344CB8AC3E}">
        <p14:creationId xmlns:p14="http://schemas.microsoft.com/office/powerpoint/2010/main" val="2915604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speakers blank ">
    <p:spTree>
      <p:nvGrpSpPr>
        <p:cNvPr id="1" name=""/>
        <p:cNvGrpSpPr/>
        <p:nvPr/>
      </p:nvGrpSpPr>
      <p:grpSpPr>
        <a:xfrm>
          <a:off x="0" y="0"/>
          <a:ext cx="0" cy="0"/>
          <a:chOff x="0" y="0"/>
          <a:chExt cx="0" cy="0"/>
        </a:xfrm>
      </p:grpSpPr>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7171311" y="5410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7" name="Text Placeholder 5">
            <a:extLst>
              <a:ext uri="{FF2B5EF4-FFF2-40B4-BE49-F238E27FC236}">
                <a16:creationId xmlns:a16="http://schemas.microsoft.com/office/drawing/2014/main" id="{D30C567B-61E8-C20E-CC6F-67C0A4E6ADF4}"/>
              </a:ext>
            </a:extLst>
          </p:cNvPr>
          <p:cNvSpPr>
            <a:spLocks noGrp="1"/>
          </p:cNvSpPr>
          <p:nvPr>
            <p:ph type="body" sz="quarter" idx="13"/>
          </p:nvPr>
        </p:nvSpPr>
        <p:spPr>
          <a:xfrm>
            <a:off x="1684911" y="5410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8" name="Parallelogram 7">
            <a:extLst>
              <a:ext uri="{FF2B5EF4-FFF2-40B4-BE49-F238E27FC236}">
                <a16:creationId xmlns:a16="http://schemas.microsoft.com/office/drawing/2014/main" id="{894DCCE5-9876-1395-5A19-8B5B879B49F8}"/>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9">
            <a:extLst>
              <a:ext uri="{FF2B5EF4-FFF2-40B4-BE49-F238E27FC236}">
                <a16:creationId xmlns:a16="http://schemas.microsoft.com/office/drawing/2014/main" id="{EE9D6224-C6E6-E6FA-F7A8-6C3419F80D1E}"/>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5">
            <a:extLst>
              <a:ext uri="{FF2B5EF4-FFF2-40B4-BE49-F238E27FC236}">
                <a16:creationId xmlns:a16="http://schemas.microsoft.com/office/drawing/2014/main" id="{E925D5FA-7B38-6DBD-FA6C-A4EA8C75DBD3}"/>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5" name="Title 4">
            <a:extLst>
              <a:ext uri="{FF2B5EF4-FFF2-40B4-BE49-F238E27FC236}">
                <a16:creationId xmlns:a16="http://schemas.microsoft.com/office/drawing/2014/main" id="{907E227C-DCC9-D28C-35A0-DD85CA658B66}"/>
              </a:ext>
            </a:extLst>
          </p:cNvPr>
          <p:cNvSpPr>
            <a:spLocks noGrp="1"/>
          </p:cNvSpPr>
          <p:nvPr>
            <p:ph type="title"/>
          </p:nvPr>
        </p:nvSpPr>
        <p:spPr>
          <a:xfrm>
            <a:off x="1684911" y="4699544"/>
            <a:ext cx="2281384" cy="609600"/>
          </a:xfrm>
          <a:prstGeom prst="rect">
            <a:avLst/>
          </a:prstGeom>
        </p:spPr>
        <p:txBody>
          <a:bodyPr/>
          <a:lstStyle>
            <a:lvl1pPr>
              <a:defRPr sz="112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1" name="Text Placeholder 12">
            <a:extLst>
              <a:ext uri="{FF2B5EF4-FFF2-40B4-BE49-F238E27FC236}">
                <a16:creationId xmlns:a16="http://schemas.microsoft.com/office/drawing/2014/main" id="{935EA10E-1165-89ED-82B6-DC3E0B4127CD}"/>
              </a:ext>
            </a:extLst>
          </p:cNvPr>
          <p:cNvSpPr>
            <a:spLocks noGrp="1"/>
          </p:cNvSpPr>
          <p:nvPr>
            <p:ph type="body" sz="quarter" idx="18" hasCustomPrompt="1"/>
          </p:nvPr>
        </p:nvSpPr>
        <p:spPr>
          <a:xfrm>
            <a:off x="7171311" y="4699544"/>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6" name="Text Placeholder 11">
            <a:extLst>
              <a:ext uri="{FF2B5EF4-FFF2-40B4-BE49-F238E27FC236}">
                <a16:creationId xmlns:a16="http://schemas.microsoft.com/office/drawing/2014/main" id="{E1969D2C-65A5-62AB-5F20-D8B8EF6947B6}"/>
              </a:ext>
            </a:extLst>
          </p:cNvPr>
          <p:cNvSpPr>
            <a:spLocks noGrp="1"/>
          </p:cNvSpPr>
          <p:nvPr>
            <p:ph type="body" sz="quarter" idx="20" hasCustomPrompt="1"/>
          </p:nvPr>
        </p:nvSpPr>
        <p:spPr>
          <a:xfrm>
            <a:off x="520864" y="458170"/>
            <a:ext cx="8142288" cy="609600"/>
          </a:xfrm>
          <a:prstGeom prst="rect">
            <a:avLst/>
          </a:prstGeom>
        </p:spPr>
        <p:txBody>
          <a:bodyPr/>
          <a:lstStyle>
            <a:lvl1pPr marL="0" indent="0">
              <a:buNone/>
              <a:defRPr sz="2250" b="1">
                <a:solidFill>
                  <a:srgbClr val="606060"/>
                </a:solidFill>
                <a:latin typeface="Arial" panose="020B0604020202020204" pitchFamily="34" charset="0"/>
                <a:cs typeface="Arial" panose="020B0604020202020204" pitchFamily="34" charset="0"/>
              </a:defRPr>
            </a:lvl1p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GB"/>
              <a:t>Click to edit Master title style</a:t>
            </a:r>
            <a:endParaRPr lang="en-US"/>
          </a:p>
        </p:txBody>
      </p:sp>
    </p:spTree>
    <p:extLst>
      <p:ext uri="{BB962C8B-B14F-4D97-AF65-F5344CB8AC3E}">
        <p14:creationId xmlns:p14="http://schemas.microsoft.com/office/powerpoint/2010/main" val="2868689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slide 1">
    <p:spTree>
      <p:nvGrpSpPr>
        <p:cNvPr id="1" name=""/>
        <p:cNvGrpSpPr/>
        <p:nvPr/>
      </p:nvGrpSpPr>
      <p:grpSpPr>
        <a:xfrm>
          <a:off x="0" y="0"/>
          <a:ext cx="0" cy="0"/>
          <a:chOff x="0" y="0"/>
          <a:chExt cx="0" cy="0"/>
        </a:xfrm>
      </p:grpSpPr>
      <p:pic>
        <p:nvPicPr>
          <p:cNvPr id="14" name="Picture 13" descr="A blue and black text on a black background&#10;&#10;Description automatically generated">
            <a:extLst>
              <a:ext uri="{FF2B5EF4-FFF2-40B4-BE49-F238E27FC236}">
                <a16:creationId xmlns:a16="http://schemas.microsoft.com/office/drawing/2014/main" id="{50F62DE1-CA32-0D4A-DB50-FC32F215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2" y="323962"/>
            <a:ext cx="1485777" cy="703373"/>
          </a:xfrm>
          <a:prstGeom prst="rect">
            <a:avLst/>
          </a:prstGeom>
        </p:spPr>
      </p:pic>
    </p:spTree>
    <p:extLst>
      <p:ext uri="{BB962C8B-B14F-4D97-AF65-F5344CB8AC3E}">
        <p14:creationId xmlns:p14="http://schemas.microsoft.com/office/powerpoint/2010/main" val="10355389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speakers blank ">
    <p:spTree>
      <p:nvGrpSpPr>
        <p:cNvPr id="1" name=""/>
        <p:cNvGrpSpPr/>
        <p:nvPr/>
      </p:nvGrpSpPr>
      <p:grpSpPr>
        <a:xfrm>
          <a:off x="0" y="0"/>
          <a:ext cx="0" cy="0"/>
          <a:chOff x="0" y="0"/>
          <a:chExt cx="0" cy="0"/>
        </a:xfrm>
      </p:grpSpPr>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778487" y="5410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 name="Parallelogram 7">
            <a:extLst>
              <a:ext uri="{FF2B5EF4-FFF2-40B4-BE49-F238E27FC236}">
                <a16:creationId xmlns:a16="http://schemas.microsoft.com/office/drawing/2014/main" id="{0B3DD48E-1156-B981-E6E3-1756791B2759}"/>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rallelogram 9">
            <a:extLst>
              <a:ext uri="{FF2B5EF4-FFF2-40B4-BE49-F238E27FC236}">
                <a16:creationId xmlns:a16="http://schemas.microsoft.com/office/drawing/2014/main" id="{7BEDC6E9-75FE-1CB6-43A2-579006967652}"/>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3A9943B2-872F-C831-6304-0177189EE8FB}"/>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pic>
        <p:nvPicPr>
          <p:cNvPr id="13" name="Picture 12" descr="A blue and black chat bubble&#10;&#10;Description automatically generated">
            <a:extLst>
              <a:ext uri="{FF2B5EF4-FFF2-40B4-BE49-F238E27FC236}">
                <a16:creationId xmlns:a16="http://schemas.microsoft.com/office/drawing/2014/main" id="{D4662BB4-F07F-0EA2-2872-A7F8399F5D92}"/>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flipH="1">
            <a:off x="9672309" y="4180219"/>
            <a:ext cx="2186016" cy="2028851"/>
          </a:xfrm>
          <a:prstGeom prst="rect">
            <a:avLst/>
          </a:prstGeom>
        </p:spPr>
      </p:pic>
      <p:sp>
        <p:nvSpPr>
          <p:cNvPr id="5" name="Title 4">
            <a:extLst>
              <a:ext uri="{FF2B5EF4-FFF2-40B4-BE49-F238E27FC236}">
                <a16:creationId xmlns:a16="http://schemas.microsoft.com/office/drawing/2014/main" id="{F6BD194F-E846-2260-CDA3-0547256DE546}"/>
              </a:ext>
            </a:extLst>
          </p:cNvPr>
          <p:cNvSpPr>
            <a:spLocks noGrp="1"/>
          </p:cNvSpPr>
          <p:nvPr>
            <p:ph type="title"/>
          </p:nvPr>
        </p:nvSpPr>
        <p:spPr>
          <a:xfrm>
            <a:off x="772700" y="4674208"/>
            <a:ext cx="2281384" cy="609600"/>
          </a:xfrm>
          <a:prstGeom prst="rect">
            <a:avLst/>
          </a:prstGeom>
        </p:spPr>
        <p:txBody>
          <a:bodyPr/>
          <a:lstStyle>
            <a:lvl1pPr>
              <a:defRPr sz="112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7" name="Text Placeholder 11">
            <a:extLst>
              <a:ext uri="{FF2B5EF4-FFF2-40B4-BE49-F238E27FC236}">
                <a16:creationId xmlns:a16="http://schemas.microsoft.com/office/drawing/2014/main" id="{56B0B162-6FB6-4240-4C19-9BCF2B394AEA}"/>
              </a:ext>
            </a:extLst>
          </p:cNvPr>
          <p:cNvSpPr>
            <a:spLocks noGrp="1"/>
          </p:cNvSpPr>
          <p:nvPr>
            <p:ph type="body" sz="quarter" idx="20" hasCustomPrompt="1"/>
          </p:nvPr>
        </p:nvSpPr>
        <p:spPr>
          <a:xfrm>
            <a:off x="520864" y="458170"/>
            <a:ext cx="8142288" cy="609600"/>
          </a:xfrm>
          <a:prstGeom prst="rect">
            <a:avLst/>
          </a:prstGeom>
        </p:spPr>
        <p:txBody>
          <a:bodyPr/>
          <a:lstStyle>
            <a:lvl1pPr marL="0" indent="0">
              <a:buNone/>
              <a:defRPr sz="2250" b="1">
                <a:solidFill>
                  <a:srgbClr val="606060"/>
                </a:solidFill>
                <a:latin typeface="Arial" panose="020B0604020202020204" pitchFamily="34" charset="0"/>
                <a:cs typeface="Arial" panose="020B0604020202020204" pitchFamily="34" charset="0"/>
              </a:defRPr>
            </a:lvl1p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GB"/>
              <a:t>Click to edit Master title style</a:t>
            </a:r>
            <a:endParaRPr lang="en-US"/>
          </a:p>
        </p:txBody>
      </p:sp>
    </p:spTree>
    <p:extLst>
      <p:ext uri="{BB962C8B-B14F-4D97-AF65-F5344CB8AC3E}">
        <p14:creationId xmlns:p14="http://schemas.microsoft.com/office/powerpoint/2010/main" val="605694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841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2" name="Parallelogram 7">
            <a:extLst>
              <a:ext uri="{FF2B5EF4-FFF2-40B4-BE49-F238E27FC236}">
                <a16:creationId xmlns:a16="http://schemas.microsoft.com/office/drawing/2014/main" id="{BCDC81AD-5609-A01F-A6F8-6EEBC19DAB4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9">
            <a:extLst>
              <a:ext uri="{FF2B5EF4-FFF2-40B4-BE49-F238E27FC236}">
                <a16:creationId xmlns:a16="http://schemas.microsoft.com/office/drawing/2014/main" id="{49AAFC10-504B-E114-B2A1-687494A894FA}"/>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black text on a black background&#10;&#10;Description automatically generated">
            <a:extLst>
              <a:ext uri="{FF2B5EF4-FFF2-40B4-BE49-F238E27FC236}">
                <a16:creationId xmlns:a16="http://schemas.microsoft.com/office/drawing/2014/main" id="{50F62DE1-CA32-0D4A-DB50-FC32F215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2" y="323962"/>
            <a:ext cx="1485777" cy="703373"/>
          </a:xfrm>
          <a:prstGeom prst="rect">
            <a:avLst/>
          </a:prstGeom>
        </p:spPr>
      </p:pic>
      <p:sp>
        <p:nvSpPr>
          <p:cNvPr id="3" name="Text Placeholder 8">
            <a:extLst>
              <a:ext uri="{FF2B5EF4-FFF2-40B4-BE49-F238E27FC236}">
                <a16:creationId xmlns:a16="http://schemas.microsoft.com/office/drawing/2014/main" id="{1F12CB50-9381-860F-1281-8DB95DC80891}"/>
              </a:ext>
            </a:extLst>
          </p:cNvPr>
          <p:cNvSpPr>
            <a:spLocks noGrp="1"/>
          </p:cNvSpPr>
          <p:nvPr>
            <p:ph type="body" sz="quarter" idx="11"/>
          </p:nvPr>
        </p:nvSpPr>
        <p:spPr>
          <a:xfrm>
            <a:off x="495302" y="1286176"/>
            <a:ext cx="8831263" cy="1109131"/>
          </a:xfrm>
          <a:prstGeom prst="rect">
            <a:avLst/>
          </a:prstGeom>
        </p:spPr>
        <p:txBody>
          <a:bodyPr/>
          <a:lstStyle>
            <a:lvl1pPr>
              <a:defRPr sz="1575" b="1">
                <a:solidFill>
                  <a:srgbClr val="008F9C"/>
                </a:solidFill>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5" name="Text Placeholder 13">
            <a:extLst>
              <a:ext uri="{FF2B5EF4-FFF2-40B4-BE49-F238E27FC236}">
                <a16:creationId xmlns:a16="http://schemas.microsoft.com/office/drawing/2014/main" id="{5397F4CF-5FD3-7F03-6C6B-9D0051F59BA3}"/>
              </a:ext>
            </a:extLst>
          </p:cNvPr>
          <p:cNvSpPr>
            <a:spLocks noGrp="1"/>
          </p:cNvSpPr>
          <p:nvPr>
            <p:ph type="body" sz="quarter" idx="12"/>
          </p:nvPr>
        </p:nvSpPr>
        <p:spPr>
          <a:xfrm>
            <a:off x="495302" y="355317"/>
            <a:ext cx="8907463" cy="703263"/>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7" name="Text Placeholder 8">
            <a:extLst>
              <a:ext uri="{FF2B5EF4-FFF2-40B4-BE49-F238E27FC236}">
                <a16:creationId xmlns:a16="http://schemas.microsoft.com/office/drawing/2014/main" id="{2B4AE6F9-99A1-B864-A725-AEA0924F1F24}"/>
              </a:ext>
            </a:extLst>
          </p:cNvPr>
          <p:cNvSpPr>
            <a:spLocks noGrp="1"/>
          </p:cNvSpPr>
          <p:nvPr>
            <p:ph type="body" sz="quarter" idx="13" hasCustomPrompt="1"/>
          </p:nvPr>
        </p:nvSpPr>
        <p:spPr>
          <a:xfrm>
            <a:off x="495302" y="2667000"/>
            <a:ext cx="8831263" cy="3377228"/>
          </a:xfrm>
          <a:prstGeom prst="rect">
            <a:avLst/>
          </a:prstGeom>
        </p:spPr>
        <p:txBody>
          <a:bodyPr/>
          <a:lstStyle>
            <a:lvl1pPr>
              <a:defRPr sz="1125" b="0">
                <a:solidFill>
                  <a:schemeClr val="tx1"/>
                </a:solidFill>
                <a:latin typeface="Arial" panose="020B0604020202020204" pitchFamily="34" charset="0"/>
                <a:cs typeface="Arial" panose="020B0604020202020204" pitchFamily="34" charset="0"/>
              </a:defRPr>
            </a:lvl1pPr>
            <a:lvl2pPr marL="417910" indent="-160735">
              <a:buClr>
                <a:srgbClr val="0040BB"/>
              </a:buClr>
              <a:buFont typeface="Wingdings" pitchFamily="2" charset="2"/>
              <a:buChar char="§"/>
              <a:defRPr sz="1013">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
        <p:nvSpPr>
          <p:cNvPr id="8" name="Text Placeholder 5">
            <a:extLst>
              <a:ext uri="{FF2B5EF4-FFF2-40B4-BE49-F238E27FC236}">
                <a16:creationId xmlns:a16="http://schemas.microsoft.com/office/drawing/2014/main" id="{66944E50-7C18-AA0F-98CC-C3D07715CC21}"/>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34797876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CF5357A5-EA90-CD8A-676A-F56E0E1D097D}"/>
              </a:ext>
            </a:extLst>
          </p:cNvPr>
          <p:cNvSpPr/>
          <p:nvPr userDrawn="1"/>
        </p:nvSpPr>
        <p:spPr>
          <a:xfrm rot="10800000" flipV="1">
            <a:off x="9818875" y="4110990"/>
            <a:ext cx="2378172" cy="2752505"/>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623173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390359"/>
              <a:gd name="connsiteY0" fmla="*/ 3737243 h 3857232"/>
              <a:gd name="connsiteX1" fmla="*/ 13664 w 2390359"/>
              <a:gd name="connsiteY1" fmla="*/ 0 h 3857232"/>
              <a:gd name="connsiteX2" fmla="*/ 2390359 w 2390359"/>
              <a:gd name="connsiteY2" fmla="*/ 0 h 3857232"/>
              <a:gd name="connsiteX3" fmla="*/ 833387 w 2390359"/>
              <a:gd name="connsiteY3" fmla="*/ 3857232 h 3857232"/>
              <a:gd name="connsiteX4" fmla="*/ 0 w 2390359"/>
              <a:gd name="connsiteY4" fmla="*/ 3737243 h 3857232"/>
              <a:gd name="connsiteX0" fmla="*/ 0 w 2390359"/>
              <a:gd name="connsiteY0" fmla="*/ 3737243 h 3737243"/>
              <a:gd name="connsiteX1" fmla="*/ 13664 w 2390359"/>
              <a:gd name="connsiteY1" fmla="*/ 0 h 3737243"/>
              <a:gd name="connsiteX2" fmla="*/ 2390359 w 2390359"/>
              <a:gd name="connsiteY2" fmla="*/ 0 h 3737243"/>
              <a:gd name="connsiteX3" fmla="*/ 1271968 w 2390359"/>
              <a:gd name="connsiteY3" fmla="*/ 2760779 h 3737243"/>
              <a:gd name="connsiteX4" fmla="*/ 0 w 2390359"/>
              <a:gd name="connsiteY4" fmla="*/ 3737243 h 3737243"/>
              <a:gd name="connsiteX0" fmla="*/ 94059 w 2376842"/>
              <a:gd name="connsiteY0" fmla="*/ 2839393 h 2839393"/>
              <a:gd name="connsiteX1" fmla="*/ 147 w 2376842"/>
              <a:gd name="connsiteY1" fmla="*/ 0 h 2839393"/>
              <a:gd name="connsiteX2" fmla="*/ 2376842 w 2376842"/>
              <a:gd name="connsiteY2" fmla="*/ 0 h 2839393"/>
              <a:gd name="connsiteX3" fmla="*/ 1258451 w 2376842"/>
              <a:gd name="connsiteY3" fmla="*/ 2760779 h 2839393"/>
              <a:gd name="connsiteX4" fmla="*/ 94059 w 2376842"/>
              <a:gd name="connsiteY4" fmla="*/ 2839393 h 2839393"/>
              <a:gd name="connsiteX0" fmla="*/ 225 w 2378172"/>
              <a:gd name="connsiteY0" fmla="*/ 2752505 h 2760779"/>
              <a:gd name="connsiteX1" fmla="*/ 1477 w 2378172"/>
              <a:gd name="connsiteY1" fmla="*/ 0 h 2760779"/>
              <a:gd name="connsiteX2" fmla="*/ 2378172 w 2378172"/>
              <a:gd name="connsiteY2" fmla="*/ 0 h 2760779"/>
              <a:gd name="connsiteX3" fmla="*/ 1259781 w 2378172"/>
              <a:gd name="connsiteY3" fmla="*/ 2760779 h 2760779"/>
              <a:gd name="connsiteX4" fmla="*/ 225 w 2378172"/>
              <a:gd name="connsiteY4" fmla="*/ 2752505 h 2760779"/>
              <a:gd name="connsiteX0" fmla="*/ 225 w 2378172"/>
              <a:gd name="connsiteY0" fmla="*/ 2752505 h 2752505"/>
              <a:gd name="connsiteX1" fmla="*/ 1477 w 2378172"/>
              <a:gd name="connsiteY1" fmla="*/ 0 h 2752505"/>
              <a:gd name="connsiteX2" fmla="*/ 2378172 w 2378172"/>
              <a:gd name="connsiteY2" fmla="*/ 0 h 2752505"/>
              <a:gd name="connsiteX3" fmla="*/ 1268057 w 2378172"/>
              <a:gd name="connsiteY3" fmla="*/ 2744229 h 2752505"/>
              <a:gd name="connsiteX4" fmla="*/ 225 w 2378172"/>
              <a:gd name="connsiteY4" fmla="*/ 2752505 h 2752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172" h="2752505">
                <a:moveTo>
                  <a:pt x="225" y="2752505"/>
                </a:moveTo>
                <a:cubicBezTo>
                  <a:pt x="4780" y="1506757"/>
                  <a:pt x="-3078" y="1245748"/>
                  <a:pt x="1477" y="0"/>
                </a:cubicBezTo>
                <a:lnTo>
                  <a:pt x="2378172" y="0"/>
                </a:lnTo>
                <a:lnTo>
                  <a:pt x="1268057" y="2744229"/>
                </a:lnTo>
                <a:lnTo>
                  <a:pt x="225" y="2752505"/>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Parallelogram 5">
            <a:extLst>
              <a:ext uri="{FF2B5EF4-FFF2-40B4-BE49-F238E27FC236}">
                <a16:creationId xmlns:a16="http://schemas.microsoft.com/office/drawing/2014/main" id="{27019EEF-5FEE-CFD5-58B1-1833B338284B}"/>
              </a:ext>
            </a:extLst>
          </p:cNvPr>
          <p:cNvSpPr/>
          <p:nvPr userDrawn="1"/>
        </p:nvSpPr>
        <p:spPr>
          <a:xfrm rot="10800000" flipV="1">
            <a:off x="10151479" y="2667427"/>
            <a:ext cx="2046940" cy="3865507"/>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96245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051078"/>
              <a:gd name="connsiteY0" fmla="*/ 3857232 h 3857232"/>
              <a:gd name="connsiteX1" fmla="*/ 13662 w 2051078"/>
              <a:gd name="connsiteY1" fmla="*/ 0 h 3857232"/>
              <a:gd name="connsiteX2" fmla="*/ 2051078 w 2051078"/>
              <a:gd name="connsiteY2" fmla="*/ 0 h 3857232"/>
              <a:gd name="connsiteX3" fmla="*/ 494106 w 2051078"/>
              <a:gd name="connsiteY3" fmla="*/ 3857232 h 3857232"/>
              <a:gd name="connsiteX4" fmla="*/ 0 w 2051078"/>
              <a:gd name="connsiteY4" fmla="*/ 3857232 h 3857232"/>
              <a:gd name="connsiteX0" fmla="*/ 0 w 2046940"/>
              <a:gd name="connsiteY0" fmla="*/ 3865507 h 3865507"/>
              <a:gd name="connsiteX1" fmla="*/ 9524 w 2046940"/>
              <a:gd name="connsiteY1" fmla="*/ 0 h 3865507"/>
              <a:gd name="connsiteX2" fmla="*/ 2046940 w 2046940"/>
              <a:gd name="connsiteY2" fmla="*/ 0 h 3865507"/>
              <a:gd name="connsiteX3" fmla="*/ 489968 w 2046940"/>
              <a:gd name="connsiteY3" fmla="*/ 3857232 h 3865507"/>
              <a:gd name="connsiteX4" fmla="*/ 0 w 2046940"/>
              <a:gd name="connsiteY4" fmla="*/ 3865507 h 3865507"/>
              <a:gd name="connsiteX0" fmla="*/ 0 w 2046940"/>
              <a:gd name="connsiteY0" fmla="*/ 3865507 h 3865507"/>
              <a:gd name="connsiteX1" fmla="*/ 1249 w 2046940"/>
              <a:gd name="connsiteY1" fmla="*/ 0 h 3865507"/>
              <a:gd name="connsiteX2" fmla="*/ 2046940 w 2046940"/>
              <a:gd name="connsiteY2" fmla="*/ 0 h 3865507"/>
              <a:gd name="connsiteX3" fmla="*/ 489968 w 2046940"/>
              <a:gd name="connsiteY3" fmla="*/ 3857232 h 3865507"/>
              <a:gd name="connsiteX4" fmla="*/ 0 w 2046940"/>
              <a:gd name="connsiteY4" fmla="*/ 3865507 h 3865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6940" h="3865507">
                <a:moveTo>
                  <a:pt x="0" y="3865507"/>
                </a:moveTo>
                <a:cubicBezTo>
                  <a:pt x="3175" y="2577005"/>
                  <a:pt x="-1926" y="1288502"/>
                  <a:pt x="1249" y="0"/>
                </a:cubicBezTo>
                <a:lnTo>
                  <a:pt x="2046940" y="0"/>
                </a:lnTo>
                <a:lnTo>
                  <a:pt x="489968" y="3857232"/>
                </a:lnTo>
                <a:lnTo>
                  <a:pt x="0" y="3865507"/>
                </a:lnTo>
                <a:close/>
              </a:path>
            </a:pathLst>
          </a:custGeom>
          <a:solidFill>
            <a:srgbClr val="008C95">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 name="Parallelogram 7">
            <a:extLst>
              <a:ext uri="{FF2B5EF4-FFF2-40B4-BE49-F238E27FC236}">
                <a16:creationId xmlns:a16="http://schemas.microsoft.com/office/drawing/2014/main" id="{5F3063D2-06C4-FD62-2BC6-2A075DE1BFDC}"/>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9">
            <a:extLst>
              <a:ext uri="{FF2B5EF4-FFF2-40B4-BE49-F238E27FC236}">
                <a16:creationId xmlns:a16="http://schemas.microsoft.com/office/drawing/2014/main" id="{5D23D404-046A-6DA4-6EF8-D8FA0B678D76}"/>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8">
            <a:extLst>
              <a:ext uri="{FF2B5EF4-FFF2-40B4-BE49-F238E27FC236}">
                <a16:creationId xmlns:a16="http://schemas.microsoft.com/office/drawing/2014/main" id="{D377FB50-5216-E4FA-097A-8B1FB0604F56}"/>
              </a:ext>
            </a:extLst>
          </p:cNvPr>
          <p:cNvSpPr>
            <a:spLocks noGrp="1"/>
          </p:cNvSpPr>
          <p:nvPr>
            <p:ph type="body" sz="quarter" idx="11"/>
          </p:nvPr>
        </p:nvSpPr>
        <p:spPr>
          <a:xfrm>
            <a:off x="495302" y="1286176"/>
            <a:ext cx="8831263" cy="1109131"/>
          </a:xfrm>
          <a:prstGeom prst="rect">
            <a:avLst/>
          </a:prstGeom>
        </p:spPr>
        <p:txBody>
          <a:bodyPr/>
          <a:lstStyle>
            <a:lvl1pPr>
              <a:defRPr sz="1575" b="1">
                <a:solidFill>
                  <a:srgbClr val="008F9C"/>
                </a:solidFill>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3" name="Text Placeholder 13">
            <a:extLst>
              <a:ext uri="{FF2B5EF4-FFF2-40B4-BE49-F238E27FC236}">
                <a16:creationId xmlns:a16="http://schemas.microsoft.com/office/drawing/2014/main" id="{70B4C123-821F-E035-2E02-FB1C932E1D6A}"/>
              </a:ext>
            </a:extLst>
          </p:cNvPr>
          <p:cNvSpPr>
            <a:spLocks noGrp="1"/>
          </p:cNvSpPr>
          <p:nvPr>
            <p:ph type="body" sz="quarter" idx="12"/>
          </p:nvPr>
        </p:nvSpPr>
        <p:spPr>
          <a:xfrm>
            <a:off x="495302" y="355317"/>
            <a:ext cx="8907463" cy="703263"/>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7" name="Text Placeholder 8">
            <a:extLst>
              <a:ext uri="{FF2B5EF4-FFF2-40B4-BE49-F238E27FC236}">
                <a16:creationId xmlns:a16="http://schemas.microsoft.com/office/drawing/2014/main" id="{C50148FA-9831-D87E-3E2D-3EDECA8C9818}"/>
              </a:ext>
            </a:extLst>
          </p:cNvPr>
          <p:cNvSpPr>
            <a:spLocks noGrp="1"/>
          </p:cNvSpPr>
          <p:nvPr>
            <p:ph type="body" sz="quarter" idx="13" hasCustomPrompt="1"/>
          </p:nvPr>
        </p:nvSpPr>
        <p:spPr>
          <a:xfrm>
            <a:off x="495302" y="2667000"/>
            <a:ext cx="8831263" cy="3377228"/>
          </a:xfrm>
          <a:prstGeom prst="rect">
            <a:avLst/>
          </a:prstGeom>
        </p:spPr>
        <p:txBody>
          <a:bodyPr/>
          <a:lstStyle>
            <a:lvl1pPr>
              <a:defRPr sz="1125" b="0">
                <a:solidFill>
                  <a:schemeClr val="tx1"/>
                </a:solidFill>
                <a:latin typeface="Arial" panose="020B0604020202020204" pitchFamily="34" charset="0"/>
                <a:cs typeface="Arial" panose="020B0604020202020204" pitchFamily="34" charset="0"/>
              </a:defRPr>
            </a:lvl1pPr>
            <a:lvl2pPr marL="417910" indent="-160735">
              <a:buClr>
                <a:srgbClr val="0040BB"/>
              </a:buClr>
              <a:buFont typeface="Wingdings" pitchFamily="2" charset="2"/>
              <a:buChar char="§"/>
              <a:defRPr sz="1013">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
        <p:nvSpPr>
          <p:cNvPr id="8" name="Text Placeholder 5">
            <a:extLst>
              <a:ext uri="{FF2B5EF4-FFF2-40B4-BE49-F238E27FC236}">
                <a16:creationId xmlns:a16="http://schemas.microsoft.com/office/drawing/2014/main" id="{81D2A3F3-2BD4-21A0-C03D-C0AB211BB138}"/>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536959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12" name="Parallelogram 11">
            <a:extLst>
              <a:ext uri="{FF2B5EF4-FFF2-40B4-BE49-F238E27FC236}">
                <a16:creationId xmlns:a16="http://schemas.microsoft.com/office/drawing/2014/main" id="{EE51B4B3-130B-6799-9B1C-0822088F2B41}"/>
              </a:ext>
            </a:extLst>
          </p:cNvPr>
          <p:cNvSpPr/>
          <p:nvPr userDrawn="1"/>
        </p:nvSpPr>
        <p:spPr>
          <a:xfrm rot="10800000" flipH="1" flipV="1">
            <a:off x="9364316" y="2667004"/>
            <a:ext cx="2827685" cy="3877079"/>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827685"/>
              <a:gd name="connsiteY0" fmla="*/ 3857232 h 3857232"/>
              <a:gd name="connsiteX1" fmla="*/ 1556972 w 2827685"/>
              <a:gd name="connsiteY1" fmla="*/ 0 h 3857232"/>
              <a:gd name="connsiteX2" fmla="*/ 2827685 w 2827685"/>
              <a:gd name="connsiteY2" fmla="*/ 0 h 3857232"/>
              <a:gd name="connsiteX3" fmla="*/ 2442896 w 2827685"/>
              <a:gd name="connsiteY3" fmla="*/ 3857232 h 3857232"/>
              <a:gd name="connsiteX4" fmla="*/ 0 w 2827685"/>
              <a:gd name="connsiteY4" fmla="*/ 3857232 h 3857232"/>
              <a:gd name="connsiteX0" fmla="*/ 0 w 2827685"/>
              <a:gd name="connsiteY0" fmla="*/ 3857232 h 3871824"/>
              <a:gd name="connsiteX1" fmla="*/ 1556972 w 2827685"/>
              <a:gd name="connsiteY1" fmla="*/ 0 h 3871824"/>
              <a:gd name="connsiteX2" fmla="*/ 2827685 w 2827685"/>
              <a:gd name="connsiteY2" fmla="*/ 0 h 3871824"/>
              <a:gd name="connsiteX3" fmla="*/ 2802820 w 2827685"/>
              <a:gd name="connsiteY3" fmla="*/ 3871824 h 3871824"/>
              <a:gd name="connsiteX4" fmla="*/ 0 w 2827685"/>
              <a:gd name="connsiteY4" fmla="*/ 3857232 h 3871824"/>
              <a:gd name="connsiteX0" fmla="*/ 0 w 2827685"/>
              <a:gd name="connsiteY0" fmla="*/ 3857232 h 3877079"/>
              <a:gd name="connsiteX1" fmla="*/ 1556972 w 2827685"/>
              <a:gd name="connsiteY1" fmla="*/ 0 h 3877079"/>
              <a:gd name="connsiteX2" fmla="*/ 2827685 w 2827685"/>
              <a:gd name="connsiteY2" fmla="*/ 0 h 3877079"/>
              <a:gd name="connsiteX3" fmla="*/ 2823841 w 2827685"/>
              <a:gd name="connsiteY3" fmla="*/ 3877079 h 3877079"/>
              <a:gd name="connsiteX4" fmla="*/ 0 w 2827685"/>
              <a:gd name="connsiteY4" fmla="*/ 3857232 h 3877079"/>
              <a:gd name="connsiteX0" fmla="*/ 0 w 2827685"/>
              <a:gd name="connsiteY0" fmla="*/ 3857232 h 3877079"/>
              <a:gd name="connsiteX1" fmla="*/ 1556972 w 2827685"/>
              <a:gd name="connsiteY1" fmla="*/ 0 h 3877079"/>
              <a:gd name="connsiteX2" fmla="*/ 2827685 w 2827685"/>
              <a:gd name="connsiteY2" fmla="*/ 0 h 3877079"/>
              <a:gd name="connsiteX3" fmla="*/ 2823841 w 2827685"/>
              <a:gd name="connsiteY3" fmla="*/ 3877079 h 3877079"/>
              <a:gd name="connsiteX4" fmla="*/ 0 w 2827685"/>
              <a:gd name="connsiteY4" fmla="*/ 3857232 h 3877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7685" h="3877079">
                <a:moveTo>
                  <a:pt x="0" y="3857232"/>
                </a:moveTo>
                <a:lnTo>
                  <a:pt x="1556972" y="0"/>
                </a:lnTo>
                <a:lnTo>
                  <a:pt x="2827685" y="0"/>
                </a:lnTo>
                <a:cubicBezTo>
                  <a:pt x="2826404" y="1292360"/>
                  <a:pt x="2825122" y="2584719"/>
                  <a:pt x="2823841" y="3877079"/>
                </a:cubicBezTo>
                <a:lnTo>
                  <a:pt x="0" y="3857232"/>
                </a:lnTo>
                <a:close/>
              </a:path>
            </a:pathLst>
          </a:custGeom>
          <a:solidFill>
            <a:srgbClr val="008F9C">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a:noFill/>
            </a:endParaRPr>
          </a:p>
        </p:txBody>
      </p:sp>
      <p:sp>
        <p:nvSpPr>
          <p:cNvPr id="11" name="Parallelogram 10">
            <a:extLst>
              <a:ext uri="{FF2B5EF4-FFF2-40B4-BE49-F238E27FC236}">
                <a16:creationId xmlns:a16="http://schemas.microsoft.com/office/drawing/2014/main" id="{3217AD01-ADFD-6641-19B1-3FE6D8A24A66}"/>
              </a:ext>
            </a:extLst>
          </p:cNvPr>
          <p:cNvSpPr/>
          <p:nvPr userDrawn="1"/>
        </p:nvSpPr>
        <p:spPr>
          <a:xfrm rot="10800000" flipH="1" flipV="1">
            <a:off x="10149059" y="4114589"/>
            <a:ext cx="2042943" cy="2743415"/>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482353"/>
              <a:gd name="connsiteY0" fmla="*/ 3857232 h 3857232"/>
              <a:gd name="connsiteX1" fmla="*/ 1556972 w 2482353"/>
              <a:gd name="connsiteY1" fmla="*/ 0 h 3857232"/>
              <a:gd name="connsiteX2" fmla="*/ 2482353 w 2482353"/>
              <a:gd name="connsiteY2" fmla="*/ 0 h 3857232"/>
              <a:gd name="connsiteX3" fmla="*/ 2442896 w 2482353"/>
              <a:gd name="connsiteY3" fmla="*/ 3857232 h 3857232"/>
              <a:gd name="connsiteX4" fmla="*/ 0 w 2482353"/>
              <a:gd name="connsiteY4" fmla="*/ 3857232 h 3857232"/>
              <a:gd name="connsiteX0" fmla="*/ 0 w 2482353"/>
              <a:gd name="connsiteY0" fmla="*/ 3857232 h 3857232"/>
              <a:gd name="connsiteX1" fmla="*/ 1556972 w 2482353"/>
              <a:gd name="connsiteY1" fmla="*/ 0 h 3857232"/>
              <a:gd name="connsiteX2" fmla="*/ 2482353 w 2482353"/>
              <a:gd name="connsiteY2" fmla="*/ 0 h 3857232"/>
              <a:gd name="connsiteX3" fmla="*/ 2472079 w 2482353"/>
              <a:gd name="connsiteY3" fmla="*/ 2748279 h 3857232"/>
              <a:gd name="connsiteX4" fmla="*/ 0 w 2482353"/>
              <a:gd name="connsiteY4" fmla="*/ 3857232 h 3857232"/>
              <a:gd name="connsiteX0" fmla="*/ 0 w 2039745"/>
              <a:gd name="connsiteY0" fmla="*/ 2723960 h 2748279"/>
              <a:gd name="connsiteX1" fmla="*/ 1114364 w 2039745"/>
              <a:gd name="connsiteY1" fmla="*/ 0 h 2748279"/>
              <a:gd name="connsiteX2" fmla="*/ 2039745 w 2039745"/>
              <a:gd name="connsiteY2" fmla="*/ 0 h 2748279"/>
              <a:gd name="connsiteX3" fmla="*/ 2029471 w 2039745"/>
              <a:gd name="connsiteY3" fmla="*/ 2748279 h 2748279"/>
              <a:gd name="connsiteX4" fmla="*/ 0 w 2039745"/>
              <a:gd name="connsiteY4" fmla="*/ 2723960 h 2748279"/>
              <a:gd name="connsiteX0" fmla="*/ 0 w 2039745"/>
              <a:gd name="connsiteY0" fmla="*/ 2743415 h 2748279"/>
              <a:gd name="connsiteX1" fmla="*/ 1114364 w 2039745"/>
              <a:gd name="connsiteY1" fmla="*/ 0 h 2748279"/>
              <a:gd name="connsiteX2" fmla="*/ 2039745 w 2039745"/>
              <a:gd name="connsiteY2" fmla="*/ 0 h 2748279"/>
              <a:gd name="connsiteX3" fmla="*/ 2029471 w 2039745"/>
              <a:gd name="connsiteY3" fmla="*/ 2748279 h 2748279"/>
              <a:gd name="connsiteX4" fmla="*/ 0 w 2039745"/>
              <a:gd name="connsiteY4" fmla="*/ 2743415 h 2748279"/>
              <a:gd name="connsiteX0" fmla="*/ 0 w 2039745"/>
              <a:gd name="connsiteY0" fmla="*/ 2743415 h 2743415"/>
              <a:gd name="connsiteX1" fmla="*/ 1114364 w 2039745"/>
              <a:gd name="connsiteY1" fmla="*/ 0 h 2743415"/>
              <a:gd name="connsiteX2" fmla="*/ 2039745 w 2039745"/>
              <a:gd name="connsiteY2" fmla="*/ 0 h 2743415"/>
              <a:gd name="connsiteX3" fmla="*/ 2029471 w 2039745"/>
              <a:gd name="connsiteY3" fmla="*/ 2727258 h 2743415"/>
              <a:gd name="connsiteX4" fmla="*/ 0 w 2039745"/>
              <a:gd name="connsiteY4" fmla="*/ 2743415 h 2743415"/>
              <a:gd name="connsiteX0" fmla="*/ 0 w 2042943"/>
              <a:gd name="connsiteY0" fmla="*/ 2743415 h 2743415"/>
              <a:gd name="connsiteX1" fmla="*/ 1114364 w 2042943"/>
              <a:gd name="connsiteY1" fmla="*/ 0 h 2743415"/>
              <a:gd name="connsiteX2" fmla="*/ 2039745 w 2042943"/>
              <a:gd name="connsiteY2" fmla="*/ 0 h 2743415"/>
              <a:gd name="connsiteX3" fmla="*/ 2042171 w 2042943"/>
              <a:gd name="connsiteY3" fmla="*/ 2743133 h 2743415"/>
              <a:gd name="connsiteX4" fmla="*/ 0 w 2042943"/>
              <a:gd name="connsiteY4" fmla="*/ 2743415 h 274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2943" h="2743415">
                <a:moveTo>
                  <a:pt x="0" y="2743415"/>
                </a:moveTo>
                <a:lnTo>
                  <a:pt x="1114364" y="0"/>
                </a:lnTo>
                <a:lnTo>
                  <a:pt x="2039745" y="0"/>
                </a:lnTo>
                <a:cubicBezTo>
                  <a:pt x="2036320" y="916093"/>
                  <a:pt x="2045596" y="1827040"/>
                  <a:pt x="2042171" y="2743133"/>
                </a:cubicBezTo>
                <a:lnTo>
                  <a:pt x="0" y="2743415"/>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a:noFill/>
            </a:endParaRPr>
          </a:p>
        </p:txBody>
      </p:sp>
      <p:sp>
        <p:nvSpPr>
          <p:cNvPr id="8" name="Parallelogram 7">
            <a:extLst>
              <a:ext uri="{FF2B5EF4-FFF2-40B4-BE49-F238E27FC236}">
                <a16:creationId xmlns:a16="http://schemas.microsoft.com/office/drawing/2014/main" id="{0A86830B-0C75-6D38-034B-205E9525A85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09B54D76-4F55-1932-1D90-D9ED84891252}"/>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black text on a black background&#10;&#10;Description automatically generated">
            <a:extLst>
              <a:ext uri="{FF2B5EF4-FFF2-40B4-BE49-F238E27FC236}">
                <a16:creationId xmlns:a16="http://schemas.microsoft.com/office/drawing/2014/main" id="{9AFEC8D4-F544-5C7E-A1D3-7AFDC4D8F7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2" y="323962"/>
            <a:ext cx="1485777" cy="703373"/>
          </a:xfrm>
          <a:prstGeom prst="rect">
            <a:avLst/>
          </a:prstGeom>
        </p:spPr>
      </p:pic>
      <p:sp>
        <p:nvSpPr>
          <p:cNvPr id="9" name="Text Placeholder 8">
            <a:extLst>
              <a:ext uri="{FF2B5EF4-FFF2-40B4-BE49-F238E27FC236}">
                <a16:creationId xmlns:a16="http://schemas.microsoft.com/office/drawing/2014/main" id="{8E371248-1C22-541D-A79E-7C7446108C7D}"/>
              </a:ext>
            </a:extLst>
          </p:cNvPr>
          <p:cNvSpPr>
            <a:spLocks noGrp="1"/>
          </p:cNvSpPr>
          <p:nvPr>
            <p:ph type="body" sz="quarter" idx="11"/>
          </p:nvPr>
        </p:nvSpPr>
        <p:spPr>
          <a:xfrm>
            <a:off x="495302" y="1286176"/>
            <a:ext cx="8831263" cy="1109131"/>
          </a:xfrm>
          <a:prstGeom prst="rect">
            <a:avLst/>
          </a:prstGeom>
        </p:spPr>
        <p:txBody>
          <a:bodyPr/>
          <a:lstStyle>
            <a:lvl1pPr>
              <a:defRPr sz="1575" b="1">
                <a:solidFill>
                  <a:srgbClr val="008F9C"/>
                </a:solidFill>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14" name="Text Placeholder 13">
            <a:extLst>
              <a:ext uri="{FF2B5EF4-FFF2-40B4-BE49-F238E27FC236}">
                <a16:creationId xmlns:a16="http://schemas.microsoft.com/office/drawing/2014/main" id="{837A23F8-4A6D-6E12-149D-99727604F935}"/>
              </a:ext>
            </a:extLst>
          </p:cNvPr>
          <p:cNvSpPr>
            <a:spLocks noGrp="1"/>
          </p:cNvSpPr>
          <p:nvPr>
            <p:ph type="body" sz="quarter" idx="12"/>
          </p:nvPr>
        </p:nvSpPr>
        <p:spPr>
          <a:xfrm>
            <a:off x="495302" y="355317"/>
            <a:ext cx="8907463" cy="703263"/>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 name="Text Placeholder 8">
            <a:extLst>
              <a:ext uri="{FF2B5EF4-FFF2-40B4-BE49-F238E27FC236}">
                <a16:creationId xmlns:a16="http://schemas.microsoft.com/office/drawing/2014/main" id="{EEE3EEB1-1AED-C5C0-B09A-B92CD0B9D517}"/>
              </a:ext>
            </a:extLst>
          </p:cNvPr>
          <p:cNvSpPr>
            <a:spLocks noGrp="1"/>
          </p:cNvSpPr>
          <p:nvPr>
            <p:ph type="body" sz="quarter" idx="13" hasCustomPrompt="1"/>
          </p:nvPr>
        </p:nvSpPr>
        <p:spPr>
          <a:xfrm>
            <a:off x="495302" y="2667000"/>
            <a:ext cx="8831263" cy="3377228"/>
          </a:xfrm>
          <a:prstGeom prst="rect">
            <a:avLst/>
          </a:prstGeom>
        </p:spPr>
        <p:txBody>
          <a:bodyPr/>
          <a:lstStyle>
            <a:lvl1pPr>
              <a:defRPr sz="1125" b="0">
                <a:solidFill>
                  <a:schemeClr val="tx1"/>
                </a:solidFill>
                <a:latin typeface="Arial" panose="020B0604020202020204" pitchFamily="34" charset="0"/>
                <a:cs typeface="Arial" panose="020B0604020202020204" pitchFamily="34" charset="0"/>
              </a:defRPr>
            </a:lvl1pPr>
            <a:lvl2pPr marL="417910" indent="-160735">
              <a:buClr>
                <a:srgbClr val="0040BB"/>
              </a:buClr>
              <a:buFont typeface="Wingdings" pitchFamily="2" charset="2"/>
              <a:buChar char="§"/>
              <a:defRPr sz="1013">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
        <p:nvSpPr>
          <p:cNvPr id="3" name="Text Placeholder 5">
            <a:extLst>
              <a:ext uri="{FF2B5EF4-FFF2-40B4-BE49-F238E27FC236}">
                <a16:creationId xmlns:a16="http://schemas.microsoft.com/office/drawing/2014/main" id="{E34BC324-A01E-1342-6DBC-C8482014D47B}"/>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30666220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9" name="Parallelogram 8">
            <a:extLst>
              <a:ext uri="{FF2B5EF4-FFF2-40B4-BE49-F238E27FC236}">
                <a16:creationId xmlns:a16="http://schemas.microsoft.com/office/drawing/2014/main" id="{2B5544DF-45D9-683D-F20F-7443E374210F}"/>
              </a:ext>
            </a:extLst>
          </p:cNvPr>
          <p:cNvSpPr/>
          <p:nvPr userDrawn="1"/>
        </p:nvSpPr>
        <p:spPr>
          <a:xfrm rot="10800000" flipV="1">
            <a:off x="0" y="4"/>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 name="Parallelogram 9">
            <a:extLst>
              <a:ext uri="{FF2B5EF4-FFF2-40B4-BE49-F238E27FC236}">
                <a16:creationId xmlns:a16="http://schemas.microsoft.com/office/drawing/2014/main" id="{436EFA45-7D8F-774F-2F9F-3CF0C3177336}"/>
              </a:ext>
            </a:extLst>
          </p:cNvPr>
          <p:cNvSpPr/>
          <p:nvPr userDrawn="1"/>
        </p:nvSpPr>
        <p:spPr>
          <a:xfrm rot="10800000" flipV="1">
            <a:off x="9067802" y="4363830"/>
            <a:ext cx="3125543" cy="2494173"/>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011" h="5034570">
                <a:moveTo>
                  <a:pt x="1344" y="5034157"/>
                </a:moveTo>
                <a:lnTo>
                  <a:pt x="0" y="0"/>
                </a:lnTo>
                <a:lnTo>
                  <a:pt x="6309011" y="5370"/>
                </a:lnTo>
                <a:lnTo>
                  <a:pt x="4278974" y="5034570"/>
                </a:lnTo>
                <a:lnTo>
                  <a:pt x="1344" y="5034157"/>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2" name="Parallelogram 11">
            <a:extLst>
              <a:ext uri="{FF2B5EF4-FFF2-40B4-BE49-F238E27FC236}">
                <a16:creationId xmlns:a16="http://schemas.microsoft.com/office/drawing/2014/main" id="{E3B920C3-D2BE-A085-E386-A541A0DC777D}"/>
              </a:ext>
            </a:extLst>
          </p:cNvPr>
          <p:cNvSpPr/>
          <p:nvPr userDrawn="1"/>
        </p:nvSpPr>
        <p:spPr>
          <a:xfrm rot="10800000" flipV="1">
            <a:off x="8771398" y="5419686"/>
            <a:ext cx="2553585" cy="1438314"/>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999868"/>
              <a:gd name="connsiteY0" fmla="*/ 3300216 h 3300216"/>
              <a:gd name="connsiteX1" fmla="*/ 1332132 w 3999868"/>
              <a:gd name="connsiteY1" fmla="*/ 0 h 3300216"/>
              <a:gd name="connsiteX2" fmla="*/ 3999868 w 3999868"/>
              <a:gd name="connsiteY2" fmla="*/ 0 h 3300216"/>
              <a:gd name="connsiteX3" fmla="*/ 3209602 w 3999868"/>
              <a:gd name="connsiteY3" fmla="*/ 1979416 h 3300216"/>
              <a:gd name="connsiteX4" fmla="*/ 0 w 3999868"/>
              <a:gd name="connsiteY4" fmla="*/ 3300216 h 3300216"/>
              <a:gd name="connsiteX0" fmla="*/ 0 w 3508801"/>
              <a:gd name="connsiteY0" fmla="*/ 2097949 h 2097949"/>
              <a:gd name="connsiteX1" fmla="*/ 841065 w 3508801"/>
              <a:gd name="connsiteY1" fmla="*/ 0 h 2097949"/>
              <a:gd name="connsiteX2" fmla="*/ 3508801 w 3508801"/>
              <a:gd name="connsiteY2" fmla="*/ 0 h 2097949"/>
              <a:gd name="connsiteX3" fmla="*/ 2718535 w 3508801"/>
              <a:gd name="connsiteY3" fmla="*/ 1979416 h 2097949"/>
              <a:gd name="connsiteX4" fmla="*/ 0 w 3508801"/>
              <a:gd name="connsiteY4" fmla="*/ 2097949 h 2097949"/>
              <a:gd name="connsiteX0" fmla="*/ 0 w 3425167"/>
              <a:gd name="connsiteY0" fmla="*/ 1925105 h 1979416"/>
              <a:gd name="connsiteX1" fmla="*/ 757431 w 3425167"/>
              <a:gd name="connsiteY1" fmla="*/ 0 h 1979416"/>
              <a:gd name="connsiteX2" fmla="*/ 3425167 w 3425167"/>
              <a:gd name="connsiteY2" fmla="*/ 0 h 1979416"/>
              <a:gd name="connsiteX3" fmla="*/ 2634901 w 3425167"/>
              <a:gd name="connsiteY3" fmla="*/ 1979416 h 1979416"/>
              <a:gd name="connsiteX4" fmla="*/ 0 w 3425167"/>
              <a:gd name="connsiteY4" fmla="*/ 1925105 h 1979416"/>
              <a:gd name="connsiteX0" fmla="*/ 0 w 3425167"/>
              <a:gd name="connsiteY0" fmla="*/ 1925105 h 1929235"/>
              <a:gd name="connsiteX1" fmla="*/ 757431 w 3425167"/>
              <a:gd name="connsiteY1" fmla="*/ 0 h 1929235"/>
              <a:gd name="connsiteX2" fmla="*/ 3425167 w 3425167"/>
              <a:gd name="connsiteY2" fmla="*/ 0 h 1929235"/>
              <a:gd name="connsiteX3" fmla="*/ 2657203 w 3425167"/>
              <a:gd name="connsiteY3" fmla="*/ 1929235 h 1929235"/>
              <a:gd name="connsiteX4" fmla="*/ 0 w 3425167"/>
              <a:gd name="connsiteY4" fmla="*/ 1925105 h 192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5167" h="1929235">
                <a:moveTo>
                  <a:pt x="0" y="1925105"/>
                </a:moveTo>
                <a:lnTo>
                  <a:pt x="757431" y="0"/>
                </a:lnTo>
                <a:lnTo>
                  <a:pt x="3425167" y="0"/>
                </a:lnTo>
                <a:lnTo>
                  <a:pt x="2657203" y="1929235"/>
                </a:lnTo>
                <a:lnTo>
                  <a:pt x="0" y="1925105"/>
                </a:lnTo>
                <a:close/>
              </a:path>
            </a:pathLst>
          </a:custGeom>
          <a:solidFill>
            <a:srgbClr val="008F9C">
              <a:alpha val="731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Title 4">
            <a:extLst>
              <a:ext uri="{FF2B5EF4-FFF2-40B4-BE49-F238E27FC236}">
                <a16:creationId xmlns:a16="http://schemas.microsoft.com/office/drawing/2014/main" id="{81CB260B-03CF-C7F0-1CAA-5B107D43133A}"/>
              </a:ext>
            </a:extLst>
          </p:cNvPr>
          <p:cNvSpPr>
            <a:spLocks noGrp="1"/>
          </p:cNvSpPr>
          <p:nvPr>
            <p:ph type="title"/>
          </p:nvPr>
        </p:nvSpPr>
        <p:spPr>
          <a:xfrm>
            <a:off x="537402" y="1823902"/>
            <a:ext cx="9349993" cy="559323"/>
          </a:xfrm>
          <a:prstGeom prst="rect">
            <a:avLst/>
          </a:prstGeom>
        </p:spPr>
        <p:txBody>
          <a:bodyPr/>
          <a:lstStyle>
            <a:lvl1pPr>
              <a:defRPr sz="247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6" name="Text Placeholder 5">
            <a:extLst>
              <a:ext uri="{FF2B5EF4-FFF2-40B4-BE49-F238E27FC236}">
                <a16:creationId xmlns:a16="http://schemas.microsoft.com/office/drawing/2014/main" id="{ECCF66A1-63F1-7C00-012E-24A1A72A1203}"/>
              </a:ext>
            </a:extLst>
          </p:cNvPr>
          <p:cNvSpPr>
            <a:spLocks noGrp="1"/>
          </p:cNvSpPr>
          <p:nvPr>
            <p:ph type="body" sz="quarter" idx="10"/>
          </p:nvPr>
        </p:nvSpPr>
        <p:spPr>
          <a:xfrm>
            <a:off x="538164" y="2743204"/>
            <a:ext cx="8377237" cy="626647"/>
          </a:xfrm>
          <a:prstGeom prst="rect">
            <a:avLst/>
          </a:prstGeom>
        </p:spPr>
        <p:txBody>
          <a:bodyPr/>
          <a:lstStyle>
            <a:lvl1pPr>
              <a:defRPr sz="1350"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24930731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55D4CC-7B24-A909-A805-1319DFD79D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6" t="64357" r="126" b="53"/>
          <a:stretch/>
        </p:blipFill>
        <p:spPr>
          <a:xfrm>
            <a:off x="0" y="4415939"/>
            <a:ext cx="12187093" cy="2442060"/>
          </a:xfrm>
          <a:prstGeom prst="rect">
            <a:avLst/>
          </a:prstGeom>
        </p:spPr>
      </p:pic>
      <p:sp>
        <p:nvSpPr>
          <p:cNvPr id="2" name="Parallelogram 1">
            <a:extLst>
              <a:ext uri="{FF2B5EF4-FFF2-40B4-BE49-F238E27FC236}">
                <a16:creationId xmlns:a16="http://schemas.microsoft.com/office/drawing/2014/main" id="{7A8269B2-FAC2-FE4D-053B-2F3D60076225}"/>
              </a:ext>
            </a:extLst>
          </p:cNvPr>
          <p:cNvSpPr/>
          <p:nvPr userDrawn="1"/>
        </p:nvSpPr>
        <p:spPr>
          <a:xfrm rot="10800000" flipV="1">
            <a:off x="7620003" y="4417770"/>
            <a:ext cx="3417559" cy="2440230"/>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751151"/>
              <a:gd name="connsiteY0" fmla="*/ 2678424 h 3300216"/>
              <a:gd name="connsiteX1" fmla="*/ 1083415 w 3751151"/>
              <a:gd name="connsiteY1" fmla="*/ 0 h 3300216"/>
              <a:gd name="connsiteX2" fmla="*/ 3751151 w 3751151"/>
              <a:gd name="connsiteY2" fmla="*/ 0 h 3300216"/>
              <a:gd name="connsiteX3" fmla="*/ 2419019 w 3751151"/>
              <a:gd name="connsiteY3" fmla="*/ 3300216 h 3300216"/>
              <a:gd name="connsiteX4" fmla="*/ 0 w 3751151"/>
              <a:gd name="connsiteY4" fmla="*/ 2678424 h 3300216"/>
              <a:gd name="connsiteX0" fmla="*/ 0 w 3751151"/>
              <a:gd name="connsiteY0" fmla="*/ 2678424 h 2700370"/>
              <a:gd name="connsiteX1" fmla="*/ 1083415 w 3751151"/>
              <a:gd name="connsiteY1" fmla="*/ 0 h 2700370"/>
              <a:gd name="connsiteX2" fmla="*/ 3751151 w 3751151"/>
              <a:gd name="connsiteY2" fmla="*/ 0 h 2700370"/>
              <a:gd name="connsiteX3" fmla="*/ 2660420 w 3751151"/>
              <a:gd name="connsiteY3" fmla="*/ 2700370 h 2700370"/>
              <a:gd name="connsiteX4" fmla="*/ 0 w 3751151"/>
              <a:gd name="connsiteY4" fmla="*/ 2678424 h 2700370"/>
              <a:gd name="connsiteX0" fmla="*/ 0 w 3751151"/>
              <a:gd name="connsiteY0" fmla="*/ 2678424 h 2678424"/>
              <a:gd name="connsiteX1" fmla="*/ 1083415 w 3751151"/>
              <a:gd name="connsiteY1" fmla="*/ 0 h 2678424"/>
              <a:gd name="connsiteX2" fmla="*/ 3751151 w 3751151"/>
              <a:gd name="connsiteY2" fmla="*/ 0 h 2678424"/>
              <a:gd name="connsiteX3" fmla="*/ 2670253 w 3751151"/>
              <a:gd name="connsiteY3" fmla="*/ 2675789 h 2678424"/>
              <a:gd name="connsiteX4" fmla="*/ 0 w 3751151"/>
              <a:gd name="connsiteY4" fmla="*/ 2678424 h 2678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1151" h="2678424">
                <a:moveTo>
                  <a:pt x="0" y="2678424"/>
                </a:moveTo>
                <a:lnTo>
                  <a:pt x="1083415" y="0"/>
                </a:lnTo>
                <a:lnTo>
                  <a:pt x="3751151" y="0"/>
                </a:lnTo>
                <a:lnTo>
                  <a:pt x="2670253" y="2675789"/>
                </a:lnTo>
                <a:lnTo>
                  <a:pt x="0" y="2678424"/>
                </a:lnTo>
                <a:close/>
              </a:path>
            </a:pathLst>
          </a:custGeom>
          <a:solidFill>
            <a:srgbClr val="008C95">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 name="Parallelogram 8">
            <a:extLst>
              <a:ext uri="{FF2B5EF4-FFF2-40B4-BE49-F238E27FC236}">
                <a16:creationId xmlns:a16="http://schemas.microsoft.com/office/drawing/2014/main" id="{EC0948F1-1426-F5C9-C80E-C7607204F18A}"/>
              </a:ext>
            </a:extLst>
          </p:cNvPr>
          <p:cNvSpPr/>
          <p:nvPr userDrawn="1"/>
        </p:nvSpPr>
        <p:spPr>
          <a:xfrm rot="10800000" flipV="1">
            <a:off x="0" y="4"/>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Parallelogram 9">
            <a:extLst>
              <a:ext uri="{FF2B5EF4-FFF2-40B4-BE49-F238E27FC236}">
                <a16:creationId xmlns:a16="http://schemas.microsoft.com/office/drawing/2014/main" id="{02993EE9-AC13-1245-3A53-45D9F5BEE807}"/>
              </a:ext>
            </a:extLst>
          </p:cNvPr>
          <p:cNvSpPr/>
          <p:nvPr userDrawn="1"/>
        </p:nvSpPr>
        <p:spPr>
          <a:xfrm rot="10800000" flipV="1">
            <a:off x="8700057" y="4417773"/>
            <a:ext cx="3502387" cy="2440231"/>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 name="connsiteX0" fmla="*/ 923237 w 7230904"/>
              <a:gd name="connsiteY0" fmla="*/ 5028787 h 5029200"/>
              <a:gd name="connsiteX1" fmla="*/ 0 w 7230904"/>
              <a:gd name="connsiteY1" fmla="*/ 8389 h 5029200"/>
              <a:gd name="connsiteX2" fmla="*/ 7230904 w 7230904"/>
              <a:gd name="connsiteY2" fmla="*/ 0 h 5029200"/>
              <a:gd name="connsiteX3" fmla="*/ 5200867 w 7230904"/>
              <a:gd name="connsiteY3" fmla="*/ 5029200 h 5029200"/>
              <a:gd name="connsiteX4" fmla="*/ 923237 w 7230904"/>
              <a:gd name="connsiteY4" fmla="*/ 5028787 h 5029200"/>
              <a:gd name="connsiteX0" fmla="*/ 15102 w 7230904"/>
              <a:gd name="connsiteY0" fmla="*/ 5028788 h 5029200"/>
              <a:gd name="connsiteX1" fmla="*/ 0 w 7230904"/>
              <a:gd name="connsiteY1" fmla="*/ 8389 h 5029200"/>
              <a:gd name="connsiteX2" fmla="*/ 7230904 w 7230904"/>
              <a:gd name="connsiteY2" fmla="*/ 0 h 5029200"/>
              <a:gd name="connsiteX3" fmla="*/ 5200867 w 7230904"/>
              <a:gd name="connsiteY3" fmla="*/ 5029200 h 5029200"/>
              <a:gd name="connsiteX4" fmla="*/ 15102 w 7230904"/>
              <a:gd name="connsiteY4" fmla="*/ 5028788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0904" h="5029200">
                <a:moveTo>
                  <a:pt x="15102" y="5028788"/>
                </a:moveTo>
                <a:lnTo>
                  <a:pt x="0" y="8389"/>
                </a:lnTo>
                <a:lnTo>
                  <a:pt x="7230904" y="0"/>
                </a:lnTo>
                <a:lnTo>
                  <a:pt x="5200867" y="5029200"/>
                </a:lnTo>
                <a:lnTo>
                  <a:pt x="15102" y="5028788"/>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Title 4">
            <a:extLst>
              <a:ext uri="{FF2B5EF4-FFF2-40B4-BE49-F238E27FC236}">
                <a16:creationId xmlns:a16="http://schemas.microsoft.com/office/drawing/2014/main" id="{A9CD436F-3861-F942-F82B-11D81AE5D705}"/>
              </a:ext>
            </a:extLst>
          </p:cNvPr>
          <p:cNvSpPr>
            <a:spLocks noGrp="1"/>
          </p:cNvSpPr>
          <p:nvPr>
            <p:ph type="title"/>
          </p:nvPr>
        </p:nvSpPr>
        <p:spPr>
          <a:xfrm>
            <a:off x="537402" y="1823902"/>
            <a:ext cx="9349993" cy="559323"/>
          </a:xfrm>
          <a:prstGeom prst="rect">
            <a:avLst/>
          </a:prstGeom>
        </p:spPr>
        <p:txBody>
          <a:bodyPr/>
          <a:lstStyle>
            <a:lvl1pPr>
              <a:defRPr sz="247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8" name="Text Placeholder 5">
            <a:extLst>
              <a:ext uri="{FF2B5EF4-FFF2-40B4-BE49-F238E27FC236}">
                <a16:creationId xmlns:a16="http://schemas.microsoft.com/office/drawing/2014/main" id="{4847457C-82FC-5CD1-1436-BB2D5FEB2D23}"/>
              </a:ext>
            </a:extLst>
          </p:cNvPr>
          <p:cNvSpPr>
            <a:spLocks noGrp="1"/>
          </p:cNvSpPr>
          <p:nvPr>
            <p:ph type="body" sz="quarter" idx="10"/>
          </p:nvPr>
        </p:nvSpPr>
        <p:spPr>
          <a:xfrm>
            <a:off x="538164" y="2743204"/>
            <a:ext cx="8377237" cy="626647"/>
          </a:xfrm>
          <a:prstGeom prst="rect">
            <a:avLst/>
          </a:prstGeom>
        </p:spPr>
        <p:txBody>
          <a:bodyPr/>
          <a:lstStyle>
            <a:lvl1pPr>
              <a:defRPr sz="1350"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25078769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55D4CC-7B24-A909-A805-1319DFD79D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4357" b="53"/>
          <a:stretch/>
        </p:blipFill>
        <p:spPr>
          <a:xfrm>
            <a:off x="0" y="4415940"/>
            <a:ext cx="12187093" cy="2442060"/>
          </a:xfrm>
          <a:prstGeom prst="rect">
            <a:avLst/>
          </a:prstGeom>
        </p:spPr>
      </p:pic>
      <p:sp>
        <p:nvSpPr>
          <p:cNvPr id="2" name="Parallelogram 1">
            <a:extLst>
              <a:ext uri="{FF2B5EF4-FFF2-40B4-BE49-F238E27FC236}">
                <a16:creationId xmlns:a16="http://schemas.microsoft.com/office/drawing/2014/main" id="{7A8269B2-FAC2-FE4D-053B-2F3D60076225}"/>
              </a:ext>
            </a:extLst>
          </p:cNvPr>
          <p:cNvSpPr/>
          <p:nvPr userDrawn="1"/>
        </p:nvSpPr>
        <p:spPr>
          <a:xfrm rot="10800000" flipV="1">
            <a:off x="7606043" y="4417770"/>
            <a:ext cx="3417559" cy="2440230"/>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751151"/>
              <a:gd name="connsiteY0" fmla="*/ 2678424 h 3300216"/>
              <a:gd name="connsiteX1" fmla="*/ 1083415 w 3751151"/>
              <a:gd name="connsiteY1" fmla="*/ 0 h 3300216"/>
              <a:gd name="connsiteX2" fmla="*/ 3751151 w 3751151"/>
              <a:gd name="connsiteY2" fmla="*/ 0 h 3300216"/>
              <a:gd name="connsiteX3" fmla="*/ 2419019 w 3751151"/>
              <a:gd name="connsiteY3" fmla="*/ 3300216 h 3300216"/>
              <a:gd name="connsiteX4" fmla="*/ 0 w 3751151"/>
              <a:gd name="connsiteY4" fmla="*/ 2678424 h 3300216"/>
              <a:gd name="connsiteX0" fmla="*/ 0 w 3751151"/>
              <a:gd name="connsiteY0" fmla="*/ 2678424 h 2700370"/>
              <a:gd name="connsiteX1" fmla="*/ 1083415 w 3751151"/>
              <a:gd name="connsiteY1" fmla="*/ 0 h 2700370"/>
              <a:gd name="connsiteX2" fmla="*/ 3751151 w 3751151"/>
              <a:gd name="connsiteY2" fmla="*/ 0 h 2700370"/>
              <a:gd name="connsiteX3" fmla="*/ 2660420 w 3751151"/>
              <a:gd name="connsiteY3" fmla="*/ 2700370 h 2700370"/>
              <a:gd name="connsiteX4" fmla="*/ 0 w 3751151"/>
              <a:gd name="connsiteY4" fmla="*/ 2678424 h 2700370"/>
              <a:gd name="connsiteX0" fmla="*/ 0 w 3751151"/>
              <a:gd name="connsiteY0" fmla="*/ 2678424 h 2678424"/>
              <a:gd name="connsiteX1" fmla="*/ 1083415 w 3751151"/>
              <a:gd name="connsiteY1" fmla="*/ 0 h 2678424"/>
              <a:gd name="connsiteX2" fmla="*/ 3751151 w 3751151"/>
              <a:gd name="connsiteY2" fmla="*/ 0 h 2678424"/>
              <a:gd name="connsiteX3" fmla="*/ 2670253 w 3751151"/>
              <a:gd name="connsiteY3" fmla="*/ 2675789 h 2678424"/>
              <a:gd name="connsiteX4" fmla="*/ 0 w 3751151"/>
              <a:gd name="connsiteY4" fmla="*/ 2678424 h 2678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1151" h="2678424">
                <a:moveTo>
                  <a:pt x="0" y="2678424"/>
                </a:moveTo>
                <a:lnTo>
                  <a:pt x="1083415" y="0"/>
                </a:lnTo>
                <a:lnTo>
                  <a:pt x="3751151" y="0"/>
                </a:lnTo>
                <a:lnTo>
                  <a:pt x="2670253" y="2675789"/>
                </a:lnTo>
                <a:lnTo>
                  <a:pt x="0" y="2678424"/>
                </a:lnTo>
                <a:close/>
              </a:path>
            </a:pathLst>
          </a:custGeom>
          <a:solidFill>
            <a:srgbClr val="008C95">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 name="Parallelogram 8">
            <a:extLst>
              <a:ext uri="{FF2B5EF4-FFF2-40B4-BE49-F238E27FC236}">
                <a16:creationId xmlns:a16="http://schemas.microsoft.com/office/drawing/2014/main" id="{EC0948F1-1426-F5C9-C80E-C7607204F18A}"/>
              </a:ext>
            </a:extLst>
          </p:cNvPr>
          <p:cNvSpPr/>
          <p:nvPr userDrawn="1"/>
        </p:nvSpPr>
        <p:spPr>
          <a:xfrm rot="10800000" flipV="1">
            <a:off x="0" y="4"/>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Parallelogram 9">
            <a:extLst>
              <a:ext uri="{FF2B5EF4-FFF2-40B4-BE49-F238E27FC236}">
                <a16:creationId xmlns:a16="http://schemas.microsoft.com/office/drawing/2014/main" id="{02993EE9-AC13-1245-3A53-45D9F5BEE807}"/>
              </a:ext>
            </a:extLst>
          </p:cNvPr>
          <p:cNvSpPr/>
          <p:nvPr userDrawn="1"/>
        </p:nvSpPr>
        <p:spPr>
          <a:xfrm rot="10800000" flipV="1">
            <a:off x="8700057" y="4417773"/>
            <a:ext cx="3502387" cy="2440231"/>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 name="connsiteX0" fmla="*/ 923237 w 7230904"/>
              <a:gd name="connsiteY0" fmla="*/ 5028787 h 5029200"/>
              <a:gd name="connsiteX1" fmla="*/ 0 w 7230904"/>
              <a:gd name="connsiteY1" fmla="*/ 8389 h 5029200"/>
              <a:gd name="connsiteX2" fmla="*/ 7230904 w 7230904"/>
              <a:gd name="connsiteY2" fmla="*/ 0 h 5029200"/>
              <a:gd name="connsiteX3" fmla="*/ 5200867 w 7230904"/>
              <a:gd name="connsiteY3" fmla="*/ 5029200 h 5029200"/>
              <a:gd name="connsiteX4" fmla="*/ 923237 w 7230904"/>
              <a:gd name="connsiteY4" fmla="*/ 5028787 h 5029200"/>
              <a:gd name="connsiteX0" fmla="*/ 15102 w 7230904"/>
              <a:gd name="connsiteY0" fmla="*/ 5028788 h 5029200"/>
              <a:gd name="connsiteX1" fmla="*/ 0 w 7230904"/>
              <a:gd name="connsiteY1" fmla="*/ 8389 h 5029200"/>
              <a:gd name="connsiteX2" fmla="*/ 7230904 w 7230904"/>
              <a:gd name="connsiteY2" fmla="*/ 0 h 5029200"/>
              <a:gd name="connsiteX3" fmla="*/ 5200867 w 7230904"/>
              <a:gd name="connsiteY3" fmla="*/ 5029200 h 5029200"/>
              <a:gd name="connsiteX4" fmla="*/ 15102 w 7230904"/>
              <a:gd name="connsiteY4" fmla="*/ 5028788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0904" h="5029200">
                <a:moveTo>
                  <a:pt x="15102" y="5028788"/>
                </a:moveTo>
                <a:lnTo>
                  <a:pt x="0" y="8389"/>
                </a:lnTo>
                <a:lnTo>
                  <a:pt x="7230904" y="0"/>
                </a:lnTo>
                <a:lnTo>
                  <a:pt x="5200867" y="5029200"/>
                </a:lnTo>
                <a:lnTo>
                  <a:pt x="15102" y="5028788"/>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Title 4">
            <a:extLst>
              <a:ext uri="{FF2B5EF4-FFF2-40B4-BE49-F238E27FC236}">
                <a16:creationId xmlns:a16="http://schemas.microsoft.com/office/drawing/2014/main" id="{9B947CC1-CD42-14E1-6C87-24AA3C9BEE7F}"/>
              </a:ext>
            </a:extLst>
          </p:cNvPr>
          <p:cNvSpPr>
            <a:spLocks noGrp="1"/>
          </p:cNvSpPr>
          <p:nvPr>
            <p:ph type="title"/>
          </p:nvPr>
        </p:nvSpPr>
        <p:spPr>
          <a:xfrm>
            <a:off x="537402" y="1823902"/>
            <a:ext cx="9349993" cy="559323"/>
          </a:xfrm>
          <a:prstGeom prst="rect">
            <a:avLst/>
          </a:prstGeom>
        </p:spPr>
        <p:txBody>
          <a:bodyPr/>
          <a:lstStyle>
            <a:lvl1pPr>
              <a:defRPr sz="247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0" name="Text Placeholder 5">
            <a:extLst>
              <a:ext uri="{FF2B5EF4-FFF2-40B4-BE49-F238E27FC236}">
                <a16:creationId xmlns:a16="http://schemas.microsoft.com/office/drawing/2014/main" id="{02E18557-C3AA-ADBC-419E-6B0CC400537F}"/>
              </a:ext>
            </a:extLst>
          </p:cNvPr>
          <p:cNvSpPr>
            <a:spLocks noGrp="1"/>
          </p:cNvSpPr>
          <p:nvPr>
            <p:ph type="body" sz="quarter" idx="10"/>
          </p:nvPr>
        </p:nvSpPr>
        <p:spPr>
          <a:xfrm>
            <a:off x="538164" y="2743204"/>
            <a:ext cx="8377237" cy="626647"/>
          </a:xfrm>
          <a:prstGeom prst="rect">
            <a:avLst/>
          </a:prstGeom>
        </p:spPr>
        <p:txBody>
          <a:bodyPr/>
          <a:lstStyle>
            <a:lvl1pPr>
              <a:defRPr sz="1350"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2753005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4" name="Parallelogram 8">
            <a:extLst>
              <a:ext uri="{FF2B5EF4-FFF2-40B4-BE49-F238E27FC236}">
                <a16:creationId xmlns:a16="http://schemas.microsoft.com/office/drawing/2014/main" id="{BC6DD746-FE55-333F-EE62-35C068AB0B47}"/>
              </a:ext>
            </a:extLst>
          </p:cNvPr>
          <p:cNvSpPr/>
          <p:nvPr userDrawn="1"/>
        </p:nvSpPr>
        <p:spPr>
          <a:xfrm rot="10800000" flipV="1">
            <a:off x="0" y="4"/>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Parallelogram 9">
            <a:extLst>
              <a:ext uri="{FF2B5EF4-FFF2-40B4-BE49-F238E27FC236}">
                <a16:creationId xmlns:a16="http://schemas.microsoft.com/office/drawing/2014/main" id="{F0FFC30D-2A7B-82BD-6015-519C3AB5F7D0}"/>
              </a:ext>
            </a:extLst>
          </p:cNvPr>
          <p:cNvSpPr/>
          <p:nvPr userDrawn="1"/>
        </p:nvSpPr>
        <p:spPr>
          <a:xfrm rot="10800000" flipV="1">
            <a:off x="5943601" y="1870726"/>
            <a:ext cx="6249743" cy="4987274"/>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011" h="5034570">
                <a:moveTo>
                  <a:pt x="1344" y="5034157"/>
                </a:moveTo>
                <a:lnTo>
                  <a:pt x="0" y="0"/>
                </a:lnTo>
                <a:lnTo>
                  <a:pt x="6309011" y="5370"/>
                </a:lnTo>
                <a:lnTo>
                  <a:pt x="4278974" y="5034570"/>
                </a:lnTo>
                <a:lnTo>
                  <a:pt x="1344" y="5034157"/>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Parallelogram 11">
            <a:extLst>
              <a:ext uri="{FF2B5EF4-FFF2-40B4-BE49-F238E27FC236}">
                <a16:creationId xmlns:a16="http://schemas.microsoft.com/office/drawing/2014/main" id="{F0DE07F2-322A-79D6-992E-325DF6955470}"/>
              </a:ext>
            </a:extLst>
          </p:cNvPr>
          <p:cNvSpPr/>
          <p:nvPr userDrawn="1"/>
        </p:nvSpPr>
        <p:spPr>
          <a:xfrm rot="10800000" flipV="1">
            <a:off x="5257797" y="4861731"/>
            <a:ext cx="3544187" cy="1996273"/>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999868"/>
              <a:gd name="connsiteY0" fmla="*/ 3300216 h 3300216"/>
              <a:gd name="connsiteX1" fmla="*/ 1332132 w 3999868"/>
              <a:gd name="connsiteY1" fmla="*/ 0 h 3300216"/>
              <a:gd name="connsiteX2" fmla="*/ 3999868 w 3999868"/>
              <a:gd name="connsiteY2" fmla="*/ 0 h 3300216"/>
              <a:gd name="connsiteX3" fmla="*/ 3209602 w 3999868"/>
              <a:gd name="connsiteY3" fmla="*/ 1979416 h 3300216"/>
              <a:gd name="connsiteX4" fmla="*/ 0 w 3999868"/>
              <a:gd name="connsiteY4" fmla="*/ 3300216 h 3300216"/>
              <a:gd name="connsiteX0" fmla="*/ 0 w 3508801"/>
              <a:gd name="connsiteY0" fmla="*/ 2097949 h 2097949"/>
              <a:gd name="connsiteX1" fmla="*/ 841065 w 3508801"/>
              <a:gd name="connsiteY1" fmla="*/ 0 h 2097949"/>
              <a:gd name="connsiteX2" fmla="*/ 3508801 w 3508801"/>
              <a:gd name="connsiteY2" fmla="*/ 0 h 2097949"/>
              <a:gd name="connsiteX3" fmla="*/ 2718535 w 3508801"/>
              <a:gd name="connsiteY3" fmla="*/ 1979416 h 2097949"/>
              <a:gd name="connsiteX4" fmla="*/ 0 w 3508801"/>
              <a:gd name="connsiteY4" fmla="*/ 2097949 h 2097949"/>
              <a:gd name="connsiteX0" fmla="*/ 0 w 3425167"/>
              <a:gd name="connsiteY0" fmla="*/ 1925105 h 1979416"/>
              <a:gd name="connsiteX1" fmla="*/ 757431 w 3425167"/>
              <a:gd name="connsiteY1" fmla="*/ 0 h 1979416"/>
              <a:gd name="connsiteX2" fmla="*/ 3425167 w 3425167"/>
              <a:gd name="connsiteY2" fmla="*/ 0 h 1979416"/>
              <a:gd name="connsiteX3" fmla="*/ 2634901 w 3425167"/>
              <a:gd name="connsiteY3" fmla="*/ 1979416 h 1979416"/>
              <a:gd name="connsiteX4" fmla="*/ 0 w 3425167"/>
              <a:gd name="connsiteY4" fmla="*/ 1925105 h 1979416"/>
              <a:gd name="connsiteX0" fmla="*/ 0 w 3425167"/>
              <a:gd name="connsiteY0" fmla="*/ 1925105 h 1929235"/>
              <a:gd name="connsiteX1" fmla="*/ 757431 w 3425167"/>
              <a:gd name="connsiteY1" fmla="*/ 0 h 1929235"/>
              <a:gd name="connsiteX2" fmla="*/ 3425167 w 3425167"/>
              <a:gd name="connsiteY2" fmla="*/ 0 h 1929235"/>
              <a:gd name="connsiteX3" fmla="*/ 2657203 w 3425167"/>
              <a:gd name="connsiteY3" fmla="*/ 1929235 h 1929235"/>
              <a:gd name="connsiteX4" fmla="*/ 0 w 3425167"/>
              <a:gd name="connsiteY4" fmla="*/ 1925105 h 192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5167" h="1929235">
                <a:moveTo>
                  <a:pt x="0" y="1925105"/>
                </a:moveTo>
                <a:lnTo>
                  <a:pt x="757431" y="0"/>
                </a:lnTo>
                <a:lnTo>
                  <a:pt x="3425167" y="0"/>
                </a:lnTo>
                <a:lnTo>
                  <a:pt x="2657203" y="1929235"/>
                </a:lnTo>
                <a:lnTo>
                  <a:pt x="0" y="1925105"/>
                </a:lnTo>
                <a:close/>
              </a:path>
            </a:pathLst>
          </a:custGeom>
          <a:solidFill>
            <a:srgbClr val="008F9C">
              <a:alpha val="731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Parallelogram 7">
            <a:extLst>
              <a:ext uri="{FF2B5EF4-FFF2-40B4-BE49-F238E27FC236}">
                <a16:creationId xmlns:a16="http://schemas.microsoft.com/office/drawing/2014/main" id="{1A176806-E05C-D7EC-8F31-40155858D42A}"/>
              </a:ext>
            </a:extLst>
          </p:cNvPr>
          <p:cNvSpPr/>
          <p:nvPr userDrawn="1"/>
        </p:nvSpPr>
        <p:spPr>
          <a:xfrm rot="10800000" flipV="1">
            <a:off x="6915151" y="-1"/>
            <a:ext cx="4892292" cy="6872289"/>
          </a:xfrm>
          <a:custGeom>
            <a:avLst/>
            <a:gdLst>
              <a:gd name="connsiteX0" fmla="*/ 0 w 5920992"/>
              <a:gd name="connsiteY0" fmla="*/ 6858000 h 6858000"/>
              <a:gd name="connsiteX1" fmla="*/ 4295147 w 5920992"/>
              <a:gd name="connsiteY1" fmla="*/ 0 h 6858000"/>
              <a:gd name="connsiteX2" fmla="*/ 5920992 w 5920992"/>
              <a:gd name="connsiteY2" fmla="*/ 0 h 6858000"/>
              <a:gd name="connsiteX3" fmla="*/ 1625845 w 5920992"/>
              <a:gd name="connsiteY3" fmla="*/ 6858000 h 6858000"/>
              <a:gd name="connsiteX4" fmla="*/ 0 w 5920992"/>
              <a:gd name="connsiteY4" fmla="*/ 6858000 h 6858000"/>
              <a:gd name="connsiteX0" fmla="*/ 0 w 5920992"/>
              <a:gd name="connsiteY0" fmla="*/ 6858000 h 6858000"/>
              <a:gd name="connsiteX1" fmla="*/ 2594934 w 5920992"/>
              <a:gd name="connsiteY1" fmla="*/ 14287 h 6858000"/>
              <a:gd name="connsiteX2" fmla="*/ 5920992 w 5920992"/>
              <a:gd name="connsiteY2" fmla="*/ 0 h 6858000"/>
              <a:gd name="connsiteX3" fmla="*/ 1625845 w 5920992"/>
              <a:gd name="connsiteY3" fmla="*/ 6858000 h 6858000"/>
              <a:gd name="connsiteX4" fmla="*/ 0 w 5920992"/>
              <a:gd name="connsiteY4" fmla="*/ 6858000 h 6858000"/>
              <a:gd name="connsiteX0" fmla="*/ 0 w 4720842"/>
              <a:gd name="connsiteY0" fmla="*/ 6843713 h 6843713"/>
              <a:gd name="connsiteX1" fmla="*/ 2594934 w 4720842"/>
              <a:gd name="connsiteY1" fmla="*/ 0 h 6843713"/>
              <a:gd name="connsiteX2" fmla="*/ 4720842 w 4720842"/>
              <a:gd name="connsiteY2" fmla="*/ 1 h 6843713"/>
              <a:gd name="connsiteX3" fmla="*/ 1625845 w 4720842"/>
              <a:gd name="connsiteY3" fmla="*/ 6843713 h 6843713"/>
              <a:gd name="connsiteX4" fmla="*/ 0 w 4720842"/>
              <a:gd name="connsiteY4" fmla="*/ 6843713 h 6843713"/>
              <a:gd name="connsiteX0" fmla="*/ 0 w 4720842"/>
              <a:gd name="connsiteY0" fmla="*/ 6843713 h 6858001"/>
              <a:gd name="connsiteX1" fmla="*/ 2594934 w 4720842"/>
              <a:gd name="connsiteY1" fmla="*/ 0 h 6858001"/>
              <a:gd name="connsiteX2" fmla="*/ 4720842 w 4720842"/>
              <a:gd name="connsiteY2" fmla="*/ 1 h 6858001"/>
              <a:gd name="connsiteX3" fmla="*/ 1940170 w 4720842"/>
              <a:gd name="connsiteY3" fmla="*/ 6858001 h 6858001"/>
              <a:gd name="connsiteX4" fmla="*/ 0 w 4720842"/>
              <a:gd name="connsiteY4" fmla="*/ 6843713 h 6858001"/>
              <a:gd name="connsiteX0" fmla="*/ 0 w 4892292"/>
              <a:gd name="connsiteY0" fmla="*/ 6843713 h 6858001"/>
              <a:gd name="connsiteX1" fmla="*/ 2766384 w 4892292"/>
              <a:gd name="connsiteY1" fmla="*/ 0 h 6858001"/>
              <a:gd name="connsiteX2" fmla="*/ 4892292 w 4892292"/>
              <a:gd name="connsiteY2" fmla="*/ 1 h 6858001"/>
              <a:gd name="connsiteX3" fmla="*/ 2111620 w 4892292"/>
              <a:gd name="connsiteY3" fmla="*/ 6858001 h 6858001"/>
              <a:gd name="connsiteX4" fmla="*/ 0 w 4892292"/>
              <a:gd name="connsiteY4" fmla="*/ 6843713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2292" h="6858001">
                <a:moveTo>
                  <a:pt x="0" y="6843713"/>
                </a:moveTo>
                <a:lnTo>
                  <a:pt x="2766384" y="0"/>
                </a:lnTo>
                <a:lnTo>
                  <a:pt x="4892292" y="1"/>
                </a:lnTo>
                <a:lnTo>
                  <a:pt x="2111620" y="6858001"/>
                </a:lnTo>
                <a:lnTo>
                  <a:pt x="0" y="6843713"/>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noFill/>
              </a:rPr>
              <a:t>A</a:t>
            </a:r>
          </a:p>
        </p:txBody>
      </p:sp>
      <p:sp>
        <p:nvSpPr>
          <p:cNvPr id="9" name="Title 4">
            <a:extLst>
              <a:ext uri="{FF2B5EF4-FFF2-40B4-BE49-F238E27FC236}">
                <a16:creationId xmlns:a16="http://schemas.microsoft.com/office/drawing/2014/main" id="{CE2AC7F4-E641-1D16-C6D7-90F4B86742AB}"/>
              </a:ext>
            </a:extLst>
          </p:cNvPr>
          <p:cNvSpPr>
            <a:spLocks noGrp="1"/>
          </p:cNvSpPr>
          <p:nvPr>
            <p:ph type="title"/>
          </p:nvPr>
        </p:nvSpPr>
        <p:spPr>
          <a:xfrm>
            <a:off x="537402" y="1823898"/>
            <a:ext cx="5020300" cy="1147902"/>
          </a:xfrm>
          <a:prstGeom prst="rect">
            <a:avLst/>
          </a:prstGeom>
        </p:spPr>
        <p:txBody>
          <a:bodyPr/>
          <a:lstStyle>
            <a:lvl1pPr>
              <a:defRPr sz="247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3" name="Text Placeholder 5">
            <a:extLst>
              <a:ext uri="{FF2B5EF4-FFF2-40B4-BE49-F238E27FC236}">
                <a16:creationId xmlns:a16="http://schemas.microsoft.com/office/drawing/2014/main" id="{06AC6396-24D2-6520-9B08-D9915B13C25F}"/>
              </a:ext>
            </a:extLst>
          </p:cNvPr>
          <p:cNvSpPr>
            <a:spLocks noGrp="1"/>
          </p:cNvSpPr>
          <p:nvPr>
            <p:ph type="body" sz="quarter" idx="10"/>
          </p:nvPr>
        </p:nvSpPr>
        <p:spPr>
          <a:xfrm>
            <a:off x="538164" y="3429004"/>
            <a:ext cx="8377237" cy="626647"/>
          </a:xfrm>
          <a:prstGeom prst="rect">
            <a:avLst/>
          </a:prstGeom>
        </p:spPr>
        <p:txBody>
          <a:bodyPr/>
          <a:lstStyle>
            <a:lvl1pPr>
              <a:defRPr sz="1350"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39407549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2.png"/><Relationship Id="rId4" Type="http://schemas.openxmlformats.org/officeDocument/2006/relationships/slideLayout" Target="../slideLayouts/slideLayout13.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2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86DFB244-190C-2E1B-CED8-87B72CE39E7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63202" y="323962"/>
            <a:ext cx="1485777" cy="703373"/>
          </a:xfrm>
          <a:prstGeom prst="rect">
            <a:avLst/>
          </a:prstGeom>
        </p:spPr>
      </p:pic>
      <p:pic>
        <p:nvPicPr>
          <p:cNvPr id="8" name="Picture 7" descr="A green and white logo&#10;&#10;AI-generated content may be incorrect.">
            <a:extLst>
              <a:ext uri="{FF2B5EF4-FFF2-40B4-BE49-F238E27FC236}">
                <a16:creationId xmlns:a16="http://schemas.microsoft.com/office/drawing/2014/main" id="{CAFD072C-4150-1F60-2422-FAEE728A0C9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733677" y="471800"/>
            <a:ext cx="1338683" cy="411555"/>
          </a:xfrm>
          <a:prstGeom prst="rect">
            <a:avLst/>
          </a:prstGeom>
        </p:spPr>
      </p:pic>
    </p:spTree>
    <p:extLst>
      <p:ext uri="{BB962C8B-B14F-4D97-AF65-F5344CB8AC3E}">
        <p14:creationId xmlns:p14="http://schemas.microsoft.com/office/powerpoint/2010/main" val="1887367103"/>
      </p:ext>
    </p:extLst>
  </p:cSld>
  <p:clrMap bg1="lt1" tx1="dk1" bg2="lt2" tx2="dk2" accent1="accent1" accent2="accent2" accent3="accent3" accent4="accent4" accent5="accent5" accent6="accent6" hlink="hlink" folHlink="folHlink"/>
  <p:sldLayoutIdLst>
    <p:sldLayoutId id="2147483700" r:id="rId1"/>
    <p:sldLayoutId id="2147483737" r:id="rId2"/>
    <p:sldLayoutId id="2147483701" r:id="rId3"/>
    <p:sldLayoutId id="2147483674" r:id="rId4"/>
    <p:sldLayoutId id="2147483702"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33124A9C-C4BE-DC66-AF20-97C18166FEB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06001" y="533400"/>
            <a:ext cx="1921707" cy="914400"/>
          </a:xfrm>
          <a:prstGeom prst="rect">
            <a:avLst/>
          </a:prstGeom>
        </p:spPr>
      </p:pic>
      <p:pic>
        <p:nvPicPr>
          <p:cNvPr id="4" name="Picture 3" descr="A green and white logo&#10;&#10;AI-generated content may be incorrect.">
            <a:extLst>
              <a:ext uri="{FF2B5EF4-FFF2-40B4-BE49-F238E27FC236}">
                <a16:creationId xmlns:a16="http://schemas.microsoft.com/office/drawing/2014/main" id="{1C8399F8-3000-45BD-6F91-FBAE417DED8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812074" y="677965"/>
            <a:ext cx="1769699" cy="544063"/>
          </a:xfrm>
          <a:prstGeom prst="rect">
            <a:avLst/>
          </a:prstGeom>
        </p:spPr>
      </p:pic>
    </p:spTree>
    <p:extLst>
      <p:ext uri="{BB962C8B-B14F-4D97-AF65-F5344CB8AC3E}">
        <p14:creationId xmlns:p14="http://schemas.microsoft.com/office/powerpoint/2010/main" val="4130656272"/>
      </p:ext>
    </p:extLst>
  </p:cSld>
  <p:clrMap bg1="lt1" tx1="dk1" bg2="lt2" tx2="dk2" accent1="accent1" accent2="accent2" accent3="accent3" accent4="accent4" accent5="accent5" accent6="accent6" hlink="hlink" folHlink="folHlink"/>
  <p:sldLayoutIdLst>
    <p:sldLayoutId id="2147483705" r:id="rId1"/>
    <p:sldLayoutId id="2147483703" r:id="rId2"/>
    <p:sldLayoutId id="2147483704" r:id="rId3"/>
    <p:sldLayoutId id="2147483672" r:id="rId4"/>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33124A9C-C4BE-DC66-AF20-97C18166FEB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234843" y="533400"/>
            <a:ext cx="1592865" cy="757928"/>
          </a:xfrm>
          <a:prstGeom prst="rect">
            <a:avLst/>
          </a:prstGeom>
        </p:spPr>
      </p:pic>
      <p:pic>
        <p:nvPicPr>
          <p:cNvPr id="4" name="Picture 3" descr="A green and white logo&#10;&#10;AI-generated content may be incorrect.">
            <a:extLst>
              <a:ext uri="{FF2B5EF4-FFF2-40B4-BE49-F238E27FC236}">
                <a16:creationId xmlns:a16="http://schemas.microsoft.com/office/drawing/2014/main" id="{CC7B8029-8777-B7C3-CCE1-D1192E188BD9}"/>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439005" y="676688"/>
            <a:ext cx="1444892" cy="444206"/>
          </a:xfrm>
          <a:prstGeom prst="rect">
            <a:avLst/>
          </a:prstGeom>
        </p:spPr>
      </p:pic>
    </p:spTree>
    <p:extLst>
      <p:ext uri="{BB962C8B-B14F-4D97-AF65-F5344CB8AC3E}">
        <p14:creationId xmlns:p14="http://schemas.microsoft.com/office/powerpoint/2010/main" val="2554695408"/>
      </p:ext>
    </p:extLst>
  </p:cSld>
  <p:clrMap bg1="lt1" tx1="dk1" bg2="lt2" tx2="dk2" accent1="accent1" accent2="accent2" accent3="accent3" accent4="accent4" accent5="accent5" accent6="accent6" hlink="hlink" folHlink="folHlink"/>
  <p:sldLayoutIdLst>
    <p:sldLayoutId id="2147483713" r:id="rId1"/>
    <p:sldLayoutId id="2147483718" r:id="rId2"/>
    <p:sldLayoutId id="2147483723" r:id="rId3"/>
    <p:sldLayoutId id="2147483719" r:id="rId4"/>
    <p:sldLayoutId id="2147483726" r:id="rId5"/>
    <p:sldLayoutId id="2147483724" r:id="rId6"/>
    <p:sldLayoutId id="2147483725"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blue and black text on a black background&#10;&#10;Description automatically generated">
            <a:extLst>
              <a:ext uri="{FF2B5EF4-FFF2-40B4-BE49-F238E27FC236}">
                <a16:creationId xmlns:a16="http://schemas.microsoft.com/office/drawing/2014/main" id="{CFEC3AD5-DDC9-543A-AC53-73554D101E0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06001" y="267936"/>
            <a:ext cx="1921707" cy="914400"/>
          </a:xfrm>
          <a:prstGeom prst="rect">
            <a:avLst/>
          </a:prstGeom>
        </p:spPr>
      </p:pic>
      <p:pic>
        <p:nvPicPr>
          <p:cNvPr id="3" name="Picture 2" descr="A green and white logo&#10;&#10;AI-generated content may be incorrect.">
            <a:extLst>
              <a:ext uri="{FF2B5EF4-FFF2-40B4-BE49-F238E27FC236}">
                <a16:creationId xmlns:a16="http://schemas.microsoft.com/office/drawing/2014/main" id="{3508F8EA-36C5-C342-863B-6947848FBE1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48625" y="502741"/>
            <a:ext cx="1497246" cy="460302"/>
          </a:xfrm>
          <a:prstGeom prst="rect">
            <a:avLst/>
          </a:prstGeom>
        </p:spPr>
      </p:pic>
    </p:spTree>
    <p:extLst>
      <p:ext uri="{BB962C8B-B14F-4D97-AF65-F5344CB8AC3E}">
        <p14:creationId xmlns:p14="http://schemas.microsoft.com/office/powerpoint/2010/main" val="245909102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23427F39-4F8F-7889-8D70-164467F8DB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2" y="552562"/>
            <a:ext cx="1485777" cy="703373"/>
          </a:xfrm>
          <a:prstGeom prst="rect">
            <a:avLst/>
          </a:prstGeom>
        </p:spPr>
      </p:pic>
      <p:pic>
        <p:nvPicPr>
          <p:cNvPr id="3" name="Picture 2" descr="A green and white logo&#10;&#10;AI-generated content may be incorrect.">
            <a:extLst>
              <a:ext uri="{FF2B5EF4-FFF2-40B4-BE49-F238E27FC236}">
                <a16:creationId xmlns:a16="http://schemas.microsoft.com/office/drawing/2014/main" id="{401311E7-9E80-5DDF-D8BA-52EB7AEA8D2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33677" y="700400"/>
            <a:ext cx="1338683" cy="411555"/>
          </a:xfrm>
          <a:prstGeom prst="rect">
            <a:avLst/>
          </a:prstGeom>
        </p:spPr>
      </p:pic>
    </p:spTree>
    <p:extLst>
      <p:ext uri="{BB962C8B-B14F-4D97-AF65-F5344CB8AC3E}">
        <p14:creationId xmlns:p14="http://schemas.microsoft.com/office/powerpoint/2010/main" val="639390600"/>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www.skillsforcare.org.uk/CareWorkforcePathway" TargetMode="External"/><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skillsforcare.org.uk/AdoptionTemplate" TargetMode="External"/><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skillsforcare.org.uk/PathwayMappingTemplate" TargetMode="External"/><Relationship Id="rId2" Type="http://schemas.openxmlformats.org/officeDocument/2006/relationships/hyperlink" Target="https://www.skillsforcare.org.uk/AdoptionTemplate" TargetMode="External"/><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19.xml.rels><?xml version="1.0" encoding="UTF-8" standalone="yes"?>
<Relationships xmlns="http://schemas.openxmlformats.org/package/2006/relationships"><Relationship Id="rId3" Type="http://schemas.openxmlformats.org/officeDocument/2006/relationships/hyperlink" Target="https://www.skillsforcare.org.uk/AdoptionTemplate" TargetMode="External"/><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skillsforcare.org.uk/CareWorkforcePathway"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s://www.skillsforcare.org.uk/AdoptionTemplate" TargetMode="External"/><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skillsforcare.org.uk/Developing-your-workforce/Care-workforce-pathway/Career-and-development.aspx" TargetMode="External"/><Relationship Id="rId2" Type="http://schemas.openxmlformats.org/officeDocument/2006/relationships/hyperlink" Target="https://www.skillsforcare.org.uk/PathwayMappingTemplate" TargetMode="External"/><Relationship Id="rId1" Type="http://schemas.openxmlformats.org/officeDocument/2006/relationships/slideLayout" Target="../slideLayouts/slideLayout1.xml"/><Relationship Id="rId4" Type="http://schemas.openxmlformats.org/officeDocument/2006/relationships/hyperlink" Target="https://www.skillsforcare.org.uk/resources/documents/Developing-your-workforce/Care-Workforce-Pathway/Career-and-development/Career-development-plan-template.docx"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skillsforcare.org.uk/CareWorkforcePathway"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jpeg"/><Relationship Id="rId18" Type="http://schemas.openxmlformats.org/officeDocument/2006/relationships/image" Target="../media/image36.png"/><Relationship Id="rId26" Type="http://schemas.openxmlformats.org/officeDocument/2006/relationships/image" Target="../media/image44.png"/><Relationship Id="rId3" Type="http://schemas.openxmlformats.org/officeDocument/2006/relationships/image" Target="../media/image21.png"/><Relationship Id="rId21" Type="http://schemas.openxmlformats.org/officeDocument/2006/relationships/image" Target="../media/image39.png"/><Relationship Id="rId7" Type="http://schemas.openxmlformats.org/officeDocument/2006/relationships/image" Target="../media/image25.png"/><Relationship Id="rId12" Type="http://schemas.openxmlformats.org/officeDocument/2006/relationships/image" Target="../media/image30.jpeg"/><Relationship Id="rId17" Type="http://schemas.openxmlformats.org/officeDocument/2006/relationships/image" Target="../media/image35.jpeg"/><Relationship Id="rId25" Type="http://schemas.openxmlformats.org/officeDocument/2006/relationships/image" Target="../media/image43.png"/><Relationship Id="rId2" Type="http://schemas.openxmlformats.org/officeDocument/2006/relationships/image" Target="../media/image20.png"/><Relationship Id="rId16" Type="http://schemas.openxmlformats.org/officeDocument/2006/relationships/image" Target="../media/image34.jpeg"/><Relationship Id="rId20" Type="http://schemas.openxmlformats.org/officeDocument/2006/relationships/image" Target="../media/image38.jpeg"/><Relationship Id="rId29"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jpeg"/><Relationship Id="rId24" Type="http://schemas.openxmlformats.org/officeDocument/2006/relationships/image" Target="../media/image42.png"/><Relationship Id="rId5" Type="http://schemas.openxmlformats.org/officeDocument/2006/relationships/image" Target="../media/image23.png"/><Relationship Id="rId15" Type="http://schemas.openxmlformats.org/officeDocument/2006/relationships/image" Target="../media/image33.jpeg"/><Relationship Id="rId23" Type="http://schemas.openxmlformats.org/officeDocument/2006/relationships/image" Target="../media/image41.png"/><Relationship Id="rId28" Type="http://schemas.openxmlformats.org/officeDocument/2006/relationships/image" Target="../media/image46.png"/><Relationship Id="rId10" Type="http://schemas.openxmlformats.org/officeDocument/2006/relationships/image" Target="../media/image28.png"/><Relationship Id="rId19" Type="http://schemas.openxmlformats.org/officeDocument/2006/relationships/image" Target="../media/image37.jpe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40.png"/><Relationship Id="rId27" Type="http://schemas.openxmlformats.org/officeDocument/2006/relationships/image" Target="../media/image45.png"/></Relationships>
</file>

<file path=ppt/slides/_rels/slide5.xml.rels><?xml version="1.0" encoding="UTF-8" standalone="yes"?>
<Relationships xmlns="http://schemas.openxmlformats.org/package/2006/relationships"><Relationship Id="rId8" Type="http://schemas.openxmlformats.org/officeDocument/2006/relationships/hyperlink" Target="https://www.skillsforcare.org.uk/resources/documents/Developing-your-workforce/Care-Workforce-Pathway/Empowered-leaders-and-managers/Career-development-conversations-toolkit.pptx" TargetMode="External"/><Relationship Id="rId13" Type="http://schemas.openxmlformats.org/officeDocument/2006/relationships/image" Target="../media/image52.png"/><Relationship Id="rId3" Type="http://schemas.openxmlformats.org/officeDocument/2006/relationships/hyperlink" Target="https://www.skillsforcare.org.uk/AdoptionTemplate" TargetMode="External"/><Relationship Id="rId7" Type="http://schemas.openxmlformats.org/officeDocument/2006/relationships/hyperlink" Target="https://www.skillsforcare.org.uk/Developing-your-workforce/Care-workforce-pathway/Empowering-managers-and-leaders.aspx" TargetMode="External"/><Relationship Id="rId12" Type="http://schemas.openxmlformats.org/officeDocument/2006/relationships/image" Target="../media/image51.pn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hyperlink" Target="https://www.skillsforcare.org.uk/CareerDevelopmentPlan" TargetMode="External"/><Relationship Id="rId11" Type="http://schemas.openxmlformats.org/officeDocument/2006/relationships/image" Target="../media/image50.png"/><Relationship Id="rId5" Type="http://schemas.openxmlformats.org/officeDocument/2006/relationships/hyperlink" Target="https://www.skillsforcare.org.uk/Developing-your-workforce/Care-workforce-pathway/Supporting-recruitment-and-retention.aspx" TargetMode="External"/><Relationship Id="rId10" Type="http://schemas.openxmlformats.org/officeDocument/2006/relationships/image" Target="../media/image49.jpeg"/><Relationship Id="rId4" Type="http://schemas.openxmlformats.org/officeDocument/2006/relationships/hyperlink" Target="Pathway%20mapping%20template%20&#8211;%20https:/www.skillsforcare.org.uk/PathwayMappingTemplate" TargetMode="External"/><Relationship Id="rId9" Type="http://schemas.openxmlformats.org/officeDocument/2006/relationships/hyperlink" Target="https://www.skillsforcare.org.uk/Developing-your-workforce/Care-workforce-pathway/Career-and-development.aspx"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3380B-C6E5-3801-DBAF-D0E1899AE383}"/>
              </a:ext>
            </a:extLst>
          </p:cNvPr>
          <p:cNvSpPr>
            <a:spLocks noGrp="1"/>
          </p:cNvSpPr>
          <p:nvPr>
            <p:ph type="title"/>
          </p:nvPr>
        </p:nvSpPr>
        <p:spPr>
          <a:xfrm>
            <a:off x="537402" y="1719992"/>
            <a:ext cx="9349993" cy="559323"/>
          </a:xfrm>
        </p:spPr>
        <p:txBody>
          <a:bodyPr/>
          <a:lstStyle/>
          <a:p>
            <a:r>
              <a:rPr lang="en-GB" sz="4400" dirty="0"/>
              <a:t>A practical guide to adopting the Care Workforce Pathway</a:t>
            </a:r>
          </a:p>
        </p:txBody>
      </p:sp>
      <p:sp>
        <p:nvSpPr>
          <p:cNvPr id="3" name="Text Placeholder 2">
            <a:extLst>
              <a:ext uri="{FF2B5EF4-FFF2-40B4-BE49-F238E27FC236}">
                <a16:creationId xmlns:a16="http://schemas.microsoft.com/office/drawing/2014/main" id="{26DCFB96-CDE2-3BEC-5F7C-76CAF211ACFB}"/>
              </a:ext>
            </a:extLst>
          </p:cNvPr>
          <p:cNvSpPr>
            <a:spLocks noGrp="1"/>
          </p:cNvSpPr>
          <p:nvPr>
            <p:ph type="body" sz="quarter" idx="10"/>
          </p:nvPr>
        </p:nvSpPr>
        <p:spPr>
          <a:xfrm>
            <a:off x="537402" y="3325090"/>
            <a:ext cx="8377237" cy="626647"/>
          </a:xfrm>
        </p:spPr>
        <p:txBody>
          <a:bodyPr/>
          <a:lstStyle/>
          <a:p>
            <a:r>
              <a:rPr lang="en-GB" sz="2400" dirty="0"/>
              <a:t>How others are using the Pathway and practical advice from sector peers</a:t>
            </a:r>
          </a:p>
        </p:txBody>
      </p:sp>
    </p:spTree>
    <p:extLst>
      <p:ext uri="{BB962C8B-B14F-4D97-AF65-F5344CB8AC3E}">
        <p14:creationId xmlns:p14="http://schemas.microsoft.com/office/powerpoint/2010/main" val="168973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3F1C9-153C-3FEE-1DE3-B95364F62DD3}"/>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357B487B-01DA-D4A3-8FC9-E07DAEB2BBE2}"/>
              </a:ext>
            </a:extLst>
          </p:cNvPr>
          <p:cNvSpPr/>
          <p:nvPr/>
        </p:nvSpPr>
        <p:spPr>
          <a:xfrm>
            <a:off x="365424" y="1484671"/>
            <a:ext cx="11464325" cy="1032387"/>
          </a:xfrm>
          <a:prstGeom prst="rect">
            <a:avLst/>
          </a:prstGeom>
          <a:solidFill>
            <a:srgbClr val="CACACA">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3AB87843-7367-EAD0-3006-4FADAF2C6BC0}"/>
              </a:ext>
            </a:extLst>
          </p:cNvPr>
          <p:cNvSpPr>
            <a:spLocks noGrp="1"/>
          </p:cNvSpPr>
          <p:nvPr>
            <p:ph type="body" sz="quarter" idx="12"/>
          </p:nvPr>
        </p:nvSpPr>
        <p:spPr>
          <a:xfrm>
            <a:off x="495303" y="355317"/>
            <a:ext cx="7848598" cy="703263"/>
          </a:xfrm>
        </p:spPr>
        <p:txBody>
          <a:bodyPr/>
          <a:lstStyle/>
          <a:p>
            <a:r>
              <a:rPr lang="en-GB" sz="3200" dirty="0"/>
              <a:t>The Pathway is a national </a:t>
            </a:r>
          </a:p>
          <a:p>
            <a:r>
              <a:rPr lang="en-GB" sz="3200" dirty="0"/>
              <a:t>workforce framework</a:t>
            </a:r>
          </a:p>
        </p:txBody>
      </p:sp>
      <p:sp>
        <p:nvSpPr>
          <p:cNvPr id="6" name="TextBox 5">
            <a:extLst>
              <a:ext uri="{FF2B5EF4-FFF2-40B4-BE49-F238E27FC236}">
                <a16:creationId xmlns:a16="http://schemas.microsoft.com/office/drawing/2014/main" id="{2F971636-4B0D-99B5-BF43-7C4E2AC5A114}"/>
              </a:ext>
            </a:extLst>
          </p:cNvPr>
          <p:cNvSpPr txBox="1"/>
          <p:nvPr/>
        </p:nvSpPr>
        <p:spPr>
          <a:xfrm>
            <a:off x="495303" y="1525805"/>
            <a:ext cx="11028103" cy="977191"/>
          </a:xfrm>
          <a:prstGeom prst="rect">
            <a:avLst/>
          </a:prstGeom>
          <a:noFill/>
        </p:spPr>
        <p:txBody>
          <a:bodyPr wrap="square">
            <a:spAutoFit/>
          </a:bodyPr>
          <a:lstStyle/>
          <a:p>
            <a:pPr defTabSz="914309">
              <a:defRPr/>
            </a:pPr>
            <a:r>
              <a:rPr lang="en-GB" sz="1150" dirty="0">
                <a:solidFill>
                  <a:schemeClr val="tx1"/>
                </a:solidFill>
              </a:rPr>
              <a:t>The Care Workforce Pathway is a national workforce framework that can be adopted to meet your workforce needs. </a:t>
            </a:r>
            <a:r>
              <a:rPr lang="en-GB" sz="1150" kern="0" dirty="0">
                <a:solidFill>
                  <a:prstClr val="black"/>
                </a:solidFill>
                <a:latin typeface="Arial" panose="020B0604020202020204" pitchFamily="34" charset="0"/>
                <a:cs typeface="Arial" panose="020B0604020202020204" pitchFamily="34" charset="0"/>
              </a:rPr>
              <a:t>To help you decide on the best approach for your organisation, you could </a:t>
            </a:r>
            <a:r>
              <a:rPr lang="en-GB" sz="1150" b="1" kern="0" dirty="0">
                <a:solidFill>
                  <a:prstClr val="black"/>
                </a:solidFill>
                <a:latin typeface="Arial" panose="020B0604020202020204" pitchFamily="34" charset="0"/>
                <a:cs typeface="Arial" panose="020B0604020202020204" pitchFamily="34" charset="0"/>
              </a:rPr>
              <a:t>pilot the Pathway </a:t>
            </a:r>
            <a:r>
              <a:rPr lang="en-GB" sz="1150" kern="0" dirty="0">
                <a:solidFill>
                  <a:prstClr val="black"/>
                </a:solidFill>
                <a:latin typeface="Arial" panose="020B0604020202020204" pitchFamily="34" charset="0"/>
                <a:cs typeface="Arial" panose="020B0604020202020204" pitchFamily="34" charset="0"/>
              </a:rPr>
              <a:t>to help you gain insights to then decide the extent of Pathway adoption best suited for your organisation’s workforce needs</a:t>
            </a:r>
            <a:r>
              <a:rPr lang="en-GB" sz="1150" b="1" kern="0" dirty="0">
                <a:solidFill>
                  <a:prstClr val="black"/>
                </a:solidFill>
                <a:latin typeface="Arial" panose="020B0604020202020204" pitchFamily="34" charset="0"/>
                <a:cs typeface="Arial" panose="020B0604020202020204" pitchFamily="34" charset="0"/>
              </a:rPr>
              <a:t>. </a:t>
            </a:r>
          </a:p>
          <a:p>
            <a:pPr defTabSz="914309">
              <a:defRPr/>
            </a:pPr>
            <a:endParaRPr lang="en-GB" sz="1150" b="1" kern="0" dirty="0">
              <a:solidFill>
                <a:prstClr val="black"/>
              </a:solidFill>
              <a:latin typeface="Arial" panose="020B0604020202020204" pitchFamily="34" charset="0"/>
              <a:cs typeface="Arial" panose="020B0604020202020204" pitchFamily="34" charset="0"/>
            </a:endParaRPr>
          </a:p>
          <a:p>
            <a:pPr defTabSz="914309">
              <a:defRPr/>
            </a:pPr>
            <a:r>
              <a:rPr lang="en-GB" sz="1150" b="1" kern="0" dirty="0">
                <a:solidFill>
                  <a:prstClr val="black"/>
                </a:solidFill>
                <a:latin typeface="Arial" panose="020B0604020202020204" pitchFamily="34" charset="0"/>
                <a:cs typeface="Arial" panose="020B0604020202020204" pitchFamily="34" charset="0"/>
              </a:rPr>
              <a:t>Each adoption level builds on the previous one. Example of activities by adoption type (light, medium, full) can be in the appendix 3. </a:t>
            </a:r>
            <a:r>
              <a:rPr lang="en-GB" sz="1150" b="0" i="0" dirty="0">
                <a:solidFill>
                  <a:srgbClr val="000000"/>
                </a:solidFill>
                <a:effectLst/>
                <a:latin typeface="Arial" panose="020B0604020202020204" pitchFamily="34" charset="0"/>
              </a:rPr>
              <a:t>The Pathway is for all adult social care organisations, regardless of size and services provided. </a:t>
            </a:r>
            <a:endParaRPr lang="en-GB" sz="1150" kern="0" dirty="0">
              <a:solidFill>
                <a:prstClr val="black"/>
              </a:solidFill>
              <a:highlight>
                <a:srgbClr val="00FFFF"/>
              </a:highlight>
              <a:latin typeface="Arial" panose="020B060402020202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A399FB4C-40CD-19C8-DF26-F6BE18C2B32E}"/>
              </a:ext>
            </a:extLst>
          </p:cNvPr>
          <p:cNvGraphicFramePr>
            <a:graphicFrameLocks noGrp="1"/>
          </p:cNvGraphicFramePr>
          <p:nvPr>
            <p:extLst>
              <p:ext uri="{D42A27DB-BD31-4B8C-83A1-F6EECF244321}">
                <p14:modId xmlns:p14="http://schemas.microsoft.com/office/powerpoint/2010/main" val="3345969841"/>
              </p:ext>
            </p:extLst>
          </p:nvPr>
        </p:nvGraphicFramePr>
        <p:xfrm>
          <a:off x="357614" y="2590062"/>
          <a:ext cx="11476771" cy="2257084"/>
        </p:xfrm>
        <a:graphic>
          <a:graphicData uri="http://schemas.openxmlformats.org/drawingml/2006/table">
            <a:tbl>
              <a:tblPr/>
              <a:tblGrid>
                <a:gridCol w="1486969">
                  <a:extLst>
                    <a:ext uri="{9D8B030D-6E8A-4147-A177-3AD203B41FA5}">
                      <a16:colId xmlns:a16="http://schemas.microsoft.com/office/drawing/2014/main" val="3253452172"/>
                    </a:ext>
                  </a:extLst>
                </a:gridCol>
                <a:gridCol w="2906414">
                  <a:extLst>
                    <a:ext uri="{9D8B030D-6E8A-4147-A177-3AD203B41FA5}">
                      <a16:colId xmlns:a16="http://schemas.microsoft.com/office/drawing/2014/main" val="319071510"/>
                    </a:ext>
                  </a:extLst>
                </a:gridCol>
                <a:gridCol w="3541694">
                  <a:extLst>
                    <a:ext uri="{9D8B030D-6E8A-4147-A177-3AD203B41FA5}">
                      <a16:colId xmlns:a16="http://schemas.microsoft.com/office/drawing/2014/main" val="1942140311"/>
                    </a:ext>
                  </a:extLst>
                </a:gridCol>
                <a:gridCol w="3541694">
                  <a:extLst>
                    <a:ext uri="{9D8B030D-6E8A-4147-A177-3AD203B41FA5}">
                      <a16:colId xmlns:a16="http://schemas.microsoft.com/office/drawing/2014/main" val="2028942811"/>
                    </a:ext>
                  </a:extLst>
                </a:gridCol>
              </a:tblGrid>
              <a:tr h="268248">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endParaRPr lang="en-GB" sz="1800" dirty="0">
                        <a:solidFill>
                          <a:schemeClr val="bg1"/>
                        </a:solidFill>
                        <a:effectLst/>
                      </a:endParaRPr>
                    </a:p>
                  </a:txBody>
                  <a:tcPr marL="36066" marR="36066" marT="27714" marB="2771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solidFill>
                      <a:srgbClr val="0068B3"/>
                    </a:solid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1600" b="1" dirty="0">
                          <a:solidFill>
                            <a:schemeClr val="bg1"/>
                          </a:solidFill>
                          <a:effectLst/>
                        </a:rPr>
                        <a:t>1. Light adoption </a:t>
                      </a:r>
                      <a:endParaRPr lang="en-GB" sz="1600" dirty="0">
                        <a:solidFill>
                          <a:schemeClr val="bg1"/>
                        </a:solidFill>
                        <a:effectLst/>
                      </a:endParaRPr>
                    </a:p>
                  </a:txBody>
                  <a:tcPr marL="36066" marR="36066" marT="27714" marB="2771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solidFill>
                      <a:srgbClr val="0068B3"/>
                    </a:solid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1600" b="1" dirty="0">
                          <a:solidFill>
                            <a:schemeClr val="bg1"/>
                          </a:solidFill>
                          <a:effectLst/>
                        </a:rPr>
                        <a:t>2. Medium adoption </a:t>
                      </a:r>
                      <a:endParaRPr lang="en-GB" sz="1600" dirty="0">
                        <a:solidFill>
                          <a:schemeClr val="bg1"/>
                        </a:solidFill>
                        <a:effectLst/>
                      </a:endParaRPr>
                    </a:p>
                  </a:txBody>
                  <a:tcPr marL="36066" marR="36066" marT="27714" marB="2771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solidFill>
                      <a:srgbClr val="0068B3"/>
                    </a:solid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1600" b="1" dirty="0">
                          <a:solidFill>
                            <a:schemeClr val="bg1"/>
                          </a:solidFill>
                          <a:effectLst/>
                        </a:rPr>
                        <a:t>3. Full adoption </a:t>
                      </a:r>
                      <a:endParaRPr lang="en-GB" sz="1600" dirty="0">
                        <a:solidFill>
                          <a:schemeClr val="bg1"/>
                        </a:solidFill>
                        <a:effectLst/>
                      </a:endParaRPr>
                    </a:p>
                  </a:txBody>
                  <a:tcPr marL="36066" marR="36066" marT="27714" marB="2771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solidFill>
                      <a:srgbClr val="0068B3"/>
                    </a:solidFill>
                  </a:tcPr>
                </a:tc>
                <a:extLst>
                  <a:ext uri="{0D108BD9-81ED-4DB2-BD59-A6C34878D82A}">
                    <a16:rowId xmlns:a16="http://schemas.microsoft.com/office/drawing/2014/main" val="1461437423"/>
                  </a:ext>
                </a:extLst>
              </a:tr>
              <a:tr h="869258">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1200" b="1" dirty="0">
                          <a:solidFill>
                            <a:schemeClr val="tx1"/>
                          </a:solidFill>
                          <a:effectLst/>
                        </a:rPr>
                        <a:t>What the level of adoption could mean for your organisation  </a:t>
                      </a: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solidFill>
                      <a:srgbClr val="0068B3">
                        <a:alpha val="20000"/>
                      </a:srgbClr>
                    </a:solid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1200" b="0" dirty="0">
                          <a:solidFill>
                            <a:schemeClr val="tx1"/>
                          </a:solidFill>
                          <a:effectLst/>
                        </a:rPr>
                        <a:t>You’re likely to be updating relevant people documents, such as job descriptions, to align with the Pathway </a:t>
                      </a: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solidFill>
                      <a:srgbClr val="0068B3">
                        <a:alpha val="20000"/>
                      </a:srgbClr>
                    </a:solid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1200" b="0" dirty="0">
                          <a:solidFill>
                            <a:schemeClr val="tx1"/>
                          </a:solidFill>
                          <a:effectLst/>
                        </a:rPr>
                        <a:t>You’re then making changes to existing people processes, such as performance reviews, to include the Pathway  </a:t>
                      </a: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solidFill>
                      <a:srgbClr val="0068B3">
                        <a:alpha val="20000"/>
                      </a:srgbClr>
                    </a:solid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1200" b="0" dirty="0">
                          <a:solidFill>
                            <a:schemeClr val="tx1"/>
                          </a:solidFill>
                          <a:effectLst/>
                        </a:rPr>
                        <a:t>Here you’re likely to be transforming aspects of your operating model as part of wider strategic change and will integrate the Pathway on new people structures, talent management, pay and reward, etc</a:t>
                      </a: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solidFill>
                      <a:srgbClr val="0068B3">
                        <a:alpha val="20000"/>
                      </a:srgbClr>
                    </a:solidFill>
                  </a:tcPr>
                </a:tc>
                <a:extLst>
                  <a:ext uri="{0D108BD9-81ED-4DB2-BD59-A6C34878D82A}">
                    <a16:rowId xmlns:a16="http://schemas.microsoft.com/office/drawing/2014/main" val="3203689457"/>
                  </a:ext>
                </a:extLst>
              </a:tr>
              <a:tr h="188657">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1200" b="1" dirty="0">
                          <a:effectLst/>
                        </a:rPr>
                        <a:t>Some examples benefits the adoption can bring to your organisation </a:t>
                      </a: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1200" b="0" dirty="0">
                          <a:effectLst/>
                        </a:rPr>
                        <a:t>Standardised the role descriptions for staff in official documentations </a:t>
                      </a: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1200" b="0" dirty="0">
                          <a:effectLst/>
                        </a:rPr>
                        <a:t>Improved engagement with staff seeing a career in adult social care </a:t>
                      </a: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1200" b="0" dirty="0">
                          <a:effectLst/>
                        </a:rPr>
                        <a:t>Pathway is embedded in the organisation supported by a culture that recruits and retains staff</a:t>
                      </a: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solidFill>
                      <a:srgbClr val="0068B3">
                        <a:alpha val="10000"/>
                      </a:srgbClr>
                    </a:solidFill>
                  </a:tcPr>
                </a:tc>
                <a:extLst>
                  <a:ext uri="{0D108BD9-81ED-4DB2-BD59-A6C34878D82A}">
                    <a16:rowId xmlns:a16="http://schemas.microsoft.com/office/drawing/2014/main" val="2354394781"/>
                  </a:ext>
                </a:extLst>
              </a:tr>
            </a:tbl>
          </a:graphicData>
        </a:graphic>
      </p:graphicFrame>
      <p:sp>
        <p:nvSpPr>
          <p:cNvPr id="8" name="Rectangle: Diagonal Corners Rounded 7">
            <a:extLst>
              <a:ext uri="{FF2B5EF4-FFF2-40B4-BE49-F238E27FC236}">
                <a16:creationId xmlns:a16="http://schemas.microsoft.com/office/drawing/2014/main" id="{2E9FF129-F5FA-E135-82FC-2DF9E95F0ED8}"/>
              </a:ext>
            </a:extLst>
          </p:cNvPr>
          <p:cNvSpPr/>
          <p:nvPr/>
        </p:nvSpPr>
        <p:spPr>
          <a:xfrm>
            <a:off x="365424" y="5000716"/>
            <a:ext cx="11464325" cy="1194335"/>
          </a:xfrm>
          <a:prstGeom prst="round2DiagRect">
            <a:avLst/>
          </a:prstGeom>
          <a:solidFill>
            <a:srgbClr val="008F9C">
              <a:alpha val="25000"/>
            </a:srgbClr>
          </a:solidFill>
          <a:ln w="12700" cap="flat" cmpd="sng" algn="ctr">
            <a:noFill/>
            <a:prstDash val="solid"/>
            <a:miter lim="800000"/>
          </a:ln>
          <a:effectLst/>
        </p:spPr>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Choose the approach that best suits your workforce and organisational needs. This will vary across organisation, as for example small sized care providers will not have capacity for a dedicated team or standard HR infrastructure to adopt the Pathway.  </a:t>
            </a:r>
          </a:p>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103930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The Early Adopters started by conducting a small pilot to test the Pathway. As a result, most organisations have begun with light adoption which includes some medium adoption activities such as updating job adverts and creating a network of internal career coaches.</a:t>
            </a:r>
          </a:p>
        </p:txBody>
      </p:sp>
    </p:spTree>
    <p:extLst>
      <p:ext uri="{BB962C8B-B14F-4D97-AF65-F5344CB8AC3E}">
        <p14:creationId xmlns:p14="http://schemas.microsoft.com/office/powerpoint/2010/main" val="3839660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62809-A55E-16DB-84B5-583D7F5CA3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D4A339-1A3F-3016-A0A8-6B2AA49DFADF}"/>
              </a:ext>
            </a:extLst>
          </p:cNvPr>
          <p:cNvSpPr>
            <a:spLocks noGrp="1"/>
          </p:cNvSpPr>
          <p:nvPr>
            <p:ph type="title"/>
          </p:nvPr>
        </p:nvSpPr>
        <p:spPr>
          <a:xfrm>
            <a:off x="537402" y="1449826"/>
            <a:ext cx="9349993" cy="559323"/>
          </a:xfrm>
        </p:spPr>
        <p:txBody>
          <a:bodyPr/>
          <a:lstStyle/>
          <a:p>
            <a:r>
              <a:rPr lang="en-GB" sz="4000" dirty="0">
                <a:solidFill>
                  <a:srgbClr val="008C95"/>
                </a:solidFill>
              </a:rPr>
              <a:t>Section 2:</a:t>
            </a:r>
            <a:br>
              <a:rPr lang="en-GB" sz="4000" dirty="0"/>
            </a:br>
            <a:r>
              <a:rPr lang="en-GB" sz="4000" dirty="0"/>
              <a:t>The 5 stages to planning for the </a:t>
            </a:r>
            <a:br>
              <a:rPr lang="en-GB" sz="4000" dirty="0"/>
            </a:br>
            <a:r>
              <a:rPr lang="en-GB" sz="4000" dirty="0"/>
              <a:t>Care Workforce Pathway</a:t>
            </a:r>
          </a:p>
        </p:txBody>
      </p:sp>
      <p:sp>
        <p:nvSpPr>
          <p:cNvPr id="3" name="Google Shape;59;p13">
            <a:extLst>
              <a:ext uri="{FF2B5EF4-FFF2-40B4-BE49-F238E27FC236}">
                <a16:creationId xmlns:a16="http://schemas.microsoft.com/office/drawing/2014/main" id="{55842AAE-F054-3494-243A-2F363F743F9F}"/>
              </a:ext>
            </a:extLst>
          </p:cNvPr>
          <p:cNvSpPr txBox="1">
            <a:spLocks/>
          </p:cNvSpPr>
          <p:nvPr/>
        </p:nvSpPr>
        <p:spPr>
          <a:xfrm>
            <a:off x="537402" y="3429000"/>
            <a:ext cx="4895508" cy="101825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595959"/>
              </a:buClr>
              <a:buSzPts val="2800"/>
              <a:buFont typeface="Arial"/>
              <a:buNone/>
              <a:tabLst/>
              <a:defRPr/>
            </a:pPr>
            <a:r>
              <a:rPr lang="en-GB" sz="1800" kern="1200" dirty="0">
                <a:solidFill>
                  <a:schemeClr val="bg1">
                    <a:lumMod val="50000"/>
                  </a:schemeClr>
                </a:solidFill>
                <a:latin typeface="Arial" panose="020B0604020202020204" pitchFamily="34" charset="0"/>
                <a:ea typeface="+mn-ea"/>
                <a:cs typeface="Arial" panose="020B0604020202020204" pitchFamily="34" charset="0"/>
              </a:rPr>
              <a:t>Overview and practical checklist for small, medium and large adult care organisations </a:t>
            </a:r>
            <a:endParaRPr kumimoji="0" lang="en-GB" sz="1800" i="0" u="none" strike="noStrike" kern="0" cap="none" spc="0" normalizeH="0" baseline="0" noProof="0" dirty="0">
              <a:ln>
                <a:noFill/>
              </a:ln>
              <a:solidFill>
                <a:schemeClr val="bg1">
                  <a:lumMod val="50000"/>
                </a:schemeClr>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814139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4FA873-ADB8-5127-1471-FF26F4A7CA29}"/>
              </a:ext>
            </a:extLst>
          </p:cNvPr>
          <p:cNvSpPr>
            <a:spLocks noGrp="1"/>
          </p:cNvSpPr>
          <p:nvPr>
            <p:ph type="body" sz="quarter" idx="12"/>
          </p:nvPr>
        </p:nvSpPr>
        <p:spPr/>
        <p:txBody>
          <a:bodyPr/>
          <a:lstStyle/>
          <a:p>
            <a:r>
              <a:rPr lang="en-GB" sz="3200" dirty="0"/>
              <a:t>The 5 stages to plan for </a:t>
            </a:r>
          </a:p>
          <a:p>
            <a:r>
              <a:rPr lang="en-GB" sz="3200" dirty="0"/>
              <a:t>Pathway adoption</a:t>
            </a:r>
          </a:p>
        </p:txBody>
      </p:sp>
      <p:sp>
        <p:nvSpPr>
          <p:cNvPr id="2" name="Rectangle 1">
            <a:extLst>
              <a:ext uri="{FF2B5EF4-FFF2-40B4-BE49-F238E27FC236}">
                <a16:creationId xmlns:a16="http://schemas.microsoft.com/office/drawing/2014/main" id="{7453CEF0-EED6-F707-B5C1-AE2D718B448D}"/>
              </a:ext>
            </a:extLst>
          </p:cNvPr>
          <p:cNvSpPr/>
          <p:nvPr/>
        </p:nvSpPr>
        <p:spPr>
          <a:xfrm>
            <a:off x="495302" y="1596482"/>
            <a:ext cx="11492567" cy="672795"/>
          </a:xfrm>
          <a:prstGeom prst="rect">
            <a:avLst/>
          </a:prstGeom>
          <a:solidFill>
            <a:srgbClr val="0068B3">
              <a:alpha val="10000"/>
            </a:srgbClr>
          </a:solidFill>
          <a:ln w="10795" cap="flat" cmpd="sng" algn="ctr">
            <a:noFill/>
            <a:prstDash val="solid"/>
          </a:ln>
          <a:effectLst/>
        </p:spPr>
        <p:txBody>
          <a:bodyPr lIns="91440" tIns="45720" rIns="91440" bIns="45720" rtlCol="0" anchor="ctr"/>
          <a:lstStyle/>
          <a:p>
            <a:pPr defTabSz="914309">
              <a:defRPr/>
            </a:pPr>
            <a:r>
              <a:rPr lang="en-GB" sz="1200" kern="0">
                <a:solidFill>
                  <a:prstClr val="black"/>
                </a:solidFill>
                <a:latin typeface="Arial"/>
                <a:cs typeface="Arial"/>
              </a:rPr>
              <a:t>Whether you've decided to adopt the Pathway or not, there should be effective decision making that involves key internal stakeholders along with a process to guide you to achieving your Pathway goals. Pages 12-19 provide further information on each of the 5 stages, below, setting out suggested activities to ensure that locally, the Pathway has a structured approach, much like any project delivery, to progress from deciding to implementing the Pathway. </a:t>
            </a:r>
          </a:p>
        </p:txBody>
      </p:sp>
      <p:sp>
        <p:nvSpPr>
          <p:cNvPr id="40" name="Rectangle 39">
            <a:extLst>
              <a:ext uri="{FF2B5EF4-FFF2-40B4-BE49-F238E27FC236}">
                <a16:creationId xmlns:a16="http://schemas.microsoft.com/office/drawing/2014/main" id="{08628527-BAA1-325F-28F3-27146CE77569}"/>
              </a:ext>
            </a:extLst>
          </p:cNvPr>
          <p:cNvSpPr/>
          <p:nvPr/>
        </p:nvSpPr>
        <p:spPr>
          <a:xfrm>
            <a:off x="6004014" y="2516564"/>
            <a:ext cx="6090802" cy="672256"/>
          </a:xfrm>
          <a:prstGeom prst="rect">
            <a:avLst/>
          </a:prstGeom>
          <a:noFill/>
          <a:ln w="12700" cap="flat" cmpd="sng" algn="ctr">
            <a:noFill/>
            <a:prstDash val="solid"/>
            <a:miter lim="800000"/>
          </a:ln>
          <a:effectLst/>
        </p:spPr>
        <p:txBody>
          <a:bodyPr lIns="0" tIns="0" rIns="0" bIns="0" rtlCol="0" anchor="ctr" anchorCtr="0"/>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8F9C"/>
                </a:solidFill>
                <a:effectLst/>
                <a:uLnTx/>
                <a:uFillTx/>
                <a:latin typeface="Arial" panose="020B0604020202020204"/>
                <a:ea typeface="+mn-ea"/>
                <a:cs typeface="+mn-cs"/>
              </a:rPr>
              <a:t>1. Identify workforce challenge and decision needed</a:t>
            </a:r>
          </a:p>
          <a:p>
            <a:pPr marL="171450" marR="0" lvl="0" indent="-171450" algn="l" defTabSz="1039307"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Understand the benefits of the Care Pathway</a:t>
            </a:r>
          </a:p>
          <a:p>
            <a:pPr marL="171450" marR="0" lvl="0" indent="-171450" algn="l" defTabSz="1039307"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Know the workforce challenge and options </a:t>
            </a:r>
          </a:p>
          <a:p>
            <a:pPr marL="171450" marR="0" lvl="0" indent="-171450" algn="l" defTabSz="1039307"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Collect baseline data you need to inform your decision to engage with the Pathway</a:t>
            </a:r>
          </a:p>
          <a:p>
            <a:pPr marL="171450" marR="0" lvl="0" indent="-171450" algn="l" defTabSz="103930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1" name="Rectangle 40">
            <a:extLst>
              <a:ext uri="{FF2B5EF4-FFF2-40B4-BE49-F238E27FC236}">
                <a16:creationId xmlns:a16="http://schemas.microsoft.com/office/drawing/2014/main" id="{0AC594D2-73BE-F9CF-7F01-2FB00C54D567}"/>
              </a:ext>
            </a:extLst>
          </p:cNvPr>
          <p:cNvSpPr/>
          <p:nvPr/>
        </p:nvSpPr>
        <p:spPr>
          <a:xfrm>
            <a:off x="6737064" y="4872697"/>
            <a:ext cx="4311848" cy="984250"/>
          </a:xfrm>
          <a:prstGeom prst="rect">
            <a:avLst/>
          </a:prstGeom>
          <a:noFill/>
          <a:ln w="12700" cap="flat" cmpd="sng" algn="ctr">
            <a:noFill/>
            <a:prstDash val="solid"/>
            <a:miter lim="800000"/>
          </a:ln>
          <a:effectLst/>
        </p:spPr>
        <p:txBody>
          <a:bodyPr lIns="0" tIns="0" rIns="0" bIns="0" rtlCol="0" anchor="ctr" anchorCtr="0"/>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8F9C"/>
                </a:solidFill>
                <a:effectLst/>
                <a:uLnTx/>
                <a:uFillTx/>
                <a:latin typeface="Arial" panose="020B0604020202020204"/>
                <a:ea typeface="+mn-ea"/>
                <a:cs typeface="+mn-cs"/>
              </a:rPr>
              <a:t>3. Deliver and learn from the Pathway pilot </a:t>
            </a:r>
          </a:p>
          <a:p>
            <a:pPr marL="171450" marR="0" lvl="0" indent="-171450" algn="l" defTabSz="1039307"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Agree scope and timings</a:t>
            </a:r>
          </a:p>
          <a:p>
            <a:pPr marL="171450" marR="0" lvl="0" indent="-171450" algn="l" defTabSz="1039307"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Conduct exercises and gain insights</a:t>
            </a:r>
          </a:p>
          <a:p>
            <a:pPr marL="171450" marR="0" lvl="0" indent="-171450" algn="l" defTabSz="1039307"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How much of the Pathway do you want to adopt? </a:t>
            </a:r>
          </a:p>
        </p:txBody>
      </p:sp>
      <p:sp>
        <p:nvSpPr>
          <p:cNvPr id="42" name="Rectangle 41">
            <a:extLst>
              <a:ext uri="{FF2B5EF4-FFF2-40B4-BE49-F238E27FC236}">
                <a16:creationId xmlns:a16="http://schemas.microsoft.com/office/drawing/2014/main" id="{B02EB7B4-E436-3A8F-1AC6-3472E6E4C887}"/>
              </a:ext>
            </a:extLst>
          </p:cNvPr>
          <p:cNvSpPr/>
          <p:nvPr/>
        </p:nvSpPr>
        <p:spPr>
          <a:xfrm>
            <a:off x="7233823" y="3464014"/>
            <a:ext cx="4633493" cy="611142"/>
          </a:xfrm>
          <a:prstGeom prst="rect">
            <a:avLst/>
          </a:prstGeom>
          <a:noFill/>
          <a:ln w="12700" cap="flat" cmpd="sng" algn="ctr">
            <a:noFill/>
            <a:prstDash val="solid"/>
            <a:miter lim="800000"/>
          </a:ln>
          <a:effectLst/>
        </p:spPr>
        <p:txBody>
          <a:bodyPr lIns="0" tIns="0" rIns="0" bIns="0" rtlCol="0" anchor="ctr" anchorCtr="0"/>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8F9C"/>
                </a:solidFill>
                <a:effectLst/>
                <a:uLnTx/>
                <a:uFillTx/>
                <a:latin typeface="Arial" panose="020B0604020202020204"/>
                <a:ea typeface="+mn-ea"/>
                <a:cs typeface="+mn-cs"/>
              </a:rPr>
              <a:t>2. Governance and decision making </a:t>
            </a:r>
          </a:p>
          <a:p>
            <a:pPr marL="171450" marR="0" lvl="0" indent="-171450" algn="l" defTabSz="1039307"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Inform and work with your leaders </a:t>
            </a:r>
          </a:p>
          <a:p>
            <a:pPr marL="171450" marR="0" lvl="0" indent="-171450" algn="l" defTabSz="1039307"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Set up internal governance for the Pathway</a:t>
            </a:r>
          </a:p>
        </p:txBody>
      </p:sp>
      <p:sp>
        <p:nvSpPr>
          <p:cNvPr id="43" name="Rectangle 42">
            <a:extLst>
              <a:ext uri="{FF2B5EF4-FFF2-40B4-BE49-F238E27FC236}">
                <a16:creationId xmlns:a16="http://schemas.microsoft.com/office/drawing/2014/main" id="{87E0074C-7C22-F068-548E-F7209181CEF0}"/>
              </a:ext>
            </a:extLst>
          </p:cNvPr>
          <p:cNvSpPr/>
          <p:nvPr/>
        </p:nvSpPr>
        <p:spPr>
          <a:xfrm>
            <a:off x="497665" y="3313093"/>
            <a:ext cx="2959849" cy="984250"/>
          </a:xfrm>
          <a:prstGeom prst="rect">
            <a:avLst/>
          </a:prstGeom>
          <a:noFill/>
          <a:ln w="12700" cap="flat" cmpd="sng" algn="ctr">
            <a:noFill/>
            <a:prstDash val="solid"/>
            <a:miter lim="800000"/>
          </a:ln>
          <a:effectLst/>
        </p:spPr>
        <p:txBody>
          <a:bodyPr lIns="0" tIns="0" rIns="0" bIns="0" rtlCol="0" anchor="ctr" anchorCtr="0"/>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8F9C"/>
                </a:solidFill>
                <a:effectLst/>
                <a:uLnTx/>
                <a:uFillTx/>
                <a:latin typeface="Arial" panose="020B0604020202020204"/>
                <a:ea typeface="+mn-ea"/>
                <a:cs typeface="+mn-cs"/>
              </a:rPr>
              <a:t>5. Monitor and embed the Pathway</a:t>
            </a:r>
          </a:p>
          <a:p>
            <a:pPr marL="171450" marR="0" lvl="0" indent="-171450" algn="l" defTabSz="1039307"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Continuous learning on using the Pathway </a:t>
            </a:r>
          </a:p>
          <a:p>
            <a:pPr marL="171450" marR="0" lvl="0" indent="-171450" algn="l" defTabSz="1039307"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Integrate the Pathway with standard processes, policies etc</a:t>
            </a:r>
          </a:p>
        </p:txBody>
      </p:sp>
      <p:sp>
        <p:nvSpPr>
          <p:cNvPr id="44" name="Rectangle 43">
            <a:extLst>
              <a:ext uri="{FF2B5EF4-FFF2-40B4-BE49-F238E27FC236}">
                <a16:creationId xmlns:a16="http://schemas.microsoft.com/office/drawing/2014/main" id="{70F76211-1475-DA8A-B200-A9BD9D7398E7}"/>
              </a:ext>
            </a:extLst>
          </p:cNvPr>
          <p:cNvSpPr/>
          <p:nvPr/>
        </p:nvSpPr>
        <p:spPr>
          <a:xfrm>
            <a:off x="1029520" y="5001852"/>
            <a:ext cx="2996811" cy="611142"/>
          </a:xfrm>
          <a:prstGeom prst="rect">
            <a:avLst/>
          </a:prstGeom>
          <a:noFill/>
          <a:ln w="12700" cap="flat" cmpd="sng" algn="ctr">
            <a:noFill/>
            <a:prstDash val="solid"/>
            <a:miter lim="800000"/>
          </a:ln>
          <a:effectLst/>
        </p:spPr>
        <p:txBody>
          <a:bodyPr lIns="0" tIns="0" rIns="0" bIns="0" rtlCol="0" anchor="ctr" anchorCtr="0"/>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8F9C"/>
                </a:solidFill>
                <a:effectLst/>
                <a:uLnTx/>
                <a:uFillTx/>
                <a:latin typeface="Arial" panose="020B0604020202020204"/>
                <a:ea typeface="+mn-ea"/>
                <a:cs typeface="+mn-cs"/>
              </a:rPr>
              <a:t>4. Adopting the Pathway </a:t>
            </a:r>
          </a:p>
          <a:p>
            <a:pPr marL="171450" marR="0" lvl="0" indent="-171450" algn="l" defTabSz="1039307"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Plan, set up and deliver the Pathway project</a:t>
            </a:r>
          </a:p>
        </p:txBody>
      </p:sp>
      <p:sp>
        <p:nvSpPr>
          <p:cNvPr id="46" name="TextBox 45">
            <a:extLst>
              <a:ext uri="{FF2B5EF4-FFF2-40B4-BE49-F238E27FC236}">
                <a16:creationId xmlns:a16="http://schemas.microsoft.com/office/drawing/2014/main" id="{DD188E7D-F8EF-31E8-A1A9-4D72511721CF}"/>
              </a:ext>
            </a:extLst>
          </p:cNvPr>
          <p:cNvSpPr txBox="1"/>
          <p:nvPr/>
        </p:nvSpPr>
        <p:spPr>
          <a:xfrm>
            <a:off x="7727751" y="4297343"/>
            <a:ext cx="3736533" cy="430887"/>
          </a:xfrm>
          <a:prstGeom prst="rect">
            <a:avLst/>
          </a:prstGeom>
          <a:solidFill>
            <a:srgbClr val="0068B3">
              <a:alpha val="10000"/>
            </a:srgbClr>
          </a:solidFill>
        </p:spPr>
        <p:txBody>
          <a:bodyPr wrap="square" rtlCol="0">
            <a:spAutoFit/>
          </a:bodyPr>
          <a:lstStyle/>
          <a:p>
            <a:pPr marL="0" marR="0" lvl="0" indent="0" algn="ctr" defTabSz="1039307" rtl="0" eaLnBrk="1" fontAlgn="auto"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dirty="0">
                <a:ln>
                  <a:noFill/>
                </a:ln>
                <a:solidFill>
                  <a:prstClr val="black"/>
                </a:solidFill>
                <a:effectLst/>
                <a:uLnTx/>
                <a:uFillTx/>
                <a:latin typeface="Arial" panose="020B0604020202020204"/>
                <a:ea typeface="+mn-ea"/>
                <a:cs typeface="+mn-cs"/>
              </a:rPr>
              <a:t> “Do we want to proceed with a pilot to test if our workforce challenge can be addressed?”</a:t>
            </a:r>
          </a:p>
        </p:txBody>
      </p:sp>
      <p:sp>
        <p:nvSpPr>
          <p:cNvPr id="50" name="TextBox 49">
            <a:extLst>
              <a:ext uri="{FF2B5EF4-FFF2-40B4-BE49-F238E27FC236}">
                <a16:creationId xmlns:a16="http://schemas.microsoft.com/office/drawing/2014/main" id="{387DBB1A-2225-B907-07A8-AFF9157A0DC5}"/>
              </a:ext>
            </a:extLst>
          </p:cNvPr>
          <p:cNvSpPr txBox="1"/>
          <p:nvPr/>
        </p:nvSpPr>
        <p:spPr>
          <a:xfrm>
            <a:off x="3611992" y="5949902"/>
            <a:ext cx="3460603" cy="430887"/>
          </a:xfrm>
          <a:prstGeom prst="rect">
            <a:avLst/>
          </a:prstGeom>
          <a:solidFill>
            <a:srgbClr val="0068B3">
              <a:alpha val="10000"/>
            </a:srgbClr>
          </a:solidFill>
        </p:spPr>
        <p:txBody>
          <a:bodyPr wrap="square" rtlCol="0">
            <a:spAutoFit/>
          </a:bodyPr>
          <a:lstStyle/>
          <a:p>
            <a:pPr marL="0" marR="0" lvl="0" indent="0" algn="ctr" defTabSz="1039307" rtl="0" eaLnBrk="1" fontAlgn="auto"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dirty="0">
                <a:ln>
                  <a:noFill/>
                </a:ln>
                <a:solidFill>
                  <a:prstClr val="black"/>
                </a:solidFill>
                <a:effectLst/>
                <a:uLnTx/>
                <a:uFillTx/>
                <a:latin typeface="Arial" panose="020B0604020202020204"/>
                <a:ea typeface="+mn-ea"/>
                <a:cs typeface="+mn-cs"/>
              </a:rPr>
              <a:t> “Do we want to proceed with adopting the pathway? What does this look like for us?” </a:t>
            </a:r>
          </a:p>
        </p:txBody>
      </p:sp>
      <p:pic>
        <p:nvPicPr>
          <p:cNvPr id="53" name="Picture 52">
            <a:extLst>
              <a:ext uri="{FF2B5EF4-FFF2-40B4-BE49-F238E27FC236}">
                <a16:creationId xmlns:a16="http://schemas.microsoft.com/office/drawing/2014/main" id="{85795275-A181-A178-EB63-67639C9D44D2}"/>
              </a:ext>
            </a:extLst>
          </p:cNvPr>
          <p:cNvPicPr>
            <a:picLocks noChangeAspect="1"/>
          </p:cNvPicPr>
          <p:nvPr/>
        </p:nvPicPr>
        <p:blipFill>
          <a:blip r:embed="rId2"/>
          <a:stretch>
            <a:fillRect/>
          </a:stretch>
        </p:blipFill>
        <p:spPr>
          <a:xfrm>
            <a:off x="3594119" y="2516564"/>
            <a:ext cx="3400810" cy="3280474"/>
          </a:xfrm>
          <a:prstGeom prst="rect">
            <a:avLst/>
          </a:prstGeom>
        </p:spPr>
      </p:pic>
    </p:spTree>
    <p:extLst>
      <p:ext uri="{BB962C8B-B14F-4D97-AF65-F5344CB8AC3E}">
        <p14:creationId xmlns:p14="http://schemas.microsoft.com/office/powerpoint/2010/main" val="4149572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2F511-30D2-922E-2A3E-D54A20F7AF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FBCA87-0FDB-576D-CBE2-8851E575C6B1}"/>
              </a:ext>
            </a:extLst>
          </p:cNvPr>
          <p:cNvSpPr>
            <a:spLocks noGrp="1"/>
          </p:cNvSpPr>
          <p:nvPr>
            <p:ph type="title"/>
          </p:nvPr>
        </p:nvSpPr>
        <p:spPr>
          <a:xfrm>
            <a:off x="537402" y="1449826"/>
            <a:ext cx="9349993" cy="559323"/>
          </a:xfrm>
        </p:spPr>
        <p:txBody>
          <a:bodyPr/>
          <a:lstStyle/>
          <a:p>
            <a:r>
              <a:rPr lang="en-GB" sz="4000" dirty="0">
                <a:solidFill>
                  <a:srgbClr val="008C95"/>
                </a:solidFill>
              </a:rPr>
              <a:t>Section 2a:</a:t>
            </a:r>
            <a:br>
              <a:rPr lang="en-GB" sz="4000" dirty="0"/>
            </a:br>
            <a:r>
              <a:rPr lang="en-GB" sz="4000" dirty="0"/>
              <a:t>Checklist for small sized organisations</a:t>
            </a:r>
          </a:p>
        </p:txBody>
      </p:sp>
      <p:sp>
        <p:nvSpPr>
          <p:cNvPr id="3" name="Google Shape;59;p13">
            <a:extLst>
              <a:ext uri="{FF2B5EF4-FFF2-40B4-BE49-F238E27FC236}">
                <a16:creationId xmlns:a16="http://schemas.microsoft.com/office/drawing/2014/main" id="{18C53E3B-0762-9B43-2D82-EBF879F4F3AF}"/>
              </a:ext>
            </a:extLst>
          </p:cNvPr>
          <p:cNvSpPr txBox="1">
            <a:spLocks/>
          </p:cNvSpPr>
          <p:nvPr/>
        </p:nvSpPr>
        <p:spPr>
          <a:xfrm>
            <a:off x="537402" y="3429000"/>
            <a:ext cx="4895508" cy="101825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595959"/>
              </a:buClr>
              <a:buSzPts val="2800"/>
              <a:buFont typeface="Arial"/>
              <a:buNone/>
              <a:tabLst/>
              <a:defRPr/>
            </a:pPr>
            <a:r>
              <a:rPr lang="en-GB" sz="1800" kern="1200" dirty="0">
                <a:solidFill>
                  <a:schemeClr val="bg1">
                    <a:lumMod val="50000"/>
                  </a:schemeClr>
                </a:solidFill>
                <a:latin typeface="Arial" panose="020B0604020202020204" pitchFamily="34" charset="0"/>
                <a:ea typeface="+mn-ea"/>
                <a:cs typeface="Arial" panose="020B0604020202020204" pitchFamily="34" charset="0"/>
              </a:rPr>
              <a:t>(Less than 20 staff)</a:t>
            </a:r>
            <a:endParaRPr kumimoji="0" lang="en-GB" sz="1800" i="0" u="none" strike="noStrike" kern="0" cap="none" spc="0" normalizeH="0" baseline="0" noProof="0" dirty="0">
              <a:ln>
                <a:noFill/>
              </a:ln>
              <a:solidFill>
                <a:schemeClr val="bg1">
                  <a:lumMod val="50000"/>
                </a:schemeClr>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481536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0F53F-C6E0-739C-38A6-3DDB5E3DB8A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DA19924-73D7-211F-6C2B-FD5F60F6985F}"/>
              </a:ext>
            </a:extLst>
          </p:cNvPr>
          <p:cNvSpPr>
            <a:spLocks noGrp="1"/>
          </p:cNvSpPr>
          <p:nvPr>
            <p:ph type="body" sz="quarter" idx="12"/>
          </p:nvPr>
        </p:nvSpPr>
        <p:spPr>
          <a:xfrm>
            <a:off x="495303" y="355317"/>
            <a:ext cx="7848598" cy="703263"/>
          </a:xfrm>
        </p:spPr>
        <p:txBody>
          <a:bodyPr/>
          <a:lstStyle/>
          <a:p>
            <a:r>
              <a:rPr lang="en-GB" sz="3200" dirty="0"/>
              <a:t>A practical checklist for small organisations with less than 20 staff</a:t>
            </a:r>
          </a:p>
        </p:txBody>
      </p:sp>
      <p:graphicFrame>
        <p:nvGraphicFramePr>
          <p:cNvPr id="2" name="Table 1">
            <a:extLst>
              <a:ext uri="{FF2B5EF4-FFF2-40B4-BE49-F238E27FC236}">
                <a16:creationId xmlns:a16="http://schemas.microsoft.com/office/drawing/2014/main" id="{C2CF3995-7470-905D-EB35-606AA95A14A2}"/>
              </a:ext>
            </a:extLst>
          </p:cNvPr>
          <p:cNvGraphicFramePr>
            <a:graphicFrameLocks noGrp="1"/>
          </p:cNvGraphicFramePr>
          <p:nvPr>
            <p:extLst>
              <p:ext uri="{D42A27DB-BD31-4B8C-83A1-F6EECF244321}">
                <p14:modId xmlns:p14="http://schemas.microsoft.com/office/powerpoint/2010/main" val="3094930686"/>
              </p:ext>
            </p:extLst>
          </p:nvPr>
        </p:nvGraphicFramePr>
        <p:xfrm>
          <a:off x="414391" y="1617785"/>
          <a:ext cx="11269815" cy="4458561"/>
        </p:xfrm>
        <a:graphic>
          <a:graphicData uri="http://schemas.openxmlformats.org/drawingml/2006/table">
            <a:tbl>
              <a:tblPr firstRow="1" bandRow="1"/>
              <a:tblGrid>
                <a:gridCol w="1612445">
                  <a:extLst>
                    <a:ext uri="{9D8B030D-6E8A-4147-A177-3AD203B41FA5}">
                      <a16:colId xmlns:a16="http://schemas.microsoft.com/office/drawing/2014/main" val="3734264889"/>
                    </a:ext>
                  </a:extLst>
                </a:gridCol>
                <a:gridCol w="8404496">
                  <a:extLst>
                    <a:ext uri="{9D8B030D-6E8A-4147-A177-3AD203B41FA5}">
                      <a16:colId xmlns:a16="http://schemas.microsoft.com/office/drawing/2014/main" val="4241378080"/>
                    </a:ext>
                  </a:extLst>
                </a:gridCol>
                <a:gridCol w="1252874">
                  <a:extLst>
                    <a:ext uri="{9D8B030D-6E8A-4147-A177-3AD203B41FA5}">
                      <a16:colId xmlns:a16="http://schemas.microsoft.com/office/drawing/2014/main" val="206944140"/>
                    </a:ext>
                  </a:extLst>
                </a:gridCol>
              </a:tblGrid>
              <a:tr h="439615">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r>
                        <a:rPr lang="en-GB" sz="1400" dirty="0"/>
                        <a:t>Stage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r>
                        <a:rPr lang="en-GB" sz="1400" dirty="0"/>
                        <a:t>Suggestions to consider for Pathway adoption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r>
                        <a:rPr lang="en-GB" sz="1400" dirty="0"/>
                        <a:t>Complete?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extLst>
                  <a:ext uri="{0D108BD9-81ED-4DB2-BD59-A6C34878D82A}">
                    <a16:rowId xmlns:a16="http://schemas.microsoft.com/office/drawing/2014/main" val="2447230253"/>
                  </a:ext>
                </a:extLst>
              </a:tr>
              <a:tr h="844472">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marR="0" lvl="0" indent="0" algn="ctr" defTabSz="914492"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Identify your workforce challenge and decision needed</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marR="0" lvl="0" indent="0" algn="l" defTabSz="914492" rtl="0" eaLnBrk="1" fontAlgn="auto" latinLnBrk="0" hangingPunct="1">
                        <a:lnSpc>
                          <a:spcPct val="100000"/>
                        </a:lnSpc>
                        <a:spcBef>
                          <a:spcPts val="0"/>
                        </a:spcBef>
                        <a:spcAft>
                          <a:spcPts val="0"/>
                        </a:spcAft>
                        <a:buClrTx/>
                        <a:buSzTx/>
                        <a:buFontTx/>
                        <a:buNone/>
                        <a:tabLst/>
                        <a:defRPr/>
                      </a:pPr>
                      <a:r>
                        <a:rPr lang="en-GB" sz="1200"/>
                        <a:t>Speak to your staff to understand what’s working well or not so well in terms of their career experience and development. Use the insights to consider any enhancements in areas such as how your recruit and retain, manage and develop your people, and overall employee engagement. </a:t>
                      </a:r>
                    </a:p>
                    <a:p>
                      <a:pPr marL="0" marR="0" lvl="0" indent="0" algn="l" defTabSz="914492" rtl="0" eaLnBrk="1" fontAlgn="auto" latinLnBrk="0" hangingPunct="1">
                        <a:lnSpc>
                          <a:spcPct val="100000"/>
                        </a:lnSpc>
                        <a:spcBef>
                          <a:spcPts val="0"/>
                        </a:spcBef>
                        <a:spcAft>
                          <a:spcPts val="0"/>
                        </a:spcAft>
                        <a:buClrTx/>
                        <a:buSzTx/>
                        <a:buFontTx/>
                        <a:buNone/>
                        <a:tabLst/>
                        <a:defRPr/>
                      </a:pPr>
                      <a:endParaRPr lang="en-GB" sz="120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endParaRPr lang="en-GB"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extLst>
                  <a:ext uri="{0D108BD9-81ED-4DB2-BD59-A6C34878D82A}">
                    <a16:rowId xmlns:a16="http://schemas.microsoft.com/office/drawing/2014/main" val="1234699242"/>
                  </a:ext>
                </a:extLst>
              </a:tr>
              <a:tr h="844472">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algn="ctr"/>
                      <a:r>
                        <a:rPr lang="en-GB" sz="1200" b="1" dirty="0"/>
                        <a:t>Governance and decision making</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indent="0">
                        <a:buNone/>
                      </a:pPr>
                      <a:r>
                        <a:rPr lang="en-GB" sz="1200" dirty="0"/>
                        <a:t>Consider who needs to be involved in the process of adopting the Pathway – will you make all the decisions and tell your staff, or will you consult them through the process?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endParaRPr lang="en-GB"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extLst>
                  <a:ext uri="{0D108BD9-81ED-4DB2-BD59-A6C34878D82A}">
                    <a16:rowId xmlns:a16="http://schemas.microsoft.com/office/drawing/2014/main" val="2529980591"/>
                  </a:ext>
                </a:extLst>
              </a:tr>
              <a:tr h="844472">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marR="0" lvl="0" indent="0" algn="ctr" defTabSz="914492"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Deliver and learn from </a:t>
                      </a:r>
                    </a:p>
                    <a:p>
                      <a:pPr marL="0" marR="0" lvl="0" indent="0" algn="ctr" defTabSz="914492"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the Pathway pilot </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marR="0" lvl="0" indent="0" algn="l" defTabSz="914492" rtl="0" eaLnBrk="1" fontAlgn="auto" latinLnBrk="0" hangingPunct="1">
                        <a:lnSpc>
                          <a:spcPct val="100000"/>
                        </a:lnSpc>
                        <a:spcBef>
                          <a:spcPts val="0"/>
                        </a:spcBef>
                        <a:spcAft>
                          <a:spcPts val="0"/>
                        </a:spcAft>
                        <a:buClrTx/>
                        <a:buSzTx/>
                        <a:buFontTx/>
                        <a:buNone/>
                        <a:tabLst/>
                        <a:defRPr/>
                      </a:pPr>
                      <a:r>
                        <a:rPr lang="en-GB" sz="1200" dirty="0"/>
                        <a:t>Consider if or how you’d like to test the Pathway through a pilot. You could complete the Pathway mapping template and/or ask 2-3 of your staff to pilot using the Pathway’s skills self-assessment, having a career conversation with them, and completing the career development plan. Ask for their feedback and see what was most useful that you’d like to take forward. (See the Skills for Care website for templates).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endParaRPr lang="en-GB"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extLst>
                  <a:ext uri="{0D108BD9-81ED-4DB2-BD59-A6C34878D82A}">
                    <a16:rowId xmlns:a16="http://schemas.microsoft.com/office/drawing/2014/main" val="2494036261"/>
                  </a:ext>
                </a:extLst>
              </a:tr>
              <a:tr h="641058">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marR="0" lvl="0" indent="0" algn="ctr" defTabSz="914492" rtl="0" eaLnBrk="1" fontAlgn="auto" latinLnBrk="0" hangingPunct="1">
                        <a:lnSpc>
                          <a:spcPct val="100000"/>
                        </a:lnSpc>
                        <a:spcBef>
                          <a:spcPts val="0"/>
                        </a:spcBef>
                        <a:spcAft>
                          <a:spcPts val="0"/>
                        </a:spcAft>
                        <a:buClrTx/>
                        <a:buSzTx/>
                        <a:buFontTx/>
                        <a:buNone/>
                        <a:tabLst/>
                        <a:defRPr/>
                      </a:pPr>
                      <a:r>
                        <a:rPr lang="en-GB" sz="1200" b="1">
                          <a:solidFill>
                            <a:schemeClr val="tx1"/>
                          </a:solidFill>
                        </a:rPr>
                        <a:t>Adopting the Pathway </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marR="0" lvl="0" indent="0" algn="l" defTabSz="914492" rtl="0" eaLnBrk="1" fontAlgn="auto" latinLnBrk="0" hangingPunct="1">
                        <a:lnSpc>
                          <a:spcPct val="100000"/>
                        </a:lnSpc>
                        <a:spcBef>
                          <a:spcPts val="0"/>
                        </a:spcBef>
                        <a:spcAft>
                          <a:spcPts val="0"/>
                        </a:spcAft>
                        <a:buClrTx/>
                        <a:buSzTx/>
                        <a:buFontTx/>
                        <a:buNone/>
                        <a:tabLst/>
                        <a:defRPr/>
                      </a:pPr>
                      <a:r>
                        <a:rPr lang="en-GB" sz="1200"/>
                        <a:t>When you’ve decided how you’d like to adopt the Pathway, start planning for this with the appropriate resource, time, and budget.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endParaRPr lang="en-GB"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extLst>
                  <a:ext uri="{0D108BD9-81ED-4DB2-BD59-A6C34878D82A}">
                    <a16:rowId xmlns:a16="http://schemas.microsoft.com/office/drawing/2014/main" val="37876678"/>
                  </a:ext>
                </a:extLst>
              </a:tr>
              <a:tr h="844472">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marR="0" lvl="0" indent="0" algn="ctr" defTabSz="914492"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Monitor </a:t>
                      </a:r>
                    </a:p>
                    <a:p>
                      <a:pPr marL="0" marR="0" lvl="0" indent="0" algn="ctr" defTabSz="914492"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and embed the Pathway</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marR="0" lvl="0" indent="0" algn="l" defTabSz="914492" rtl="0" eaLnBrk="1" fontAlgn="auto" latinLnBrk="0" hangingPunct="1">
                        <a:lnSpc>
                          <a:spcPct val="100000"/>
                        </a:lnSpc>
                        <a:spcBef>
                          <a:spcPts val="0"/>
                        </a:spcBef>
                        <a:spcAft>
                          <a:spcPts val="0"/>
                        </a:spcAft>
                        <a:buClrTx/>
                        <a:buSzTx/>
                        <a:buFontTx/>
                        <a:buNone/>
                        <a:tabLst/>
                        <a:defRPr/>
                      </a:pPr>
                      <a:r>
                        <a:rPr lang="en-GB" sz="1200"/>
                        <a:t>Check-in with your managers and staff to understand the impact Pathway is having on their career development and experience of being in the care sector. Consider how these are improving the workforce challenge you initially identified, i.e reduce staff attrition, increase development etc. If relevant, publish your Pathway success stories on your website and internal communication channels. </a:t>
                      </a:r>
                      <a:endParaRPr lang="en-GB" sz="10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endParaRPr lang="en-GB"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extLst>
                  <a:ext uri="{0D108BD9-81ED-4DB2-BD59-A6C34878D82A}">
                    <a16:rowId xmlns:a16="http://schemas.microsoft.com/office/drawing/2014/main" val="4191945764"/>
                  </a:ext>
                </a:extLst>
              </a:tr>
            </a:tbl>
          </a:graphicData>
        </a:graphic>
      </p:graphicFrame>
      <p:pic>
        <p:nvPicPr>
          <p:cNvPr id="6" name="Picture 5">
            <a:extLst>
              <a:ext uri="{FF2B5EF4-FFF2-40B4-BE49-F238E27FC236}">
                <a16:creationId xmlns:a16="http://schemas.microsoft.com/office/drawing/2014/main" id="{C648C8FD-B6D7-01CA-E62F-6FC1FB3D987B}"/>
              </a:ext>
            </a:extLst>
          </p:cNvPr>
          <p:cNvPicPr>
            <a:picLocks noChangeAspect="1"/>
          </p:cNvPicPr>
          <p:nvPr/>
        </p:nvPicPr>
        <p:blipFill>
          <a:blip r:embed="rId2"/>
          <a:stretch>
            <a:fillRect/>
          </a:stretch>
        </p:blipFill>
        <p:spPr>
          <a:xfrm>
            <a:off x="171296" y="3990168"/>
            <a:ext cx="369474" cy="369474"/>
          </a:xfrm>
          <a:prstGeom prst="rect">
            <a:avLst/>
          </a:prstGeom>
        </p:spPr>
      </p:pic>
      <p:pic>
        <p:nvPicPr>
          <p:cNvPr id="7" name="Picture 6">
            <a:extLst>
              <a:ext uri="{FF2B5EF4-FFF2-40B4-BE49-F238E27FC236}">
                <a16:creationId xmlns:a16="http://schemas.microsoft.com/office/drawing/2014/main" id="{5C42CCA2-3F75-0401-5090-FDE68E424896}"/>
              </a:ext>
            </a:extLst>
          </p:cNvPr>
          <p:cNvPicPr>
            <a:picLocks noChangeAspect="1"/>
          </p:cNvPicPr>
          <p:nvPr/>
        </p:nvPicPr>
        <p:blipFill>
          <a:blip r:embed="rId3"/>
          <a:stretch>
            <a:fillRect/>
          </a:stretch>
        </p:blipFill>
        <p:spPr>
          <a:xfrm>
            <a:off x="157856" y="4718161"/>
            <a:ext cx="369474" cy="369474"/>
          </a:xfrm>
          <a:prstGeom prst="rect">
            <a:avLst/>
          </a:prstGeom>
        </p:spPr>
      </p:pic>
      <p:pic>
        <p:nvPicPr>
          <p:cNvPr id="8" name="Picture 7">
            <a:extLst>
              <a:ext uri="{FF2B5EF4-FFF2-40B4-BE49-F238E27FC236}">
                <a16:creationId xmlns:a16="http://schemas.microsoft.com/office/drawing/2014/main" id="{537BF962-5FDC-485F-1FDB-ED8C7EAC5B78}"/>
              </a:ext>
            </a:extLst>
          </p:cNvPr>
          <p:cNvPicPr>
            <a:picLocks noChangeAspect="1"/>
          </p:cNvPicPr>
          <p:nvPr/>
        </p:nvPicPr>
        <p:blipFill>
          <a:blip r:embed="rId4"/>
          <a:stretch>
            <a:fillRect/>
          </a:stretch>
        </p:blipFill>
        <p:spPr>
          <a:xfrm>
            <a:off x="167308" y="5482801"/>
            <a:ext cx="369474" cy="386715"/>
          </a:xfrm>
          <a:prstGeom prst="rect">
            <a:avLst/>
          </a:prstGeom>
        </p:spPr>
      </p:pic>
      <p:pic>
        <p:nvPicPr>
          <p:cNvPr id="9" name="Picture 8">
            <a:extLst>
              <a:ext uri="{FF2B5EF4-FFF2-40B4-BE49-F238E27FC236}">
                <a16:creationId xmlns:a16="http://schemas.microsoft.com/office/drawing/2014/main" id="{7E23C3BE-8027-BD8F-48C1-DD31B91381A9}"/>
              </a:ext>
            </a:extLst>
          </p:cNvPr>
          <p:cNvPicPr>
            <a:picLocks noChangeAspect="1"/>
          </p:cNvPicPr>
          <p:nvPr/>
        </p:nvPicPr>
        <p:blipFill>
          <a:blip r:embed="rId5"/>
          <a:stretch>
            <a:fillRect/>
          </a:stretch>
        </p:blipFill>
        <p:spPr>
          <a:xfrm>
            <a:off x="167308" y="2279137"/>
            <a:ext cx="369474" cy="366518"/>
          </a:xfrm>
          <a:prstGeom prst="rect">
            <a:avLst/>
          </a:prstGeom>
        </p:spPr>
      </p:pic>
      <p:pic>
        <p:nvPicPr>
          <p:cNvPr id="10" name="Picture 9">
            <a:extLst>
              <a:ext uri="{FF2B5EF4-FFF2-40B4-BE49-F238E27FC236}">
                <a16:creationId xmlns:a16="http://schemas.microsoft.com/office/drawing/2014/main" id="{5A4AADF2-5C99-BDD8-F7B4-E99502994046}"/>
              </a:ext>
            </a:extLst>
          </p:cNvPr>
          <p:cNvPicPr>
            <a:picLocks noChangeAspect="1"/>
          </p:cNvPicPr>
          <p:nvPr/>
        </p:nvPicPr>
        <p:blipFill>
          <a:blip r:embed="rId6"/>
          <a:stretch>
            <a:fillRect/>
          </a:stretch>
        </p:blipFill>
        <p:spPr>
          <a:xfrm>
            <a:off x="167308" y="3099306"/>
            <a:ext cx="369474" cy="361932"/>
          </a:xfrm>
          <a:prstGeom prst="rect">
            <a:avLst/>
          </a:prstGeom>
        </p:spPr>
      </p:pic>
    </p:spTree>
    <p:extLst>
      <p:ext uri="{BB962C8B-B14F-4D97-AF65-F5344CB8AC3E}">
        <p14:creationId xmlns:p14="http://schemas.microsoft.com/office/powerpoint/2010/main" val="418666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5CF0E-0E2A-154D-C9F0-C04C19E5A6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6F95FC-DF7C-7FDE-34D0-0116467C81CB}"/>
              </a:ext>
            </a:extLst>
          </p:cNvPr>
          <p:cNvSpPr>
            <a:spLocks noGrp="1"/>
          </p:cNvSpPr>
          <p:nvPr>
            <p:ph type="title"/>
          </p:nvPr>
        </p:nvSpPr>
        <p:spPr>
          <a:xfrm>
            <a:off x="537402" y="1668037"/>
            <a:ext cx="9349993" cy="559323"/>
          </a:xfrm>
        </p:spPr>
        <p:txBody>
          <a:bodyPr/>
          <a:lstStyle/>
          <a:p>
            <a:r>
              <a:rPr lang="en-GB" sz="4000" dirty="0">
                <a:solidFill>
                  <a:srgbClr val="008C95"/>
                </a:solidFill>
              </a:rPr>
              <a:t>Section 2b:</a:t>
            </a:r>
            <a:br>
              <a:rPr lang="en-GB" sz="4000" dirty="0"/>
            </a:br>
            <a:r>
              <a:rPr lang="en-GB" sz="4000" dirty="0"/>
              <a:t>Checklist for medium to large </a:t>
            </a:r>
            <a:br>
              <a:rPr lang="en-GB" sz="4000" dirty="0"/>
            </a:br>
            <a:r>
              <a:rPr lang="en-GB" sz="4000" dirty="0"/>
              <a:t>sized organisation</a:t>
            </a:r>
          </a:p>
        </p:txBody>
      </p:sp>
    </p:spTree>
    <p:extLst>
      <p:ext uri="{BB962C8B-B14F-4D97-AF65-F5344CB8AC3E}">
        <p14:creationId xmlns:p14="http://schemas.microsoft.com/office/powerpoint/2010/main" val="414009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92067-68D8-3AFA-FA1A-FF8F224CCD3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C6CB1FD-1485-2BCD-C22B-1467E83514E1}"/>
              </a:ext>
            </a:extLst>
          </p:cNvPr>
          <p:cNvSpPr>
            <a:spLocks noGrp="1"/>
          </p:cNvSpPr>
          <p:nvPr>
            <p:ph type="body" sz="quarter" idx="12"/>
          </p:nvPr>
        </p:nvSpPr>
        <p:spPr>
          <a:xfrm>
            <a:off x="1285013" y="355317"/>
            <a:ext cx="7848598" cy="703263"/>
          </a:xfrm>
        </p:spPr>
        <p:txBody>
          <a:bodyPr/>
          <a:lstStyle/>
          <a:p>
            <a:r>
              <a:rPr lang="en-GB" sz="3200" dirty="0"/>
              <a:t>1. Identify the workforce challenges</a:t>
            </a:r>
          </a:p>
        </p:txBody>
      </p:sp>
      <p:pic>
        <p:nvPicPr>
          <p:cNvPr id="3" name="Picture 2">
            <a:extLst>
              <a:ext uri="{FF2B5EF4-FFF2-40B4-BE49-F238E27FC236}">
                <a16:creationId xmlns:a16="http://schemas.microsoft.com/office/drawing/2014/main" id="{6EF9B43F-ACE3-8D14-D3C0-177CD354BE46}"/>
              </a:ext>
            </a:extLst>
          </p:cNvPr>
          <p:cNvPicPr>
            <a:picLocks noChangeAspect="1"/>
          </p:cNvPicPr>
          <p:nvPr/>
        </p:nvPicPr>
        <p:blipFill>
          <a:blip r:embed="rId2"/>
          <a:stretch>
            <a:fillRect/>
          </a:stretch>
        </p:blipFill>
        <p:spPr>
          <a:xfrm>
            <a:off x="414391" y="299367"/>
            <a:ext cx="714611" cy="714611"/>
          </a:xfrm>
          <a:prstGeom prst="rect">
            <a:avLst/>
          </a:prstGeom>
        </p:spPr>
      </p:pic>
      <p:graphicFrame>
        <p:nvGraphicFramePr>
          <p:cNvPr id="5" name="Table 4">
            <a:extLst>
              <a:ext uri="{FF2B5EF4-FFF2-40B4-BE49-F238E27FC236}">
                <a16:creationId xmlns:a16="http://schemas.microsoft.com/office/drawing/2014/main" id="{D8A4BDA8-8FAB-DFF3-360F-E864F3BDB71F}"/>
              </a:ext>
            </a:extLst>
          </p:cNvPr>
          <p:cNvGraphicFramePr>
            <a:graphicFrameLocks noGrp="1"/>
          </p:cNvGraphicFramePr>
          <p:nvPr>
            <p:extLst>
              <p:ext uri="{D42A27DB-BD31-4B8C-83A1-F6EECF244321}">
                <p14:modId xmlns:p14="http://schemas.microsoft.com/office/powerpoint/2010/main" val="559541279"/>
              </p:ext>
            </p:extLst>
          </p:nvPr>
        </p:nvGraphicFramePr>
        <p:xfrm>
          <a:off x="414391" y="1326839"/>
          <a:ext cx="11518446" cy="4993726"/>
        </p:xfrm>
        <a:graphic>
          <a:graphicData uri="http://schemas.openxmlformats.org/drawingml/2006/table">
            <a:tbl>
              <a:tblPr firstRow="1" bandRow="1"/>
              <a:tblGrid>
                <a:gridCol w="402140">
                  <a:extLst>
                    <a:ext uri="{9D8B030D-6E8A-4147-A177-3AD203B41FA5}">
                      <a16:colId xmlns:a16="http://schemas.microsoft.com/office/drawing/2014/main" val="4262775040"/>
                    </a:ext>
                  </a:extLst>
                </a:gridCol>
                <a:gridCol w="4897120">
                  <a:extLst>
                    <a:ext uri="{9D8B030D-6E8A-4147-A177-3AD203B41FA5}">
                      <a16:colId xmlns:a16="http://schemas.microsoft.com/office/drawing/2014/main" val="2230077407"/>
                    </a:ext>
                  </a:extLst>
                </a:gridCol>
                <a:gridCol w="5155699">
                  <a:extLst>
                    <a:ext uri="{9D8B030D-6E8A-4147-A177-3AD203B41FA5}">
                      <a16:colId xmlns:a16="http://schemas.microsoft.com/office/drawing/2014/main" val="928664485"/>
                    </a:ext>
                  </a:extLst>
                </a:gridCol>
                <a:gridCol w="1063487">
                  <a:extLst>
                    <a:ext uri="{9D8B030D-6E8A-4147-A177-3AD203B41FA5}">
                      <a16:colId xmlns:a16="http://schemas.microsoft.com/office/drawing/2014/main" val="367951757"/>
                    </a:ext>
                  </a:extLst>
                </a:gridCol>
              </a:tblGrid>
              <a:tr h="274384">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algn="ctr"/>
                      <a:endParaRPr lang="en-GB" sz="1200" dirty="0">
                        <a:latin typeface="Arial" panose="020B0604020202020204" pitchFamily="34" charset="0"/>
                        <a:cs typeface="Arial" panose="020B0604020202020204" pitchFamily="34" charset="0"/>
                      </a:endParaRP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algn="ctr"/>
                      <a:r>
                        <a:rPr lang="en-GB" sz="1200" dirty="0"/>
                        <a:t>Suggestions for organisations to have in place</a:t>
                      </a:r>
                      <a:endParaRPr lang="en-GB" sz="1200" dirty="0">
                        <a:latin typeface="Arial" panose="020B0604020202020204" pitchFamily="34" charset="0"/>
                        <a:cs typeface="Arial" panose="020B0604020202020204" pitchFamily="34" charset="0"/>
                      </a:endParaRP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algn="ctr"/>
                      <a:r>
                        <a:rPr lang="en-GB" sz="1200" dirty="0"/>
                        <a:t>Tips </a:t>
                      </a:r>
                      <a:endParaRPr lang="en-GB" sz="1200" dirty="0">
                        <a:latin typeface="Arial" panose="020B0604020202020204" pitchFamily="34" charset="0"/>
                        <a:cs typeface="Arial" panose="020B0604020202020204" pitchFamily="34" charset="0"/>
                      </a:endParaRP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algn="ctr"/>
                      <a:r>
                        <a:rPr lang="en-GB" sz="1200" dirty="0"/>
                        <a:t>Complete?</a:t>
                      </a:r>
                      <a:endParaRPr lang="en-GB" sz="1200" dirty="0">
                        <a:latin typeface="Arial"/>
                        <a:cs typeface="Arial"/>
                      </a:endParaRP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extLst>
                  <a:ext uri="{0D108BD9-81ED-4DB2-BD59-A6C34878D82A}">
                    <a16:rowId xmlns:a16="http://schemas.microsoft.com/office/drawing/2014/main" val="1280308802"/>
                  </a:ext>
                </a:extLst>
              </a:tr>
              <a:tr h="599118">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GB" sz="1100" dirty="0"/>
                        <a:t>1</a:t>
                      </a:r>
                      <a:endParaRPr lang="en-GB" sz="1100" dirty="0">
                        <a:latin typeface="Arial"/>
                        <a:cs typeface="Arial"/>
                      </a:endParaRPr>
                    </a:p>
                  </a:txBody>
                  <a:tcPr marL="91461" marR="91461" marT="45731" marB="4573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100" b="1">
                          <a:solidFill>
                            <a:srgbClr val="000000"/>
                          </a:solidFill>
                          <a:effectLst/>
                        </a:rPr>
                        <a:t>Pathway benefits and organisation goals: </a:t>
                      </a:r>
                      <a:endParaRPr lang="en-GB" sz="110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100">
                          <a:solidFill>
                            <a:srgbClr val="000000"/>
                          </a:solidFill>
                          <a:effectLst/>
                        </a:rPr>
                        <a:t>There is clarity on the intent and benefits of the Pathway for your organisation, and these align with your goals for workforce or talent management strategy</a:t>
                      </a:r>
                    </a:p>
                  </a:txBody>
                  <a:tcPr marL="91461" marR="91461" marT="45731" marB="4573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marR="0" lvl="0" indent="0" algn="l" defTabSz="914492"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dirty="0">
                          <a:solidFill>
                            <a:srgbClr val="000000"/>
                          </a:solidFill>
                          <a:effectLst/>
                        </a:rPr>
                        <a:t>Refer to the </a:t>
                      </a:r>
                      <a:r>
                        <a:rPr lang="en-GB" sz="1100" dirty="0">
                          <a:solidFill>
                            <a:srgbClr val="0068B3"/>
                          </a:solidFill>
                          <a:effectLst/>
                          <a:hlinkClick r:id="rId3">
                            <a:extLst>
                              <a:ext uri="{A12FA001-AC4F-418D-AE19-62706E023703}">
                                <ahyp:hlinkClr xmlns:ahyp="http://schemas.microsoft.com/office/drawing/2018/hyperlinkcolor" val="tx"/>
                              </a:ext>
                            </a:extLst>
                          </a:hlinkClick>
                        </a:rPr>
                        <a:t>Skills for Care website</a:t>
                      </a:r>
                      <a:r>
                        <a:rPr lang="en-GB" sz="1100" dirty="0">
                          <a:solidFill>
                            <a:srgbClr val="0068B3"/>
                          </a:solidFill>
                          <a:effectLst/>
                        </a:rPr>
                        <a:t> </a:t>
                      </a:r>
                      <a:r>
                        <a:rPr lang="en-GB" sz="1100" dirty="0">
                          <a:solidFill>
                            <a:srgbClr val="000000"/>
                          </a:solidFill>
                          <a:effectLst/>
                        </a:rPr>
                        <a:t>for information on the Pathway benefits, Pathway stories from the sector etc. Share these with your leadership teams and organisation. </a:t>
                      </a:r>
                      <a:r>
                        <a:rPr lang="en-GB" sz="1100" b="1" dirty="0">
                          <a:solidFill>
                            <a:srgbClr val="000000"/>
                          </a:solidFill>
                          <a:effectLst/>
                          <a:highlight>
                            <a:srgbClr val="FFFF00"/>
                          </a:highlight>
                        </a:rPr>
                        <a:t> </a:t>
                      </a:r>
                    </a:p>
                    <a:p>
                      <a:pPr marL="0" marR="0" lvl="0" indent="0" algn="l" defTabSz="91449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1461" marR="91461" marT="45731" marB="4573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endParaRPr lang="en-GB" sz="1100" dirty="0">
                        <a:latin typeface="Arial"/>
                        <a:cs typeface="Arial"/>
                      </a:endParaRPr>
                    </a:p>
                  </a:txBody>
                  <a:tcPr marL="91461" marR="91461" marT="45731" marB="4573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extLst>
                  <a:ext uri="{0D108BD9-81ED-4DB2-BD59-A6C34878D82A}">
                    <a16:rowId xmlns:a16="http://schemas.microsoft.com/office/drawing/2014/main" val="1298059652"/>
                  </a:ext>
                </a:extLst>
              </a:tr>
              <a:tr h="599118">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indent="0" algn="ctr">
                        <a:buFontTx/>
                        <a:buNone/>
                      </a:pPr>
                      <a:r>
                        <a:rPr lang="en-GB" sz="1100"/>
                        <a:t>2</a:t>
                      </a:r>
                      <a:endParaRPr lang="en-GB" sz="1100">
                        <a:latin typeface="Arial"/>
                        <a:cs typeface="Arial"/>
                      </a:endParaRP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a:spcBef>
                          <a:spcPts val="0"/>
                        </a:spcBef>
                        <a:spcAft>
                          <a:spcPts val="0"/>
                        </a:spcAft>
                      </a:pPr>
                      <a:r>
                        <a:rPr lang="en-GB" sz="1100" b="1" dirty="0">
                          <a:solidFill>
                            <a:srgbClr val="000000"/>
                          </a:solidFill>
                          <a:effectLst/>
                        </a:rPr>
                        <a:t>Baseline employee data:</a:t>
                      </a:r>
                    </a:p>
                    <a:p>
                      <a:pPr>
                        <a:spcBef>
                          <a:spcPts val="0"/>
                        </a:spcBef>
                        <a:spcAft>
                          <a:spcPts val="0"/>
                        </a:spcAft>
                      </a:pPr>
                      <a:r>
                        <a:rPr lang="en-GB" sz="1100" dirty="0">
                          <a:solidFill>
                            <a:srgbClr val="000000"/>
                          </a:solidFill>
                          <a:effectLst/>
                        </a:rPr>
                        <a:t>Understand the current employee data you have, such as:</a:t>
                      </a:r>
                    </a:p>
                    <a:p>
                      <a:pPr marL="342900" marR="0" lvl="0" indent="-342900" algn="l" defTabSz="914492"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100" dirty="0">
                          <a:solidFill>
                            <a:srgbClr val="000000"/>
                          </a:solidFill>
                          <a:effectLst/>
                        </a:rPr>
                        <a:t>Reasons why people leave or were retained – anecdotal information and/or exit interviews</a:t>
                      </a:r>
                    </a:p>
                    <a:p>
                      <a:pPr marL="342900" marR="0" lvl="0" indent="-342900" algn="l" defTabSz="914492"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100" dirty="0">
                          <a:solidFill>
                            <a:srgbClr val="000000"/>
                          </a:solidFill>
                          <a:effectLst/>
                        </a:rPr>
                        <a:t>Insights from your employee surveys on development and progression opportunities</a:t>
                      </a:r>
                    </a:p>
                    <a:p>
                      <a:pPr marL="342900" lvl="0" indent="-342900">
                        <a:spcBef>
                          <a:spcPts val="0"/>
                        </a:spcBef>
                        <a:spcAft>
                          <a:spcPts val="0"/>
                        </a:spcAft>
                        <a:buFont typeface="Wingdings" panose="05000000000000000000" pitchFamily="2" charset="2"/>
                        <a:buChar char="§"/>
                      </a:pPr>
                      <a:r>
                        <a:rPr lang="en-GB" sz="1100" dirty="0">
                          <a:solidFill>
                            <a:srgbClr val="000000"/>
                          </a:solidFill>
                          <a:effectLst/>
                        </a:rPr>
                        <a:t>Recruitment gaps and pipeline </a:t>
                      </a:r>
                    </a:p>
                    <a:p>
                      <a:pPr marL="342900" lvl="0" indent="-342900">
                        <a:spcBef>
                          <a:spcPts val="0"/>
                        </a:spcBef>
                        <a:spcAft>
                          <a:spcPts val="0"/>
                        </a:spcAft>
                        <a:buFont typeface="Wingdings" panose="05000000000000000000" pitchFamily="2" charset="2"/>
                        <a:buChar char="§"/>
                      </a:pPr>
                      <a:r>
                        <a:rPr lang="en-GB" sz="1100" dirty="0">
                          <a:solidFill>
                            <a:srgbClr val="000000"/>
                          </a:solidFill>
                          <a:effectLst/>
                        </a:rPr>
                        <a:t>In-role development opportunities: No. of qualified employees </a:t>
                      </a:r>
                    </a:p>
                    <a:p>
                      <a:pPr marL="342900" lvl="0" indent="-342900">
                        <a:spcBef>
                          <a:spcPts val="0"/>
                        </a:spcBef>
                        <a:spcAft>
                          <a:spcPts val="0"/>
                        </a:spcAft>
                        <a:buFont typeface="Wingdings" panose="05000000000000000000" pitchFamily="2" charset="2"/>
                        <a:buChar char="§"/>
                      </a:pPr>
                      <a:r>
                        <a:rPr lang="en-GB" sz="1100" dirty="0">
                          <a:solidFill>
                            <a:srgbClr val="000000"/>
                          </a:solidFill>
                          <a:effectLst/>
                        </a:rPr>
                        <a:t>Promotion opportunities: planned vs actual  </a:t>
                      </a:r>
                    </a:p>
                    <a:p>
                      <a:pPr marL="342900" lvl="0" indent="-342900">
                        <a:spcBef>
                          <a:spcPts val="0"/>
                        </a:spcBef>
                        <a:spcAft>
                          <a:spcPts val="0"/>
                        </a:spcAft>
                        <a:buFont typeface="Wingdings" panose="05000000000000000000" pitchFamily="2" charset="2"/>
                        <a:buChar char="§"/>
                      </a:pPr>
                      <a:r>
                        <a:rPr lang="en-GB" sz="1100" dirty="0">
                          <a:solidFill>
                            <a:srgbClr val="000000"/>
                          </a:solidFill>
                          <a:effectLst/>
                        </a:rPr>
                        <a:t>Frequency of supervisions across the year</a:t>
                      </a:r>
                    </a:p>
                    <a:p>
                      <a:pPr marL="342900" lvl="0" indent="-342900">
                        <a:spcBef>
                          <a:spcPts val="0"/>
                        </a:spcBef>
                        <a:spcAft>
                          <a:spcPts val="0"/>
                        </a:spcAft>
                        <a:buFont typeface="Wingdings" panose="05000000000000000000" pitchFamily="2" charset="2"/>
                        <a:buChar char="§"/>
                      </a:pPr>
                      <a:r>
                        <a:rPr lang="en-GB" sz="1100" dirty="0">
                          <a:solidFill>
                            <a:srgbClr val="000000"/>
                          </a:solidFill>
                          <a:effectLst/>
                        </a:rPr>
                        <a:t>Feedback on performance management process </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a:spcBef>
                          <a:spcPts val="400"/>
                        </a:spcBef>
                        <a:spcAft>
                          <a:spcPts val="400"/>
                        </a:spcAft>
                      </a:pPr>
                      <a:r>
                        <a:rPr lang="en-GB" sz="1100" dirty="0">
                          <a:solidFill>
                            <a:srgbClr val="000000"/>
                          </a:solidFill>
                          <a:effectLst/>
                        </a:rPr>
                        <a:t>By considering your current workforce challenges through this data, this will allow you to use the Pathway in a targeted area, and focus on specific ways of adopting.</a:t>
                      </a:r>
                      <a:endPar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indent="0">
                        <a:buFont typeface="Arial" panose="020B0604020202020204" pitchFamily="34" charset="0"/>
                        <a:buNone/>
                      </a:pPr>
                      <a:endParaRPr lang="en-GB" sz="1100" dirty="0">
                        <a:latin typeface="Arial" panose="020B0604020202020204" pitchFamily="34" charset="0"/>
                        <a:cs typeface="Arial" panose="020B0604020202020204" pitchFamily="34" charset="0"/>
                      </a:endParaRP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extLst>
                  <a:ext uri="{0D108BD9-81ED-4DB2-BD59-A6C34878D82A}">
                    <a16:rowId xmlns:a16="http://schemas.microsoft.com/office/drawing/2014/main" val="1136069375"/>
                  </a:ext>
                </a:extLst>
              </a:tr>
              <a:tr h="1030322">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indent="0" algn="ctr">
                        <a:buFontTx/>
                        <a:buNone/>
                      </a:pPr>
                      <a:r>
                        <a:rPr lang="en-GB" sz="1100"/>
                        <a:t>3</a:t>
                      </a:r>
                      <a:endParaRPr lang="en-GB" sz="1100">
                        <a:latin typeface="Arial"/>
                        <a:cs typeface="Arial"/>
                      </a:endParaRP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lvl="0" indent="0">
                        <a:spcBef>
                          <a:spcPts val="0"/>
                        </a:spcBef>
                        <a:spcAft>
                          <a:spcPts val="0"/>
                        </a:spcAft>
                        <a:buFont typeface="Symbol" panose="05050102010706020507" pitchFamily="18" charset="2"/>
                        <a:buNone/>
                      </a:pPr>
                      <a:r>
                        <a:rPr lang="en-GB" sz="1100" b="1">
                          <a:solidFill>
                            <a:srgbClr val="000000"/>
                          </a:solidFill>
                          <a:effectLst/>
                        </a:rPr>
                        <a:t>Considered the investment needed to adopt the Pathway:</a:t>
                      </a:r>
                    </a:p>
                    <a:p>
                      <a:pPr marL="0" lvl="0" indent="0">
                        <a:spcBef>
                          <a:spcPts val="0"/>
                        </a:spcBef>
                        <a:spcAft>
                          <a:spcPts val="0"/>
                        </a:spcAft>
                        <a:buFont typeface="Symbol" panose="05050102010706020507" pitchFamily="18" charset="2"/>
                        <a:buNone/>
                      </a:pPr>
                      <a:r>
                        <a:rPr lang="en-GB" sz="1100">
                          <a:solidFill>
                            <a:srgbClr val="000000"/>
                          </a:solidFill>
                          <a:effectLst/>
                        </a:rPr>
                        <a:t>The potential costs have been weighed against the expected benefits, as a result of adopting the Pathway, through a cost/benefit analysis.</a:t>
                      </a:r>
                      <a:endParaRPr lang="en-GB"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lvl="0" indent="0">
                        <a:spcBef>
                          <a:spcPts val="0"/>
                        </a:spcBef>
                        <a:spcAft>
                          <a:spcPts val="0"/>
                        </a:spcAft>
                        <a:buFont typeface="Symbol" panose="05050102010706020507" pitchFamily="18" charset="2"/>
                        <a:buNone/>
                      </a:pPr>
                      <a:r>
                        <a:rPr lang="en-GB" sz="1100" dirty="0">
                          <a:solidFill>
                            <a:srgbClr val="000000"/>
                          </a:solidFill>
                          <a:effectLst/>
                        </a:rPr>
                        <a:t> Your cost/benefit analysis could cover: </a:t>
                      </a:r>
                    </a:p>
                    <a:p>
                      <a:pPr marL="171450" lvl="0" indent="-171450">
                        <a:spcBef>
                          <a:spcPts val="0"/>
                        </a:spcBef>
                        <a:spcAft>
                          <a:spcPts val="0"/>
                        </a:spcAft>
                        <a:buFont typeface="Wingdings" panose="05000000000000000000" pitchFamily="2" charset="2"/>
                        <a:buChar char="§"/>
                      </a:pPr>
                      <a:r>
                        <a:rPr lang="en-GB" sz="1100" dirty="0">
                          <a:solidFill>
                            <a:srgbClr val="000000"/>
                          </a:solidFill>
                          <a:effectLst/>
                        </a:rPr>
                        <a:t>Costs of resources, suggested qualifications, implementation costs etc</a:t>
                      </a:r>
                    </a:p>
                    <a:p>
                      <a:pPr marL="171450" lvl="0" indent="-171450">
                        <a:spcBef>
                          <a:spcPts val="0"/>
                        </a:spcBef>
                        <a:spcAft>
                          <a:spcPts val="0"/>
                        </a:spcAft>
                        <a:buFont typeface="Wingdings" panose="05000000000000000000" pitchFamily="2" charset="2"/>
                        <a:buChar char="§"/>
                      </a:pPr>
                      <a:r>
                        <a:rPr lang="en-GB" sz="1100" dirty="0">
                          <a:solidFill>
                            <a:srgbClr val="000000"/>
                          </a:solidFill>
                          <a:effectLst/>
                        </a:rPr>
                        <a:t>Benefits: workforce development opportunities, retention rates, organisation reputation</a:t>
                      </a:r>
                    </a:p>
                    <a:p>
                      <a:pPr marL="171450" lvl="0" indent="-171450">
                        <a:spcBef>
                          <a:spcPts val="0"/>
                        </a:spcBef>
                        <a:spcAft>
                          <a:spcPts val="0"/>
                        </a:spcAft>
                        <a:buFont typeface="Wingdings" panose="05000000000000000000" pitchFamily="2" charset="2"/>
                        <a:buChar char="§"/>
                      </a:pPr>
                      <a:r>
                        <a:rPr lang="en-GB" sz="1100" dirty="0">
                          <a:solidFill>
                            <a:srgbClr val="000000"/>
                          </a:solidFill>
                          <a:effectLst/>
                        </a:rPr>
                        <a:t>Alignment with organisation goals: strategic fit, competitive advantage</a:t>
                      </a:r>
                    </a:p>
                    <a:p>
                      <a:pPr marL="171450" lvl="0" indent="-171450">
                        <a:spcBef>
                          <a:spcPts val="0"/>
                        </a:spcBef>
                        <a:spcAft>
                          <a:spcPts val="0"/>
                        </a:spcAft>
                        <a:buFont typeface="Wingdings" panose="05000000000000000000" pitchFamily="2" charset="2"/>
                        <a:buChar char="§"/>
                      </a:pPr>
                      <a:r>
                        <a:rPr lang="en-GB" sz="1100" dirty="0">
                          <a:solidFill>
                            <a:srgbClr val="000000"/>
                          </a:solidFill>
                          <a:effectLst/>
                        </a:rPr>
                        <a:t>Market trends: future workforce and skills needed, understanding how similar organisations are benefiting from Pathway</a:t>
                      </a:r>
                    </a:p>
                    <a:p>
                      <a:pPr marL="0" lvl="0" indent="0">
                        <a:spcBef>
                          <a:spcPts val="0"/>
                        </a:spcBef>
                        <a:spcAft>
                          <a:spcPts val="0"/>
                        </a:spcAft>
                        <a:buFont typeface="Wingdings" panose="05000000000000000000" pitchFamily="2" charset="2"/>
                        <a:buNone/>
                      </a:pPr>
                      <a:endParaRPr lang="en-GB" sz="1100" dirty="0">
                        <a:solidFill>
                          <a:srgbClr val="000000"/>
                        </a:solidFill>
                        <a:effectLst/>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indent="0">
                        <a:buFont typeface="Arial" panose="020B0604020202020204" pitchFamily="34" charset="0"/>
                        <a:buNone/>
                      </a:pPr>
                      <a:endParaRPr lang="en-GB" sz="1100" dirty="0">
                        <a:latin typeface="Arial" panose="020B0604020202020204" pitchFamily="34" charset="0"/>
                        <a:cs typeface="Arial" panose="020B0604020202020204" pitchFamily="34" charset="0"/>
                      </a:endParaRP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extLst>
                  <a:ext uri="{0D108BD9-81ED-4DB2-BD59-A6C34878D82A}">
                    <a16:rowId xmlns:a16="http://schemas.microsoft.com/office/drawing/2014/main" val="4270388235"/>
                  </a:ext>
                </a:extLst>
              </a:tr>
              <a:tr h="599118">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indent="0" algn="ctr">
                        <a:buFontTx/>
                        <a:buNone/>
                      </a:pPr>
                      <a:r>
                        <a:rPr lang="en-GB" sz="1100"/>
                        <a:t>4</a:t>
                      </a:r>
                      <a:endParaRPr lang="en-GB" sz="1100">
                        <a:latin typeface="Arial"/>
                        <a:cs typeface="Arial"/>
                      </a:endParaRP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lvl="0" indent="0">
                        <a:spcBef>
                          <a:spcPts val="0"/>
                        </a:spcBef>
                        <a:spcAft>
                          <a:spcPts val="0"/>
                        </a:spcAft>
                        <a:buFont typeface="Symbol" panose="05050102010706020507" pitchFamily="18" charset="2"/>
                        <a:buNone/>
                      </a:pPr>
                      <a:r>
                        <a:rPr lang="en-GB" sz="1100" b="1">
                          <a:solidFill>
                            <a:srgbClr val="000000"/>
                          </a:solidFill>
                          <a:effectLst/>
                        </a:rPr>
                        <a:t>Early thoughts on decision needed and the options available to you:</a:t>
                      </a:r>
                    </a:p>
                    <a:p>
                      <a:pPr marL="0" lvl="0" indent="0">
                        <a:spcBef>
                          <a:spcPts val="0"/>
                        </a:spcBef>
                        <a:spcAft>
                          <a:spcPts val="0"/>
                        </a:spcAft>
                        <a:buFont typeface="Symbol" panose="05050102010706020507" pitchFamily="18" charset="2"/>
                        <a:buNone/>
                      </a:pPr>
                      <a:r>
                        <a:rPr lang="en-GB" sz="1100">
                          <a:solidFill>
                            <a:srgbClr val="000000"/>
                          </a:solidFill>
                          <a:effectLst/>
                        </a:rPr>
                        <a:t>Having reviewed the above, consider if other options may exist to address workforce challenge, along with the Pathway or as the alternative for your organisation</a:t>
                      </a:r>
                      <a:endParaRPr lang="en-GB"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a:spcBef>
                          <a:spcPts val="400"/>
                        </a:spcBef>
                        <a:spcAft>
                          <a:spcPts val="400"/>
                        </a:spcAft>
                      </a:pPr>
                      <a:r>
                        <a:rPr lang="en-GB" sz="1100">
                          <a:solidFill>
                            <a:srgbClr val="000000"/>
                          </a:solidFill>
                          <a:effectLst/>
                        </a:rPr>
                        <a:t>Test your thinking and recommendation(s) with those outside your team, in case they can bring further insight. This can be Team leaders / Leads so you get a business perspective too.</a:t>
                      </a:r>
                    </a:p>
                    <a:p>
                      <a:pPr>
                        <a:spcBef>
                          <a:spcPts val="400"/>
                        </a:spcBef>
                        <a:spcAft>
                          <a:spcPts val="400"/>
                        </a:spcAft>
                      </a:pPr>
                      <a:endParaRPr lang="en-GB"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indent="0">
                        <a:buFont typeface="Arial" panose="020B0604020202020204" pitchFamily="34" charset="0"/>
                        <a:buNone/>
                      </a:pPr>
                      <a:endParaRPr lang="en-GB" sz="1100" dirty="0">
                        <a:latin typeface="Arial" panose="020B0604020202020204" pitchFamily="34" charset="0"/>
                        <a:cs typeface="Arial" panose="020B0604020202020204" pitchFamily="34" charset="0"/>
                      </a:endParaRP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extLst>
                  <a:ext uri="{0D108BD9-81ED-4DB2-BD59-A6C34878D82A}">
                    <a16:rowId xmlns:a16="http://schemas.microsoft.com/office/drawing/2014/main" val="2861420341"/>
                  </a:ext>
                </a:extLst>
              </a:tr>
            </a:tbl>
          </a:graphicData>
        </a:graphic>
      </p:graphicFrame>
    </p:spTree>
    <p:extLst>
      <p:ext uri="{BB962C8B-B14F-4D97-AF65-F5344CB8AC3E}">
        <p14:creationId xmlns:p14="http://schemas.microsoft.com/office/powerpoint/2010/main" val="2128011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97681212-22D1-1C1F-6E44-E505BCACDF64}"/>
              </a:ext>
            </a:extLst>
          </p:cNvPr>
          <p:cNvSpPr txBox="1">
            <a:spLocks/>
          </p:cNvSpPr>
          <p:nvPr/>
        </p:nvSpPr>
        <p:spPr>
          <a:xfrm>
            <a:off x="1285013" y="365708"/>
            <a:ext cx="7848598" cy="703263"/>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3200" b="1" dirty="0">
                <a:solidFill>
                  <a:srgbClr val="606060"/>
                </a:solidFill>
                <a:latin typeface="Arial" panose="020B0604020202020204" pitchFamily="34" charset="0"/>
                <a:cs typeface="Arial" panose="020B0604020202020204" pitchFamily="34" charset="0"/>
              </a:rPr>
              <a:t>2. Pathway governance and </a:t>
            </a:r>
          </a:p>
          <a:p>
            <a:r>
              <a:rPr lang="en-GB" sz="3200" b="1" dirty="0">
                <a:solidFill>
                  <a:srgbClr val="606060"/>
                </a:solidFill>
                <a:latin typeface="Arial" panose="020B0604020202020204" pitchFamily="34" charset="0"/>
                <a:cs typeface="Arial" panose="020B0604020202020204" pitchFamily="34" charset="0"/>
              </a:rPr>
              <a:t>decision making</a:t>
            </a:r>
          </a:p>
        </p:txBody>
      </p:sp>
      <p:pic>
        <p:nvPicPr>
          <p:cNvPr id="10" name="Picture 9">
            <a:extLst>
              <a:ext uri="{FF2B5EF4-FFF2-40B4-BE49-F238E27FC236}">
                <a16:creationId xmlns:a16="http://schemas.microsoft.com/office/drawing/2014/main" id="{B2A46C56-2DF5-EC8E-C5C6-7861F61024D5}"/>
              </a:ext>
            </a:extLst>
          </p:cNvPr>
          <p:cNvPicPr>
            <a:picLocks noChangeAspect="1"/>
          </p:cNvPicPr>
          <p:nvPr/>
        </p:nvPicPr>
        <p:blipFill>
          <a:blip r:embed="rId2"/>
          <a:stretch>
            <a:fillRect/>
          </a:stretch>
        </p:blipFill>
        <p:spPr>
          <a:xfrm>
            <a:off x="409002" y="513304"/>
            <a:ext cx="720000" cy="720000"/>
          </a:xfrm>
          <a:prstGeom prst="rect">
            <a:avLst/>
          </a:prstGeom>
        </p:spPr>
      </p:pic>
      <p:graphicFrame>
        <p:nvGraphicFramePr>
          <p:cNvPr id="11" name="Table 10">
            <a:extLst>
              <a:ext uri="{FF2B5EF4-FFF2-40B4-BE49-F238E27FC236}">
                <a16:creationId xmlns:a16="http://schemas.microsoft.com/office/drawing/2014/main" id="{E3EDFD47-8113-9818-5A63-27F661D7B190}"/>
              </a:ext>
            </a:extLst>
          </p:cNvPr>
          <p:cNvGraphicFramePr>
            <a:graphicFrameLocks noGrp="1"/>
          </p:cNvGraphicFramePr>
          <p:nvPr>
            <p:extLst>
              <p:ext uri="{D42A27DB-BD31-4B8C-83A1-F6EECF244321}">
                <p14:modId xmlns:p14="http://schemas.microsoft.com/office/powerpoint/2010/main" val="1422362163"/>
              </p:ext>
            </p:extLst>
          </p:nvPr>
        </p:nvGraphicFramePr>
        <p:xfrm>
          <a:off x="414391" y="1507061"/>
          <a:ext cx="11518446" cy="4241886"/>
        </p:xfrm>
        <a:graphic>
          <a:graphicData uri="http://schemas.openxmlformats.org/drawingml/2006/table">
            <a:tbl>
              <a:tblPr firstRow="1" bandRow="1"/>
              <a:tblGrid>
                <a:gridCol w="402140">
                  <a:extLst>
                    <a:ext uri="{9D8B030D-6E8A-4147-A177-3AD203B41FA5}">
                      <a16:colId xmlns:a16="http://schemas.microsoft.com/office/drawing/2014/main" val="4262775040"/>
                    </a:ext>
                  </a:extLst>
                </a:gridCol>
                <a:gridCol w="4916017">
                  <a:extLst>
                    <a:ext uri="{9D8B030D-6E8A-4147-A177-3AD203B41FA5}">
                      <a16:colId xmlns:a16="http://schemas.microsoft.com/office/drawing/2014/main" val="2230077407"/>
                    </a:ext>
                  </a:extLst>
                </a:gridCol>
                <a:gridCol w="5136802">
                  <a:extLst>
                    <a:ext uri="{9D8B030D-6E8A-4147-A177-3AD203B41FA5}">
                      <a16:colId xmlns:a16="http://schemas.microsoft.com/office/drawing/2014/main" val="928664485"/>
                    </a:ext>
                  </a:extLst>
                </a:gridCol>
                <a:gridCol w="1063487">
                  <a:extLst>
                    <a:ext uri="{9D8B030D-6E8A-4147-A177-3AD203B41FA5}">
                      <a16:colId xmlns:a16="http://schemas.microsoft.com/office/drawing/2014/main" val="367951757"/>
                    </a:ext>
                  </a:extLst>
                </a:gridCol>
              </a:tblGrid>
              <a:tr h="274384">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algn="ctr"/>
                      <a:endParaRPr lang="en-GB" sz="1200">
                        <a:latin typeface="Arial" panose="020B0604020202020204" pitchFamily="34" charset="0"/>
                        <a:cs typeface="Arial" panose="020B0604020202020204" pitchFamily="34" charset="0"/>
                      </a:endParaRP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algn="ctr"/>
                      <a:r>
                        <a:rPr lang="en-GB" sz="1200" dirty="0"/>
                        <a:t>Suggestions for organisations to have in place</a:t>
                      </a:r>
                      <a:endParaRPr lang="en-GB" sz="1200" dirty="0">
                        <a:latin typeface="Arial" panose="020B0604020202020204" pitchFamily="34" charset="0"/>
                        <a:cs typeface="Arial" panose="020B0604020202020204" pitchFamily="34" charset="0"/>
                      </a:endParaRP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algn="ctr"/>
                      <a:r>
                        <a:rPr lang="en-GB" sz="1200">
                          <a:latin typeface="Arial" panose="020B0604020202020204" pitchFamily="34" charset="0"/>
                          <a:cs typeface="Arial" panose="020B0604020202020204" pitchFamily="34" charset="0"/>
                        </a:rPr>
                        <a:t>Tips</a:t>
                      </a: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algn="ctr"/>
                      <a:r>
                        <a:rPr lang="en-GB" sz="1200" dirty="0">
                          <a:latin typeface="Arial"/>
                          <a:cs typeface="Arial"/>
                        </a:rPr>
                        <a:t>Complete?</a:t>
                      </a: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extLst>
                  <a:ext uri="{0D108BD9-81ED-4DB2-BD59-A6C34878D82A}">
                    <a16:rowId xmlns:a16="http://schemas.microsoft.com/office/drawing/2014/main" val="1280308802"/>
                  </a:ext>
                </a:extLst>
              </a:tr>
              <a:tr h="274384">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indent="0" algn="ctr">
                        <a:buFont typeface="+mj-lt"/>
                        <a:buNone/>
                      </a:pPr>
                      <a:r>
                        <a:rPr lang="en-GB" sz="1100" dirty="0">
                          <a:latin typeface="Arial"/>
                          <a:cs typeface="Arial"/>
                        </a:rPr>
                        <a:t>5</a:t>
                      </a:r>
                    </a:p>
                  </a:txBody>
                  <a:tcPr marL="91461" marR="91461" marT="45731" marB="4573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a:spcBef>
                          <a:spcPts val="400"/>
                        </a:spcBef>
                        <a:spcAft>
                          <a:spcPts val="400"/>
                        </a:spcAft>
                      </a:pPr>
                      <a:r>
                        <a:rPr lang="en-GB" sz="11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Pathway governance and process in place:</a:t>
                      </a:r>
                    </a:p>
                    <a:p>
                      <a:r>
                        <a:rPr lang="en-GB" sz="1100" dirty="0">
                          <a:latin typeface="Arial" panose="020B0604020202020204" pitchFamily="34" charset="0"/>
                          <a:cs typeface="Arial" panose="020B0604020202020204" pitchFamily="34" charset="0"/>
                        </a:rPr>
                        <a:t>Pathway governance and process is in place:</a:t>
                      </a:r>
                    </a:p>
                    <a:p>
                      <a:pPr marL="342900" marR="0" lvl="0" indent="-342900" algn="l" defTabSz="914492"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100" kern="1200" dirty="0">
                          <a:solidFill>
                            <a:srgbClr val="000000"/>
                          </a:solidFill>
                          <a:effectLst/>
                          <a:latin typeface="Arial" panose="020B0604020202020204" pitchFamily="34" charset="0"/>
                          <a:cs typeface="Times New Roman" panose="02020603050405020304" pitchFamily="18" charset="0"/>
                        </a:rPr>
                        <a:t>Standard project management set up i.e., risk/issues logged and managed and escalation route is clear if there are problems</a:t>
                      </a:r>
                    </a:p>
                    <a:p>
                      <a:pPr marL="342900" marR="0" lvl="0" indent="-342900" algn="l" defTabSz="914492"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100" kern="1200" dirty="0">
                          <a:solidFill>
                            <a:srgbClr val="000000"/>
                          </a:solidFill>
                          <a:effectLst/>
                          <a:latin typeface="Arial" panose="020B0604020202020204" pitchFamily="34" charset="0"/>
                          <a:cs typeface="Times New Roman" panose="02020603050405020304" pitchFamily="18" charset="0"/>
                        </a:rPr>
                        <a:t>Actions and decisions are stored somewhere for team to access</a:t>
                      </a:r>
                    </a:p>
                    <a:p>
                      <a:pPr marL="342900" marR="0" lvl="0" indent="-342900" algn="l" defTabSz="914492"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100" kern="1200" dirty="0">
                          <a:solidFill>
                            <a:srgbClr val="000000"/>
                          </a:solidFill>
                          <a:effectLst/>
                          <a:latin typeface="Arial" panose="020B0604020202020204" pitchFamily="34" charset="0"/>
                          <a:cs typeface="Times New Roman" panose="02020603050405020304" pitchFamily="18" charset="0"/>
                        </a:rPr>
                        <a:t>Regular team meeting is booked in to support Pathway pilot and adoption</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a:spcBef>
                          <a:spcPts val="400"/>
                        </a:spcBef>
                        <a:spcAft>
                          <a:spcPts val="400"/>
                        </a:spcAft>
                      </a:pPr>
                      <a:r>
                        <a:rPr lang="en-GB"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Spend time to set up Pathway governance internally for the Pathway to integrate successfully with a dedicated governance body to oversee the work.  </a:t>
                      </a:r>
                    </a:p>
                    <a:p>
                      <a:pPr>
                        <a:spcBef>
                          <a:spcPts val="400"/>
                        </a:spcBef>
                        <a:spcAft>
                          <a:spcPts val="400"/>
                        </a:spcAft>
                      </a:pPr>
                      <a:endParaRPr lang="en-GB" sz="1100">
                        <a:latin typeface="+mn-lt"/>
                        <a:cs typeface="Arial"/>
                      </a:endParaRPr>
                    </a:p>
                    <a:p>
                      <a:pPr>
                        <a:spcBef>
                          <a:spcPts val="400"/>
                        </a:spcBef>
                        <a:spcAft>
                          <a:spcPts val="400"/>
                        </a:spcAft>
                      </a:pPr>
                      <a:endParaRPr lang="en-GB"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spcBef>
                          <a:spcPts val="400"/>
                        </a:spcBef>
                        <a:spcAft>
                          <a:spcPts val="400"/>
                        </a:spcAft>
                      </a:pPr>
                      <a:r>
                        <a:rPr lang="en-GB"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endParaRPr lang="en-GB" sz="1100" dirty="0">
                        <a:latin typeface="Arial" panose="020B0604020202020204" pitchFamily="34" charset="0"/>
                        <a:cs typeface="Arial" panose="020B0604020202020204" pitchFamily="34" charset="0"/>
                      </a:endParaRPr>
                    </a:p>
                  </a:txBody>
                  <a:tcPr marL="91461" marR="91461" marT="45731" marB="4573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extLst>
                  <a:ext uri="{0D108BD9-81ED-4DB2-BD59-A6C34878D82A}">
                    <a16:rowId xmlns:a16="http://schemas.microsoft.com/office/drawing/2014/main" val="2299227343"/>
                  </a:ext>
                </a:extLst>
              </a:tr>
              <a:tr h="274384">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indent="0" algn="ctr">
                        <a:buFont typeface="+mj-lt"/>
                        <a:buNone/>
                      </a:pPr>
                      <a:r>
                        <a:rPr lang="en-GB" sz="1100">
                          <a:latin typeface="Arial"/>
                          <a:cs typeface="Arial"/>
                        </a:rPr>
                        <a:t>6</a:t>
                      </a: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marR="0" lvl="0" indent="0" algn="l" defTabSz="914492" rtl="0" eaLnBrk="1" fontAlgn="auto" latinLnBrk="0" hangingPunct="1">
                        <a:lnSpc>
                          <a:spcPct val="100000"/>
                        </a:lnSpc>
                        <a:spcBef>
                          <a:spcPts val="0"/>
                        </a:spcBef>
                        <a:spcAft>
                          <a:spcPts val="0"/>
                        </a:spcAft>
                        <a:buClrTx/>
                        <a:buSzTx/>
                        <a:buFont typeface="+mj-lt"/>
                        <a:buNone/>
                        <a:tabLst/>
                        <a:defRPr/>
                      </a:pPr>
                      <a:r>
                        <a:rPr lang="en-GB" sz="1100" b="1">
                          <a:latin typeface="Arial" panose="020B0604020202020204" pitchFamily="34" charset="0"/>
                          <a:cs typeface="Arial" panose="020B0604020202020204" pitchFamily="34" charset="0"/>
                        </a:rPr>
                        <a:t>Pathway leadership identified:</a:t>
                      </a:r>
                    </a:p>
                    <a:p>
                      <a:pPr marL="0" marR="0" lvl="0" indent="0" algn="l" defTabSz="914492" rtl="0" eaLnBrk="1" fontAlgn="auto" latinLnBrk="0" hangingPunct="1">
                        <a:lnSpc>
                          <a:spcPct val="100000"/>
                        </a:lnSpc>
                        <a:spcBef>
                          <a:spcPts val="0"/>
                        </a:spcBef>
                        <a:spcAft>
                          <a:spcPts val="0"/>
                        </a:spcAft>
                        <a:buClrTx/>
                        <a:buSzTx/>
                        <a:buFont typeface="+mj-lt"/>
                        <a:buNone/>
                        <a:tabLst/>
                        <a:defRPr/>
                      </a:pPr>
                      <a:r>
                        <a:rPr lang="en-GB" sz="1100">
                          <a:latin typeface="Arial" panose="020B0604020202020204" pitchFamily="34" charset="0"/>
                          <a:cs typeface="Arial" panose="020B0604020202020204" pitchFamily="34" charset="0"/>
                        </a:rPr>
                        <a:t>HR, Operations and senior stakeholders can collaborate and set aside time for discussing and delivering the Pathway. An individual is elected to be the central lead or point of contact for Pathway adoption. </a:t>
                      </a: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marR="0" lvl="0" indent="0" algn="l" defTabSz="914492"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leadership role should ensure work on the Pathway aligns with organisation goals; they communicate the change and foster culture of engagement among employees for continuous feedback; and role model development aligned with Pathway.</a:t>
                      </a: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endParaRPr lang="en-GB" sz="1100" dirty="0">
                        <a:latin typeface="Arial" panose="020B0604020202020204" pitchFamily="34" charset="0"/>
                        <a:cs typeface="Arial" panose="020B0604020202020204" pitchFamily="34" charset="0"/>
                      </a:endParaRP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extLst>
                  <a:ext uri="{0D108BD9-81ED-4DB2-BD59-A6C34878D82A}">
                    <a16:rowId xmlns:a16="http://schemas.microsoft.com/office/drawing/2014/main" val="4126599507"/>
                  </a:ext>
                </a:extLst>
              </a:tr>
              <a:tr h="159913">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indent="0" algn="ctr">
                        <a:buFont typeface="+mj-lt"/>
                        <a:buNone/>
                      </a:pPr>
                      <a:r>
                        <a:rPr lang="en-GB" sz="1100">
                          <a:latin typeface="Arial"/>
                          <a:cs typeface="Arial"/>
                        </a:rPr>
                        <a:t>7</a:t>
                      </a: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a:spcBef>
                          <a:spcPts val="400"/>
                        </a:spcBef>
                        <a:spcAft>
                          <a:spcPts val="400"/>
                        </a:spcAft>
                      </a:pPr>
                      <a:r>
                        <a:rPr lang="en-GB" sz="11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Pathway team identified and check availability:</a:t>
                      </a:r>
                      <a:endPar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spcBef>
                          <a:spcPts val="400"/>
                        </a:spcBef>
                        <a:spcAft>
                          <a:spcPts val="400"/>
                        </a:spcAft>
                        <a:buFont typeface="Times New Roman" panose="02020603050405020304" pitchFamily="18" charset="0"/>
                        <a:buNone/>
                        <a:tabLst>
                          <a:tab pos="457200" algn="l"/>
                        </a:tabLst>
                      </a:pPr>
                      <a:r>
                        <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structure you have in place to make decisions related to Pathway adoption ensures member(s) of your team have enough capacity to support.  </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a:spcBef>
                          <a:spcPts val="400"/>
                        </a:spcBef>
                        <a:spcAft>
                          <a:spcPts val="400"/>
                        </a:spcAft>
                      </a:pPr>
                      <a:r>
                        <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minimum, depending on organisation, a core Pathway team may include 1 x HR lead, 1 x L&amp;D, 1 day per week. </a:t>
                      </a:r>
                    </a:p>
                    <a:p>
                      <a:pPr>
                        <a:spcBef>
                          <a:spcPts val="400"/>
                        </a:spcBef>
                        <a:spcAft>
                          <a:spcPts val="400"/>
                        </a:spcAft>
                      </a:pPr>
                      <a:r>
                        <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Ensure the team supporting Pathway have dedicated time. This will vary by organisation.  </a:t>
                      </a:r>
                    </a:p>
                    <a:p>
                      <a:pPr>
                        <a:spcBef>
                          <a:spcPts val="400"/>
                        </a:spcBef>
                        <a:spcAft>
                          <a:spcPts val="400"/>
                        </a:spcAft>
                      </a:pPr>
                      <a:r>
                        <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Use the online Pathway resources to guide and plan your activities for piloting and rolling out the Pathway. </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a:spcBef>
                          <a:spcPts val="400"/>
                        </a:spcBef>
                        <a:spcAft>
                          <a:spcPts val="400"/>
                        </a:spcAft>
                      </a:pPr>
                      <a:endPar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extLst>
                  <a:ext uri="{0D108BD9-81ED-4DB2-BD59-A6C34878D82A}">
                    <a16:rowId xmlns:a16="http://schemas.microsoft.com/office/drawing/2014/main" val="685793000"/>
                  </a:ext>
                </a:extLst>
              </a:tr>
              <a:tr h="274384">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indent="0" algn="ctr">
                        <a:buFont typeface="+mj-lt"/>
                        <a:buNone/>
                      </a:pPr>
                      <a:r>
                        <a:rPr lang="en-GB" sz="1100">
                          <a:latin typeface="Arial"/>
                          <a:cs typeface="Arial"/>
                        </a:rPr>
                        <a:t>8</a:t>
                      </a: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lvl="0" indent="0">
                        <a:spcBef>
                          <a:spcPts val="400"/>
                        </a:spcBef>
                        <a:spcAft>
                          <a:spcPts val="400"/>
                        </a:spcAft>
                        <a:buFont typeface="Times New Roman" panose="02020603050405020304" pitchFamily="18" charset="0"/>
                        <a:buNone/>
                        <a:tabLst>
                          <a:tab pos="457200" algn="l"/>
                        </a:tabLst>
                      </a:pPr>
                      <a:r>
                        <a:rPr lang="en-GB" sz="11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Estimating time needed to adopt Pathway:</a:t>
                      </a:r>
                      <a:endPar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spcBef>
                          <a:spcPts val="400"/>
                        </a:spcBef>
                        <a:spcAft>
                          <a:spcPts val="400"/>
                        </a:spcAft>
                        <a:buFont typeface="Times New Roman" panose="02020603050405020304" pitchFamily="18" charset="0"/>
                        <a:buNone/>
                        <a:tabLst>
                          <a:tab pos="457200" algn="l"/>
                        </a:tabLst>
                      </a:pPr>
                      <a:r>
                        <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duration can vary depending on size of organisation and commitment to introducing the Pathway</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marR="0" lvl="0" indent="0" algn="l" defTabSz="914492" rtl="0" eaLnBrk="1" fontAlgn="auto" latinLnBrk="0" hangingPunct="1">
                        <a:lnSpc>
                          <a:spcPct val="100000"/>
                        </a:lnSpc>
                        <a:spcBef>
                          <a:spcPts val="400"/>
                        </a:spcBef>
                        <a:spcAft>
                          <a:spcPts val="400"/>
                        </a:spcAft>
                        <a:buClrTx/>
                        <a:buSzTx/>
                        <a:buFontTx/>
                        <a:buNone/>
                        <a:tabLst/>
                        <a:defRPr/>
                      </a:pPr>
                      <a:r>
                        <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Pathway testing programme highlighted at least 12 weeks a needed to pilot the Pathway, specifically for when piloting with line managers and teams. </a:t>
                      </a:r>
                    </a:p>
                    <a:p>
                      <a:pPr marL="0" marR="0" lvl="0" indent="0" algn="l" defTabSz="914492" rtl="0" eaLnBrk="1" fontAlgn="auto" latinLnBrk="0" hangingPunct="1">
                        <a:lnSpc>
                          <a:spcPct val="100000"/>
                        </a:lnSpc>
                        <a:spcBef>
                          <a:spcPts val="400"/>
                        </a:spcBef>
                        <a:spcAft>
                          <a:spcPts val="400"/>
                        </a:spcAft>
                        <a:buClrTx/>
                        <a:buSzTx/>
                        <a:buFontTx/>
                        <a:buNone/>
                        <a:tabLst/>
                        <a:defRPr/>
                      </a:pPr>
                      <a:r>
                        <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Use the online Pathway resources to guide and plan your activities for piloting and implementing the Pathway. </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lvl="0" indent="0">
                        <a:spcBef>
                          <a:spcPts val="400"/>
                        </a:spcBef>
                        <a:spcAft>
                          <a:spcPts val="400"/>
                        </a:spcAft>
                        <a:buFont typeface="Times New Roman" panose="02020603050405020304" pitchFamily="18" charset="0"/>
                        <a:buNone/>
                        <a:tabLst>
                          <a:tab pos="457200" algn="l"/>
                        </a:tabLst>
                      </a:pPr>
                      <a:endPar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extLst>
                  <a:ext uri="{0D108BD9-81ED-4DB2-BD59-A6C34878D82A}">
                    <a16:rowId xmlns:a16="http://schemas.microsoft.com/office/drawing/2014/main" val="4056085301"/>
                  </a:ext>
                </a:extLst>
              </a:tr>
            </a:tbl>
          </a:graphicData>
        </a:graphic>
      </p:graphicFrame>
      <p:sp>
        <p:nvSpPr>
          <p:cNvPr id="12" name="TextBox 11">
            <a:extLst>
              <a:ext uri="{FF2B5EF4-FFF2-40B4-BE49-F238E27FC236}">
                <a16:creationId xmlns:a16="http://schemas.microsoft.com/office/drawing/2014/main" id="{3F922F97-5397-16A3-1676-353F48A5D7A3}"/>
              </a:ext>
            </a:extLst>
          </p:cNvPr>
          <p:cNvSpPr txBox="1"/>
          <p:nvPr/>
        </p:nvSpPr>
        <p:spPr>
          <a:xfrm>
            <a:off x="414391" y="5903960"/>
            <a:ext cx="4483675" cy="512961"/>
          </a:xfrm>
          <a:prstGeom prst="rect">
            <a:avLst/>
          </a:prstGeom>
          <a:solidFill>
            <a:srgbClr val="008F9C">
              <a:alpha val="20000"/>
            </a:srgbClr>
          </a:solidFill>
        </p:spPr>
        <p:txBody>
          <a:bodyPr wrap="square">
            <a:spAutoFit/>
          </a:bodyPr>
          <a:lstStyle/>
          <a:p>
            <a:pPr marL="0" marR="0" lvl="0" indent="0" algn="ctr" defTabSz="1039307" rtl="0" eaLnBrk="1" fontAlgn="auto" latinLnBrk="0" hangingPunct="1">
              <a:lnSpc>
                <a:spcPct val="100000"/>
              </a:lnSpc>
              <a:spcBef>
                <a:spcPts val="40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Decision point: </a:t>
            </a:r>
          </a:p>
          <a:p>
            <a:pPr marL="0" marR="0" lvl="0" indent="0" algn="ctr" defTabSz="1039307" rtl="0" eaLnBrk="1" fontAlgn="auto" latinLnBrk="0" hangingPunct="1">
              <a:lnSpc>
                <a:spcPct val="100000"/>
              </a:lnSpc>
              <a:spcBef>
                <a:spcPts val="40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Do we want to pilot the Pathway or plan for actual adoption?</a:t>
            </a:r>
          </a:p>
        </p:txBody>
      </p:sp>
      <p:sp>
        <p:nvSpPr>
          <p:cNvPr id="13" name="TextBox 12">
            <a:extLst>
              <a:ext uri="{FF2B5EF4-FFF2-40B4-BE49-F238E27FC236}">
                <a16:creationId xmlns:a16="http://schemas.microsoft.com/office/drawing/2014/main" id="{FA8D0655-1AE8-2DFF-E8BF-9D205138C44F}"/>
              </a:ext>
            </a:extLst>
          </p:cNvPr>
          <p:cNvSpPr txBox="1"/>
          <p:nvPr/>
        </p:nvSpPr>
        <p:spPr>
          <a:xfrm>
            <a:off x="5523722" y="5877626"/>
            <a:ext cx="6409115" cy="276999"/>
          </a:xfrm>
          <a:prstGeom prst="rect">
            <a:avLst/>
          </a:prstGeom>
          <a:solidFill>
            <a:srgbClr val="008F9C">
              <a:alpha val="20000"/>
            </a:srgbClr>
          </a:solidFill>
        </p:spPr>
        <p:txBody>
          <a:bodyPr wrap="square">
            <a:spAutoFit/>
          </a:bodyPr>
          <a:lstStyle/>
          <a:p>
            <a:pPr marL="0" marR="0" lvl="0" indent="0" algn="l" defTabSz="1039307" rtl="0" eaLnBrk="1" fontAlgn="auto" latinLnBrk="0" hangingPunct="1">
              <a:lnSpc>
                <a:spcPct val="100000"/>
              </a:lnSpc>
              <a:spcBef>
                <a:spcPts val="40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Yes: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use the </a:t>
            </a:r>
            <a:r>
              <a:rPr kumimoji="0" lang="en-GB" sz="1200" i="0" u="sng" strike="noStrike" kern="1200" cap="none" spc="0" normalizeH="0" baseline="0" noProof="0" dirty="0">
                <a:ln>
                  <a:noFill/>
                </a:ln>
                <a:solidFill>
                  <a:srgbClr val="0068B3"/>
                </a:solidFill>
                <a:effectLst/>
                <a:uLnTx/>
                <a:uFillTx/>
                <a:latin typeface="Arial" panose="020B0604020202020204" pitchFamily="34" charset="0"/>
                <a:ea typeface="Arial" panose="020B06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Pathway Adoption Planner template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to create your plan</a:t>
            </a:r>
          </a:p>
        </p:txBody>
      </p:sp>
      <p:sp>
        <p:nvSpPr>
          <p:cNvPr id="14" name="TextBox 13">
            <a:extLst>
              <a:ext uri="{FF2B5EF4-FFF2-40B4-BE49-F238E27FC236}">
                <a16:creationId xmlns:a16="http://schemas.microsoft.com/office/drawing/2014/main" id="{B7143B33-10D3-8347-DA1B-DCF2FA90DBCB}"/>
              </a:ext>
            </a:extLst>
          </p:cNvPr>
          <p:cNvSpPr txBox="1"/>
          <p:nvPr/>
        </p:nvSpPr>
        <p:spPr>
          <a:xfrm>
            <a:off x="5523722" y="6184590"/>
            <a:ext cx="6409115" cy="276999"/>
          </a:xfrm>
          <a:prstGeom prst="rect">
            <a:avLst/>
          </a:prstGeom>
          <a:solidFill>
            <a:srgbClr val="008F9C">
              <a:alpha val="20000"/>
            </a:srgbClr>
          </a:solidFill>
        </p:spPr>
        <p:txBody>
          <a:bodyPr wrap="square">
            <a:spAutoFit/>
          </a:bodyPr>
          <a:lstStyle/>
          <a:p>
            <a:pPr marL="0" marR="0" lvl="0" indent="0" algn="l" defTabSz="1039307" rtl="0" eaLnBrk="1" fontAlgn="auto" latinLnBrk="0" hangingPunct="1">
              <a:lnSpc>
                <a:spcPct val="100000"/>
              </a:lnSpc>
              <a:spcBef>
                <a:spcPts val="40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No: </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are there areas you can re-consider to make it feasible to pilot? </a:t>
            </a:r>
          </a:p>
        </p:txBody>
      </p:sp>
      <p:sp>
        <p:nvSpPr>
          <p:cNvPr id="15" name="Arrow: Right 14">
            <a:extLst>
              <a:ext uri="{FF2B5EF4-FFF2-40B4-BE49-F238E27FC236}">
                <a16:creationId xmlns:a16="http://schemas.microsoft.com/office/drawing/2014/main" id="{A1A70CCC-D148-E7FD-33BE-7B2012475583}"/>
              </a:ext>
            </a:extLst>
          </p:cNvPr>
          <p:cNvSpPr/>
          <p:nvPr/>
        </p:nvSpPr>
        <p:spPr>
          <a:xfrm>
            <a:off x="5056686" y="5973446"/>
            <a:ext cx="363894" cy="422288"/>
          </a:xfrm>
          <a:prstGeom prst="rightArrow">
            <a:avLst/>
          </a:prstGeom>
          <a:solidFill>
            <a:srgbClr val="008F9C"/>
          </a:solidFill>
          <a:ln w="12700" cap="flat" cmpd="sng" algn="ctr">
            <a:noFill/>
            <a:prstDash val="solid"/>
            <a:miter lim="800000"/>
          </a:ln>
          <a:effectLst/>
        </p:spPr>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03002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163DB-AFD7-38A9-9911-1AB849D04BA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7B987A6-31E8-7A6E-54AB-CD02FCAFF0D0}"/>
              </a:ext>
            </a:extLst>
          </p:cNvPr>
          <p:cNvSpPr>
            <a:spLocks noGrp="1"/>
          </p:cNvSpPr>
          <p:nvPr>
            <p:ph type="body" sz="quarter" idx="12"/>
          </p:nvPr>
        </p:nvSpPr>
        <p:spPr>
          <a:xfrm>
            <a:off x="1285013" y="365708"/>
            <a:ext cx="7848598" cy="703263"/>
          </a:xfrm>
        </p:spPr>
        <p:txBody>
          <a:bodyPr/>
          <a:lstStyle/>
          <a:p>
            <a:r>
              <a:rPr lang="en-GB" sz="3200" dirty="0"/>
              <a:t>3. Deliver and learn from the </a:t>
            </a:r>
          </a:p>
          <a:p>
            <a:r>
              <a:rPr lang="en-GB" sz="3200" dirty="0"/>
              <a:t>Pathway pilot</a:t>
            </a:r>
          </a:p>
        </p:txBody>
      </p:sp>
      <p:graphicFrame>
        <p:nvGraphicFramePr>
          <p:cNvPr id="2" name="Table 1">
            <a:extLst>
              <a:ext uri="{FF2B5EF4-FFF2-40B4-BE49-F238E27FC236}">
                <a16:creationId xmlns:a16="http://schemas.microsoft.com/office/drawing/2014/main" id="{23C765DF-5ACC-F451-6236-7DE47B984646}"/>
              </a:ext>
            </a:extLst>
          </p:cNvPr>
          <p:cNvGraphicFramePr>
            <a:graphicFrameLocks noGrp="1"/>
          </p:cNvGraphicFramePr>
          <p:nvPr>
            <p:extLst>
              <p:ext uri="{D42A27DB-BD31-4B8C-83A1-F6EECF244321}">
                <p14:modId xmlns:p14="http://schemas.microsoft.com/office/powerpoint/2010/main" val="647756637"/>
              </p:ext>
            </p:extLst>
          </p:nvPr>
        </p:nvGraphicFramePr>
        <p:xfrm>
          <a:off x="414391" y="1798021"/>
          <a:ext cx="11518446" cy="4114864"/>
        </p:xfrm>
        <a:graphic>
          <a:graphicData uri="http://schemas.openxmlformats.org/drawingml/2006/table">
            <a:tbl>
              <a:tblPr firstRow="1" bandRow="1"/>
              <a:tblGrid>
                <a:gridCol w="402140">
                  <a:extLst>
                    <a:ext uri="{9D8B030D-6E8A-4147-A177-3AD203B41FA5}">
                      <a16:colId xmlns:a16="http://schemas.microsoft.com/office/drawing/2014/main" val="4262775040"/>
                    </a:ext>
                  </a:extLst>
                </a:gridCol>
                <a:gridCol w="4897120">
                  <a:extLst>
                    <a:ext uri="{9D8B030D-6E8A-4147-A177-3AD203B41FA5}">
                      <a16:colId xmlns:a16="http://schemas.microsoft.com/office/drawing/2014/main" val="2230077407"/>
                    </a:ext>
                  </a:extLst>
                </a:gridCol>
                <a:gridCol w="5155699">
                  <a:extLst>
                    <a:ext uri="{9D8B030D-6E8A-4147-A177-3AD203B41FA5}">
                      <a16:colId xmlns:a16="http://schemas.microsoft.com/office/drawing/2014/main" val="928664485"/>
                    </a:ext>
                  </a:extLst>
                </a:gridCol>
                <a:gridCol w="1063487">
                  <a:extLst>
                    <a:ext uri="{9D8B030D-6E8A-4147-A177-3AD203B41FA5}">
                      <a16:colId xmlns:a16="http://schemas.microsoft.com/office/drawing/2014/main" val="367951757"/>
                    </a:ext>
                  </a:extLst>
                </a:gridCol>
              </a:tblGrid>
              <a:tr h="274384">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algn="ctr"/>
                      <a:endParaRPr lang="en-GB" sz="1200" dirty="0">
                        <a:latin typeface="Arial" panose="020B0604020202020204" pitchFamily="34" charset="0"/>
                        <a:cs typeface="Arial" panose="020B0604020202020204" pitchFamily="34" charset="0"/>
                      </a:endParaRP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algn="ctr"/>
                      <a:r>
                        <a:rPr lang="en-GB" sz="1200" dirty="0"/>
                        <a:t>Suggestions for organisations to have in place</a:t>
                      </a:r>
                      <a:endParaRPr lang="en-GB" sz="1200" dirty="0">
                        <a:latin typeface="Arial" panose="020B0604020202020204" pitchFamily="34" charset="0"/>
                        <a:cs typeface="Arial" panose="020B0604020202020204" pitchFamily="34" charset="0"/>
                      </a:endParaRP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algn="ctr"/>
                      <a:r>
                        <a:rPr lang="en-GB" sz="1200"/>
                        <a:t>Tips</a:t>
                      </a:r>
                      <a:endParaRPr lang="en-GB" sz="1200">
                        <a:latin typeface="Arial" panose="020B0604020202020204" pitchFamily="34" charset="0"/>
                        <a:cs typeface="Arial" panose="020B0604020202020204" pitchFamily="34" charset="0"/>
                      </a:endParaRP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algn="ctr"/>
                      <a:r>
                        <a:rPr lang="en-GB" sz="1200" dirty="0">
                          <a:latin typeface="Arial"/>
                          <a:cs typeface="Arial"/>
                        </a:rPr>
                        <a:t>Complete?</a:t>
                      </a: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extLst>
                  <a:ext uri="{0D108BD9-81ED-4DB2-BD59-A6C34878D82A}">
                    <a16:rowId xmlns:a16="http://schemas.microsoft.com/office/drawing/2014/main" val="1280308802"/>
                  </a:ext>
                </a:extLst>
              </a:tr>
              <a:tr h="274384">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indent="0" algn="ctr">
                        <a:buFont typeface="+mj-lt"/>
                        <a:buNone/>
                      </a:pPr>
                      <a:r>
                        <a:rPr lang="en-GB" sz="1100">
                          <a:latin typeface="Arial"/>
                          <a:cs typeface="Arial"/>
                        </a:rPr>
                        <a:t>9</a:t>
                      </a:r>
                    </a:p>
                  </a:txBody>
                  <a:tcPr marL="91461" marR="91461" marT="45731" marB="4573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marR="0" lvl="0" indent="0" algn="l" defTabSz="914492"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Agree scope, timings and plan your pilot:</a:t>
                      </a:r>
                    </a:p>
                    <a:p>
                      <a:pPr marL="0" marR="0" lvl="0" indent="0" algn="l" defTabSz="91449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92"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Ensure a plan is in place with clear tasks, deadlines and owners, and the plan has been shared with key people. This will include scope of pilot, duration and areas you want to draw insights on. </a:t>
                      </a:r>
                    </a:p>
                    <a:p>
                      <a:pPr marL="0" marR="0" lvl="0" indent="0" algn="l" defTabSz="91449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a:spcBef>
                          <a:spcPts val="400"/>
                        </a:spcBef>
                        <a:spcAft>
                          <a:spcPts val="400"/>
                        </a:spcAft>
                      </a:pPr>
                      <a:r>
                        <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Use the template </a:t>
                      </a:r>
                      <a:r>
                        <a:rPr lang="en-GB" sz="1100" b="0" u="sng" dirty="0">
                          <a:solidFill>
                            <a:srgbClr val="0068B3"/>
                          </a:solidFill>
                          <a:effectLst/>
                          <a:latin typeface="Arial" panose="020B0604020202020204" pitchFamily="34" charset="0"/>
                          <a:ea typeface="Arial" panose="020B06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Pathway Adoption Planner template </a:t>
                      </a:r>
                      <a:r>
                        <a:rPr lang="en-GB" sz="1100" u="non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and </a:t>
                      </a:r>
                      <a:r>
                        <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regularly review and report against it to your Pathway governance team.  </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endParaRPr lang="en-GB" sz="1100" dirty="0">
                        <a:latin typeface="Arial" panose="020B0604020202020204" pitchFamily="34" charset="0"/>
                        <a:cs typeface="Arial" panose="020B0604020202020204" pitchFamily="34" charset="0"/>
                      </a:endParaRPr>
                    </a:p>
                  </a:txBody>
                  <a:tcPr marL="91461" marR="91461" marT="45731" marB="4573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extLst>
                  <a:ext uri="{0D108BD9-81ED-4DB2-BD59-A6C34878D82A}">
                    <a16:rowId xmlns:a16="http://schemas.microsoft.com/office/drawing/2014/main" val="2299227343"/>
                  </a:ext>
                </a:extLst>
              </a:tr>
              <a:tr h="274384">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indent="0" algn="ctr">
                        <a:buFont typeface="+mj-lt"/>
                        <a:buNone/>
                      </a:pPr>
                      <a:r>
                        <a:rPr lang="en-GB" sz="1100">
                          <a:latin typeface="Arial"/>
                          <a:cs typeface="Arial"/>
                        </a:rPr>
                        <a:t>10</a:t>
                      </a: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a:spcBef>
                          <a:spcPts val="400"/>
                        </a:spcBef>
                        <a:spcAft>
                          <a:spcPts val="400"/>
                        </a:spcAft>
                      </a:pPr>
                      <a:r>
                        <a:rPr lang="en-GB" sz="11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Pilot to identify gaps and alignment with your People policies, processes, systems etc and the Pathway: </a:t>
                      </a:r>
                    </a:p>
                    <a:p>
                      <a:pPr marL="171450" marR="0" lvl="0" indent="-171450" algn="l" defTabSz="91449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b="1" kern="1200" dirty="0">
                        <a:solidFill>
                          <a:srgbClr val="000000"/>
                        </a:solidFill>
                        <a:effectLst/>
                        <a:latin typeface="Arial" panose="020B0604020202020204" pitchFamily="34" charset="0"/>
                        <a:ea typeface="+mn-ea"/>
                        <a:cs typeface="Times New Roman" panose="02020603050405020304" pitchFamily="18" charset="0"/>
                      </a:endParaRPr>
                    </a:p>
                    <a:p>
                      <a:pPr marL="171450" marR="0" lvl="0" indent="-171450" algn="l" defTabSz="914492"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100" kern="1200" dirty="0">
                          <a:solidFill>
                            <a:schemeClr val="dk1"/>
                          </a:solidFill>
                          <a:latin typeface="Arial" panose="020B0604020202020204" pitchFamily="34" charset="0"/>
                          <a:ea typeface="+mn-ea"/>
                          <a:cs typeface="Arial" panose="020B0604020202020204" pitchFamily="34" charset="0"/>
                        </a:rPr>
                        <a:t>Conduct the mapping activities against the planned areas (job descriptions, career framework, L&amp; policy etc).  The </a:t>
                      </a:r>
                      <a:r>
                        <a:rPr lang="en-GB" sz="1100" b="0" u="sng" kern="1200" dirty="0">
                          <a:solidFill>
                            <a:srgbClr val="0068B3"/>
                          </a:solidFill>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Pathway Mapping template </a:t>
                      </a:r>
                      <a:endParaRPr lang="en-GB" sz="1100" b="0" u="sng" kern="1200" dirty="0">
                        <a:solidFill>
                          <a:srgbClr val="0068B3"/>
                        </a:solidFill>
                        <a:latin typeface="Arial" panose="020B0604020202020204" pitchFamily="34" charset="0"/>
                        <a:ea typeface="+mn-ea"/>
                        <a:cs typeface="Arial" panose="020B0604020202020204" pitchFamily="34" charset="0"/>
                      </a:endParaRPr>
                    </a:p>
                    <a:p>
                      <a:pPr marL="171450" marR="0" lvl="0" indent="-171450" algn="l" defTabSz="914492"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1100" kern="1200" dirty="0">
                        <a:solidFill>
                          <a:schemeClr val="dk1"/>
                        </a:solidFill>
                        <a:highlight>
                          <a:srgbClr val="FFFF00"/>
                        </a:highlight>
                        <a:latin typeface="Arial" panose="020B0604020202020204" pitchFamily="34" charset="0"/>
                        <a:ea typeface="+mn-ea"/>
                        <a:cs typeface="Arial" panose="020B0604020202020204" pitchFamily="34" charset="0"/>
                      </a:endParaRPr>
                    </a:p>
                    <a:p>
                      <a:pPr marL="171450" marR="0" lvl="0" indent="-171450" algn="l" defTabSz="914492"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100" kern="1200" dirty="0">
                          <a:solidFill>
                            <a:schemeClr val="dk1"/>
                          </a:solidFill>
                          <a:latin typeface="Arial" panose="020B0604020202020204" pitchFamily="34" charset="0"/>
                          <a:ea typeface="+mn-ea"/>
                          <a:cs typeface="Arial" panose="020B0604020202020204" pitchFamily="34" charset="0"/>
                        </a:rPr>
                        <a:t>Review of identified gaps taken place with relevant teams/departments, and actions have been agreed whether to align with Pathway or not. </a:t>
                      </a:r>
                    </a:p>
                    <a:p>
                      <a:pPr marL="171450" lvl="0" indent="-171450">
                        <a:spcBef>
                          <a:spcPts val="400"/>
                        </a:spcBef>
                        <a:spcAft>
                          <a:spcPts val="400"/>
                        </a:spcAft>
                        <a:buFont typeface="Wingdings" panose="05000000000000000000" pitchFamily="2" charset="2"/>
                        <a:buChar char="§"/>
                        <a:tabLst>
                          <a:tab pos="457200" algn="l"/>
                        </a:tabLst>
                      </a:pPr>
                      <a:r>
                        <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Pathway alignment might look like: </a:t>
                      </a:r>
                    </a:p>
                    <a:p>
                      <a:pPr marL="171450" marR="0" lvl="0" indent="-171450" algn="l" defTabSz="914492"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100" kern="1200" dirty="0">
                          <a:solidFill>
                            <a:schemeClr val="dk1"/>
                          </a:solidFill>
                          <a:latin typeface="Arial" panose="020B0604020202020204" pitchFamily="34" charset="0"/>
                          <a:ea typeface="+mn-ea"/>
                          <a:cs typeface="Arial" panose="020B0604020202020204" pitchFamily="34" charset="0"/>
                        </a:rPr>
                        <a:t>Formalising a role-based knowledge or skill in documents (to clarify role expectations that you already knew existed, but were not documented)</a:t>
                      </a:r>
                    </a:p>
                    <a:p>
                      <a:pPr marL="171450" marR="0" lvl="0" indent="-171450" algn="l" defTabSz="914492"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1100" kern="1200" dirty="0">
                        <a:solidFill>
                          <a:schemeClr val="dk1"/>
                        </a:solidFill>
                        <a:latin typeface="Arial" panose="020B0604020202020204" pitchFamily="34" charset="0"/>
                        <a:ea typeface="+mn-ea"/>
                        <a:cs typeface="Arial" panose="020B0604020202020204" pitchFamily="34" charset="0"/>
                      </a:endParaRPr>
                    </a:p>
                    <a:p>
                      <a:pPr marL="171450" marR="0" lvl="0" indent="-171450" algn="l" defTabSz="914492"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Sourcing a new knowledge and/or skill, that needs to be part of the eligibility criteria for new staff, or taught to current incumbents.</a:t>
                      </a:r>
                    </a:p>
                    <a:p>
                      <a:pPr marL="171450" marR="0" lvl="0" indent="-171450" algn="l" defTabSz="91449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a:spcBef>
                          <a:spcPts val="400"/>
                        </a:spcBef>
                        <a:spcAft>
                          <a:spcPts val="400"/>
                        </a:spcAft>
                      </a:pPr>
                      <a:r>
                        <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Remember the workforce challenge you’re trying to solve by adopting the Pathway – i.e., will updating your paperwork or how you source training be enough to address your workforce challenge?</a:t>
                      </a:r>
                    </a:p>
                    <a:p>
                      <a:pPr>
                        <a:spcBef>
                          <a:spcPts val="400"/>
                        </a:spcBef>
                        <a:spcAft>
                          <a:spcPts val="400"/>
                        </a:spcAft>
                      </a:pPr>
                      <a:r>
                        <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Refer to the Pathway personas to see where your staff are likely to fit. </a:t>
                      </a:r>
                    </a:p>
                    <a:p>
                      <a:pPr>
                        <a:spcBef>
                          <a:spcPts val="400"/>
                        </a:spcBef>
                        <a:spcAft>
                          <a:spcPts val="400"/>
                        </a:spcAft>
                      </a:pPr>
                      <a:r>
                        <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Consider involving someone currently the equivalent role to support with a mapping exercise, as their lived experience will highlight the opportunities and realities for aligning. </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endParaRPr lang="en-GB" sz="1100" dirty="0">
                        <a:latin typeface="Arial" panose="020B0604020202020204" pitchFamily="34" charset="0"/>
                        <a:cs typeface="Arial" panose="020B0604020202020204" pitchFamily="34" charset="0"/>
                      </a:endParaRP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extLst>
                  <a:ext uri="{0D108BD9-81ED-4DB2-BD59-A6C34878D82A}">
                    <a16:rowId xmlns:a16="http://schemas.microsoft.com/office/drawing/2014/main" val="4126599507"/>
                  </a:ext>
                </a:extLst>
              </a:tr>
            </a:tbl>
          </a:graphicData>
        </a:graphic>
      </p:graphicFrame>
      <p:pic>
        <p:nvPicPr>
          <p:cNvPr id="3" name="Picture 2">
            <a:extLst>
              <a:ext uri="{FF2B5EF4-FFF2-40B4-BE49-F238E27FC236}">
                <a16:creationId xmlns:a16="http://schemas.microsoft.com/office/drawing/2014/main" id="{BE1E6501-460E-5763-8138-98B6C7D287CF}"/>
              </a:ext>
            </a:extLst>
          </p:cNvPr>
          <p:cNvPicPr>
            <a:picLocks noChangeAspect="1"/>
          </p:cNvPicPr>
          <p:nvPr/>
        </p:nvPicPr>
        <p:blipFill>
          <a:blip r:embed="rId4"/>
          <a:stretch>
            <a:fillRect/>
          </a:stretch>
        </p:blipFill>
        <p:spPr>
          <a:xfrm>
            <a:off x="411696" y="519216"/>
            <a:ext cx="720000" cy="720000"/>
          </a:xfrm>
          <a:prstGeom prst="rect">
            <a:avLst/>
          </a:prstGeom>
        </p:spPr>
      </p:pic>
    </p:spTree>
    <p:extLst>
      <p:ext uri="{BB962C8B-B14F-4D97-AF65-F5344CB8AC3E}">
        <p14:creationId xmlns:p14="http://schemas.microsoft.com/office/powerpoint/2010/main" val="3238986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92B96-F2A1-E30B-83E0-CA35811BAA5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6D7B552-F14F-3BDD-6601-3C1A01E509D5}"/>
              </a:ext>
            </a:extLst>
          </p:cNvPr>
          <p:cNvSpPr>
            <a:spLocks noGrp="1"/>
          </p:cNvSpPr>
          <p:nvPr>
            <p:ph type="body" sz="quarter" idx="12"/>
          </p:nvPr>
        </p:nvSpPr>
        <p:spPr>
          <a:xfrm>
            <a:off x="1285013" y="365708"/>
            <a:ext cx="7848598" cy="703263"/>
          </a:xfrm>
        </p:spPr>
        <p:txBody>
          <a:bodyPr/>
          <a:lstStyle/>
          <a:p>
            <a:r>
              <a:rPr lang="en-GB" sz="3200" dirty="0"/>
              <a:t>4. Rolling out the Pathway to the organisation </a:t>
            </a:r>
          </a:p>
        </p:txBody>
      </p:sp>
      <p:pic>
        <p:nvPicPr>
          <p:cNvPr id="5" name="Picture 4">
            <a:extLst>
              <a:ext uri="{FF2B5EF4-FFF2-40B4-BE49-F238E27FC236}">
                <a16:creationId xmlns:a16="http://schemas.microsoft.com/office/drawing/2014/main" id="{EDDFC90A-798F-C0F8-3D8D-D5152999C8FC}"/>
              </a:ext>
            </a:extLst>
          </p:cNvPr>
          <p:cNvPicPr>
            <a:picLocks noChangeAspect="1"/>
          </p:cNvPicPr>
          <p:nvPr/>
        </p:nvPicPr>
        <p:blipFill>
          <a:blip r:embed="rId2"/>
          <a:stretch>
            <a:fillRect/>
          </a:stretch>
        </p:blipFill>
        <p:spPr>
          <a:xfrm>
            <a:off x="414391" y="332154"/>
            <a:ext cx="734228" cy="734228"/>
          </a:xfrm>
          <a:prstGeom prst="rect">
            <a:avLst/>
          </a:prstGeom>
        </p:spPr>
      </p:pic>
      <p:graphicFrame>
        <p:nvGraphicFramePr>
          <p:cNvPr id="6" name="Table 5">
            <a:extLst>
              <a:ext uri="{FF2B5EF4-FFF2-40B4-BE49-F238E27FC236}">
                <a16:creationId xmlns:a16="http://schemas.microsoft.com/office/drawing/2014/main" id="{A03F348A-7A1C-84BC-8027-9D672621B5EA}"/>
              </a:ext>
            </a:extLst>
          </p:cNvPr>
          <p:cNvGraphicFramePr>
            <a:graphicFrameLocks noGrp="1"/>
          </p:cNvGraphicFramePr>
          <p:nvPr>
            <p:extLst>
              <p:ext uri="{D42A27DB-BD31-4B8C-83A1-F6EECF244321}">
                <p14:modId xmlns:p14="http://schemas.microsoft.com/office/powerpoint/2010/main" val="566834365"/>
              </p:ext>
            </p:extLst>
          </p:nvPr>
        </p:nvGraphicFramePr>
        <p:xfrm>
          <a:off x="414391" y="3135780"/>
          <a:ext cx="11518446" cy="1447864"/>
        </p:xfrm>
        <a:graphic>
          <a:graphicData uri="http://schemas.openxmlformats.org/drawingml/2006/table">
            <a:tbl>
              <a:tblPr firstRow="1" bandRow="1"/>
              <a:tblGrid>
                <a:gridCol w="402140">
                  <a:extLst>
                    <a:ext uri="{9D8B030D-6E8A-4147-A177-3AD203B41FA5}">
                      <a16:colId xmlns:a16="http://schemas.microsoft.com/office/drawing/2014/main" val="1510407463"/>
                    </a:ext>
                  </a:extLst>
                </a:gridCol>
                <a:gridCol w="4897120">
                  <a:extLst>
                    <a:ext uri="{9D8B030D-6E8A-4147-A177-3AD203B41FA5}">
                      <a16:colId xmlns:a16="http://schemas.microsoft.com/office/drawing/2014/main" val="4030442400"/>
                    </a:ext>
                  </a:extLst>
                </a:gridCol>
                <a:gridCol w="5155699">
                  <a:extLst>
                    <a:ext uri="{9D8B030D-6E8A-4147-A177-3AD203B41FA5}">
                      <a16:colId xmlns:a16="http://schemas.microsoft.com/office/drawing/2014/main" val="1429268138"/>
                    </a:ext>
                  </a:extLst>
                </a:gridCol>
                <a:gridCol w="1063487">
                  <a:extLst>
                    <a:ext uri="{9D8B030D-6E8A-4147-A177-3AD203B41FA5}">
                      <a16:colId xmlns:a16="http://schemas.microsoft.com/office/drawing/2014/main" val="3610201233"/>
                    </a:ext>
                  </a:extLst>
                </a:gridCol>
              </a:tblGrid>
              <a:tr h="274384">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algn="ctr"/>
                      <a:endParaRPr lang="en-GB" sz="1200" dirty="0">
                        <a:latin typeface="Arial" panose="020B0604020202020204" pitchFamily="34" charset="0"/>
                        <a:cs typeface="Arial" panose="020B0604020202020204" pitchFamily="34" charset="0"/>
                      </a:endParaRP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algn="ctr"/>
                      <a:r>
                        <a:rPr lang="en-GB" sz="1200" dirty="0"/>
                        <a:t>Suggestions for organisations to have in place</a:t>
                      </a:r>
                      <a:endParaRPr lang="en-GB" sz="1200" dirty="0">
                        <a:latin typeface="Arial" panose="020B0604020202020204" pitchFamily="34" charset="0"/>
                        <a:cs typeface="Arial" panose="020B0604020202020204" pitchFamily="34" charset="0"/>
                      </a:endParaRP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algn="ctr"/>
                      <a:r>
                        <a:rPr lang="en-GB" sz="1200" dirty="0"/>
                        <a:t>Tips</a:t>
                      </a:r>
                      <a:endParaRPr lang="en-GB" sz="1200" dirty="0">
                        <a:latin typeface="Arial" panose="020B0604020202020204" pitchFamily="34" charset="0"/>
                        <a:cs typeface="Arial" panose="020B0604020202020204" pitchFamily="34" charset="0"/>
                      </a:endParaRP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algn="ctr"/>
                      <a:r>
                        <a:rPr lang="en-GB" sz="1200" dirty="0">
                          <a:latin typeface="Arial"/>
                          <a:cs typeface="Arial"/>
                        </a:rPr>
                        <a:t>Complete?</a:t>
                      </a: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extLst>
                  <a:ext uri="{0D108BD9-81ED-4DB2-BD59-A6C34878D82A}">
                    <a16:rowId xmlns:a16="http://schemas.microsoft.com/office/drawing/2014/main" val="1357762353"/>
                  </a:ext>
                </a:extLst>
              </a:tr>
              <a:tr h="274384">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indent="0" algn="ctr">
                        <a:buFont typeface="+mj-lt"/>
                        <a:buNone/>
                      </a:pPr>
                      <a:r>
                        <a:rPr lang="en-GB" sz="1100">
                          <a:latin typeface="Arial"/>
                          <a:cs typeface="Arial"/>
                        </a:rPr>
                        <a:t>11</a:t>
                      </a:r>
                    </a:p>
                  </a:txBody>
                  <a:tcPr marL="91461" marR="91461" marT="45731" marB="4573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marR="0" lvl="0" indent="0" algn="l" defTabSz="914492"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Agree scope, timings and plan for the Pathway adoption:</a:t>
                      </a:r>
                    </a:p>
                    <a:p>
                      <a:pPr marL="0" marR="0" lvl="0" indent="0" algn="l" defTabSz="91449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92"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Much like with the pilot, ensure a plan is in place with clear tasks, deadlines and owners, and the plan has been shared with key people. This will include scope of your adoption, planned duration for the implementation and monitoring impact overtime.  </a:t>
                      </a:r>
                    </a:p>
                    <a:p>
                      <a:pPr marL="0" marR="0" lvl="0" indent="0" algn="l" defTabSz="91449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a:spcBef>
                          <a:spcPts val="400"/>
                        </a:spcBef>
                        <a:spcAft>
                          <a:spcPts val="400"/>
                        </a:spcAft>
                      </a:pPr>
                      <a:r>
                        <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Use the template </a:t>
                      </a:r>
                      <a:r>
                        <a:rPr lang="en-GB" sz="1100" b="0" u="sng" dirty="0">
                          <a:solidFill>
                            <a:srgbClr val="0068B3"/>
                          </a:solidFill>
                          <a:effectLst/>
                          <a:latin typeface="Arial" panose="020B0604020202020204" pitchFamily="34" charset="0"/>
                          <a:ea typeface="Arial" panose="020B06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Pathway Adoption Planner template</a:t>
                      </a:r>
                      <a:r>
                        <a:rPr lang="en-GB" sz="1100" b="1" u="none" dirty="0">
                          <a:solidFill>
                            <a:srgbClr val="0068B3"/>
                          </a:solidFill>
                          <a:effectLst/>
                          <a:latin typeface="Arial" panose="020B0604020202020204" pitchFamily="34" charset="0"/>
                          <a:ea typeface="Arial" panose="020B06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and regularly review and report against it to your Pathway governance team.  </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endParaRPr lang="en-GB" sz="1100" dirty="0">
                        <a:latin typeface="Arial" panose="020B0604020202020204" pitchFamily="34" charset="0"/>
                        <a:cs typeface="Arial" panose="020B0604020202020204" pitchFamily="34" charset="0"/>
                      </a:endParaRPr>
                    </a:p>
                  </a:txBody>
                  <a:tcPr marL="91461" marR="91461" marT="45731" marB="4573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extLst>
                  <a:ext uri="{0D108BD9-81ED-4DB2-BD59-A6C34878D82A}">
                    <a16:rowId xmlns:a16="http://schemas.microsoft.com/office/drawing/2014/main" val="121838748"/>
                  </a:ext>
                </a:extLst>
              </a:tr>
            </a:tbl>
          </a:graphicData>
        </a:graphic>
      </p:graphicFrame>
      <p:sp>
        <p:nvSpPr>
          <p:cNvPr id="7" name="TextBox 6">
            <a:extLst>
              <a:ext uri="{FF2B5EF4-FFF2-40B4-BE49-F238E27FC236}">
                <a16:creationId xmlns:a16="http://schemas.microsoft.com/office/drawing/2014/main" id="{B454E8B2-A752-89B2-BB50-CA53C41F30E0}"/>
              </a:ext>
            </a:extLst>
          </p:cNvPr>
          <p:cNvSpPr txBox="1"/>
          <p:nvPr/>
        </p:nvSpPr>
        <p:spPr>
          <a:xfrm>
            <a:off x="414391" y="1766126"/>
            <a:ext cx="5478409" cy="984885"/>
          </a:xfrm>
          <a:prstGeom prst="rect">
            <a:avLst/>
          </a:prstGeom>
          <a:solidFill>
            <a:srgbClr val="0068B3">
              <a:alpha val="15000"/>
            </a:srgbClr>
          </a:solidFill>
        </p:spPr>
        <p:txBody>
          <a:bodyPr wrap="square">
            <a:spAutoFit/>
          </a:bodyPr>
          <a:lstStyle/>
          <a:p>
            <a:pPr marL="0" marR="0" lvl="0" indent="0" algn="l" defTabSz="1039307" rtl="0" eaLnBrk="1" fontAlgn="auto" latinLnBrk="0" hangingPunct="1">
              <a:lnSpc>
                <a:spcPct val="100000"/>
              </a:lnSpc>
              <a:spcBef>
                <a:spcPts val="40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a:ea typeface="+mn-ea"/>
                <a:cs typeface="+mn-cs"/>
              </a:rPr>
              <a:t>When your pilot is complete, consider the following:</a:t>
            </a:r>
          </a:p>
          <a:p>
            <a:pPr marL="0" marR="0" lvl="0" indent="0" algn="l" defTabSz="1039307" rtl="0" eaLnBrk="1" fontAlgn="auto" latinLnBrk="0" hangingPunct="1">
              <a:lnSpc>
                <a:spcPct val="100000"/>
              </a:lnSpc>
              <a:spcBef>
                <a:spcPts val="40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171450" marR="0" lvl="0" indent="-171450" algn="l" defTabSz="1039307"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GB" sz="1200" b="0" u="none" strike="noStrike" kern="1200" cap="none" spc="0" normalizeH="0" baseline="0" noProof="0" dirty="0">
                <a:ln>
                  <a:noFill/>
                </a:ln>
                <a:solidFill>
                  <a:prstClr val="black"/>
                </a:solidFill>
                <a:effectLst/>
                <a:uLnTx/>
                <a:uFillTx/>
                <a:latin typeface="Arial" panose="020B0604020202020204"/>
                <a:ea typeface="+mn-ea"/>
                <a:cs typeface="+mn-cs"/>
              </a:rPr>
              <a:t>Do we want to proceed with adopting the pathway? </a:t>
            </a:r>
          </a:p>
          <a:p>
            <a:pPr marL="171450" marR="0" lvl="0" indent="-171450" algn="l" defTabSz="1039307"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GB" sz="1200" b="0" u="none" strike="noStrike" kern="1200" cap="none" spc="0" normalizeH="0" baseline="0" noProof="0" dirty="0">
                <a:ln>
                  <a:noFill/>
                </a:ln>
                <a:solidFill>
                  <a:prstClr val="black"/>
                </a:solidFill>
                <a:effectLst/>
                <a:uLnTx/>
                <a:uFillTx/>
                <a:latin typeface="Arial" panose="020B0604020202020204"/>
                <a:ea typeface="+mn-ea"/>
                <a:cs typeface="+mn-cs"/>
              </a:rPr>
              <a:t>What does this look like for us?  (</a:t>
            </a:r>
            <a:r>
              <a:rPr kumimoji="0" lang="en-GB" sz="1200" b="0" u="none" strike="noStrike" kern="1200" cap="none" spc="0" normalizeH="0" baseline="0" noProof="0" dirty="0" err="1">
                <a:ln>
                  <a:noFill/>
                </a:ln>
                <a:solidFill>
                  <a:prstClr val="black"/>
                </a:solidFill>
                <a:effectLst/>
                <a:uLnTx/>
                <a:uFillTx/>
                <a:latin typeface="Arial" panose="020B0604020202020204"/>
                <a:ea typeface="+mn-ea"/>
                <a:cs typeface="+mn-cs"/>
              </a:rPr>
              <a:t>e.g</a:t>
            </a:r>
            <a:r>
              <a:rPr kumimoji="0" lang="en-GB" sz="1200" b="0" u="none" strike="noStrike" kern="1200" cap="none" spc="0" normalizeH="0" baseline="0" noProof="0" dirty="0">
                <a:ln>
                  <a:noFill/>
                </a:ln>
                <a:solidFill>
                  <a:prstClr val="black"/>
                </a:solidFill>
                <a:effectLst/>
                <a:uLnTx/>
                <a:uFillTx/>
                <a:latin typeface="Arial" panose="020B0604020202020204"/>
                <a:ea typeface="+mn-ea"/>
                <a:cs typeface="+mn-cs"/>
              </a:rPr>
              <a:t> light, medium or full adoption?)</a:t>
            </a:r>
            <a:endParaRPr kumimoji="0" lang="en-GB" sz="1200" b="0" u="none" strike="noStrike" kern="1200" cap="none" spc="0" normalizeH="0" baseline="0" noProof="0" dirty="0">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03D3798-5714-63B9-8CEF-A689965A5175}"/>
              </a:ext>
            </a:extLst>
          </p:cNvPr>
          <p:cNvSpPr txBox="1"/>
          <p:nvPr/>
        </p:nvSpPr>
        <p:spPr>
          <a:xfrm>
            <a:off x="6526295" y="1768617"/>
            <a:ext cx="5406542" cy="461665"/>
          </a:xfrm>
          <a:prstGeom prst="rect">
            <a:avLst/>
          </a:prstGeom>
          <a:solidFill>
            <a:srgbClr val="0068B3">
              <a:alpha val="15000"/>
            </a:srgbClr>
          </a:solidFill>
        </p:spPr>
        <p:txBody>
          <a:bodyPr wrap="square">
            <a:spAutoFit/>
          </a:bodyPr>
          <a:lstStyle/>
          <a:p>
            <a:pPr marL="0" marR="0" lvl="0" indent="0" algn="l" defTabSz="1039307" rtl="0" eaLnBrk="1" fontAlgn="auto" latinLnBrk="0" hangingPunct="1">
              <a:lnSpc>
                <a:spcPct val="100000"/>
              </a:lnSpc>
              <a:spcBef>
                <a:spcPts val="40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Yes: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consider using </a:t>
            </a:r>
            <a:r>
              <a:rPr kumimoji="0" lang="en-GB" sz="1200" b="0" i="0"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the </a:t>
            </a:r>
            <a:r>
              <a:rPr kumimoji="0" lang="en-GB" sz="1200" i="0" u="sng" strike="noStrike" kern="1200" cap="none" spc="0" normalizeH="0" baseline="0" noProof="0" dirty="0">
                <a:ln>
                  <a:noFill/>
                </a:ln>
                <a:solidFill>
                  <a:srgbClr val="0068B3"/>
                </a:solidFill>
                <a:effectLst/>
                <a:uLnTx/>
                <a:uFillTx/>
                <a:latin typeface="Arial" panose="020B0604020202020204" pitchFamily="34" charset="0"/>
                <a:ea typeface="Arial" panose="020B06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Pathway Adoption Planner template</a:t>
            </a:r>
            <a:r>
              <a:rPr kumimoji="0" lang="en-GB" sz="1200" b="1" i="0" strike="noStrike" kern="1200" cap="none" spc="0" normalizeH="0" baseline="0" noProof="0" dirty="0">
                <a:ln>
                  <a:noFill/>
                </a:ln>
                <a:solidFill>
                  <a:srgbClr val="0068B3"/>
                </a:solidFill>
                <a:effectLst/>
                <a:uLnTx/>
                <a:uFillTx/>
                <a:latin typeface="Arial" panose="020B0604020202020204" pitchFamily="34" charset="0"/>
                <a:ea typeface="Arial" panose="020B06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to structure your activities for adoption </a:t>
            </a:r>
          </a:p>
        </p:txBody>
      </p:sp>
      <p:sp>
        <p:nvSpPr>
          <p:cNvPr id="9" name="TextBox 8">
            <a:extLst>
              <a:ext uri="{FF2B5EF4-FFF2-40B4-BE49-F238E27FC236}">
                <a16:creationId xmlns:a16="http://schemas.microsoft.com/office/drawing/2014/main" id="{CA011A20-5636-5BBC-50F1-453A6957B1A3}"/>
              </a:ext>
            </a:extLst>
          </p:cNvPr>
          <p:cNvSpPr txBox="1"/>
          <p:nvPr/>
        </p:nvSpPr>
        <p:spPr>
          <a:xfrm>
            <a:off x="6526295" y="2286149"/>
            <a:ext cx="5406542" cy="461665"/>
          </a:xfrm>
          <a:prstGeom prst="rect">
            <a:avLst/>
          </a:prstGeom>
          <a:solidFill>
            <a:srgbClr val="0068B3">
              <a:alpha val="15000"/>
            </a:srgbClr>
          </a:solidFill>
        </p:spPr>
        <p:txBody>
          <a:bodyPr wrap="square">
            <a:spAutoFit/>
          </a:bodyPr>
          <a:lstStyle/>
          <a:p>
            <a:pPr marL="0" marR="0" lvl="0" indent="0" algn="l" defTabSz="1039307" rtl="0" eaLnBrk="1" fontAlgn="auto" latinLnBrk="0" hangingPunct="1">
              <a:lnSpc>
                <a:spcPct val="100000"/>
              </a:lnSpc>
              <a:spcBef>
                <a:spcPts val="40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No: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consider if there is an opportunity to adopt aspects of the Pathway that demonstrated benefits during your pilot. </a:t>
            </a:r>
          </a:p>
        </p:txBody>
      </p:sp>
      <p:sp>
        <p:nvSpPr>
          <p:cNvPr id="10" name="Arrow: Right 9">
            <a:extLst>
              <a:ext uri="{FF2B5EF4-FFF2-40B4-BE49-F238E27FC236}">
                <a16:creationId xmlns:a16="http://schemas.microsoft.com/office/drawing/2014/main" id="{79CBAE29-8848-C35B-0D3B-3D9F89CF9132}"/>
              </a:ext>
            </a:extLst>
          </p:cNvPr>
          <p:cNvSpPr/>
          <p:nvPr/>
        </p:nvSpPr>
        <p:spPr>
          <a:xfrm>
            <a:off x="6022147" y="2016647"/>
            <a:ext cx="363894" cy="422288"/>
          </a:xfrm>
          <a:prstGeom prst="rightArrow">
            <a:avLst/>
          </a:prstGeom>
          <a:solidFill>
            <a:srgbClr val="008F9C"/>
          </a:solidFill>
          <a:ln w="12700" cap="flat" cmpd="sng" algn="ctr">
            <a:noFill/>
            <a:prstDash val="solid"/>
            <a:miter lim="800000"/>
          </a:ln>
          <a:effectLst/>
        </p:spPr>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27710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B346D59-4457-063E-6AA5-A64A4A431B1F}"/>
              </a:ext>
            </a:extLst>
          </p:cNvPr>
          <p:cNvSpPr>
            <a:spLocks noGrp="1"/>
          </p:cNvSpPr>
          <p:nvPr>
            <p:ph type="body" sz="quarter" idx="12"/>
          </p:nvPr>
        </p:nvSpPr>
        <p:spPr/>
        <p:txBody>
          <a:bodyPr/>
          <a:lstStyle/>
          <a:p>
            <a:r>
              <a:rPr lang="en-GB" sz="3200" dirty="0"/>
              <a:t>Content </a:t>
            </a:r>
          </a:p>
        </p:txBody>
      </p:sp>
      <p:sp>
        <p:nvSpPr>
          <p:cNvPr id="5" name="TextBox 4">
            <a:extLst>
              <a:ext uri="{FF2B5EF4-FFF2-40B4-BE49-F238E27FC236}">
                <a16:creationId xmlns:a16="http://schemas.microsoft.com/office/drawing/2014/main" id="{9D1F476E-A28C-05C4-F346-62EC588CF8A0}"/>
              </a:ext>
            </a:extLst>
          </p:cNvPr>
          <p:cNvSpPr txBox="1"/>
          <p:nvPr/>
        </p:nvSpPr>
        <p:spPr>
          <a:xfrm>
            <a:off x="7237141" y="1530194"/>
            <a:ext cx="4688608" cy="3354765"/>
          </a:xfrm>
          <a:prstGeom prst="rect">
            <a:avLst/>
          </a:prstGeom>
          <a:solidFill>
            <a:srgbClr val="CACACA">
              <a:alpha val="30000"/>
            </a:srgbClr>
          </a:solidFill>
        </p:spPr>
        <p:txBody>
          <a:bodyPr wrap="square">
            <a:spAutoFit/>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68B3"/>
                </a:solidFill>
                <a:effectLst/>
                <a:uLnTx/>
                <a:uFillTx/>
                <a:latin typeface="Arial" panose="020B0604020202020204"/>
                <a:ea typeface="+mn-ea"/>
                <a:cs typeface="+mn-cs"/>
              </a:rPr>
              <a:t>Purpose of this guide</a:t>
            </a:r>
          </a:p>
          <a:p>
            <a:pPr marL="0" marR="0" lvl="0" indent="0" algn="l" defTabSz="1039307"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0068B3"/>
              </a:solidFill>
              <a:effectLst/>
              <a:uLnTx/>
              <a:uFillTx/>
              <a:latin typeface="Arial" panose="020B0604020202020204"/>
              <a:ea typeface="+mn-ea"/>
              <a:cs typeface="+mn-cs"/>
            </a:endParaRPr>
          </a:p>
          <a:p>
            <a:pPr marL="0" marR="0" lvl="0" indent="0" algn="l" defTabSz="103930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Every care organisation is different. This guide shows you how you can adapt the pathway to meet your organisation’s needs.   </a:t>
            </a:r>
            <a:endParaRPr kumimoji="0" lang="en-GB" sz="1400" b="1" i="0" u="none" strike="noStrike" kern="1200" cap="none" spc="0" normalizeH="0" baseline="0" noProof="0" dirty="0">
              <a:ln>
                <a:noFill/>
              </a:ln>
              <a:solidFill>
                <a:srgbClr val="01A188"/>
              </a:solidFill>
              <a:effectLst/>
              <a:uLnTx/>
              <a:uFillTx/>
              <a:latin typeface="Arial" panose="020B0604020202020204"/>
              <a:ea typeface="+mn-ea"/>
              <a:cs typeface="+mn-cs"/>
            </a:endParaRPr>
          </a:p>
          <a:p>
            <a:pPr marL="0" marR="0" lvl="0" indent="0" algn="l" defTabSz="103930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 </a:t>
            </a:r>
          </a:p>
          <a:p>
            <a:pPr marL="0" marR="0" lvl="0" indent="0" algn="l" defTabSz="103930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It contains the following:</a:t>
            </a:r>
          </a:p>
          <a:p>
            <a:pPr marL="342900" marR="0" lvl="0" indent="-342900" algn="l" defTabSz="1039307" rtl="0" eaLnBrk="1" fontAlgn="auto" latinLnBrk="0" hangingPunct="1">
              <a:lnSpc>
                <a:spcPct val="100000"/>
              </a:lnSpc>
              <a:spcBef>
                <a:spcPts val="0"/>
              </a:spcBef>
              <a:spcAft>
                <a:spcPts val="0"/>
              </a:spcAft>
              <a:buClrTx/>
              <a:buSzTx/>
              <a:buFont typeface="+mj-lt"/>
              <a:buAutoNum type="arabicPeriod"/>
              <a:tabLst/>
              <a:defRPr/>
            </a:pPr>
            <a:r>
              <a:rPr lang="en-GB" sz="1400" kern="1200" dirty="0">
                <a:solidFill>
                  <a:prstClr val="black"/>
                </a:solidFill>
                <a:latin typeface="Arial" panose="020B0604020202020204"/>
                <a:ea typeface="+mn-ea"/>
                <a:cs typeface="+mn-cs"/>
              </a:rPr>
              <a:t>b</a:t>
            </a:r>
            <a:r>
              <a:rPr kumimoji="0" lang="en-GB" sz="1400" b="0" i="0" u="none" strike="noStrike" kern="1200" cap="none" spc="0" normalizeH="0" baseline="0" noProof="0" dirty="0" err="1">
                <a:ln>
                  <a:noFill/>
                </a:ln>
                <a:solidFill>
                  <a:prstClr val="black"/>
                </a:solidFill>
                <a:effectLst/>
                <a:uLnTx/>
                <a:uFillTx/>
                <a:latin typeface="Arial" panose="020B0604020202020204"/>
                <a:ea typeface="+mn-ea"/>
                <a:cs typeface="+mn-cs"/>
              </a:rPr>
              <a:t>ackground</a:t>
            </a: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 to the guidance in this document </a:t>
            </a:r>
          </a:p>
          <a:p>
            <a:pPr marL="342900" marR="0" lvl="0" indent="-342900" algn="l" defTabSz="1039307" rtl="0" eaLnBrk="1" fontAlgn="auto" latinLnBrk="0" hangingPunct="1">
              <a:lnSpc>
                <a:spcPct val="100000"/>
              </a:lnSpc>
              <a:spcBef>
                <a:spcPts val="0"/>
              </a:spcBef>
              <a:spcAft>
                <a:spcPts val="0"/>
              </a:spcAft>
              <a:buClrTx/>
              <a:buSzTx/>
              <a:buFont typeface="+mj-lt"/>
              <a:buAutoNum type="arabicPeriod"/>
              <a:tabLst/>
              <a:defRPr/>
            </a:pPr>
            <a:r>
              <a:rPr lang="en-GB" sz="1400" kern="1200" dirty="0">
                <a:solidFill>
                  <a:prstClr val="black"/>
                </a:solidFill>
                <a:latin typeface="Arial" panose="020B0604020202020204"/>
                <a:ea typeface="+mn-ea"/>
                <a:cs typeface="+mn-cs"/>
              </a:rPr>
              <a:t>p</a:t>
            </a:r>
            <a:r>
              <a:rPr kumimoji="0" lang="en-GB" sz="1400" b="0" i="0" u="none" strike="noStrike" kern="1200" cap="none" spc="0" normalizeH="0" baseline="0" noProof="0" dirty="0" err="1">
                <a:ln>
                  <a:noFill/>
                </a:ln>
                <a:solidFill>
                  <a:prstClr val="black"/>
                </a:solidFill>
                <a:effectLst/>
                <a:uLnTx/>
                <a:uFillTx/>
                <a:latin typeface="Arial" panose="020B0604020202020204"/>
                <a:ea typeface="+mn-ea"/>
                <a:cs typeface="+mn-cs"/>
              </a:rPr>
              <a:t>ractical</a:t>
            </a: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 steps and options to consider in planning your Pathway adoption </a:t>
            </a:r>
          </a:p>
          <a:p>
            <a:pPr marL="0" marR="0" lvl="0" indent="0" algn="l" defTabSz="1039307"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algn="l" defTabSz="1039307" rtl="0">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The document references a numbers of toolkits and templates which can be found on the </a:t>
            </a:r>
            <a:r>
              <a:rPr lang="en-GB" sz="1400" kern="1200" dirty="0">
                <a:solidFill>
                  <a:srgbClr val="0068B3"/>
                </a:solidFill>
                <a:latin typeface="Arial" panose="020B0604020202020204"/>
                <a:ea typeface="+mn-ea"/>
                <a:cs typeface="+mn-cs"/>
                <a:hlinkClick r:id="rId2">
                  <a:extLst>
                    <a:ext uri="{A12FA001-AC4F-418D-AE19-62706E023703}">
                      <ahyp:hlinkClr xmlns:ahyp="http://schemas.microsoft.com/office/drawing/2018/hyperlinkcolor" val="tx"/>
                    </a:ext>
                  </a:extLst>
                </a:hlinkClick>
              </a:rPr>
              <a:t>Skills for Care website </a:t>
            </a:r>
            <a:endParaRPr lang="en-GB" sz="1400" b="1" kern="1200" dirty="0">
              <a:solidFill>
                <a:srgbClr val="0068B3"/>
              </a:solidFill>
              <a:latin typeface="Arial" panose="020B0604020202020204"/>
              <a:ea typeface="+mn-ea"/>
              <a:cs typeface="+mn-cs"/>
            </a:endParaRPr>
          </a:p>
          <a:p>
            <a:pPr marL="0" marR="0" lvl="0" indent="0" algn="l" defTabSz="1039307"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0068B3"/>
              </a:solidFill>
              <a:effectLst/>
              <a:uLnTx/>
              <a:uFillTx/>
              <a:latin typeface="Arial" panose="020B0604020202020204"/>
              <a:ea typeface="+mn-ea"/>
              <a:cs typeface="+mn-cs"/>
            </a:endParaRPr>
          </a:p>
        </p:txBody>
      </p:sp>
      <p:graphicFrame>
        <p:nvGraphicFramePr>
          <p:cNvPr id="2" name="Table 1">
            <a:extLst>
              <a:ext uri="{FF2B5EF4-FFF2-40B4-BE49-F238E27FC236}">
                <a16:creationId xmlns:a16="http://schemas.microsoft.com/office/drawing/2014/main" id="{BC2811C5-A339-1515-1BB4-8D39566CA159}"/>
              </a:ext>
            </a:extLst>
          </p:cNvPr>
          <p:cNvGraphicFramePr>
            <a:graphicFrameLocks noGrp="1"/>
          </p:cNvGraphicFramePr>
          <p:nvPr>
            <p:extLst>
              <p:ext uri="{D42A27DB-BD31-4B8C-83A1-F6EECF244321}">
                <p14:modId xmlns:p14="http://schemas.microsoft.com/office/powerpoint/2010/main" val="3282320501"/>
              </p:ext>
            </p:extLst>
          </p:nvPr>
        </p:nvGraphicFramePr>
        <p:xfrm>
          <a:off x="414391" y="1164401"/>
          <a:ext cx="6555120" cy="5013960"/>
        </p:xfrm>
        <a:graphic>
          <a:graphicData uri="http://schemas.openxmlformats.org/drawingml/2006/table">
            <a:tbl>
              <a:tblPr firstRow="1" bandRow="1">
                <a:tableStyleId>{5C22544A-7EE6-4342-B048-85BDC9FD1C3A}</a:tableStyleId>
              </a:tblPr>
              <a:tblGrid>
                <a:gridCol w="5707628">
                  <a:extLst>
                    <a:ext uri="{9D8B030D-6E8A-4147-A177-3AD203B41FA5}">
                      <a16:colId xmlns:a16="http://schemas.microsoft.com/office/drawing/2014/main" val="759504101"/>
                    </a:ext>
                  </a:extLst>
                </a:gridCol>
                <a:gridCol w="847492">
                  <a:extLst>
                    <a:ext uri="{9D8B030D-6E8A-4147-A177-3AD203B41FA5}">
                      <a16:colId xmlns:a16="http://schemas.microsoft.com/office/drawing/2014/main" val="2694746899"/>
                    </a:ext>
                  </a:extLst>
                </a:gridCol>
              </a:tblGrid>
              <a:tr h="370840">
                <a:tc>
                  <a:txBody>
                    <a:bodyPr/>
                    <a:lstStyle/>
                    <a:p>
                      <a:pPr marL="0" algn="l" defTabSz="914492" rtl="0" eaLnBrk="1" latinLnBrk="0" hangingPunct="1"/>
                      <a:endParaRPr lang="en-GB" sz="1400" b="1" kern="1200" dirty="0">
                        <a:solidFill>
                          <a:schemeClr val="lt1"/>
                        </a:solidFill>
                        <a:latin typeface="Arial" panose="020B0604020202020204" pitchFamily="34" charset="0"/>
                        <a:ea typeface="+mn-ea"/>
                        <a:cs typeface="Arial" panose="020B0604020202020204" pitchFamily="34" charset="0"/>
                      </a:endParaRPr>
                    </a:p>
                  </a:txBody>
                  <a:tcPr>
                    <a:solidFill>
                      <a:srgbClr val="0068B3"/>
                    </a:solidFill>
                  </a:tcPr>
                </a:tc>
                <a:tc>
                  <a:txBody>
                    <a:bodyPr/>
                    <a:lstStyle/>
                    <a:p>
                      <a:pPr marL="0" algn="l" defTabSz="914492"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Page(s)</a:t>
                      </a:r>
                    </a:p>
                  </a:txBody>
                  <a:tcPr>
                    <a:solidFill>
                      <a:srgbClr val="0068B3"/>
                    </a:solidFill>
                  </a:tcPr>
                </a:tc>
                <a:extLst>
                  <a:ext uri="{0D108BD9-81ED-4DB2-BD59-A6C34878D82A}">
                    <a16:rowId xmlns:a16="http://schemas.microsoft.com/office/drawing/2014/main" val="3664977474"/>
                  </a:ext>
                </a:extLst>
              </a:tr>
              <a:tr h="370840">
                <a:tc>
                  <a:txBody>
                    <a:bodyPr/>
                    <a:lstStyle/>
                    <a:p>
                      <a:r>
                        <a:rPr lang="en-GB" sz="1400" dirty="0">
                          <a:solidFill>
                            <a:schemeClr val="tx1"/>
                          </a:solidFill>
                          <a:latin typeface="Arial" panose="020B0604020202020204" pitchFamily="34" charset="0"/>
                          <a:cs typeface="Arial" panose="020B0604020202020204" pitchFamily="34" charset="0"/>
                        </a:rPr>
                        <a:t>Background to the guidance in this document </a:t>
                      </a:r>
                    </a:p>
                  </a:txBody>
                  <a:tcPr>
                    <a:noFill/>
                  </a:tcPr>
                </a:tc>
                <a:tc>
                  <a:txBody>
                    <a:bodyPr/>
                    <a:lstStyle/>
                    <a:p>
                      <a:r>
                        <a:rPr lang="en-GB" sz="1400" dirty="0">
                          <a:solidFill>
                            <a:schemeClr val="tx1"/>
                          </a:solidFill>
                          <a:latin typeface="Arial" panose="020B0604020202020204" pitchFamily="34" charset="0"/>
                          <a:cs typeface="Arial" panose="020B0604020202020204" pitchFamily="34" charset="0"/>
                        </a:rPr>
                        <a:t>3 – 6</a:t>
                      </a:r>
                    </a:p>
                  </a:txBody>
                  <a:tcPr>
                    <a:noFill/>
                  </a:tcPr>
                </a:tc>
                <a:extLst>
                  <a:ext uri="{0D108BD9-81ED-4DB2-BD59-A6C34878D82A}">
                    <a16:rowId xmlns:a16="http://schemas.microsoft.com/office/drawing/2014/main" val="1287869800"/>
                  </a:ext>
                </a:extLst>
              </a:tr>
              <a:tr h="370840">
                <a:tc>
                  <a:txBody>
                    <a:bodyPr/>
                    <a:lstStyle/>
                    <a:p>
                      <a:pPr marL="0" marR="0" lvl="0" indent="0" algn="l" defTabSz="914492" rtl="0" eaLnBrk="1" fontAlgn="auto" latinLnBrk="0" hangingPunct="1">
                        <a:lnSpc>
                          <a:spcPct val="100000"/>
                        </a:lnSpc>
                        <a:spcBef>
                          <a:spcPts val="0"/>
                        </a:spcBef>
                        <a:spcAft>
                          <a:spcPts val="0"/>
                        </a:spcAft>
                        <a:buClrTx/>
                        <a:buSzTx/>
                        <a:buFontTx/>
                        <a:buNone/>
                        <a:tabLst/>
                        <a:defRPr/>
                      </a:pPr>
                      <a:r>
                        <a:rPr lang="en-GB" sz="1400" b="1" kern="1200" dirty="0">
                          <a:solidFill>
                            <a:schemeClr val="lt1"/>
                          </a:solidFill>
                          <a:latin typeface="Arial" panose="020B0604020202020204" pitchFamily="34" charset="0"/>
                          <a:cs typeface="Arial" panose="020B0604020202020204" pitchFamily="34" charset="0"/>
                        </a:rPr>
                        <a:t>Section 1: Things to consider before getting started </a:t>
                      </a:r>
                      <a:endParaRPr lang="en-GB" sz="1400" b="1" kern="1200" dirty="0">
                        <a:solidFill>
                          <a:schemeClr val="lt1"/>
                        </a:solidFill>
                        <a:latin typeface="Arial" panose="020B0604020202020204" pitchFamily="34" charset="0"/>
                        <a:ea typeface="+mn-ea"/>
                        <a:cs typeface="Arial" panose="020B0604020202020204" pitchFamily="34" charset="0"/>
                      </a:endParaRPr>
                    </a:p>
                  </a:txBody>
                  <a:tcPr>
                    <a:solidFill>
                      <a:srgbClr val="0068B3"/>
                    </a:solidFill>
                  </a:tcPr>
                </a:tc>
                <a:tc>
                  <a:txBody>
                    <a:bodyPr/>
                    <a:lstStyle/>
                    <a:p>
                      <a:r>
                        <a:rPr lang="en-GB" sz="1400" b="1" dirty="0">
                          <a:solidFill>
                            <a:schemeClr val="bg1"/>
                          </a:solidFill>
                          <a:latin typeface="Arial" panose="020B0604020202020204" pitchFamily="34" charset="0"/>
                          <a:cs typeface="Arial" panose="020B0604020202020204" pitchFamily="34" charset="0"/>
                        </a:rPr>
                        <a:t>7</a:t>
                      </a:r>
                    </a:p>
                  </a:txBody>
                  <a:tcPr>
                    <a:solidFill>
                      <a:srgbClr val="0068B3"/>
                    </a:solidFill>
                  </a:tcPr>
                </a:tc>
                <a:extLst>
                  <a:ext uri="{0D108BD9-81ED-4DB2-BD59-A6C34878D82A}">
                    <a16:rowId xmlns:a16="http://schemas.microsoft.com/office/drawing/2014/main" val="2982586037"/>
                  </a:ext>
                </a:extLst>
              </a:tr>
              <a:tr h="370840">
                <a:tc>
                  <a:txBody>
                    <a:bodyPr/>
                    <a:lstStyle/>
                    <a:p>
                      <a:r>
                        <a:rPr lang="en-GB" sz="1400" dirty="0">
                          <a:solidFill>
                            <a:schemeClr val="tx1"/>
                          </a:solidFill>
                          <a:latin typeface="Arial" panose="020B0604020202020204" pitchFamily="34" charset="0"/>
                          <a:cs typeface="Arial" panose="020B0604020202020204" pitchFamily="34" charset="0"/>
                        </a:rPr>
                        <a:t>Guiding principles for adopting the Care Workforce Pathway </a:t>
                      </a:r>
                    </a:p>
                  </a:txBody>
                  <a:tcPr/>
                </a:tc>
                <a:tc>
                  <a:txBody>
                    <a:bodyPr/>
                    <a:lstStyle/>
                    <a:p>
                      <a:r>
                        <a:rPr lang="en-GB" sz="1400" dirty="0">
                          <a:solidFill>
                            <a:schemeClr val="tx1"/>
                          </a:solidFill>
                          <a:latin typeface="Arial" panose="020B0604020202020204" pitchFamily="34" charset="0"/>
                          <a:cs typeface="Arial" panose="020B0604020202020204" pitchFamily="34" charset="0"/>
                        </a:rPr>
                        <a:t>8 - 9</a:t>
                      </a:r>
                    </a:p>
                  </a:txBody>
                  <a:tcPr/>
                </a:tc>
                <a:extLst>
                  <a:ext uri="{0D108BD9-81ED-4DB2-BD59-A6C34878D82A}">
                    <a16:rowId xmlns:a16="http://schemas.microsoft.com/office/drawing/2014/main" val="4063960448"/>
                  </a:ext>
                </a:extLst>
              </a:tr>
              <a:tr h="370840">
                <a:tc>
                  <a:txBody>
                    <a:bodyPr/>
                    <a:lstStyle/>
                    <a:p>
                      <a:r>
                        <a:rPr lang="en-GB" sz="1400" dirty="0">
                          <a:solidFill>
                            <a:schemeClr val="tx1"/>
                          </a:solidFill>
                          <a:latin typeface="Arial" panose="020B0604020202020204" pitchFamily="34" charset="0"/>
                          <a:cs typeface="Arial" panose="020B0604020202020204" pitchFamily="34" charset="0"/>
                        </a:rPr>
                        <a:t>Flexible options for adopting the Care Workforce Pathway </a:t>
                      </a:r>
                    </a:p>
                  </a:txBody>
                  <a:tcPr/>
                </a:tc>
                <a:tc>
                  <a:txBody>
                    <a:bodyPr/>
                    <a:lstStyle/>
                    <a:p>
                      <a:r>
                        <a:rPr lang="en-GB" sz="1400" dirty="0">
                          <a:solidFill>
                            <a:schemeClr val="tx1"/>
                          </a:solidFill>
                          <a:latin typeface="Arial" panose="020B0604020202020204" pitchFamily="34" charset="0"/>
                          <a:cs typeface="Arial" panose="020B0604020202020204" pitchFamily="34" charset="0"/>
                        </a:rPr>
                        <a:t>10</a:t>
                      </a:r>
                    </a:p>
                  </a:txBody>
                  <a:tcPr/>
                </a:tc>
                <a:extLst>
                  <a:ext uri="{0D108BD9-81ED-4DB2-BD59-A6C34878D82A}">
                    <a16:rowId xmlns:a16="http://schemas.microsoft.com/office/drawing/2014/main" val="364083834"/>
                  </a:ext>
                </a:extLst>
              </a:tr>
              <a:tr h="370840">
                <a:tc>
                  <a:txBody>
                    <a:bodyPr/>
                    <a:lstStyle/>
                    <a:p>
                      <a:pPr marL="0" marR="0" lvl="0" indent="0" algn="l" defTabSz="914492" rtl="0" eaLnBrk="1" fontAlgn="auto" latinLnBrk="0" hangingPunct="1">
                        <a:lnSpc>
                          <a:spcPct val="100000"/>
                        </a:lnSpc>
                        <a:spcBef>
                          <a:spcPts val="0"/>
                        </a:spcBef>
                        <a:spcAft>
                          <a:spcPts val="0"/>
                        </a:spcAft>
                        <a:buClrTx/>
                        <a:buSzTx/>
                        <a:buFontTx/>
                        <a:buNone/>
                        <a:tabLst/>
                        <a:defRPr/>
                      </a:pPr>
                      <a:r>
                        <a:rPr lang="en-GB" sz="1400" b="1" kern="1200" dirty="0">
                          <a:solidFill>
                            <a:schemeClr val="lt1"/>
                          </a:solidFill>
                          <a:latin typeface="Arial" panose="020B0604020202020204" pitchFamily="34" charset="0"/>
                          <a:ea typeface="+mn-ea"/>
                          <a:cs typeface="Arial" panose="020B0604020202020204" pitchFamily="34" charset="0"/>
                        </a:rPr>
                        <a:t>Section 2</a:t>
                      </a:r>
                      <a:r>
                        <a:rPr lang="en-GB" sz="1400" b="1" kern="1200" dirty="0">
                          <a:solidFill>
                            <a:schemeClr val="bg1"/>
                          </a:solidFill>
                          <a:latin typeface="Arial" panose="020B0604020202020204" pitchFamily="34" charset="0"/>
                          <a:ea typeface="+mn-ea"/>
                          <a:cs typeface="Arial" panose="020B0604020202020204" pitchFamily="34" charset="0"/>
                        </a:rPr>
                        <a:t>: The </a:t>
                      </a:r>
                      <a:r>
                        <a:rPr lang="en-GB" sz="1400" b="1" dirty="0">
                          <a:solidFill>
                            <a:schemeClr val="bg1"/>
                          </a:solidFill>
                          <a:latin typeface="Arial" panose="020B0604020202020204" pitchFamily="34" charset="0"/>
                          <a:cs typeface="Arial" panose="020B0604020202020204" pitchFamily="34" charset="0"/>
                        </a:rPr>
                        <a:t>5-stages to planning for the Care Workforce Pathway  </a:t>
                      </a:r>
                    </a:p>
                  </a:txBody>
                  <a:tcPr>
                    <a:solidFill>
                      <a:srgbClr val="0068B3"/>
                    </a:solidFill>
                  </a:tcPr>
                </a:tc>
                <a:tc>
                  <a:txBody>
                    <a:bodyPr/>
                    <a:lstStyle/>
                    <a:p>
                      <a:pPr marL="0" algn="l" defTabSz="914492" rtl="0" eaLnBrk="1" latinLnBrk="0" hangingPunct="1"/>
                      <a:r>
                        <a:rPr lang="en-GB" sz="1400" b="1" kern="1200" dirty="0">
                          <a:solidFill>
                            <a:schemeClr val="bg1"/>
                          </a:solidFill>
                          <a:latin typeface="Arial" panose="020B0604020202020204" pitchFamily="34" charset="0"/>
                          <a:ea typeface="+mn-ea"/>
                          <a:cs typeface="Arial" panose="020B0604020202020204" pitchFamily="34" charset="0"/>
                        </a:rPr>
                        <a:t>11</a:t>
                      </a:r>
                    </a:p>
                  </a:txBody>
                  <a:tcPr>
                    <a:solidFill>
                      <a:srgbClr val="0068B3"/>
                    </a:solidFill>
                  </a:tcPr>
                </a:tc>
                <a:extLst>
                  <a:ext uri="{0D108BD9-81ED-4DB2-BD59-A6C34878D82A}">
                    <a16:rowId xmlns:a16="http://schemas.microsoft.com/office/drawing/2014/main" val="3850682174"/>
                  </a:ext>
                </a:extLst>
              </a:tr>
              <a:tr h="370840">
                <a:tc>
                  <a:txBody>
                    <a:bodyPr/>
                    <a:lstStyle/>
                    <a:p>
                      <a:pPr marL="0" marR="0" lvl="0" indent="0" algn="l" defTabSz="914492" rtl="0" eaLnBrk="1" fontAlgn="auto" latinLnBrk="0" hangingPunct="1">
                        <a:lnSpc>
                          <a:spcPct val="100000"/>
                        </a:lnSpc>
                        <a:spcBef>
                          <a:spcPts val="0"/>
                        </a:spcBef>
                        <a:spcAft>
                          <a:spcPts val="0"/>
                        </a:spcAft>
                        <a:buClrTx/>
                        <a:buSzTx/>
                        <a:buFontTx/>
                        <a:buNone/>
                        <a:tabLst/>
                        <a:defRPr/>
                      </a:pPr>
                      <a:r>
                        <a:rPr lang="en-GB" sz="1400" b="0" kern="1200" dirty="0">
                          <a:solidFill>
                            <a:schemeClr val="tx1"/>
                          </a:solidFill>
                          <a:latin typeface="Arial" panose="020B0604020202020204" pitchFamily="34" charset="0"/>
                          <a:ea typeface="+mn-ea"/>
                          <a:cs typeface="Arial" panose="020B0604020202020204" pitchFamily="34" charset="0"/>
                        </a:rPr>
                        <a:t>Overview of the 5-stages to adoption </a:t>
                      </a:r>
                    </a:p>
                  </a:txBody>
                  <a:tcPr/>
                </a:tc>
                <a:tc>
                  <a:txBody>
                    <a:bodyPr/>
                    <a:lstStyle/>
                    <a:p>
                      <a:pPr marL="0" algn="l" defTabSz="914492" rtl="0" eaLnBrk="1" latinLnBrk="0" hangingPunct="1"/>
                      <a:r>
                        <a:rPr lang="en-GB" sz="1400" kern="1200" dirty="0">
                          <a:solidFill>
                            <a:schemeClr val="tx1"/>
                          </a:solidFill>
                          <a:latin typeface="Arial" panose="020B0604020202020204" pitchFamily="34" charset="0"/>
                          <a:ea typeface="+mn-ea"/>
                          <a:cs typeface="Arial" panose="020B0604020202020204" pitchFamily="34" charset="0"/>
                        </a:rPr>
                        <a:t>12</a:t>
                      </a:r>
                    </a:p>
                  </a:txBody>
                  <a:tcPr/>
                </a:tc>
                <a:extLst>
                  <a:ext uri="{0D108BD9-81ED-4DB2-BD59-A6C34878D82A}">
                    <a16:rowId xmlns:a16="http://schemas.microsoft.com/office/drawing/2014/main" val="3855044254"/>
                  </a:ext>
                </a:extLst>
              </a:tr>
              <a:tr h="370840">
                <a:tc>
                  <a:txBody>
                    <a:bodyPr/>
                    <a:lstStyle/>
                    <a:p>
                      <a:pPr marL="0" marR="0" lvl="0" indent="0" algn="l" defTabSz="914492" rtl="0" eaLnBrk="1" fontAlgn="auto" latinLnBrk="0" hangingPunct="1">
                        <a:lnSpc>
                          <a:spcPct val="100000"/>
                        </a:lnSpc>
                        <a:spcBef>
                          <a:spcPts val="0"/>
                        </a:spcBef>
                        <a:spcAft>
                          <a:spcPts val="0"/>
                        </a:spcAft>
                        <a:buClrTx/>
                        <a:buSzTx/>
                        <a:buFontTx/>
                        <a:buNone/>
                        <a:tabLst/>
                        <a:defRPr/>
                      </a:pPr>
                      <a:r>
                        <a:rPr lang="en-GB" sz="1400" b="0" kern="1200" dirty="0">
                          <a:solidFill>
                            <a:schemeClr val="tx1"/>
                          </a:solidFill>
                          <a:latin typeface="Arial" panose="020B0604020202020204" pitchFamily="34" charset="0"/>
                          <a:cs typeface="Arial" panose="020B0604020202020204" pitchFamily="34" charset="0"/>
                        </a:rPr>
                        <a:t>Section 2a: Practical checklist for small organisations</a:t>
                      </a:r>
                      <a:endParaRPr lang="en-GB" sz="1400" b="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l" defTabSz="914492" rtl="0" eaLnBrk="1" latinLnBrk="0" hangingPunct="1"/>
                      <a:r>
                        <a:rPr lang="en-GB" sz="1400" kern="1200" dirty="0">
                          <a:solidFill>
                            <a:schemeClr val="tx1"/>
                          </a:solidFill>
                          <a:latin typeface="Arial" panose="020B0604020202020204" pitchFamily="34" charset="0"/>
                          <a:ea typeface="+mn-ea"/>
                          <a:cs typeface="Arial" panose="020B0604020202020204" pitchFamily="34" charset="0"/>
                        </a:rPr>
                        <a:t>13 - 14</a:t>
                      </a:r>
                    </a:p>
                  </a:txBody>
                  <a:tcPr/>
                </a:tc>
                <a:extLst>
                  <a:ext uri="{0D108BD9-81ED-4DB2-BD59-A6C34878D82A}">
                    <a16:rowId xmlns:a16="http://schemas.microsoft.com/office/drawing/2014/main" val="757844022"/>
                  </a:ext>
                </a:extLst>
              </a:tr>
              <a:tr h="370840">
                <a:tc>
                  <a:txBody>
                    <a:bodyPr/>
                    <a:lstStyle/>
                    <a:p>
                      <a:pPr marL="0" marR="0" lvl="0" indent="0" algn="l" defTabSz="914492" rtl="0" eaLnBrk="1" fontAlgn="auto" latinLnBrk="0" hangingPunct="1">
                        <a:lnSpc>
                          <a:spcPct val="100000"/>
                        </a:lnSpc>
                        <a:spcBef>
                          <a:spcPts val="0"/>
                        </a:spcBef>
                        <a:spcAft>
                          <a:spcPts val="0"/>
                        </a:spcAft>
                        <a:buClrTx/>
                        <a:buSzTx/>
                        <a:buFontTx/>
                        <a:buNone/>
                        <a:tabLst/>
                        <a:defRPr/>
                      </a:pPr>
                      <a:r>
                        <a:rPr lang="en-GB" sz="1400" b="0" kern="1200" dirty="0">
                          <a:solidFill>
                            <a:schemeClr val="tx1"/>
                          </a:solidFill>
                          <a:latin typeface="Arial" panose="020B0604020202020204" pitchFamily="34" charset="0"/>
                          <a:cs typeface="Arial" panose="020B0604020202020204" pitchFamily="34" charset="0"/>
                        </a:rPr>
                        <a:t>Section 2b: Practical checklist for medium to large sized organisations</a:t>
                      </a:r>
                      <a:endParaRPr lang="en-GB" sz="1400" b="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l" defTabSz="914492" rtl="0" eaLnBrk="1" latinLnBrk="0" hangingPunct="1"/>
                      <a:r>
                        <a:rPr lang="en-GB" sz="1400" b="0" kern="1200" dirty="0">
                          <a:solidFill>
                            <a:schemeClr val="tx1"/>
                          </a:solidFill>
                          <a:latin typeface="Arial" panose="020B0604020202020204" pitchFamily="34" charset="0"/>
                          <a:ea typeface="+mn-ea"/>
                          <a:cs typeface="Arial" panose="020B0604020202020204" pitchFamily="34" charset="0"/>
                        </a:rPr>
                        <a:t>15 – 20</a:t>
                      </a:r>
                    </a:p>
                  </a:txBody>
                  <a:tcPr/>
                </a:tc>
                <a:extLst>
                  <a:ext uri="{0D108BD9-81ED-4DB2-BD59-A6C34878D82A}">
                    <a16:rowId xmlns:a16="http://schemas.microsoft.com/office/drawing/2014/main" val="2704927887"/>
                  </a:ext>
                </a:extLst>
              </a:tr>
              <a:tr h="370840">
                <a:tc>
                  <a:txBody>
                    <a:bodyPr/>
                    <a:lstStyle/>
                    <a:p>
                      <a:pPr marL="0" marR="0" lvl="0" indent="0" algn="l" defTabSz="914492"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latin typeface="Arial" panose="020B0604020202020204" pitchFamily="34" charset="0"/>
                          <a:ea typeface="+mn-ea"/>
                          <a:cs typeface="Arial" panose="020B0604020202020204" pitchFamily="34" charset="0"/>
                        </a:rPr>
                        <a:t>Appendices</a:t>
                      </a:r>
                    </a:p>
                  </a:txBody>
                  <a:tcPr>
                    <a:solidFill>
                      <a:srgbClr val="0068B3"/>
                    </a:solidFill>
                  </a:tcPr>
                </a:tc>
                <a:tc>
                  <a:txBody>
                    <a:bodyPr/>
                    <a:lstStyle/>
                    <a:p>
                      <a:pPr marL="0" algn="l" defTabSz="914492" rtl="0" eaLnBrk="1" latinLnBrk="0" hangingPunct="1"/>
                      <a:r>
                        <a:rPr lang="en-GB" sz="1400" b="1" kern="1200" dirty="0">
                          <a:solidFill>
                            <a:schemeClr val="bg1"/>
                          </a:solidFill>
                          <a:latin typeface="Arial" panose="020B0604020202020204" pitchFamily="34" charset="0"/>
                          <a:ea typeface="+mn-ea"/>
                          <a:cs typeface="Arial" panose="020B0604020202020204" pitchFamily="34" charset="0"/>
                        </a:rPr>
                        <a:t>21</a:t>
                      </a:r>
                    </a:p>
                  </a:txBody>
                  <a:tcPr>
                    <a:solidFill>
                      <a:srgbClr val="0068B3"/>
                    </a:solidFill>
                  </a:tcPr>
                </a:tc>
                <a:extLst>
                  <a:ext uri="{0D108BD9-81ED-4DB2-BD59-A6C34878D82A}">
                    <a16:rowId xmlns:a16="http://schemas.microsoft.com/office/drawing/2014/main" val="3003461763"/>
                  </a:ext>
                </a:extLst>
              </a:tr>
              <a:tr h="370840">
                <a:tc>
                  <a:txBody>
                    <a:bodyPr/>
                    <a:lstStyle/>
                    <a:p>
                      <a:pPr marL="0" marR="0" lvl="0" indent="0" algn="l" defTabSz="914492" rtl="0" eaLnBrk="1" fontAlgn="auto" latinLnBrk="0" hangingPunct="1">
                        <a:lnSpc>
                          <a:spcPct val="100000"/>
                        </a:lnSpc>
                        <a:spcBef>
                          <a:spcPts val="0"/>
                        </a:spcBef>
                        <a:spcAft>
                          <a:spcPts val="0"/>
                        </a:spcAft>
                        <a:buClrTx/>
                        <a:buSzTx/>
                        <a:buFontTx/>
                        <a:buNone/>
                        <a:tabLst/>
                        <a:defRPr/>
                      </a:pPr>
                      <a:r>
                        <a:rPr lang="en-GB" sz="1400" b="0" kern="1200" dirty="0">
                          <a:solidFill>
                            <a:schemeClr val="tx1"/>
                          </a:solidFill>
                          <a:latin typeface="Arial" panose="020B0604020202020204" pitchFamily="34" charset="0"/>
                          <a:ea typeface="+mn-ea"/>
                          <a:cs typeface="Arial" panose="020B0604020202020204" pitchFamily="34" charset="0"/>
                        </a:rPr>
                        <a:t>Appendix 1: Detail on what Early Adopters did and how they used the Pathway resources</a:t>
                      </a:r>
                    </a:p>
                    <a:p>
                      <a:pPr marL="0" marR="0" lvl="0" indent="0" algn="l" defTabSz="914492" rtl="0" eaLnBrk="1" fontAlgn="auto" latinLnBrk="0" hangingPunct="1">
                        <a:lnSpc>
                          <a:spcPct val="100000"/>
                        </a:lnSpc>
                        <a:spcBef>
                          <a:spcPts val="0"/>
                        </a:spcBef>
                        <a:spcAft>
                          <a:spcPts val="0"/>
                        </a:spcAft>
                        <a:buClrTx/>
                        <a:buSzTx/>
                        <a:buFontTx/>
                        <a:buNone/>
                        <a:tabLst/>
                        <a:defRPr/>
                      </a:pPr>
                      <a:r>
                        <a:rPr lang="en-GB" sz="1400" b="0" kern="1200" dirty="0">
                          <a:solidFill>
                            <a:schemeClr val="tx1"/>
                          </a:solidFill>
                          <a:latin typeface="Arial" panose="020B0604020202020204" pitchFamily="34" charset="0"/>
                          <a:ea typeface="+mn-ea"/>
                          <a:cs typeface="Arial" panose="020B0604020202020204" pitchFamily="34" charset="0"/>
                        </a:rPr>
                        <a:t>Appendix 2: Feedback from Early Adopters that shaped the guiding principles</a:t>
                      </a:r>
                    </a:p>
                    <a:p>
                      <a:pPr marL="0" marR="0" lvl="0" indent="0" algn="l" defTabSz="914492" rtl="0" eaLnBrk="1" fontAlgn="auto" latinLnBrk="0" hangingPunct="1">
                        <a:lnSpc>
                          <a:spcPct val="100000"/>
                        </a:lnSpc>
                        <a:spcBef>
                          <a:spcPts val="0"/>
                        </a:spcBef>
                        <a:spcAft>
                          <a:spcPts val="0"/>
                        </a:spcAft>
                        <a:buClrTx/>
                        <a:buSzTx/>
                        <a:buFontTx/>
                        <a:buNone/>
                        <a:tabLst/>
                        <a:defRPr/>
                      </a:pPr>
                      <a:r>
                        <a:rPr lang="en-GB" sz="1400" b="0" kern="1200" dirty="0">
                          <a:solidFill>
                            <a:schemeClr val="tx1"/>
                          </a:solidFill>
                          <a:latin typeface="Arial" panose="020B0604020202020204" pitchFamily="34" charset="0"/>
                          <a:ea typeface="+mn-ea"/>
                          <a:cs typeface="Arial" panose="020B0604020202020204" pitchFamily="34" charset="0"/>
                        </a:rPr>
                        <a:t>Appendix 3: Suggested example activities to adopt the Pathway</a:t>
                      </a:r>
                    </a:p>
                  </a:txBody>
                  <a:tcPr/>
                </a:tc>
                <a:tc>
                  <a:txBody>
                    <a:bodyPr/>
                    <a:lstStyle/>
                    <a:p>
                      <a:pPr marL="0" algn="l" defTabSz="914492" rtl="0" eaLnBrk="1" latinLnBrk="0" hangingPunct="1"/>
                      <a:r>
                        <a:rPr lang="en-GB" sz="1400" b="0" kern="1200" dirty="0">
                          <a:solidFill>
                            <a:schemeClr val="tx1"/>
                          </a:solidFill>
                          <a:latin typeface="Arial" panose="020B0604020202020204" pitchFamily="34" charset="0"/>
                          <a:ea typeface="+mn-ea"/>
                          <a:cs typeface="Arial" panose="020B0604020202020204" pitchFamily="34" charset="0"/>
                        </a:rPr>
                        <a:t>22 – 25</a:t>
                      </a:r>
                    </a:p>
                  </a:txBody>
                  <a:tcPr/>
                </a:tc>
                <a:extLst>
                  <a:ext uri="{0D108BD9-81ED-4DB2-BD59-A6C34878D82A}">
                    <a16:rowId xmlns:a16="http://schemas.microsoft.com/office/drawing/2014/main" val="46407458"/>
                  </a:ext>
                </a:extLst>
              </a:tr>
            </a:tbl>
          </a:graphicData>
        </a:graphic>
      </p:graphicFrame>
    </p:spTree>
    <p:extLst>
      <p:ext uri="{BB962C8B-B14F-4D97-AF65-F5344CB8AC3E}">
        <p14:creationId xmlns:p14="http://schemas.microsoft.com/office/powerpoint/2010/main" val="559569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328B9-643C-E4F0-47AD-D189940350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575DC0-805A-0B7A-04BF-C66F395518AA}"/>
              </a:ext>
            </a:extLst>
          </p:cNvPr>
          <p:cNvSpPr>
            <a:spLocks noGrp="1"/>
          </p:cNvSpPr>
          <p:nvPr>
            <p:ph type="title"/>
          </p:nvPr>
        </p:nvSpPr>
        <p:spPr>
          <a:xfrm>
            <a:off x="684886" y="2041663"/>
            <a:ext cx="9349993" cy="559323"/>
          </a:xfrm>
        </p:spPr>
        <p:txBody>
          <a:bodyPr/>
          <a:lstStyle/>
          <a:p>
            <a:r>
              <a:rPr lang="en-GB" sz="4000" dirty="0"/>
              <a:t>Appendices</a:t>
            </a:r>
          </a:p>
        </p:txBody>
      </p:sp>
    </p:spTree>
    <p:extLst>
      <p:ext uri="{BB962C8B-B14F-4D97-AF65-F5344CB8AC3E}">
        <p14:creationId xmlns:p14="http://schemas.microsoft.com/office/powerpoint/2010/main" val="1726291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93323-C769-A8C2-8C35-E1EABDD05BD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792821B-4C64-1409-7747-646D0C52BCB8}"/>
              </a:ext>
            </a:extLst>
          </p:cNvPr>
          <p:cNvSpPr>
            <a:spLocks noGrp="1"/>
          </p:cNvSpPr>
          <p:nvPr>
            <p:ph type="body" sz="quarter" idx="12"/>
          </p:nvPr>
        </p:nvSpPr>
        <p:spPr>
          <a:xfrm>
            <a:off x="1285013" y="365708"/>
            <a:ext cx="7848598" cy="703263"/>
          </a:xfrm>
        </p:spPr>
        <p:txBody>
          <a:bodyPr/>
          <a:lstStyle/>
          <a:p>
            <a:r>
              <a:rPr lang="en-GB" sz="3200" dirty="0"/>
              <a:t>5. Monitor and embed the Pathway</a:t>
            </a:r>
          </a:p>
        </p:txBody>
      </p:sp>
      <p:pic>
        <p:nvPicPr>
          <p:cNvPr id="12" name="Picture 11">
            <a:extLst>
              <a:ext uri="{FF2B5EF4-FFF2-40B4-BE49-F238E27FC236}">
                <a16:creationId xmlns:a16="http://schemas.microsoft.com/office/drawing/2014/main" id="{3FFA211D-5F3C-A899-AE44-A13E4EF6D0C7}"/>
              </a:ext>
            </a:extLst>
          </p:cNvPr>
          <p:cNvPicPr>
            <a:picLocks noChangeAspect="1"/>
          </p:cNvPicPr>
          <p:nvPr/>
        </p:nvPicPr>
        <p:blipFill>
          <a:blip r:embed="rId2"/>
          <a:stretch>
            <a:fillRect/>
          </a:stretch>
        </p:blipFill>
        <p:spPr>
          <a:xfrm>
            <a:off x="427747" y="305599"/>
            <a:ext cx="687898" cy="720000"/>
          </a:xfrm>
          <a:prstGeom prst="rect">
            <a:avLst/>
          </a:prstGeom>
        </p:spPr>
      </p:pic>
      <p:graphicFrame>
        <p:nvGraphicFramePr>
          <p:cNvPr id="13" name="Table 12">
            <a:extLst>
              <a:ext uri="{FF2B5EF4-FFF2-40B4-BE49-F238E27FC236}">
                <a16:creationId xmlns:a16="http://schemas.microsoft.com/office/drawing/2014/main" id="{3FD02719-1D60-0575-A4EE-AE790BBCA6D4}"/>
              </a:ext>
            </a:extLst>
          </p:cNvPr>
          <p:cNvGraphicFramePr>
            <a:graphicFrameLocks noGrp="1"/>
          </p:cNvGraphicFramePr>
          <p:nvPr>
            <p:extLst>
              <p:ext uri="{D42A27DB-BD31-4B8C-83A1-F6EECF244321}">
                <p14:modId xmlns:p14="http://schemas.microsoft.com/office/powerpoint/2010/main" val="1202614734"/>
              </p:ext>
            </p:extLst>
          </p:nvPr>
        </p:nvGraphicFramePr>
        <p:xfrm>
          <a:off x="414391" y="1617784"/>
          <a:ext cx="11518446" cy="4396937"/>
        </p:xfrm>
        <a:graphic>
          <a:graphicData uri="http://schemas.openxmlformats.org/drawingml/2006/table">
            <a:tbl>
              <a:tblPr firstRow="1" bandRow="1"/>
              <a:tblGrid>
                <a:gridCol w="402140">
                  <a:extLst>
                    <a:ext uri="{9D8B030D-6E8A-4147-A177-3AD203B41FA5}">
                      <a16:colId xmlns:a16="http://schemas.microsoft.com/office/drawing/2014/main" val="4262775040"/>
                    </a:ext>
                  </a:extLst>
                </a:gridCol>
                <a:gridCol w="4897120">
                  <a:extLst>
                    <a:ext uri="{9D8B030D-6E8A-4147-A177-3AD203B41FA5}">
                      <a16:colId xmlns:a16="http://schemas.microsoft.com/office/drawing/2014/main" val="2230077407"/>
                    </a:ext>
                  </a:extLst>
                </a:gridCol>
                <a:gridCol w="5155699">
                  <a:extLst>
                    <a:ext uri="{9D8B030D-6E8A-4147-A177-3AD203B41FA5}">
                      <a16:colId xmlns:a16="http://schemas.microsoft.com/office/drawing/2014/main" val="928664485"/>
                    </a:ext>
                  </a:extLst>
                </a:gridCol>
                <a:gridCol w="1063487">
                  <a:extLst>
                    <a:ext uri="{9D8B030D-6E8A-4147-A177-3AD203B41FA5}">
                      <a16:colId xmlns:a16="http://schemas.microsoft.com/office/drawing/2014/main" val="367951757"/>
                    </a:ext>
                  </a:extLst>
                </a:gridCol>
              </a:tblGrid>
              <a:tr h="299101">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algn="ctr"/>
                      <a:endParaRPr lang="en-GB" sz="1200">
                        <a:latin typeface="Arial" panose="020B0604020202020204" pitchFamily="34" charset="0"/>
                        <a:cs typeface="Arial" panose="020B0604020202020204" pitchFamily="34" charset="0"/>
                      </a:endParaRP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algn="ctr"/>
                      <a:r>
                        <a:rPr lang="en-GB" sz="1200"/>
                        <a:t>Suggestions for organisations to have in place</a:t>
                      </a:r>
                      <a:endParaRPr lang="en-GB" sz="1200">
                        <a:latin typeface="Arial" panose="020B0604020202020204" pitchFamily="34" charset="0"/>
                        <a:cs typeface="Arial" panose="020B0604020202020204" pitchFamily="34" charset="0"/>
                      </a:endParaRP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algn="ctr"/>
                      <a:r>
                        <a:rPr lang="en-GB" sz="1200">
                          <a:latin typeface="Arial" panose="020B0604020202020204" pitchFamily="34" charset="0"/>
                          <a:cs typeface="Arial" panose="020B0604020202020204" pitchFamily="34" charset="0"/>
                        </a:rPr>
                        <a:t>Tips</a:t>
                      </a: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algn="ctr"/>
                      <a:r>
                        <a:rPr lang="en-GB" sz="1200" dirty="0">
                          <a:latin typeface="Arial"/>
                          <a:cs typeface="Arial"/>
                        </a:rPr>
                        <a:t>Complete?</a:t>
                      </a: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extLst>
                  <a:ext uri="{0D108BD9-81ED-4DB2-BD59-A6C34878D82A}">
                    <a16:rowId xmlns:a16="http://schemas.microsoft.com/office/drawing/2014/main" val="1280308802"/>
                  </a:ext>
                </a:extLst>
              </a:tr>
              <a:tr h="913707">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indent="0" algn="ctr">
                        <a:buFont typeface="+mj-lt"/>
                        <a:buNone/>
                      </a:pPr>
                      <a:r>
                        <a:rPr lang="en-GB" sz="1100">
                          <a:latin typeface="Arial"/>
                          <a:cs typeface="Arial"/>
                        </a:rPr>
                        <a:t>12</a:t>
                      </a:r>
                    </a:p>
                  </a:txBody>
                  <a:tcPr marL="91461" marR="91461" marT="45731" marB="4573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5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marR="0" lvl="0" indent="0" algn="l" defTabSz="914492"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Agree scope, timings and plan for implementing the Pathway:</a:t>
                      </a:r>
                    </a:p>
                    <a:p>
                      <a:pPr marL="0" marR="0" lvl="0" indent="0" algn="l" defTabSz="91449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92"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Ensure a plan is in place with clear tasks, deadlines and owners, and the plan has been shared with key people. This will include scope, duration and areas you want to draw insights on. </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5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a:spcBef>
                          <a:spcPts val="400"/>
                        </a:spcBef>
                        <a:spcAft>
                          <a:spcPts val="400"/>
                        </a:spcAft>
                      </a:pPr>
                      <a:r>
                        <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Use the template </a:t>
                      </a:r>
                      <a:r>
                        <a:rPr lang="en-GB" sz="1100" b="0" u="sng" dirty="0">
                          <a:solidFill>
                            <a:srgbClr val="0068B3"/>
                          </a:solidFill>
                          <a:effectLst/>
                          <a:latin typeface="Arial" panose="020B0604020202020204" pitchFamily="34" charset="0"/>
                          <a:ea typeface="Arial" panose="020B06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Pathway Adoption Planner template </a:t>
                      </a:r>
                      <a:r>
                        <a:rPr lang="en-GB" sz="1100" u="non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and regularly review and report against it to your Pathway governance team.  </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5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endParaRPr lang="en-GB" sz="1100" dirty="0">
                        <a:latin typeface="Arial" panose="020B0604020202020204" pitchFamily="34" charset="0"/>
                        <a:cs typeface="Arial" panose="020B0604020202020204" pitchFamily="34" charset="0"/>
                      </a:endParaRPr>
                    </a:p>
                  </a:txBody>
                  <a:tcPr marL="91461" marR="91461" marT="45731" marB="4573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5000"/>
                      </a:srgbClr>
                    </a:solidFill>
                  </a:tcPr>
                </a:tc>
                <a:extLst>
                  <a:ext uri="{0D108BD9-81ED-4DB2-BD59-A6C34878D82A}">
                    <a16:rowId xmlns:a16="http://schemas.microsoft.com/office/drawing/2014/main" val="2299227343"/>
                  </a:ext>
                </a:extLst>
              </a:tr>
              <a:tr h="1683435">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indent="0" algn="ctr">
                        <a:buFont typeface="+mj-lt"/>
                        <a:buNone/>
                      </a:pPr>
                      <a:r>
                        <a:rPr lang="en-GB" sz="1100">
                          <a:latin typeface="Arial"/>
                          <a:cs typeface="Arial"/>
                        </a:rPr>
                        <a:t>13</a:t>
                      </a: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a:spcBef>
                          <a:spcPts val="400"/>
                        </a:spcBef>
                        <a:spcAft>
                          <a:spcPts val="400"/>
                        </a:spcAft>
                      </a:pPr>
                      <a:r>
                        <a:rPr lang="en-GB" sz="1100" b="1" dirty="0">
                          <a:latin typeface="Arial" panose="020B0604020202020204" pitchFamily="34" charset="0"/>
                          <a:cs typeface="Arial" panose="020B0604020202020204" pitchFamily="34" charset="0"/>
                        </a:rPr>
                        <a:t>Monitoring Pathway implementation and evaluating impact:</a:t>
                      </a:r>
                    </a:p>
                    <a:p>
                      <a:pPr marL="171450" indent="-171450">
                        <a:spcBef>
                          <a:spcPts val="400"/>
                        </a:spcBef>
                        <a:spcAft>
                          <a:spcPts val="400"/>
                        </a:spcAft>
                        <a:buFont typeface="Wingdings" panose="05000000000000000000" pitchFamily="2" charset="2"/>
                        <a:buChar char="§"/>
                      </a:pPr>
                      <a:r>
                        <a:rPr lang="en-GB" sz="1100" dirty="0">
                          <a:latin typeface="Arial" panose="020B0604020202020204" pitchFamily="34" charset="0"/>
                          <a:cs typeface="Arial" panose="020B0604020202020204" pitchFamily="34" charset="0"/>
                        </a:rPr>
                        <a:t>Pathway performance metrics and baseline employee data are place aligned to the workforce challenge initially set out, that can be tracked during and post-Pathway implementation</a:t>
                      </a:r>
                    </a:p>
                    <a:p>
                      <a:pPr marL="171450" indent="-171450">
                        <a:spcBef>
                          <a:spcPts val="400"/>
                        </a:spcBef>
                        <a:spcAft>
                          <a:spcPts val="400"/>
                        </a:spcAft>
                        <a:buFont typeface="Wingdings" panose="05000000000000000000" pitchFamily="2" charset="2"/>
                        <a:buChar char="§"/>
                      </a:pPr>
                      <a:r>
                        <a:rPr lang="en-GB" sz="1100" dirty="0">
                          <a:latin typeface="Arial" panose="020B0604020202020204" pitchFamily="34" charset="0"/>
                          <a:cs typeface="Arial" panose="020B0604020202020204" pitchFamily="34" charset="0"/>
                        </a:rPr>
                        <a:t>The Pathway governance is maintained as a separate.  However, the project often meets with a wider range of stakeholders, such as Team Leaders, or Heads of Departments etc, to discuss progress and for their feedback.</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a:spcBef>
                          <a:spcPts val="400"/>
                        </a:spcBef>
                        <a:spcAft>
                          <a:spcPts val="400"/>
                        </a:spcAft>
                      </a:pPr>
                      <a:r>
                        <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Ensure the employee data set is monitored and organisation goals are being realised. If not, consider actions needed to address improvements through your Pathway governance  </a:t>
                      </a:r>
                    </a:p>
                    <a:p>
                      <a:pPr>
                        <a:spcBef>
                          <a:spcPts val="400"/>
                        </a:spcBef>
                        <a:spcAft>
                          <a:spcPts val="400"/>
                        </a:spcAft>
                      </a:pPr>
                      <a:r>
                        <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p>
                    <a:p>
                      <a:pPr>
                        <a:spcBef>
                          <a:spcPts val="400"/>
                        </a:spcBef>
                        <a:spcAft>
                          <a:spcPts val="400"/>
                        </a:spcAft>
                      </a:pPr>
                      <a:r>
                        <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Consider holding quarterly review meetings to discuss progress and address any issues</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endParaRPr lang="en-GB" sz="1100" dirty="0">
                        <a:latin typeface="Arial" panose="020B0604020202020204" pitchFamily="34" charset="0"/>
                        <a:cs typeface="Arial" panose="020B0604020202020204" pitchFamily="34" charset="0"/>
                      </a:endParaRP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extLst>
                  <a:ext uri="{0D108BD9-81ED-4DB2-BD59-A6C34878D82A}">
                    <a16:rowId xmlns:a16="http://schemas.microsoft.com/office/drawing/2014/main" val="1234663135"/>
                  </a:ext>
                </a:extLst>
              </a:tr>
              <a:tr h="841718">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indent="0" algn="ctr">
                        <a:buFont typeface="+mj-lt"/>
                        <a:buNone/>
                      </a:pPr>
                      <a:r>
                        <a:rPr lang="en-GB" sz="1100">
                          <a:latin typeface="Arial"/>
                          <a:cs typeface="Arial"/>
                        </a:rPr>
                        <a:t>14</a:t>
                      </a: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5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a:spcBef>
                          <a:spcPts val="400"/>
                        </a:spcBef>
                        <a:spcAft>
                          <a:spcPts val="400"/>
                        </a:spcAft>
                      </a:pPr>
                      <a:r>
                        <a:rPr lang="en-GB" sz="11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Continue telling your stakeholders about the Pathway:</a:t>
                      </a:r>
                    </a:p>
                    <a:p>
                      <a:pPr marL="171450" indent="-171450">
                        <a:spcBef>
                          <a:spcPts val="400"/>
                        </a:spcBef>
                        <a:spcAft>
                          <a:spcPts val="400"/>
                        </a:spcAft>
                        <a:buFont typeface="Wingdings" panose="05000000000000000000" pitchFamily="2" charset="2"/>
                        <a:buChar char="§"/>
                      </a:pPr>
                      <a:r>
                        <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Learnings from Pathway implementation is continuous with positive impacts communicated to everyone and where there are areas for improvements these have assigned actions in place </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5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a:spcBef>
                          <a:spcPts val="400"/>
                        </a:spcBef>
                        <a:spcAft>
                          <a:spcPts val="400"/>
                        </a:spcAft>
                      </a:pPr>
                      <a:r>
                        <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Consider how Pathway adoption can be used as evidence for Workforce Development in your CQC ratings. </a:t>
                      </a:r>
                    </a:p>
                    <a:p>
                      <a:pPr>
                        <a:spcBef>
                          <a:spcPts val="400"/>
                        </a:spcBef>
                        <a:spcAft>
                          <a:spcPts val="400"/>
                        </a:spcAft>
                      </a:pPr>
                      <a:r>
                        <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You may want to promote your alignment to the Pathway with your external stakeholders </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5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endParaRPr lang="en-GB" sz="1100" dirty="0">
                        <a:latin typeface="Arial" panose="020B0604020202020204" pitchFamily="34" charset="0"/>
                        <a:cs typeface="Arial" panose="020B0604020202020204" pitchFamily="34" charset="0"/>
                      </a:endParaRP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5000"/>
                      </a:srgbClr>
                    </a:solidFill>
                  </a:tcPr>
                </a:tc>
                <a:extLst>
                  <a:ext uri="{0D108BD9-81ED-4DB2-BD59-A6C34878D82A}">
                    <a16:rowId xmlns:a16="http://schemas.microsoft.com/office/drawing/2014/main" val="4118134403"/>
                  </a:ext>
                </a:extLst>
              </a:tr>
              <a:tr h="658976">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indent="0" algn="ctr">
                        <a:buFontTx/>
                        <a:buNone/>
                      </a:pPr>
                      <a:r>
                        <a:rPr lang="en-GB" sz="1100">
                          <a:latin typeface="Arial"/>
                          <a:cs typeface="Arial"/>
                        </a:rPr>
                        <a:t>15</a:t>
                      </a: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a:spcBef>
                          <a:spcPts val="400"/>
                        </a:spcBef>
                        <a:spcAft>
                          <a:spcPts val="400"/>
                        </a:spcAft>
                      </a:pPr>
                      <a:r>
                        <a:rPr lang="en-GB" sz="11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Ongoing Pathway compliance and assurance: </a:t>
                      </a:r>
                    </a:p>
                    <a:p>
                      <a:pPr marL="171450" indent="-171450">
                        <a:spcBef>
                          <a:spcPts val="400"/>
                        </a:spcBef>
                        <a:spcAft>
                          <a:spcPts val="400"/>
                        </a:spcAft>
                        <a:buFont typeface="Wingdings" panose="05000000000000000000" pitchFamily="2" charset="2"/>
                        <a:buChar char="§"/>
                      </a:pPr>
                      <a:r>
                        <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Post-implementation there is governance with regular reviews of the People policies, processes etc to ensure Pathway alignment is maintained </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indent="0">
                        <a:buFont typeface="Arial" panose="020B0604020202020204" pitchFamily="34" charset="0"/>
                        <a:buNone/>
                      </a:pPr>
                      <a:r>
                        <a:rPr lang="en-GB" sz="1100">
                          <a:latin typeface="Arial"/>
                          <a:cs typeface="Arial"/>
                        </a:rPr>
                        <a:t>The regular reviews could be quarterly or bi-annual. It is for the organisation to decide. </a:t>
                      </a: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indent="0">
                        <a:buFont typeface="Arial" panose="020B0604020202020204" pitchFamily="34" charset="0"/>
                        <a:buNone/>
                      </a:pPr>
                      <a:endParaRPr lang="en-GB" sz="1100" dirty="0">
                        <a:latin typeface="Arial" panose="020B0604020202020204" pitchFamily="34" charset="0"/>
                        <a:cs typeface="Arial" panose="020B0604020202020204" pitchFamily="34" charset="0"/>
                      </a:endParaRP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extLst>
                  <a:ext uri="{0D108BD9-81ED-4DB2-BD59-A6C34878D82A}">
                    <a16:rowId xmlns:a16="http://schemas.microsoft.com/office/drawing/2014/main" val="4126599507"/>
                  </a:ext>
                </a:extLst>
              </a:tr>
            </a:tbl>
          </a:graphicData>
        </a:graphic>
      </p:graphicFrame>
    </p:spTree>
    <p:extLst>
      <p:ext uri="{BB962C8B-B14F-4D97-AF65-F5344CB8AC3E}">
        <p14:creationId xmlns:p14="http://schemas.microsoft.com/office/powerpoint/2010/main" val="528743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50616-2F69-4653-900F-302E3DBD73E1}"/>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CB73BE0-D455-D1F7-88DE-02D4FE262D65}"/>
              </a:ext>
            </a:extLst>
          </p:cNvPr>
          <p:cNvGraphicFramePr>
            <a:graphicFrameLocks noGrp="1"/>
          </p:cNvGraphicFramePr>
          <p:nvPr>
            <p:extLst>
              <p:ext uri="{D42A27DB-BD31-4B8C-83A1-F6EECF244321}">
                <p14:modId xmlns:p14="http://schemas.microsoft.com/office/powerpoint/2010/main" val="2104154546"/>
              </p:ext>
            </p:extLst>
          </p:nvPr>
        </p:nvGraphicFramePr>
        <p:xfrm>
          <a:off x="448140" y="1719859"/>
          <a:ext cx="11295719" cy="4697405"/>
        </p:xfrm>
        <a:graphic>
          <a:graphicData uri="http://schemas.openxmlformats.org/drawingml/2006/table">
            <a:tbl>
              <a:tblPr firstRow="1" bandRow="1"/>
              <a:tblGrid>
                <a:gridCol w="5651723">
                  <a:extLst>
                    <a:ext uri="{9D8B030D-6E8A-4147-A177-3AD203B41FA5}">
                      <a16:colId xmlns:a16="http://schemas.microsoft.com/office/drawing/2014/main" val="321930268"/>
                    </a:ext>
                  </a:extLst>
                </a:gridCol>
                <a:gridCol w="5643996">
                  <a:extLst>
                    <a:ext uri="{9D8B030D-6E8A-4147-A177-3AD203B41FA5}">
                      <a16:colId xmlns:a16="http://schemas.microsoft.com/office/drawing/2014/main" val="735488703"/>
                    </a:ext>
                  </a:extLst>
                </a:gridCol>
              </a:tblGrid>
              <a:tr h="987137">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r>
                        <a:rPr lang="en-GB" sz="1400" dirty="0">
                          <a:latin typeface="Arial" panose="020B0604020202020204" pitchFamily="34" charset="0"/>
                          <a:cs typeface="Arial" panose="020B0604020202020204" pitchFamily="34" charset="0"/>
                        </a:rPr>
                        <a:t>Using the Pathway as a mapping exercise to identify any gaps in documents / people processes. For example,  job descriptions and learning and development policies</a:t>
                      </a:r>
                    </a:p>
                  </a:txBody>
                  <a:tcPr marL="91461" marR="91461" marT="41574" marB="4157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r>
                        <a:rPr lang="en-GB" sz="1400" dirty="0">
                          <a:latin typeface="Arial" panose="020B0604020202020204" pitchFamily="34" charset="0"/>
                          <a:cs typeface="Arial" panose="020B0604020202020204" pitchFamily="34" charset="0"/>
                        </a:rPr>
                        <a:t>Piloting the Pathway with a group of line managers and line reports to gain insights how it can support meaningful career development and change perception of having career in adult social care for staff</a:t>
                      </a:r>
                    </a:p>
                  </a:txBody>
                  <a:tcPr marL="91461" marR="91461" marT="41574" marB="4157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extLst>
                  <a:ext uri="{0D108BD9-81ED-4DB2-BD59-A6C34878D82A}">
                    <a16:rowId xmlns:a16="http://schemas.microsoft.com/office/drawing/2014/main" val="3883479239"/>
                  </a:ext>
                </a:extLst>
              </a:tr>
              <a:tr h="2984267">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marR="0" lvl="0" indent="0" algn="l" defTabSz="914492"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Early Adopters mapped their current job descriptions and/or other documents against the Pathway values and each role description. They used the </a:t>
                      </a:r>
                      <a:r>
                        <a:rPr lang="en-GB" sz="1400" b="0" i="0" u="sng" dirty="0">
                          <a:solidFill>
                            <a:srgbClr val="0068B3"/>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Pathway Mapping Template </a:t>
                      </a: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to apply a RAG (Red, Amber, Green) rating against the role description. </a:t>
                      </a:r>
                    </a:p>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92"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This helped them identify shortfalls and begin planning for  alignment with the core set of skills, knowledge, behaviours and training in the Pathway. </a:t>
                      </a:r>
                    </a:p>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92"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It also led to internal departmental collaboration for consensus-based decision making with teams such as L&amp;D, health, safety and assurance, operations etc. So that everyone owned the decisions and changes. </a:t>
                      </a:r>
                    </a:p>
                    <a:p>
                      <a:endParaRPr lang="en-GB" sz="1400" b="0" i="0" kern="1200" dirty="0">
                        <a:solidFill>
                          <a:schemeClr val="dk1"/>
                        </a:solidFill>
                        <a:effectLst/>
                        <a:latin typeface="Arial" panose="020B0604020202020204" pitchFamily="34" charset="0"/>
                        <a:ea typeface="+mn-ea"/>
                        <a:cs typeface="Arial" panose="020B0604020202020204" pitchFamily="34" charset="0"/>
                      </a:endParaRPr>
                    </a:p>
                    <a:p>
                      <a:endParaRPr lang="en-GB" sz="1400" dirty="0">
                        <a:latin typeface="Arial" panose="020B0604020202020204" pitchFamily="34" charset="0"/>
                        <a:cs typeface="Arial" panose="020B0604020202020204" pitchFamily="34" charset="0"/>
                      </a:endParaRPr>
                    </a:p>
                  </a:txBody>
                  <a:tcPr marL="91461" marR="91461" marT="41574" marB="4157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r>
                        <a:rPr lang="en-GB" sz="1400" b="0" i="0" kern="1200" dirty="0">
                          <a:solidFill>
                            <a:schemeClr val="dk1"/>
                          </a:solidFill>
                          <a:effectLst/>
                          <a:latin typeface="Arial" panose="020B0604020202020204" pitchFamily="34" charset="0"/>
                          <a:ea typeface="+mn-ea"/>
                          <a:cs typeface="Arial" panose="020B0604020202020204" pitchFamily="34" charset="0"/>
                        </a:rPr>
                        <a:t>Early Adopters selected a pilot group of around 12 pairs of staff and their managers. They completed a pre and post pilot survey to gauge their initial perceptions of a career in adult social care.</a:t>
                      </a:r>
                    </a:p>
                    <a:p>
                      <a:endParaRPr lang="en-GB" sz="1400" b="0" i="0" kern="1200" dirty="0">
                        <a:solidFill>
                          <a:schemeClr val="dk1"/>
                        </a:solidFill>
                        <a:effectLst/>
                        <a:latin typeface="Arial" panose="020B0604020202020204" pitchFamily="34" charset="0"/>
                        <a:ea typeface="+mn-ea"/>
                        <a:cs typeface="Arial" panose="020B0604020202020204" pitchFamily="34" charset="0"/>
                      </a:endParaRPr>
                    </a:p>
                    <a:p>
                      <a:r>
                        <a:rPr lang="en-GB" sz="1400" b="0" i="0" kern="1200" dirty="0">
                          <a:solidFill>
                            <a:schemeClr val="dk1"/>
                          </a:solidFill>
                          <a:effectLst/>
                          <a:latin typeface="Arial" panose="020B0604020202020204" pitchFamily="34" charset="0"/>
                          <a:ea typeface="+mn-ea"/>
                          <a:cs typeface="Arial" panose="020B0604020202020204" pitchFamily="34" charset="0"/>
                        </a:rPr>
                        <a:t>The pilot involved three tasks:</a:t>
                      </a:r>
                    </a:p>
                    <a:p>
                      <a:pPr marL="177800" indent="-177800">
                        <a:buFont typeface="+mj-lt"/>
                        <a:buAutoNum type="arabicPeriod"/>
                      </a:pPr>
                      <a:r>
                        <a:rPr lang="en-GB" sz="1400" b="0" i="0" kern="1200" dirty="0">
                          <a:solidFill>
                            <a:schemeClr val="dk1"/>
                          </a:solidFill>
                          <a:effectLst/>
                          <a:latin typeface="Arial" panose="020B0604020202020204" pitchFamily="34" charset="0"/>
                          <a:ea typeface="+mn-ea"/>
                          <a:cs typeface="Arial" panose="020B0604020202020204" pitchFamily="34" charset="0"/>
                        </a:rPr>
                        <a:t>Staff completed a </a:t>
                      </a:r>
                      <a:r>
                        <a:rPr lang="en-GB" sz="1400" b="0" i="0" u="sng" kern="1200" dirty="0">
                          <a:solidFill>
                            <a:srgbClr val="0068B3"/>
                          </a:solidFill>
                          <a:effectLst/>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Pathway skills assessment</a:t>
                      </a:r>
                      <a:r>
                        <a:rPr lang="en-GB" sz="1400" b="0" i="0" kern="1200" dirty="0">
                          <a:solidFill>
                            <a:srgbClr val="0068B3"/>
                          </a:solidFill>
                          <a:effectLst/>
                          <a:latin typeface="Arial" panose="020B0604020202020204" pitchFamily="34" charset="0"/>
                          <a:ea typeface="+mn-ea"/>
                          <a:cs typeface="Arial" panose="020B0604020202020204" pitchFamily="34" charset="0"/>
                        </a:rPr>
                        <a:t> </a:t>
                      </a:r>
                      <a:r>
                        <a:rPr lang="en-GB" sz="1400" b="0" i="0" kern="1200" dirty="0">
                          <a:solidFill>
                            <a:schemeClr val="dk1"/>
                          </a:solidFill>
                          <a:effectLst/>
                          <a:latin typeface="Arial" panose="020B0604020202020204" pitchFamily="34" charset="0"/>
                          <a:ea typeface="+mn-ea"/>
                          <a:cs typeface="Arial" panose="020B0604020202020204" pitchFamily="34" charset="0"/>
                        </a:rPr>
                        <a:t>equivalent to their role, some did this as a joint exercise with the line manager – which is recommended.  </a:t>
                      </a:r>
                    </a:p>
                    <a:p>
                      <a:pPr marL="177800" indent="-177800">
                        <a:buFont typeface="+mj-lt"/>
                        <a:buAutoNum type="arabicPeriod"/>
                      </a:pPr>
                      <a:r>
                        <a:rPr lang="en-GB" sz="1400" b="0" i="0" kern="1200" dirty="0">
                          <a:solidFill>
                            <a:schemeClr val="dk1"/>
                          </a:solidFill>
                          <a:effectLst/>
                          <a:latin typeface="Arial" panose="020B0604020202020204" pitchFamily="34" charset="0"/>
                          <a:ea typeface="+mn-ea"/>
                          <a:cs typeface="Arial" panose="020B0604020202020204" pitchFamily="34" charset="0"/>
                        </a:rPr>
                        <a:t>They then discussed their skills assessment gaps, strengths and areas they want to develop during a career conversation with the line manager.</a:t>
                      </a:r>
                    </a:p>
                    <a:p>
                      <a:pPr marL="177800" indent="-177800">
                        <a:buFont typeface="+mj-lt"/>
                        <a:buAutoNum type="arabicPeriod"/>
                      </a:pPr>
                      <a:r>
                        <a:rPr lang="en-GB" sz="1400" b="0" i="0" kern="1200" dirty="0">
                          <a:solidFill>
                            <a:schemeClr val="dk1"/>
                          </a:solidFill>
                          <a:effectLst/>
                          <a:latin typeface="Arial" panose="020B0604020202020204" pitchFamily="34" charset="0"/>
                          <a:ea typeface="+mn-ea"/>
                          <a:cs typeface="Arial" panose="020B0604020202020204" pitchFamily="34" charset="0"/>
                        </a:rPr>
                        <a:t>Actions and plans to address these gaps were formalised in a </a:t>
                      </a:r>
                      <a:r>
                        <a:rPr lang="en-GB" sz="1400" b="0" i="0" u="sng" kern="1200" dirty="0">
                          <a:solidFill>
                            <a:srgbClr val="0068B3"/>
                          </a:solidFill>
                          <a:effectLst/>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Career Development Plan</a:t>
                      </a:r>
                      <a:r>
                        <a:rPr lang="en-GB" sz="1400" b="0" i="0" kern="1200" dirty="0">
                          <a:solidFill>
                            <a:schemeClr val="dk1"/>
                          </a:solidFill>
                          <a:effectLst/>
                          <a:latin typeface="Arial" panose="020B0604020202020204" pitchFamily="34" charset="0"/>
                          <a:ea typeface="+mn-ea"/>
                          <a:cs typeface="Arial" panose="020B0604020202020204" pitchFamily="34" charset="0"/>
                        </a:rPr>
                        <a:t>, to be reviewed regularly.</a:t>
                      </a:r>
                    </a:p>
                    <a:p>
                      <a:pPr marL="0" indent="0">
                        <a:buFont typeface="+mj-lt"/>
                        <a:buNone/>
                      </a:pPr>
                      <a:endParaRPr lang="en-GB" sz="1400" b="0" i="0" kern="1200" dirty="0">
                        <a:solidFill>
                          <a:schemeClr val="dk1"/>
                        </a:solidFill>
                        <a:effectLst/>
                        <a:latin typeface="Arial" panose="020B0604020202020204" pitchFamily="34" charset="0"/>
                        <a:ea typeface="+mn-ea"/>
                        <a:cs typeface="Arial" panose="020B0604020202020204" pitchFamily="34" charset="0"/>
                      </a:endParaRPr>
                    </a:p>
                    <a:p>
                      <a:r>
                        <a:rPr lang="en-GB" sz="1400" b="0" i="0" kern="1200" dirty="0">
                          <a:solidFill>
                            <a:schemeClr val="dk1"/>
                          </a:solidFill>
                          <a:effectLst/>
                          <a:latin typeface="Arial" panose="020B0604020202020204" pitchFamily="34" charset="0"/>
                          <a:ea typeface="+mn-ea"/>
                          <a:cs typeface="Arial" panose="020B0604020202020204" pitchFamily="34" charset="0"/>
                        </a:rPr>
                        <a:t>Then a  post pilot survey was conducted to track changes in career perceptions and gather feedback on the Pathway, toolkits, and templates.</a:t>
                      </a:r>
                    </a:p>
                  </a:txBody>
                  <a:tcPr marL="91461" marR="91461" marT="41574" marB="4157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extLst>
                  <a:ext uri="{0D108BD9-81ED-4DB2-BD59-A6C34878D82A}">
                    <a16:rowId xmlns:a16="http://schemas.microsoft.com/office/drawing/2014/main" val="4170471622"/>
                  </a:ext>
                </a:extLst>
              </a:tr>
            </a:tbl>
          </a:graphicData>
        </a:graphic>
      </p:graphicFrame>
      <p:sp>
        <p:nvSpPr>
          <p:cNvPr id="6" name="Google Shape;64;p14">
            <a:extLst>
              <a:ext uri="{FF2B5EF4-FFF2-40B4-BE49-F238E27FC236}">
                <a16:creationId xmlns:a16="http://schemas.microsoft.com/office/drawing/2014/main" id="{67D49328-B5F4-A16B-9E20-47D25980F3B8}"/>
              </a:ext>
            </a:extLst>
          </p:cNvPr>
          <p:cNvSpPr txBox="1">
            <a:spLocks/>
          </p:cNvSpPr>
          <p:nvPr/>
        </p:nvSpPr>
        <p:spPr>
          <a:xfrm>
            <a:off x="414391" y="355052"/>
            <a:ext cx="8051183" cy="6299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92" rtl="0" eaLnBrk="1" fontAlgn="auto" latinLnBrk="0" hangingPunct="1">
              <a:lnSpc>
                <a:spcPct val="100000"/>
              </a:lnSpc>
              <a:spcBef>
                <a:spcPts val="0"/>
              </a:spcBef>
              <a:spcAft>
                <a:spcPts val="0"/>
              </a:spcAft>
              <a:buClr>
                <a:srgbClr val="00594C"/>
              </a:buClr>
              <a:buSzPts val="2800"/>
              <a:buFont typeface="Arial"/>
              <a:buNone/>
              <a:tabLst/>
              <a:defRPr/>
            </a:pPr>
            <a:r>
              <a:rPr kumimoji="0" lang="en-GB" sz="2400" b="1" i="0" u="none" strike="noStrike" kern="1200" cap="none" spc="0" normalizeH="0" baseline="0" noProof="0" dirty="0">
                <a:ln>
                  <a:noFill/>
                </a:ln>
                <a:solidFill>
                  <a:srgbClr val="606060"/>
                </a:solidFill>
                <a:effectLst/>
                <a:uLnTx/>
                <a:uFillTx/>
                <a:latin typeface="Arial"/>
                <a:cs typeface="Arial"/>
                <a:sym typeface="Arial"/>
              </a:rPr>
              <a:t>Appendix 1: detailed overview on what Early Adopters did to gain insights on the Pathway in their organisational context </a:t>
            </a:r>
            <a:endParaRPr kumimoji="0" lang="en-US" sz="2400" b="1" i="0" u="none" strike="noStrike" kern="1200" cap="none" spc="0" normalizeH="0" baseline="0" noProof="0" dirty="0">
              <a:ln>
                <a:noFill/>
              </a:ln>
              <a:solidFill>
                <a:srgbClr val="606060"/>
              </a:solidFill>
              <a:effectLst/>
              <a:uLnTx/>
              <a:uFillTx/>
              <a:latin typeface="Arial"/>
              <a:cs typeface="Arial"/>
              <a:sym typeface="Arial"/>
            </a:endParaRPr>
          </a:p>
        </p:txBody>
      </p:sp>
    </p:spTree>
    <p:extLst>
      <p:ext uri="{BB962C8B-B14F-4D97-AF65-F5344CB8AC3E}">
        <p14:creationId xmlns:p14="http://schemas.microsoft.com/office/powerpoint/2010/main" val="2409831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948AE-C02B-2A32-247D-EBF998EAABD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7C75275-280D-47B5-9B28-A5D295498426}"/>
              </a:ext>
            </a:extLst>
          </p:cNvPr>
          <p:cNvSpPr>
            <a:spLocks noGrp="1"/>
          </p:cNvSpPr>
          <p:nvPr>
            <p:ph type="body" sz="quarter" idx="12"/>
          </p:nvPr>
        </p:nvSpPr>
        <p:spPr>
          <a:xfrm>
            <a:off x="495303" y="355317"/>
            <a:ext cx="7848598" cy="703263"/>
          </a:xfrm>
        </p:spPr>
        <p:txBody>
          <a:bodyPr/>
          <a:lstStyle/>
          <a:p>
            <a:r>
              <a:rPr lang="en-GB" sz="2400" dirty="0"/>
              <a:t>Appendix 2: Feedback from the Early Adopters </a:t>
            </a:r>
          </a:p>
          <a:p>
            <a:r>
              <a:rPr lang="en-GB" sz="2400" dirty="0"/>
              <a:t>that informed the guiding principles </a:t>
            </a:r>
            <a:endParaRPr kumimoji="0" lang="en-GB" sz="2400" b="1" i="0" u="none" strike="noStrike" kern="0" cap="none" spc="0" normalizeH="0" baseline="0" noProof="0" dirty="0">
              <a:ln>
                <a:noFill/>
              </a:ln>
              <a:effectLst/>
              <a:uLnTx/>
              <a:uFillTx/>
              <a:latin typeface="Arial"/>
              <a:cs typeface="Arial"/>
              <a:sym typeface="Arial"/>
            </a:endParaRPr>
          </a:p>
          <a:p>
            <a:endParaRPr lang="en-GB" sz="3200" dirty="0"/>
          </a:p>
        </p:txBody>
      </p:sp>
      <p:graphicFrame>
        <p:nvGraphicFramePr>
          <p:cNvPr id="3" name="Table 2">
            <a:extLst>
              <a:ext uri="{FF2B5EF4-FFF2-40B4-BE49-F238E27FC236}">
                <a16:creationId xmlns:a16="http://schemas.microsoft.com/office/drawing/2014/main" id="{253F10A3-CD06-68C2-BDED-156B2497B26D}"/>
              </a:ext>
            </a:extLst>
          </p:cNvPr>
          <p:cNvGraphicFramePr>
            <a:graphicFrameLocks noGrp="1"/>
          </p:cNvGraphicFramePr>
          <p:nvPr>
            <p:extLst>
              <p:ext uri="{D42A27DB-BD31-4B8C-83A1-F6EECF244321}">
                <p14:modId xmlns:p14="http://schemas.microsoft.com/office/powerpoint/2010/main" val="675951789"/>
              </p:ext>
            </p:extLst>
          </p:nvPr>
        </p:nvGraphicFramePr>
        <p:xfrm>
          <a:off x="382953" y="1734213"/>
          <a:ext cx="11483465" cy="4206828"/>
        </p:xfrm>
        <a:graphic>
          <a:graphicData uri="http://schemas.openxmlformats.org/drawingml/2006/table">
            <a:tbl>
              <a:tblPr firstRow="1" bandRow="1"/>
              <a:tblGrid>
                <a:gridCol w="3417370">
                  <a:extLst>
                    <a:ext uri="{9D8B030D-6E8A-4147-A177-3AD203B41FA5}">
                      <a16:colId xmlns:a16="http://schemas.microsoft.com/office/drawing/2014/main" val="1060725777"/>
                    </a:ext>
                  </a:extLst>
                </a:gridCol>
                <a:gridCol w="491122">
                  <a:extLst>
                    <a:ext uri="{9D8B030D-6E8A-4147-A177-3AD203B41FA5}">
                      <a16:colId xmlns:a16="http://schemas.microsoft.com/office/drawing/2014/main" val="816225248"/>
                    </a:ext>
                  </a:extLst>
                </a:gridCol>
                <a:gridCol w="7574973">
                  <a:extLst>
                    <a:ext uri="{9D8B030D-6E8A-4147-A177-3AD203B41FA5}">
                      <a16:colId xmlns:a16="http://schemas.microsoft.com/office/drawing/2014/main" val="474520224"/>
                    </a:ext>
                  </a:extLst>
                </a:gridCol>
              </a:tblGrid>
              <a:tr h="631530">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marL="0" marR="0" lvl="0" indent="0" algn="l" defTabSz="914492" rtl="0" eaLnBrk="1" fontAlgn="auto" latinLnBrk="0" hangingPunct="1">
                        <a:lnSpc>
                          <a:spcPct val="100000"/>
                        </a:lnSpc>
                        <a:spcBef>
                          <a:spcPts val="0"/>
                        </a:spcBef>
                        <a:spcAft>
                          <a:spcPts val="0"/>
                        </a:spcAft>
                        <a:buClrTx/>
                        <a:buSzTx/>
                        <a:buFontTx/>
                        <a:buNone/>
                        <a:tabLst/>
                        <a:defRPr/>
                      </a:pPr>
                      <a:r>
                        <a:rPr lang="en-GB" sz="1200" dirty="0"/>
                        <a:t>Feedback on using the Pathway by the 30 Early Adopter organisations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marL="0" marR="0" lvl="0" indent="0" algn="l" defTabSz="914492" rtl="0" eaLnBrk="1" fontAlgn="auto" latinLnBrk="0" hangingPunct="1">
                        <a:lnSpc>
                          <a:spcPct val="100000"/>
                        </a:lnSpc>
                        <a:spcBef>
                          <a:spcPts val="0"/>
                        </a:spcBef>
                        <a:spcAft>
                          <a:spcPts val="0"/>
                        </a:spcAft>
                        <a:buClrTx/>
                        <a:buSzTx/>
                        <a:buFontTx/>
                        <a:buNone/>
                        <a:tabLst/>
                        <a:defRPr/>
                      </a:pPr>
                      <a:endParaRPr lang="en-GB" sz="12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r>
                        <a:rPr lang="en-GB" sz="1200" dirty="0"/>
                        <a:t>Guiding principles to think about for adopting the Pathway</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extLst>
                  <a:ext uri="{0D108BD9-81ED-4DB2-BD59-A6C34878D82A}">
                    <a16:rowId xmlns:a16="http://schemas.microsoft.com/office/drawing/2014/main" val="3032836426"/>
                  </a:ext>
                </a:extLst>
              </a:tr>
              <a:tr h="1163344">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r>
                        <a:rPr lang="en-GB" sz="1100" b="0" dirty="0"/>
                        <a:t>Early Adopters felt the sector needed clarity on how much of the Pathway was expected to be adopted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endParaRPr lang="en-GB" sz="1100" b="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r>
                        <a:rPr lang="en-GB" sz="1100" b="1" dirty="0"/>
                        <a:t>1. Remember the Pathway is a flexible framework for organisations to adopt </a:t>
                      </a:r>
                    </a:p>
                    <a:p>
                      <a:r>
                        <a:rPr lang="en-GB" sz="1100" dirty="0"/>
                        <a:t>This can range from adopting some aspects (light touch) to wholesale adoption (full adoption). The critical thing is that your organisation feels the areas of the Pathway you are adopting will address your workforce challenges, e.g. improve recruitment / retention, standardise skills, knowledge and behaviours internally, succession planning for progression or future skills.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extLst>
                  <a:ext uri="{0D108BD9-81ED-4DB2-BD59-A6C34878D82A}">
                    <a16:rowId xmlns:a16="http://schemas.microsoft.com/office/drawing/2014/main" val="996455413"/>
                  </a:ext>
                </a:extLst>
              </a:tr>
              <a:tr h="1030391">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r>
                        <a:rPr lang="en-GB" sz="1100" b="0" dirty="0"/>
                        <a:t>Early Adopters found piloting the Pathway helped clarify the benefits it can bring for addressing their specific workforce challenges and align this with their organisational goals and budget accordingly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endParaRPr lang="en-GB" sz="1100" b="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r>
                        <a:rPr lang="en-GB" sz="1100" b="1" dirty="0"/>
                        <a:t>2. Be clear on your workforce challenge and the impact you want to create internally, and for the sector</a:t>
                      </a:r>
                    </a:p>
                    <a:p>
                      <a:r>
                        <a:rPr lang="en-GB" sz="1100" dirty="0"/>
                        <a:t>The aim for the Pathway is to improve recruitment and retention overtime, and to help people feel valued and see a future in adult social care as a profession.  Be clear on the specific workforce challenge you’re looking to address to help you monitor how the Pathway is helping to overcome these. Example of workforce challenges include, improving your recruitment pipeline, or improving development opportunities for increased staff retention, or addressing the skills gap by role to align with Pathway etc…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10000"/>
                      </a:srgbClr>
                    </a:solidFill>
                  </a:tcPr>
                </a:tc>
                <a:extLst>
                  <a:ext uri="{0D108BD9-81ED-4DB2-BD59-A6C34878D82A}">
                    <a16:rowId xmlns:a16="http://schemas.microsoft.com/office/drawing/2014/main" val="3786786658"/>
                  </a:ext>
                </a:extLst>
              </a:tr>
              <a:tr h="1314674">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indent="0">
                        <a:buNone/>
                      </a:pPr>
                      <a:r>
                        <a:rPr lang="en-GB" sz="1100" b="0" dirty="0"/>
                        <a:t>The points of contact from the Early Adopter organisations had different roles and remits, but ultimately were responsible for managing people policies/processes, such as recruitment, development etc or overseeing the operations of service delivery which includes people management.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endParaRPr lang="en-GB" sz="1100" b="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indent="0">
                        <a:buNone/>
                      </a:pPr>
                      <a:r>
                        <a:rPr lang="en-GB" sz="1100" b="1" dirty="0"/>
                        <a:t>3. The team leading your Pathway adoption could be from HR, Operations or Learning and Development departments</a:t>
                      </a:r>
                    </a:p>
                    <a:p>
                      <a:pPr marL="0" indent="0">
                        <a:buNone/>
                      </a:pPr>
                      <a:r>
                        <a:rPr lang="en-GB" sz="1100" b="0" dirty="0"/>
                        <a:t>It all depends on how your organisation is structured to oversee the responsibility of managing recruitment, performance, people processes/polices etc. Agree which team is best to lead and how everyone can ensure the Pathway is adopted. </a:t>
                      </a:r>
                    </a:p>
                    <a:p>
                      <a:pPr marL="0" indent="0">
                        <a:buNone/>
                      </a:pPr>
                      <a:endParaRPr lang="en-GB"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extLst>
                  <a:ext uri="{0D108BD9-81ED-4DB2-BD59-A6C34878D82A}">
                    <a16:rowId xmlns:a16="http://schemas.microsoft.com/office/drawing/2014/main" val="4041237509"/>
                  </a:ext>
                </a:extLst>
              </a:tr>
            </a:tbl>
          </a:graphicData>
        </a:graphic>
      </p:graphicFrame>
      <p:sp>
        <p:nvSpPr>
          <p:cNvPr id="9" name="Arrow: Right 8">
            <a:extLst>
              <a:ext uri="{FF2B5EF4-FFF2-40B4-BE49-F238E27FC236}">
                <a16:creationId xmlns:a16="http://schemas.microsoft.com/office/drawing/2014/main" id="{AE3B0416-8C7A-7A94-B993-63894CA47DAC}"/>
              </a:ext>
            </a:extLst>
          </p:cNvPr>
          <p:cNvSpPr/>
          <p:nvPr/>
        </p:nvSpPr>
        <p:spPr>
          <a:xfrm>
            <a:off x="3792681" y="2777353"/>
            <a:ext cx="498763" cy="414780"/>
          </a:xfrm>
          <a:prstGeom prst="rightArrow">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511F5DF3-4228-BA63-D7C5-E3E5F5B270C6}"/>
              </a:ext>
            </a:extLst>
          </p:cNvPr>
          <p:cNvSpPr/>
          <p:nvPr/>
        </p:nvSpPr>
        <p:spPr>
          <a:xfrm>
            <a:off x="3792681" y="3820493"/>
            <a:ext cx="498763" cy="414780"/>
          </a:xfrm>
          <a:prstGeom prst="rightArrow">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0BE26904-B2D5-9DF2-CDA4-91BCFC913B68}"/>
              </a:ext>
            </a:extLst>
          </p:cNvPr>
          <p:cNvSpPr/>
          <p:nvPr/>
        </p:nvSpPr>
        <p:spPr>
          <a:xfrm>
            <a:off x="3776339" y="5106638"/>
            <a:ext cx="498763" cy="414780"/>
          </a:xfrm>
          <a:prstGeom prst="rightArrow">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5371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A8934-A67A-2E46-2313-957A0E988216}"/>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2F6E798-AE8C-4991-21D7-9B97F44B47E2}"/>
              </a:ext>
            </a:extLst>
          </p:cNvPr>
          <p:cNvGraphicFramePr>
            <a:graphicFrameLocks noGrp="1"/>
          </p:cNvGraphicFramePr>
          <p:nvPr>
            <p:extLst>
              <p:ext uri="{D42A27DB-BD31-4B8C-83A1-F6EECF244321}">
                <p14:modId xmlns:p14="http://schemas.microsoft.com/office/powerpoint/2010/main" val="3164335307"/>
              </p:ext>
            </p:extLst>
          </p:nvPr>
        </p:nvGraphicFramePr>
        <p:xfrm>
          <a:off x="387349" y="1688049"/>
          <a:ext cx="11434537" cy="4217660"/>
        </p:xfrm>
        <a:graphic>
          <a:graphicData uri="http://schemas.openxmlformats.org/drawingml/2006/table">
            <a:tbl>
              <a:tblPr firstRow="1" bandRow="1"/>
              <a:tblGrid>
                <a:gridCol w="3616501">
                  <a:extLst>
                    <a:ext uri="{9D8B030D-6E8A-4147-A177-3AD203B41FA5}">
                      <a16:colId xmlns:a16="http://schemas.microsoft.com/office/drawing/2014/main" val="1060725777"/>
                    </a:ext>
                  </a:extLst>
                </a:gridCol>
                <a:gridCol w="417037">
                  <a:extLst>
                    <a:ext uri="{9D8B030D-6E8A-4147-A177-3AD203B41FA5}">
                      <a16:colId xmlns:a16="http://schemas.microsoft.com/office/drawing/2014/main" val="2881844295"/>
                    </a:ext>
                  </a:extLst>
                </a:gridCol>
                <a:gridCol w="7400999">
                  <a:extLst>
                    <a:ext uri="{9D8B030D-6E8A-4147-A177-3AD203B41FA5}">
                      <a16:colId xmlns:a16="http://schemas.microsoft.com/office/drawing/2014/main" val="474520224"/>
                    </a:ext>
                  </a:extLst>
                </a:gridCol>
              </a:tblGrid>
              <a:tr h="699130">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marL="0" marR="0" lvl="0" indent="0" algn="l" defTabSz="914492" rtl="0" eaLnBrk="1" fontAlgn="auto" latinLnBrk="0" hangingPunct="1">
                        <a:lnSpc>
                          <a:spcPct val="100000"/>
                        </a:lnSpc>
                        <a:spcBef>
                          <a:spcPts val="0"/>
                        </a:spcBef>
                        <a:spcAft>
                          <a:spcPts val="0"/>
                        </a:spcAft>
                        <a:buClrTx/>
                        <a:buSzTx/>
                        <a:buFontTx/>
                        <a:buNone/>
                        <a:tabLst/>
                        <a:defRPr/>
                      </a:pPr>
                      <a:r>
                        <a:rPr lang="en-GB" sz="1200" dirty="0"/>
                        <a:t>Feedback on using the Pathway by the 30 Early Adopter organisations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marL="0" marR="0" lvl="0" indent="0" algn="l" defTabSz="914492" rtl="0" eaLnBrk="1" fontAlgn="auto" latinLnBrk="0" hangingPunct="1">
                        <a:lnSpc>
                          <a:spcPct val="100000"/>
                        </a:lnSpc>
                        <a:spcBef>
                          <a:spcPts val="0"/>
                        </a:spcBef>
                        <a:spcAft>
                          <a:spcPts val="0"/>
                        </a:spcAft>
                        <a:buClrTx/>
                        <a:buSzTx/>
                        <a:buFontTx/>
                        <a:buNone/>
                        <a:tabLst/>
                        <a:defRPr/>
                      </a:pPr>
                      <a:endParaRPr lang="en-GB" sz="12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r>
                        <a:rPr lang="en-GB" sz="1200" dirty="0"/>
                        <a:t>Guiding principles to think about for adopting the Pathway</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extLst>
                  <a:ext uri="{0D108BD9-81ED-4DB2-BD59-A6C34878D82A}">
                    <a16:rowId xmlns:a16="http://schemas.microsoft.com/office/drawing/2014/main" val="3032836426"/>
                  </a:ext>
                </a:extLst>
              </a:tr>
              <a:tr h="1140686">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indent="0">
                        <a:buNone/>
                      </a:pPr>
                      <a:r>
                        <a:rPr lang="en-GB" sz="1100" b="0" dirty="0">
                          <a:latin typeface="Arial" panose="020B0604020202020204" pitchFamily="34" charset="0"/>
                          <a:cs typeface="Arial" panose="020B0604020202020204" pitchFamily="34" charset="0"/>
                        </a:rPr>
                        <a:t>Early Adopters reported the importance of including other departments on decision making, if their area of responsibility is impacted too. Along with line managers and line reports to pilot the practical use of the Pathway for increased adoption success.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indent="0">
                        <a:buNone/>
                      </a:pPr>
                      <a:endParaRPr lang="en-GB" sz="1100" b="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r>
                        <a:rPr lang="en-GB" sz="1100" b="1" dirty="0">
                          <a:latin typeface="Arial" panose="020B0604020202020204" pitchFamily="34" charset="0"/>
                          <a:cs typeface="Arial" panose="020B0604020202020204" pitchFamily="34" charset="0"/>
                        </a:rPr>
                        <a:t>4. Collaborate with key departments and create a working group of line managers and employees</a:t>
                      </a:r>
                    </a:p>
                    <a:p>
                      <a:pPr marL="171450" indent="-171450">
                        <a:buFont typeface="Wingdings" panose="05000000000000000000" pitchFamily="2" charset="2"/>
                        <a:buChar char="§"/>
                      </a:pPr>
                      <a:r>
                        <a:rPr lang="en-GB" sz="1100" dirty="0">
                          <a:latin typeface="Arial" panose="020B0604020202020204" pitchFamily="34" charset="0"/>
                          <a:cs typeface="Arial" panose="020B0604020202020204" pitchFamily="34" charset="0"/>
                        </a:rPr>
                        <a:t>Involve critical teams who can support decision making, update relevant policies/systems etc, and help to guide you how best to align in a way that works for the organisation too.  You may include teams such as, Learning and Development, Health &amp; Safety, Assurance teams, alongside your leadership team.</a:t>
                      </a:r>
                    </a:p>
                    <a:p>
                      <a:pPr marL="171450" indent="-171450">
                        <a:buFont typeface="Wingdings" panose="05000000000000000000" pitchFamily="2" charset="2"/>
                        <a:buChar char="§"/>
                      </a:pPr>
                      <a:r>
                        <a:rPr lang="en-GB" sz="1100" dirty="0">
                          <a:latin typeface="Arial" panose="020B0604020202020204" pitchFamily="34" charset="0"/>
                          <a:cs typeface="Arial" panose="020B0604020202020204" pitchFamily="34" charset="0"/>
                        </a:rPr>
                        <a:t>Managers and employees are your Pathway consumers and it’s critical they feel the Pathway is bringing value to their career aspirations and development. By including them every step of the way, they feel part of something greater, and this will create a sense of excitement and belonging.</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extLst>
                  <a:ext uri="{0D108BD9-81ED-4DB2-BD59-A6C34878D82A}">
                    <a16:rowId xmlns:a16="http://schemas.microsoft.com/office/drawing/2014/main" val="4265130747"/>
                  </a:ext>
                </a:extLst>
              </a:tr>
              <a:tr h="1186518">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r>
                        <a:rPr lang="en-GB" sz="1100" b="0" i="0" kern="1200" dirty="0">
                          <a:solidFill>
                            <a:schemeClr val="dk1"/>
                          </a:solidFill>
                          <a:effectLst/>
                          <a:latin typeface="Arial" panose="020B0604020202020204" pitchFamily="34" charset="0"/>
                          <a:ea typeface="+mn-ea"/>
                          <a:cs typeface="Arial" panose="020B0604020202020204" pitchFamily="34" charset="0"/>
                        </a:rPr>
                        <a:t>The Early Adopters found that the Pathway also helped them plan for broader workforce development opportunities. For example, they could anticipate the uptake on Level 2 qualifications, Oliver McGowan Mandatory Training, and identify the necessary funding routes to be accessed.</a:t>
                      </a:r>
                      <a:endParaRPr lang="en-GB" sz="1100" dirty="0">
                        <a:solidFill>
                          <a:schemeClr val="accent6"/>
                        </a:solidFill>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endParaRPr lang="en-GB" sz="1100" b="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r>
                        <a:rPr lang="en-GB" sz="1100" b="1" dirty="0">
                          <a:latin typeface="Arial" panose="020B0604020202020204" pitchFamily="34" charset="0"/>
                          <a:cs typeface="Arial" panose="020B0604020202020204" pitchFamily="34" charset="0"/>
                        </a:rPr>
                        <a:t>5. Use the Pathway to help you create links to the wider elements of workforce reform opportunities and support available for your organisation.</a:t>
                      </a:r>
                    </a:p>
                    <a:p>
                      <a:r>
                        <a:rPr lang="en-GB" sz="1100" b="0" dirty="0">
                          <a:latin typeface="Arial" panose="020B0604020202020204" pitchFamily="34" charset="0"/>
                          <a:cs typeface="Arial" panose="020B0604020202020204" pitchFamily="34" charset="0"/>
                        </a:rPr>
                        <a:t>The Pathway will help you to identify early on the demand signals for qualifications by your staff, whether that’s Level 2, OMMT, Digital Skills, leadership development etc, and the funding routes available for you, such as the Learning and Development Support Scheme.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extLst>
                  <a:ext uri="{0D108BD9-81ED-4DB2-BD59-A6C34878D82A}">
                    <a16:rowId xmlns:a16="http://schemas.microsoft.com/office/drawing/2014/main" val="996455413"/>
                  </a:ext>
                </a:extLst>
              </a:tr>
              <a:tr h="1067092">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r>
                        <a:rPr lang="en-GB" sz="1100" b="0" dirty="0">
                          <a:latin typeface="Arial" panose="020B0604020202020204" pitchFamily="34" charset="0"/>
                          <a:cs typeface="Arial" panose="020B0604020202020204" pitchFamily="34" charset="0"/>
                        </a:rPr>
                        <a:t>Early Adopters were testing and piloting the Pathway with no protected time.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endParaRPr lang="en-GB" sz="1100" b="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r>
                        <a:rPr lang="en-GB" sz="1100" b="1" dirty="0">
                          <a:latin typeface="Arial" panose="020B0604020202020204" pitchFamily="34" charset="0"/>
                          <a:cs typeface="Arial" panose="020B0604020202020204" pitchFamily="34" charset="0"/>
                        </a:rPr>
                        <a:t>6. Give people time and capacity to facilitate adoption of the Pathway</a:t>
                      </a:r>
                    </a:p>
                    <a:p>
                      <a:r>
                        <a:rPr lang="en-GB" sz="1100" dirty="0">
                          <a:latin typeface="Arial" panose="020B0604020202020204" pitchFamily="34" charset="0"/>
                          <a:cs typeface="Arial" panose="020B0604020202020204" pitchFamily="34" charset="0"/>
                        </a:rPr>
                        <a:t>This </a:t>
                      </a:r>
                      <a:r>
                        <a:rPr lang="en-GB" sz="1100" b="0" dirty="0">
                          <a:latin typeface="Arial" panose="020B0604020202020204" pitchFamily="34" charset="0"/>
                          <a:cs typeface="Arial" panose="020B0604020202020204" pitchFamily="34" charset="0"/>
                        </a:rPr>
                        <a:t>can include </a:t>
                      </a:r>
                      <a:r>
                        <a:rPr lang="en-GB" sz="1100" dirty="0">
                          <a:latin typeface="Arial" panose="020B0604020202020204" pitchFamily="34" charset="0"/>
                          <a:cs typeface="Arial" panose="020B0604020202020204" pitchFamily="34" charset="0"/>
                        </a:rPr>
                        <a:t>time to complete pilot activities, to deliver the Pathway as a project team or even to conduct career conversations with their team on an ongoing basis. Help managers create a connection with their teams through supporting careers.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extLst>
                  <a:ext uri="{0D108BD9-81ED-4DB2-BD59-A6C34878D82A}">
                    <a16:rowId xmlns:a16="http://schemas.microsoft.com/office/drawing/2014/main" val="3786786658"/>
                  </a:ext>
                </a:extLst>
              </a:tr>
            </a:tbl>
          </a:graphicData>
        </a:graphic>
      </p:graphicFrame>
      <p:sp>
        <p:nvSpPr>
          <p:cNvPr id="6" name="Arrow: Right 5">
            <a:extLst>
              <a:ext uri="{FF2B5EF4-FFF2-40B4-BE49-F238E27FC236}">
                <a16:creationId xmlns:a16="http://schemas.microsoft.com/office/drawing/2014/main" id="{5F138A58-7BF7-D34D-3A6B-F50331209233}"/>
              </a:ext>
            </a:extLst>
          </p:cNvPr>
          <p:cNvSpPr/>
          <p:nvPr/>
        </p:nvSpPr>
        <p:spPr>
          <a:xfrm>
            <a:off x="3990106" y="2897911"/>
            <a:ext cx="415639" cy="342044"/>
          </a:xfrm>
          <a:prstGeom prst="rightArrow">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3BEC593C-EA5A-3D69-2CDA-2E71FAC9FD0C}"/>
              </a:ext>
            </a:extLst>
          </p:cNvPr>
          <p:cNvSpPr/>
          <p:nvPr/>
        </p:nvSpPr>
        <p:spPr>
          <a:xfrm>
            <a:off x="3990105" y="4059766"/>
            <a:ext cx="415639" cy="342044"/>
          </a:xfrm>
          <a:prstGeom prst="rightArrow">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A3EC17EC-A9B9-D996-2447-62551A087832}"/>
              </a:ext>
            </a:extLst>
          </p:cNvPr>
          <p:cNvSpPr/>
          <p:nvPr/>
        </p:nvSpPr>
        <p:spPr>
          <a:xfrm>
            <a:off x="3990104" y="5221621"/>
            <a:ext cx="415639" cy="342044"/>
          </a:xfrm>
          <a:prstGeom prst="rightArrow">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3">
            <a:extLst>
              <a:ext uri="{FF2B5EF4-FFF2-40B4-BE49-F238E27FC236}">
                <a16:creationId xmlns:a16="http://schemas.microsoft.com/office/drawing/2014/main" id="{3826BE2C-4229-E58F-67FB-A209615AEC5D}"/>
              </a:ext>
            </a:extLst>
          </p:cNvPr>
          <p:cNvSpPr>
            <a:spLocks noGrp="1"/>
          </p:cNvSpPr>
          <p:nvPr>
            <p:ph type="body" sz="quarter" idx="12"/>
          </p:nvPr>
        </p:nvSpPr>
        <p:spPr>
          <a:xfrm>
            <a:off x="495300" y="355600"/>
            <a:ext cx="8907463" cy="703263"/>
          </a:xfrm>
        </p:spPr>
        <p:txBody>
          <a:bodyPr/>
          <a:lstStyle/>
          <a:p>
            <a:r>
              <a:rPr lang="en-GB" sz="2400" dirty="0"/>
              <a:t>Appendix 2: Feedback from the Early Adopters </a:t>
            </a:r>
          </a:p>
          <a:p>
            <a:r>
              <a:rPr lang="en-GB" sz="2400" dirty="0"/>
              <a:t>that informed the guiding principles </a:t>
            </a:r>
            <a:endParaRPr kumimoji="0" lang="en-GB" sz="2400" b="1" i="0" u="none" strike="noStrike" kern="0" cap="none" spc="0" normalizeH="0" baseline="0" noProof="0" dirty="0">
              <a:ln>
                <a:noFill/>
              </a:ln>
              <a:effectLst/>
              <a:uLnTx/>
              <a:uFillTx/>
              <a:latin typeface="Arial"/>
              <a:cs typeface="Arial"/>
              <a:sym typeface="Arial"/>
            </a:endParaRPr>
          </a:p>
          <a:p>
            <a:endParaRPr lang="en-GB" sz="3200" dirty="0"/>
          </a:p>
        </p:txBody>
      </p:sp>
    </p:spTree>
    <p:extLst>
      <p:ext uri="{BB962C8B-B14F-4D97-AF65-F5344CB8AC3E}">
        <p14:creationId xmlns:p14="http://schemas.microsoft.com/office/powerpoint/2010/main" val="2089443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4;p14">
            <a:extLst>
              <a:ext uri="{FF2B5EF4-FFF2-40B4-BE49-F238E27FC236}">
                <a16:creationId xmlns:a16="http://schemas.microsoft.com/office/drawing/2014/main" id="{33095221-4707-7DC9-C97E-9C3848C67914}"/>
              </a:ext>
            </a:extLst>
          </p:cNvPr>
          <p:cNvSpPr txBox="1">
            <a:spLocks/>
          </p:cNvSpPr>
          <p:nvPr/>
        </p:nvSpPr>
        <p:spPr>
          <a:xfrm>
            <a:off x="423520" y="233741"/>
            <a:ext cx="9529796" cy="80602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2400" b="1" i="0" u="none" strike="noStrike" kern="1200" cap="none" spc="0" normalizeH="0" baseline="0" noProof="0" dirty="0">
                <a:ln>
                  <a:noFill/>
                </a:ln>
                <a:solidFill>
                  <a:srgbClr val="606060"/>
                </a:solidFill>
                <a:effectLst/>
                <a:uLnTx/>
                <a:uFillTx/>
                <a:latin typeface="Arial"/>
                <a:cs typeface="Arial"/>
                <a:sym typeface="Arial"/>
              </a:rPr>
              <a:t>Appendix 3: Examples of adoption </a:t>
            </a:r>
          </a:p>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2400" b="1" i="0" u="none" strike="noStrike" kern="1200" cap="none" spc="0" normalizeH="0" baseline="0" noProof="0" dirty="0">
                <a:ln>
                  <a:noFill/>
                </a:ln>
                <a:solidFill>
                  <a:srgbClr val="606060"/>
                </a:solidFill>
                <a:effectLst/>
                <a:uLnTx/>
                <a:uFillTx/>
                <a:latin typeface="Arial"/>
                <a:cs typeface="Arial"/>
                <a:sym typeface="Arial"/>
              </a:rPr>
              <a:t>activities by adoption type  </a:t>
            </a:r>
          </a:p>
        </p:txBody>
      </p:sp>
      <p:graphicFrame>
        <p:nvGraphicFramePr>
          <p:cNvPr id="3" name="Table 2">
            <a:extLst>
              <a:ext uri="{FF2B5EF4-FFF2-40B4-BE49-F238E27FC236}">
                <a16:creationId xmlns:a16="http://schemas.microsoft.com/office/drawing/2014/main" id="{0BA1F348-8C78-D490-11F2-C41C5E989FA0}"/>
              </a:ext>
            </a:extLst>
          </p:cNvPr>
          <p:cNvGraphicFramePr>
            <a:graphicFrameLocks noGrp="1"/>
          </p:cNvGraphicFramePr>
          <p:nvPr>
            <p:extLst>
              <p:ext uri="{D42A27DB-BD31-4B8C-83A1-F6EECF244321}">
                <p14:modId xmlns:p14="http://schemas.microsoft.com/office/powerpoint/2010/main" val="3941216922"/>
              </p:ext>
            </p:extLst>
          </p:nvPr>
        </p:nvGraphicFramePr>
        <p:xfrm>
          <a:off x="374554" y="1506882"/>
          <a:ext cx="11446065" cy="4659884"/>
        </p:xfrm>
        <a:graphic>
          <a:graphicData uri="http://schemas.openxmlformats.org/drawingml/2006/table">
            <a:tbl>
              <a:tblPr/>
              <a:tblGrid>
                <a:gridCol w="1353885">
                  <a:extLst>
                    <a:ext uri="{9D8B030D-6E8A-4147-A177-3AD203B41FA5}">
                      <a16:colId xmlns:a16="http://schemas.microsoft.com/office/drawing/2014/main" val="3253452172"/>
                    </a:ext>
                  </a:extLst>
                </a:gridCol>
                <a:gridCol w="3027744">
                  <a:extLst>
                    <a:ext uri="{9D8B030D-6E8A-4147-A177-3AD203B41FA5}">
                      <a16:colId xmlns:a16="http://schemas.microsoft.com/office/drawing/2014/main" val="319071510"/>
                    </a:ext>
                  </a:extLst>
                </a:gridCol>
                <a:gridCol w="3532218">
                  <a:extLst>
                    <a:ext uri="{9D8B030D-6E8A-4147-A177-3AD203B41FA5}">
                      <a16:colId xmlns:a16="http://schemas.microsoft.com/office/drawing/2014/main" val="1942140311"/>
                    </a:ext>
                  </a:extLst>
                </a:gridCol>
                <a:gridCol w="3532218">
                  <a:extLst>
                    <a:ext uri="{9D8B030D-6E8A-4147-A177-3AD203B41FA5}">
                      <a16:colId xmlns:a16="http://schemas.microsoft.com/office/drawing/2014/main" val="2028942811"/>
                    </a:ext>
                  </a:extLst>
                </a:gridCol>
              </a:tblGrid>
              <a:tr h="268248">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endParaRPr lang="en-GB" sz="2000" dirty="0">
                        <a:solidFill>
                          <a:schemeClr val="bg1"/>
                        </a:solidFill>
                        <a:effectLst/>
                      </a:endParaRPr>
                    </a:p>
                  </a:txBody>
                  <a:tcPr marL="36066" marR="36066" marT="27714" marB="2771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solidFill>
                      <a:srgbClr val="0068B3"/>
                    </a:solid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2000" b="1">
                          <a:solidFill>
                            <a:schemeClr val="bg1"/>
                          </a:solidFill>
                          <a:effectLst/>
                        </a:rPr>
                        <a:t>1. Light adoption </a:t>
                      </a:r>
                      <a:endParaRPr lang="en-GB" sz="2000">
                        <a:solidFill>
                          <a:schemeClr val="bg1"/>
                        </a:solidFill>
                        <a:effectLst/>
                      </a:endParaRPr>
                    </a:p>
                  </a:txBody>
                  <a:tcPr marL="36066" marR="36066" marT="27714" marB="2771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solidFill>
                      <a:srgbClr val="0068B3"/>
                    </a:solid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2000" b="1" dirty="0">
                          <a:solidFill>
                            <a:schemeClr val="bg1"/>
                          </a:solidFill>
                          <a:effectLst/>
                        </a:rPr>
                        <a:t>2. Medium adoption </a:t>
                      </a:r>
                      <a:endParaRPr lang="en-GB" sz="2000" dirty="0">
                        <a:solidFill>
                          <a:schemeClr val="bg1"/>
                        </a:solidFill>
                        <a:effectLst/>
                      </a:endParaRPr>
                    </a:p>
                  </a:txBody>
                  <a:tcPr marL="36066" marR="36066" marT="27714" marB="2771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solidFill>
                      <a:srgbClr val="0068B3"/>
                    </a:solid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2000" b="1" dirty="0">
                          <a:solidFill>
                            <a:schemeClr val="bg1"/>
                          </a:solidFill>
                          <a:effectLst/>
                        </a:rPr>
                        <a:t>3. Full adoption </a:t>
                      </a:r>
                      <a:endParaRPr lang="en-GB" sz="2000" dirty="0">
                        <a:solidFill>
                          <a:schemeClr val="bg1"/>
                        </a:solidFill>
                        <a:effectLst/>
                      </a:endParaRPr>
                    </a:p>
                  </a:txBody>
                  <a:tcPr marL="36066" marR="36066" marT="27714" marB="2771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solidFill>
                      <a:srgbClr val="0068B3"/>
                    </a:solidFill>
                  </a:tcPr>
                </a:tc>
                <a:extLst>
                  <a:ext uri="{0D108BD9-81ED-4DB2-BD59-A6C34878D82A}">
                    <a16:rowId xmlns:a16="http://schemas.microsoft.com/office/drawing/2014/main" val="1461437423"/>
                  </a:ext>
                </a:extLst>
              </a:tr>
              <a:tr h="474402">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1050" b="1" dirty="0">
                          <a:solidFill>
                            <a:schemeClr val="tx1"/>
                          </a:solidFill>
                          <a:effectLst/>
                        </a:rPr>
                        <a:t>What the level of adoption could mean for your organisation  </a:t>
                      </a: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solidFill>
                      <a:srgbClr val="0068B3">
                        <a:alpha val="20000"/>
                      </a:srgbClr>
                    </a:solid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1050" b="0" dirty="0">
                          <a:solidFill>
                            <a:schemeClr val="tx1"/>
                          </a:solidFill>
                          <a:effectLst/>
                        </a:rPr>
                        <a:t>You’re likely to be updating relevant people documents, such as job descriptions, to align with the Pathway </a:t>
                      </a: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solidFill>
                      <a:srgbClr val="0068B3">
                        <a:alpha val="20000"/>
                      </a:srgbClr>
                    </a:solid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1050" b="0" dirty="0">
                          <a:solidFill>
                            <a:schemeClr val="tx1"/>
                          </a:solidFill>
                          <a:effectLst/>
                        </a:rPr>
                        <a:t>You’re then making changes to existing people processes, such as performance reviews, to include the Pathway  </a:t>
                      </a: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solidFill>
                      <a:srgbClr val="0068B3">
                        <a:alpha val="20000"/>
                      </a:srgbClr>
                    </a:solid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1050" b="0" dirty="0">
                          <a:solidFill>
                            <a:schemeClr val="tx1"/>
                          </a:solidFill>
                          <a:effectLst/>
                        </a:rPr>
                        <a:t>Here you’re likely to be transforming aspects of your operating model as part of wider strategic change and will integrate the Pathway on new people structures, talent management, pay and reward, etc</a:t>
                      </a: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solidFill>
                      <a:srgbClr val="0068B3">
                        <a:alpha val="20000"/>
                      </a:srgbClr>
                    </a:solidFill>
                  </a:tcPr>
                </a:tc>
                <a:extLst>
                  <a:ext uri="{0D108BD9-81ED-4DB2-BD59-A6C34878D82A}">
                    <a16:rowId xmlns:a16="http://schemas.microsoft.com/office/drawing/2014/main" val="3203689457"/>
                  </a:ext>
                </a:extLst>
              </a:tr>
              <a:tr h="474402">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1050" b="1" dirty="0">
                          <a:effectLst/>
                        </a:rPr>
                        <a:t>Some examples benefits the adoption can bring to your organisation </a:t>
                      </a: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1050" b="0" dirty="0">
                          <a:effectLst/>
                        </a:rPr>
                        <a:t>Standardised the role descriptions for staff in official documentations </a:t>
                      </a: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1050" b="0" dirty="0">
                          <a:effectLst/>
                        </a:rPr>
                        <a:t>Improved engagement with staff seeing a career in adult social care </a:t>
                      </a: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1050" b="0" dirty="0">
                          <a:effectLst/>
                        </a:rPr>
                        <a:t>Pathway is embedded in the organisation supported by a culture that recruits and retains staff</a:t>
                      </a: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solidFill>
                      <a:srgbClr val="0068B3">
                        <a:alpha val="10000"/>
                      </a:srgbClr>
                    </a:solidFill>
                  </a:tcPr>
                </a:tc>
                <a:extLst>
                  <a:ext uri="{0D108BD9-81ED-4DB2-BD59-A6C34878D82A}">
                    <a16:rowId xmlns:a16="http://schemas.microsoft.com/office/drawing/2014/main" val="2354394781"/>
                  </a:ext>
                </a:extLst>
              </a:tr>
              <a:tr h="474402">
                <a:tc rowSpan="5">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1050" b="1" dirty="0">
                          <a:effectLst/>
                        </a:rPr>
                        <a:t>Suggested example of activities you could be doing under each level of adoption. </a:t>
                      </a:r>
                    </a:p>
                    <a:p>
                      <a:pPr algn="ctr"/>
                      <a:endParaRPr lang="en-GB" sz="1050" b="1" dirty="0">
                        <a:effectLst/>
                      </a:endParaRPr>
                    </a:p>
                    <a:p>
                      <a:pPr algn="ctr"/>
                      <a:r>
                        <a:rPr lang="en-GB" sz="1050" b="1" dirty="0">
                          <a:effectLst/>
                        </a:rPr>
                        <a:t>Refer to the </a:t>
                      </a:r>
                      <a:r>
                        <a:rPr lang="en-GB" sz="1050" b="1" u="sng" dirty="0">
                          <a:solidFill>
                            <a:schemeClr val="accent1"/>
                          </a:solidFill>
                          <a:effectLst/>
                        </a:rPr>
                        <a:t>Pathway Adoption Plan </a:t>
                      </a:r>
                      <a:r>
                        <a:rPr lang="en-GB" sz="1050" b="1" dirty="0">
                          <a:effectLst/>
                        </a:rPr>
                        <a:t>for other suggested activities too.</a:t>
                      </a: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1100" b="0" dirty="0">
                          <a:effectLst/>
                        </a:rPr>
                        <a:t>Update job descriptions to align with some or all the role categories’ knowledge, skills and behaviours</a:t>
                      </a: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1100" b="0">
                          <a:effectLst/>
                        </a:rPr>
                        <a:t>Incorporate Pathway into recruitment process, such as job adverts, to structure interviews etc</a:t>
                      </a: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1100" b="0">
                          <a:effectLst/>
                        </a:rPr>
                        <a:t>Redesign organisational structure to align with Pathway roles A - F, such as job structure, standard progression route etc</a:t>
                      </a: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5818989"/>
                  </a:ext>
                </a:extLst>
              </a:tr>
              <a:tr h="474402">
                <a:tc vMerge="1">
                  <a:txBody>
                    <a:bodyPr/>
                    <a:lstStyle/>
                    <a:p>
                      <a:pPr algn="ctr"/>
                      <a:endParaRPr lang="en-GB" sz="900" b="1">
                        <a:effectLst/>
                      </a:endParaRP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no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1100" b="0">
                          <a:effectLst/>
                        </a:rPr>
                        <a:t>Use Pathway guides/toolkits to include in existing career guidance </a:t>
                      </a: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1100" b="0">
                          <a:effectLst/>
                        </a:rPr>
                        <a:t>Integrate Pathway into performance reviews and supervision to ensure career development is constant </a:t>
                      </a: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1100" b="0" dirty="0">
                          <a:effectLst/>
                        </a:rPr>
                        <a:t>Pathway incorporated into strategic workforce and succession planning i.e. budgeting, skills uplift, strategy for future skills needs, recruitment, accessing Learning and Development Support Scheme etc </a:t>
                      </a: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820205"/>
                  </a:ext>
                </a:extLst>
              </a:tr>
              <a:tr h="330987">
                <a:tc vMerge="1">
                  <a:txBody>
                    <a:bodyPr/>
                    <a:lstStyle/>
                    <a:p>
                      <a:pPr algn="ctr"/>
                      <a:endParaRPr lang="en-GB" sz="900" b="1">
                        <a:effectLst/>
                      </a:endParaRP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no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1100" b="0">
                          <a:effectLst/>
                        </a:rPr>
                        <a:t>Update relevant people policies or manuals to align with aspects of Pathway </a:t>
                      </a: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1100" b="0" dirty="0">
                          <a:effectLst/>
                        </a:rPr>
                        <a:t>Learning and development is partially aligned with Pathway and continued professional development conversations are the norm</a:t>
                      </a: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1100" b="0" dirty="0">
                          <a:effectLst/>
                        </a:rPr>
                        <a:t>Full alignment with Pathway learning and development, i.e. Level 2 Care Certificate qualification</a:t>
                      </a: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0901005"/>
                  </a:ext>
                </a:extLst>
              </a:tr>
              <a:tr h="330987">
                <a:tc vMerge="1">
                  <a:txBody>
                    <a:bodyPr/>
                    <a:lstStyle/>
                    <a:p>
                      <a:pPr algn="ctr"/>
                      <a:endParaRPr lang="en-GB" sz="900" b="1">
                        <a:effectLst/>
                      </a:endParaRP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no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endParaRPr lang="en-GB" sz="1100" b="0">
                        <a:effectLst/>
                      </a:endParaRP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marL="0" marR="0" lvl="0" indent="0" algn="ctr" defTabSz="914492" rtl="0" eaLnBrk="1" fontAlgn="auto" latinLnBrk="0" hangingPunct="1">
                        <a:lnSpc>
                          <a:spcPct val="100000"/>
                        </a:lnSpc>
                        <a:spcBef>
                          <a:spcPts val="0"/>
                        </a:spcBef>
                        <a:spcAft>
                          <a:spcPts val="0"/>
                        </a:spcAft>
                        <a:buClrTx/>
                        <a:buSzTx/>
                        <a:buFontTx/>
                        <a:buNone/>
                        <a:tabLst/>
                        <a:defRPr/>
                      </a:pPr>
                      <a:r>
                        <a:rPr lang="en-GB" sz="1100" b="0" dirty="0">
                          <a:effectLst/>
                        </a:rPr>
                        <a:t>Staff communications to promote Pathway and to encourage career conversations, goal setting and plans</a:t>
                      </a: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1100" b="0" dirty="0">
                          <a:effectLst/>
                        </a:rPr>
                        <a:t>HR systems updated to align with Pathway</a:t>
                      </a: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2511593"/>
                  </a:ext>
                </a:extLst>
              </a:tr>
              <a:tr h="474402">
                <a:tc vMerge="1">
                  <a:txBody>
                    <a:bodyPr/>
                    <a:lstStyle/>
                    <a:p>
                      <a:pPr algn="ctr"/>
                      <a:endParaRPr lang="en-GB" sz="900" b="1">
                        <a:effectLst/>
                      </a:endParaRP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no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endParaRPr lang="en-GB" sz="1100" b="0" dirty="0">
                        <a:effectLst/>
                      </a:endParaRP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endParaRPr lang="en-GB" sz="1100" b="0" dirty="0">
                        <a:effectLst/>
                      </a:endParaRP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1100" b="0" dirty="0">
                          <a:effectLst/>
                        </a:rPr>
                        <a:t>Culture of continuous learning and development with employees encouraged to own career goals and  development opportunities </a:t>
                      </a: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9491334"/>
                  </a:ext>
                </a:extLst>
              </a:tr>
            </a:tbl>
          </a:graphicData>
        </a:graphic>
      </p:graphicFrame>
    </p:spTree>
    <p:extLst>
      <p:ext uri="{BB962C8B-B14F-4D97-AF65-F5344CB8AC3E}">
        <p14:creationId xmlns:p14="http://schemas.microsoft.com/office/powerpoint/2010/main" val="2503012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9E6E451-DC36-9C4D-F4C0-E84830C24931}"/>
              </a:ext>
            </a:extLst>
          </p:cNvPr>
          <p:cNvSpPr>
            <a:spLocks noGrp="1"/>
          </p:cNvSpPr>
          <p:nvPr>
            <p:ph type="body" sz="quarter" idx="12"/>
          </p:nvPr>
        </p:nvSpPr>
        <p:spPr/>
        <p:txBody>
          <a:bodyPr/>
          <a:lstStyle/>
          <a:p>
            <a:r>
              <a:rPr lang="en-GB" sz="3200" dirty="0"/>
              <a:t>Background to the practical advice </a:t>
            </a:r>
          </a:p>
          <a:p>
            <a:r>
              <a:rPr lang="en-GB" sz="3200" dirty="0"/>
              <a:t>in this document</a:t>
            </a:r>
          </a:p>
        </p:txBody>
      </p:sp>
      <p:sp>
        <p:nvSpPr>
          <p:cNvPr id="7" name="Rectangle 6">
            <a:extLst>
              <a:ext uri="{FF2B5EF4-FFF2-40B4-BE49-F238E27FC236}">
                <a16:creationId xmlns:a16="http://schemas.microsoft.com/office/drawing/2014/main" id="{22DBA52F-4CEF-0F44-4E1D-D4B9B606FB79}"/>
              </a:ext>
            </a:extLst>
          </p:cNvPr>
          <p:cNvSpPr>
            <a:spLocks noChangeArrowheads="1"/>
          </p:cNvSpPr>
          <p:nvPr/>
        </p:nvSpPr>
        <p:spPr bwMode="auto">
          <a:xfrm>
            <a:off x="495302" y="1492389"/>
            <a:ext cx="10027467"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rtl="0" eaLnBrk="0" fontAlgn="base" hangingPunct="0">
              <a:spcBef>
                <a:spcPct val="0"/>
              </a:spcBef>
              <a:spcAft>
                <a:spcPct val="0"/>
              </a:spcAft>
            </a:pPr>
            <a:r>
              <a:rPr lang="en-US" altLang="en-US" sz="1600" kern="1200" dirty="0">
                <a:solidFill>
                  <a:prstClr val="black"/>
                </a:solidFill>
                <a:latin typeface="Arial" panose="020B0604020202020204" pitchFamily="34" charset="0"/>
                <a:ea typeface="+mn-ea"/>
                <a:cs typeface="+mn-cs"/>
              </a:rPr>
              <a:t>This document is built on insights from 30 diverse social care </a:t>
            </a:r>
            <a:r>
              <a:rPr lang="en-US" altLang="en-US" sz="1600" kern="1200" dirty="0" err="1">
                <a:solidFill>
                  <a:prstClr val="black"/>
                </a:solidFill>
                <a:latin typeface="Arial" panose="020B0604020202020204" pitchFamily="34" charset="0"/>
                <a:ea typeface="+mn-ea"/>
                <a:cs typeface="+mn-cs"/>
              </a:rPr>
              <a:t>organisations</a:t>
            </a:r>
            <a:r>
              <a:rPr lang="en-US" altLang="en-US" sz="1600" kern="1200" dirty="0">
                <a:solidFill>
                  <a:prstClr val="black"/>
                </a:solidFill>
                <a:latin typeface="Arial" panose="020B0604020202020204" pitchFamily="34" charset="0"/>
                <a:ea typeface="+mn-ea"/>
                <a:cs typeface="+mn-cs"/>
              </a:rPr>
              <a:t>, including care homes and domiciliary care with a range of specialisms. They are known as the Early Adopters and have worked with us to test the care pathway over a period of 10 months. This document contains their </a:t>
            </a:r>
            <a:r>
              <a:rPr lang="en-US" altLang="en-US" sz="1600" b="1" kern="1200" dirty="0">
                <a:solidFill>
                  <a:prstClr val="black"/>
                </a:solidFill>
                <a:latin typeface="Arial" panose="020B0604020202020204" pitchFamily="34" charset="0"/>
                <a:ea typeface="+mn-ea"/>
                <a:cs typeface="+mn-cs"/>
              </a:rPr>
              <a:t>lessons learned and practical advice</a:t>
            </a:r>
            <a:r>
              <a:rPr lang="en-US" altLang="en-US" sz="1600" kern="1200" dirty="0">
                <a:solidFill>
                  <a:prstClr val="black"/>
                </a:solidFill>
                <a:latin typeface="Arial" panose="020B0604020202020204" pitchFamily="34" charset="0"/>
                <a:ea typeface="+mn-ea"/>
                <a:cs typeface="+mn-cs"/>
              </a:rPr>
              <a:t>, acting as a supportive guide for enhancing recruitment, retention, and career development strategies. </a:t>
            </a:r>
          </a:p>
          <a:p>
            <a:pPr algn="l" rtl="0" eaLnBrk="0" fontAlgn="base" hangingPunct="0">
              <a:spcBef>
                <a:spcPct val="0"/>
              </a:spcBef>
              <a:spcAft>
                <a:spcPct val="0"/>
              </a:spcAft>
            </a:pPr>
            <a:endParaRPr lang="en-US" altLang="en-US" sz="1600" kern="1200" dirty="0">
              <a:solidFill>
                <a:prstClr val="black"/>
              </a:solidFill>
              <a:latin typeface="Arial" panose="020B0604020202020204" pitchFamily="34" charset="0"/>
              <a:ea typeface="+mn-ea"/>
              <a:cs typeface="+mn-cs"/>
            </a:endParaRPr>
          </a:p>
          <a:p>
            <a:pPr algn="l" rtl="0" eaLnBrk="0" fontAlgn="base" hangingPunct="0">
              <a:spcBef>
                <a:spcPct val="0"/>
              </a:spcBef>
              <a:spcAft>
                <a:spcPct val="0"/>
              </a:spcAft>
            </a:pPr>
            <a:r>
              <a:rPr lang="en-US" altLang="en-US" sz="1600" kern="1200" dirty="0">
                <a:solidFill>
                  <a:prstClr val="black"/>
                </a:solidFill>
                <a:latin typeface="Arial" panose="020B0604020202020204" pitchFamily="34" charset="0"/>
                <a:ea typeface="+mn-ea"/>
                <a:cs typeface="+mn-cs"/>
              </a:rPr>
              <a:t>Most of these </a:t>
            </a:r>
            <a:r>
              <a:rPr lang="en-US" altLang="en-US" sz="1600" kern="1200" dirty="0" err="1">
                <a:solidFill>
                  <a:prstClr val="black"/>
                </a:solidFill>
                <a:latin typeface="Arial" panose="020B0604020202020204" pitchFamily="34" charset="0"/>
                <a:ea typeface="+mn-ea"/>
                <a:cs typeface="+mn-cs"/>
              </a:rPr>
              <a:t>organisations</a:t>
            </a:r>
            <a:r>
              <a:rPr lang="en-US" altLang="en-US" sz="1600" kern="1200" dirty="0">
                <a:solidFill>
                  <a:prstClr val="black"/>
                </a:solidFill>
                <a:latin typeface="Arial" panose="020B0604020202020204" pitchFamily="34" charset="0"/>
                <a:ea typeface="+mn-ea"/>
                <a:cs typeface="+mn-cs"/>
              </a:rPr>
              <a:t> have started to use the Pathway and have shared their advice with the sector in this document. </a:t>
            </a:r>
            <a:r>
              <a:rPr lang="en-GB" sz="1600" kern="1200" dirty="0">
                <a:solidFill>
                  <a:prstClr val="black"/>
                </a:solidFill>
                <a:latin typeface="Arial" panose="020B0604020202020204"/>
                <a:ea typeface="+mn-ea"/>
                <a:cs typeface="+mn-cs"/>
              </a:rPr>
              <a:t>As part of this process, additional resources have been developed with the help of these organisations, </a:t>
            </a:r>
            <a:r>
              <a:rPr lang="en-US" altLang="en-US" sz="1600" kern="1200" dirty="0">
                <a:solidFill>
                  <a:prstClr val="black"/>
                </a:solidFill>
                <a:latin typeface="Arial" panose="020B0604020202020204"/>
                <a:ea typeface="+mn-ea"/>
                <a:cs typeface="+mn-cs"/>
              </a:rPr>
              <a:t>which can be </a:t>
            </a:r>
            <a:r>
              <a:rPr lang="en-US" altLang="en-US" sz="1600" kern="1200" dirty="0">
                <a:solidFill>
                  <a:prstClr val="black"/>
                </a:solidFill>
                <a:latin typeface="Arial" panose="020B0604020202020204" pitchFamily="34" charset="0"/>
                <a:ea typeface="+mn-ea"/>
                <a:cs typeface="+mn-cs"/>
              </a:rPr>
              <a:t>found on the </a:t>
            </a:r>
            <a:r>
              <a:rPr lang="en-US" altLang="en-US" sz="1600" kern="1200" dirty="0">
                <a:solidFill>
                  <a:srgbClr val="0068B3"/>
                </a:solidFill>
                <a:latin typeface="Arial" panose="020B0604020202020204" pitchFamily="34" charset="0"/>
                <a:ea typeface="+mn-ea"/>
                <a:cs typeface="+mn-cs"/>
                <a:hlinkClick r:id="rId2">
                  <a:extLst>
                    <a:ext uri="{A12FA001-AC4F-418D-AE19-62706E023703}">
                      <ahyp:hlinkClr xmlns:ahyp="http://schemas.microsoft.com/office/drawing/2018/hyperlinkcolor" val="tx"/>
                    </a:ext>
                  </a:extLst>
                </a:hlinkClick>
              </a:rPr>
              <a:t>Skills for Care website</a:t>
            </a:r>
            <a:r>
              <a:rPr lang="en-US" altLang="en-US" sz="1600" kern="1200" dirty="0">
                <a:solidFill>
                  <a:prstClr val="black"/>
                </a:solidFill>
                <a:latin typeface="Arial" panose="020B0604020202020204" pitchFamily="34" charset="0"/>
                <a:ea typeface="+mn-ea"/>
                <a:cs typeface="+mn-cs"/>
              </a:rPr>
              <a:t>. You’ll find names of the Pathway resources in this pack in </a:t>
            </a:r>
            <a:r>
              <a:rPr lang="en-US" altLang="en-US" sz="1600" kern="1200" dirty="0">
                <a:solidFill>
                  <a:srgbClr val="0068B3"/>
                </a:solidFill>
                <a:latin typeface="Arial" panose="020B0604020202020204" pitchFamily="34" charset="0"/>
                <a:ea typeface="+mn-ea"/>
                <a:cs typeface="+mn-cs"/>
              </a:rPr>
              <a:t>blue text </a:t>
            </a:r>
            <a:r>
              <a:rPr lang="en-US" altLang="en-US" sz="1600" kern="1200" dirty="0">
                <a:solidFill>
                  <a:prstClr val="black"/>
                </a:solidFill>
                <a:latin typeface="Arial" panose="020B0604020202020204" pitchFamily="34" charset="0"/>
                <a:ea typeface="+mn-ea"/>
                <a:cs typeface="+mn-cs"/>
              </a:rPr>
              <a:t>which can be found on the Skills for Care website.</a:t>
            </a:r>
          </a:p>
          <a:p>
            <a:pPr algn="l" rtl="0" eaLnBrk="0" fontAlgn="base" hangingPunct="0">
              <a:spcBef>
                <a:spcPct val="0"/>
              </a:spcBef>
              <a:spcAft>
                <a:spcPct val="0"/>
              </a:spcAft>
            </a:pPr>
            <a:endParaRPr lang="en-US" altLang="en-US" sz="1600" kern="1200" dirty="0">
              <a:solidFill>
                <a:prstClr val="black"/>
              </a:solidFill>
              <a:highlight>
                <a:srgbClr val="00FFFF"/>
              </a:highlight>
              <a:latin typeface="Arial" panose="020B0604020202020204" pitchFamily="34" charset="0"/>
              <a:ea typeface="+mn-ea"/>
              <a:cs typeface="+mn-cs"/>
            </a:endParaRPr>
          </a:p>
          <a:p>
            <a:pPr algn="l" rtl="0" eaLnBrk="0" fontAlgn="base" hangingPunct="0">
              <a:spcBef>
                <a:spcPct val="0"/>
              </a:spcBef>
              <a:spcAft>
                <a:spcPct val="0"/>
              </a:spcAft>
            </a:pPr>
            <a:r>
              <a:rPr lang="en-US" altLang="en-US" sz="1600" kern="1200" dirty="0">
                <a:solidFill>
                  <a:prstClr val="black"/>
                </a:solidFill>
                <a:latin typeface="Arial" panose="020B0604020202020204" pitchFamily="34" charset="0"/>
                <a:ea typeface="+mn-ea"/>
                <a:cs typeface="+mn-cs"/>
              </a:rPr>
              <a:t>If you’re thinking about adopting the Pathway, consider these suggestions to help you get started. You may feel there are additional activities needed or decide not all steps in this document are necessary. The document has been created to be as flexible as possible. Additionally, you may want to focus on short-term alignment for now, and plan for greater integration over time. It’s up to you. </a:t>
            </a:r>
          </a:p>
          <a:p>
            <a:pPr algn="l" rtl="0" eaLnBrk="0" fontAlgn="base" hangingPunct="0">
              <a:spcBef>
                <a:spcPct val="0"/>
              </a:spcBef>
              <a:spcAft>
                <a:spcPct val="0"/>
              </a:spcAft>
            </a:pPr>
            <a:endParaRPr lang="en-US" altLang="en-US" sz="1600" kern="1200" dirty="0">
              <a:solidFill>
                <a:prstClr val="black"/>
              </a:solidFill>
              <a:latin typeface="Arial" panose="020B0604020202020204" pitchFamily="34" charset="0"/>
              <a:ea typeface="+mn-ea"/>
              <a:cs typeface="+mn-cs"/>
            </a:endParaRPr>
          </a:p>
          <a:p>
            <a:pPr defTabSz="914400" eaLnBrk="0" fontAlgn="base" hangingPunct="0">
              <a:spcBef>
                <a:spcPct val="0"/>
              </a:spcBef>
              <a:spcAft>
                <a:spcPct val="0"/>
              </a:spcAft>
            </a:pPr>
            <a:r>
              <a:rPr lang="en-US" altLang="en-US" sz="1600" dirty="0">
                <a:latin typeface="Arial" panose="020B0604020202020204" pitchFamily="34" charset="0"/>
              </a:rPr>
              <a:t>The pathway is designed to support </a:t>
            </a:r>
            <a:r>
              <a:rPr kumimoji="0" lang="en-US" altLang="en-US" sz="1600" b="0" i="0" u="none" strike="noStrike" cap="none" normalizeH="0" baseline="0" dirty="0">
                <a:ln>
                  <a:noFill/>
                </a:ln>
                <a:solidFill>
                  <a:schemeClr val="tx1"/>
                </a:solidFill>
                <a:effectLst/>
                <a:latin typeface="Arial" panose="020B0604020202020204" pitchFamily="34" charset="0"/>
              </a:rPr>
              <a:t>recruitment, retention, and career development in the adult social care sector. </a:t>
            </a:r>
            <a:r>
              <a:rPr lang="en-US" altLang="en-US" sz="1600" b="1" dirty="0">
                <a:latin typeface="Arial" panose="020B0604020202020204" pitchFamily="34" charset="0"/>
              </a:rPr>
              <a:t>It is not mandated. </a:t>
            </a:r>
          </a:p>
        </p:txBody>
      </p:sp>
    </p:spTree>
    <p:extLst>
      <p:ext uri="{BB962C8B-B14F-4D97-AF65-F5344CB8AC3E}">
        <p14:creationId xmlns:p14="http://schemas.microsoft.com/office/powerpoint/2010/main" val="2805142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33089-C8E9-7787-456E-FEBA6800294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00169D6-2325-B3CE-31B2-52D545918BF1}"/>
              </a:ext>
            </a:extLst>
          </p:cNvPr>
          <p:cNvSpPr>
            <a:spLocks noGrp="1"/>
          </p:cNvSpPr>
          <p:nvPr>
            <p:ph type="body" sz="quarter" idx="12"/>
          </p:nvPr>
        </p:nvSpPr>
        <p:spPr/>
        <p:txBody>
          <a:bodyPr/>
          <a:lstStyle/>
          <a:p>
            <a:r>
              <a:rPr lang="en-GB" sz="3200" dirty="0"/>
              <a:t>A number of organisations have </a:t>
            </a:r>
          </a:p>
          <a:p>
            <a:r>
              <a:rPr lang="en-GB" sz="3200" dirty="0"/>
              <a:t>already started their journey</a:t>
            </a:r>
          </a:p>
        </p:txBody>
      </p:sp>
      <p:pic>
        <p:nvPicPr>
          <p:cNvPr id="3" name="Picture 2">
            <a:extLst>
              <a:ext uri="{FF2B5EF4-FFF2-40B4-BE49-F238E27FC236}">
                <a16:creationId xmlns:a16="http://schemas.microsoft.com/office/drawing/2014/main" id="{4350838E-71FE-B0C2-B02A-0D3759972D7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583" y="1770423"/>
            <a:ext cx="1314121" cy="6365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are first 24 logo">
            <a:extLst>
              <a:ext uri="{FF2B5EF4-FFF2-40B4-BE49-F238E27FC236}">
                <a16:creationId xmlns:a16="http://schemas.microsoft.com/office/drawing/2014/main" id="{C0545D2A-E373-AC19-1E38-9489365FC1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3072" y="1712467"/>
            <a:ext cx="846978" cy="8469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Doris Jones Logo">
            <a:extLst>
              <a:ext uri="{FF2B5EF4-FFF2-40B4-BE49-F238E27FC236}">
                <a16:creationId xmlns:a16="http://schemas.microsoft.com/office/drawing/2014/main" id="{882FCC86-E757-93C4-F180-22E3D0C3F4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572" y="2799185"/>
            <a:ext cx="1717805" cy="4816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48FAA4D-3F9F-29FC-BB8F-8C4E92B02760}"/>
              </a:ext>
            </a:extLst>
          </p:cNvPr>
          <p:cNvPicPr>
            <a:picLocks noChangeAspect="1"/>
          </p:cNvPicPr>
          <p:nvPr/>
        </p:nvPicPr>
        <p:blipFill>
          <a:blip r:embed="rId5"/>
          <a:stretch>
            <a:fillRect/>
          </a:stretch>
        </p:blipFill>
        <p:spPr>
          <a:xfrm>
            <a:off x="10513054" y="2732492"/>
            <a:ext cx="846978" cy="615067"/>
          </a:xfrm>
          <a:prstGeom prst="rect">
            <a:avLst/>
          </a:prstGeom>
        </p:spPr>
      </p:pic>
      <p:pic>
        <p:nvPicPr>
          <p:cNvPr id="9" name="Picture 8">
            <a:extLst>
              <a:ext uri="{FF2B5EF4-FFF2-40B4-BE49-F238E27FC236}">
                <a16:creationId xmlns:a16="http://schemas.microsoft.com/office/drawing/2014/main" id="{5CBA5190-9965-1E20-25E1-007680BD0608}"/>
              </a:ext>
            </a:extLst>
          </p:cNvPr>
          <p:cNvPicPr>
            <a:picLocks noChangeAspect="1"/>
          </p:cNvPicPr>
          <p:nvPr/>
        </p:nvPicPr>
        <p:blipFill>
          <a:blip r:embed="rId6"/>
          <a:stretch>
            <a:fillRect/>
          </a:stretch>
        </p:blipFill>
        <p:spPr>
          <a:xfrm>
            <a:off x="9917099" y="4934796"/>
            <a:ext cx="2026435" cy="327978"/>
          </a:xfrm>
          <a:prstGeom prst="rect">
            <a:avLst/>
          </a:prstGeom>
        </p:spPr>
      </p:pic>
      <p:pic>
        <p:nvPicPr>
          <p:cNvPr id="10" name="Picture 9">
            <a:extLst>
              <a:ext uri="{FF2B5EF4-FFF2-40B4-BE49-F238E27FC236}">
                <a16:creationId xmlns:a16="http://schemas.microsoft.com/office/drawing/2014/main" id="{B829FB7F-4E8E-F952-3304-D726282BD20C}"/>
              </a:ext>
            </a:extLst>
          </p:cNvPr>
          <p:cNvPicPr>
            <a:picLocks noChangeAspect="1"/>
          </p:cNvPicPr>
          <p:nvPr/>
        </p:nvPicPr>
        <p:blipFill>
          <a:blip r:embed="rId7"/>
          <a:stretch>
            <a:fillRect/>
          </a:stretch>
        </p:blipFill>
        <p:spPr>
          <a:xfrm>
            <a:off x="6066975" y="1988290"/>
            <a:ext cx="2080162" cy="295332"/>
          </a:xfrm>
          <a:prstGeom prst="rect">
            <a:avLst/>
          </a:prstGeom>
        </p:spPr>
      </p:pic>
      <p:pic>
        <p:nvPicPr>
          <p:cNvPr id="11" name="Picture 10">
            <a:extLst>
              <a:ext uri="{FF2B5EF4-FFF2-40B4-BE49-F238E27FC236}">
                <a16:creationId xmlns:a16="http://schemas.microsoft.com/office/drawing/2014/main" id="{3C8DBEB0-6B15-B1B4-BBEE-E67D033D9D57}"/>
              </a:ext>
            </a:extLst>
          </p:cNvPr>
          <p:cNvPicPr>
            <a:picLocks noChangeAspect="1"/>
          </p:cNvPicPr>
          <p:nvPr/>
        </p:nvPicPr>
        <p:blipFill>
          <a:blip r:embed="rId8"/>
          <a:stretch>
            <a:fillRect/>
          </a:stretch>
        </p:blipFill>
        <p:spPr>
          <a:xfrm>
            <a:off x="546136" y="3589586"/>
            <a:ext cx="1426235" cy="665577"/>
          </a:xfrm>
          <a:prstGeom prst="rect">
            <a:avLst/>
          </a:prstGeom>
        </p:spPr>
      </p:pic>
      <p:pic>
        <p:nvPicPr>
          <p:cNvPr id="12" name="Picture 11">
            <a:extLst>
              <a:ext uri="{FF2B5EF4-FFF2-40B4-BE49-F238E27FC236}">
                <a16:creationId xmlns:a16="http://schemas.microsoft.com/office/drawing/2014/main" id="{33A7B2F7-CB63-0776-6528-7048F80A225B}"/>
              </a:ext>
            </a:extLst>
          </p:cNvPr>
          <p:cNvPicPr>
            <a:picLocks noChangeAspect="1"/>
          </p:cNvPicPr>
          <p:nvPr/>
        </p:nvPicPr>
        <p:blipFill>
          <a:blip r:embed="rId9"/>
          <a:stretch>
            <a:fillRect/>
          </a:stretch>
        </p:blipFill>
        <p:spPr>
          <a:xfrm>
            <a:off x="10223426" y="1651561"/>
            <a:ext cx="1426235" cy="855741"/>
          </a:xfrm>
          <a:prstGeom prst="rect">
            <a:avLst/>
          </a:prstGeom>
        </p:spPr>
      </p:pic>
      <p:pic>
        <p:nvPicPr>
          <p:cNvPr id="13" name="Picture 10" descr="Care Jobs in Lincolnshire. Social Care Jobs. Care Agency Lincolnshire ...">
            <a:extLst>
              <a:ext uri="{FF2B5EF4-FFF2-40B4-BE49-F238E27FC236}">
                <a16:creationId xmlns:a16="http://schemas.microsoft.com/office/drawing/2014/main" id="{3B6C0287-0F8F-0B13-38CD-5F03350E02A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83567" y="2574627"/>
            <a:ext cx="846978" cy="108384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bbots Care Hertfordshire | Care Choices">
            <a:extLst>
              <a:ext uri="{FF2B5EF4-FFF2-40B4-BE49-F238E27FC236}">
                <a16:creationId xmlns:a16="http://schemas.microsoft.com/office/drawing/2014/main" id="{2066B578-D0C7-C78B-664D-9E803973C32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01631" y="4563850"/>
            <a:ext cx="982373" cy="87431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Avanti Homecare - Domiciliary Care">
            <a:extLst>
              <a:ext uri="{FF2B5EF4-FFF2-40B4-BE49-F238E27FC236}">
                <a16:creationId xmlns:a16="http://schemas.microsoft.com/office/drawing/2014/main" id="{D3A829AC-30C6-79CE-BEB9-4CBF3A4AAF5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87142" y="1651561"/>
            <a:ext cx="918221" cy="87431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LDC Care Company Ltd | LinkedIn">
            <a:extLst>
              <a:ext uri="{FF2B5EF4-FFF2-40B4-BE49-F238E27FC236}">
                <a16:creationId xmlns:a16="http://schemas.microsoft.com/office/drawing/2014/main" id="{4886C61C-0F9E-ED32-FFDD-514E6DE9E23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28974" y="4576604"/>
            <a:ext cx="835979" cy="83597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Peak 15 Support: an award-winning adult social care organisation">
            <a:extLst>
              <a:ext uri="{FF2B5EF4-FFF2-40B4-BE49-F238E27FC236}">
                <a16:creationId xmlns:a16="http://schemas.microsoft.com/office/drawing/2014/main" id="{0F98AB1C-FEFB-911B-D936-F3AD13D6E464}"/>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346057" y="3695782"/>
            <a:ext cx="1180971" cy="62148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PossAbilities">
            <a:extLst>
              <a:ext uri="{FF2B5EF4-FFF2-40B4-BE49-F238E27FC236}">
                <a16:creationId xmlns:a16="http://schemas.microsoft.com/office/drawing/2014/main" id="{1B2D565C-2A92-FBFC-032C-517348442E0E}"/>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373444" y="5828212"/>
            <a:ext cx="1555198" cy="3032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descr="Home Health Care Archives - Adcorp Business Network">
            <a:extLst>
              <a:ext uri="{FF2B5EF4-FFF2-40B4-BE49-F238E27FC236}">
                <a16:creationId xmlns:a16="http://schemas.microsoft.com/office/drawing/2014/main" id="{3E3D85D6-D8FF-6ADB-4418-FAFF20332033}"/>
              </a:ext>
            </a:extLst>
          </p:cNvPr>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22938" t="17512" r="21925" b="22596"/>
          <a:stretch/>
        </p:blipFill>
        <p:spPr bwMode="auto">
          <a:xfrm>
            <a:off x="8491809" y="4795262"/>
            <a:ext cx="1189503" cy="70054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St Monica Trust | Future Leap Hub, Bristol">
            <a:extLst>
              <a:ext uri="{FF2B5EF4-FFF2-40B4-BE49-F238E27FC236}">
                <a16:creationId xmlns:a16="http://schemas.microsoft.com/office/drawing/2014/main" id="{DD41238F-84D7-E0DC-C87F-9211CFF55B0D}"/>
              </a:ext>
            </a:extLst>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7191" b="17534"/>
          <a:stretch/>
        </p:blipFill>
        <p:spPr bwMode="auto">
          <a:xfrm>
            <a:off x="2869311" y="2478885"/>
            <a:ext cx="1189503" cy="105694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Moving into a Stow Healthcare Home following the COVID-19 Pandemic ...">
            <a:extLst>
              <a:ext uri="{FF2B5EF4-FFF2-40B4-BE49-F238E27FC236}">
                <a16:creationId xmlns:a16="http://schemas.microsoft.com/office/drawing/2014/main" id="{8DEE807C-DAF7-BE99-15F3-7DB4CFC87AE7}"/>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766331" y="3810213"/>
            <a:ext cx="1579908" cy="50705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Work Experience (Thame) | The Orders of St John Care Trust Volunteering">
            <a:extLst>
              <a:ext uri="{FF2B5EF4-FFF2-40B4-BE49-F238E27FC236}">
                <a16:creationId xmlns:a16="http://schemas.microsoft.com/office/drawing/2014/main" id="{C018CD50-9EB8-EE84-A787-221563073FB1}"/>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559537" y="3842668"/>
            <a:ext cx="901759" cy="76097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New logo for the disability charity United Response">
            <a:extLst>
              <a:ext uri="{FF2B5EF4-FFF2-40B4-BE49-F238E27FC236}">
                <a16:creationId xmlns:a16="http://schemas.microsoft.com/office/drawing/2014/main" id="{1A6B8568-D4D1-0BF6-B052-39519B4221FB}"/>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728974" y="1799301"/>
            <a:ext cx="1020000" cy="6885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A blue and grey logo&#10;&#10;Description automatically generated">
            <a:extLst>
              <a:ext uri="{FF2B5EF4-FFF2-40B4-BE49-F238E27FC236}">
                <a16:creationId xmlns:a16="http://schemas.microsoft.com/office/drawing/2014/main" id="{80F80991-A75B-3811-8236-70D66FB50848}"/>
              </a:ext>
            </a:extLst>
          </p:cNvPr>
          <p:cNvPicPr>
            <a:picLocks noChangeAspect="1"/>
          </p:cNvPicPr>
          <p:nvPr/>
        </p:nvPicPr>
        <p:blipFill>
          <a:blip r:embed="rId21"/>
          <a:stretch>
            <a:fillRect/>
          </a:stretch>
        </p:blipFill>
        <p:spPr>
          <a:xfrm>
            <a:off x="335809" y="4782992"/>
            <a:ext cx="1883667" cy="518087"/>
          </a:xfrm>
          <a:prstGeom prst="rect">
            <a:avLst/>
          </a:prstGeom>
        </p:spPr>
      </p:pic>
      <p:pic>
        <p:nvPicPr>
          <p:cNvPr id="25" name="Picture 24">
            <a:extLst>
              <a:ext uri="{FF2B5EF4-FFF2-40B4-BE49-F238E27FC236}">
                <a16:creationId xmlns:a16="http://schemas.microsoft.com/office/drawing/2014/main" id="{A6B04165-1C77-3FD8-4B04-27FD053116EF}"/>
              </a:ext>
            </a:extLst>
          </p:cNvPr>
          <p:cNvPicPr>
            <a:picLocks noChangeAspect="1"/>
          </p:cNvPicPr>
          <p:nvPr/>
        </p:nvPicPr>
        <p:blipFill>
          <a:blip r:embed="rId22"/>
          <a:stretch>
            <a:fillRect/>
          </a:stretch>
        </p:blipFill>
        <p:spPr>
          <a:xfrm>
            <a:off x="4507925" y="3793730"/>
            <a:ext cx="1313970" cy="548392"/>
          </a:xfrm>
          <a:prstGeom prst="rect">
            <a:avLst/>
          </a:prstGeom>
        </p:spPr>
      </p:pic>
      <p:pic>
        <p:nvPicPr>
          <p:cNvPr id="26" name="Picture 25">
            <a:extLst>
              <a:ext uri="{FF2B5EF4-FFF2-40B4-BE49-F238E27FC236}">
                <a16:creationId xmlns:a16="http://schemas.microsoft.com/office/drawing/2014/main" id="{203C2A1E-1DBB-9E36-014C-E4EFBC812899}"/>
              </a:ext>
            </a:extLst>
          </p:cNvPr>
          <p:cNvPicPr>
            <a:picLocks noChangeAspect="1"/>
          </p:cNvPicPr>
          <p:nvPr/>
        </p:nvPicPr>
        <p:blipFill>
          <a:blip r:embed="rId23"/>
          <a:stretch>
            <a:fillRect/>
          </a:stretch>
        </p:blipFill>
        <p:spPr>
          <a:xfrm>
            <a:off x="4392245" y="5721937"/>
            <a:ext cx="1509436" cy="515814"/>
          </a:xfrm>
          <a:prstGeom prst="rect">
            <a:avLst/>
          </a:prstGeom>
        </p:spPr>
      </p:pic>
      <p:pic>
        <p:nvPicPr>
          <p:cNvPr id="27" name="Picture 26">
            <a:extLst>
              <a:ext uri="{FF2B5EF4-FFF2-40B4-BE49-F238E27FC236}">
                <a16:creationId xmlns:a16="http://schemas.microsoft.com/office/drawing/2014/main" id="{0FA6F503-15E6-1DE8-31CB-989DD92F7945}"/>
              </a:ext>
            </a:extLst>
          </p:cNvPr>
          <p:cNvPicPr>
            <a:picLocks noChangeAspect="1"/>
          </p:cNvPicPr>
          <p:nvPr/>
        </p:nvPicPr>
        <p:blipFill>
          <a:blip r:embed="rId24"/>
          <a:stretch>
            <a:fillRect/>
          </a:stretch>
        </p:blipFill>
        <p:spPr>
          <a:xfrm>
            <a:off x="6553664" y="4665740"/>
            <a:ext cx="1106781" cy="670531"/>
          </a:xfrm>
          <a:prstGeom prst="rect">
            <a:avLst/>
          </a:prstGeom>
        </p:spPr>
      </p:pic>
      <p:pic>
        <p:nvPicPr>
          <p:cNvPr id="28" name="Picture 27">
            <a:extLst>
              <a:ext uri="{FF2B5EF4-FFF2-40B4-BE49-F238E27FC236}">
                <a16:creationId xmlns:a16="http://schemas.microsoft.com/office/drawing/2014/main" id="{CFB0E232-4EFE-CF6B-7DAA-9A93BBCD98EB}"/>
              </a:ext>
            </a:extLst>
          </p:cNvPr>
          <p:cNvPicPr>
            <a:picLocks noChangeAspect="1"/>
          </p:cNvPicPr>
          <p:nvPr/>
        </p:nvPicPr>
        <p:blipFill>
          <a:blip r:embed="rId25"/>
          <a:stretch>
            <a:fillRect/>
          </a:stretch>
        </p:blipFill>
        <p:spPr>
          <a:xfrm>
            <a:off x="4618575" y="2809570"/>
            <a:ext cx="1208155" cy="592115"/>
          </a:xfrm>
          <a:prstGeom prst="rect">
            <a:avLst/>
          </a:prstGeom>
        </p:spPr>
      </p:pic>
      <p:pic>
        <p:nvPicPr>
          <p:cNvPr id="29" name="Picture 28">
            <a:extLst>
              <a:ext uri="{FF2B5EF4-FFF2-40B4-BE49-F238E27FC236}">
                <a16:creationId xmlns:a16="http://schemas.microsoft.com/office/drawing/2014/main" id="{A26445A7-D22A-18B4-7A76-B2528D8852B0}"/>
              </a:ext>
            </a:extLst>
          </p:cNvPr>
          <p:cNvPicPr>
            <a:picLocks noChangeAspect="1"/>
          </p:cNvPicPr>
          <p:nvPr/>
        </p:nvPicPr>
        <p:blipFill>
          <a:blip r:embed="rId26"/>
          <a:stretch>
            <a:fillRect/>
          </a:stretch>
        </p:blipFill>
        <p:spPr>
          <a:xfrm>
            <a:off x="8415575" y="2810389"/>
            <a:ext cx="1341972" cy="729617"/>
          </a:xfrm>
          <a:prstGeom prst="rect">
            <a:avLst/>
          </a:prstGeom>
        </p:spPr>
      </p:pic>
      <p:pic>
        <p:nvPicPr>
          <p:cNvPr id="30" name="Picture 29">
            <a:extLst>
              <a:ext uri="{FF2B5EF4-FFF2-40B4-BE49-F238E27FC236}">
                <a16:creationId xmlns:a16="http://schemas.microsoft.com/office/drawing/2014/main" id="{E2EF3070-A0C5-E29A-BEE0-A740857BA16A}"/>
              </a:ext>
            </a:extLst>
          </p:cNvPr>
          <p:cNvPicPr>
            <a:picLocks noChangeAspect="1"/>
          </p:cNvPicPr>
          <p:nvPr/>
        </p:nvPicPr>
        <p:blipFill>
          <a:blip r:embed="rId27"/>
          <a:stretch>
            <a:fillRect/>
          </a:stretch>
        </p:blipFill>
        <p:spPr>
          <a:xfrm>
            <a:off x="6227456" y="3949477"/>
            <a:ext cx="1759199" cy="336637"/>
          </a:xfrm>
          <a:prstGeom prst="rect">
            <a:avLst/>
          </a:prstGeom>
        </p:spPr>
      </p:pic>
      <p:pic>
        <p:nvPicPr>
          <p:cNvPr id="31" name="Picture 30">
            <a:extLst>
              <a:ext uri="{FF2B5EF4-FFF2-40B4-BE49-F238E27FC236}">
                <a16:creationId xmlns:a16="http://schemas.microsoft.com/office/drawing/2014/main" id="{F091A44F-6902-EB26-A58F-CF112BF6F98D}"/>
              </a:ext>
            </a:extLst>
          </p:cNvPr>
          <p:cNvPicPr>
            <a:picLocks noChangeAspect="1"/>
          </p:cNvPicPr>
          <p:nvPr/>
        </p:nvPicPr>
        <p:blipFill>
          <a:blip r:embed="rId28"/>
          <a:stretch>
            <a:fillRect/>
          </a:stretch>
        </p:blipFill>
        <p:spPr>
          <a:xfrm>
            <a:off x="6455785" y="5643405"/>
            <a:ext cx="1389349" cy="543229"/>
          </a:xfrm>
          <a:prstGeom prst="rect">
            <a:avLst/>
          </a:prstGeom>
        </p:spPr>
      </p:pic>
      <p:pic>
        <p:nvPicPr>
          <p:cNvPr id="32" name="Picture 31">
            <a:extLst>
              <a:ext uri="{FF2B5EF4-FFF2-40B4-BE49-F238E27FC236}">
                <a16:creationId xmlns:a16="http://schemas.microsoft.com/office/drawing/2014/main" id="{C8139BBA-6233-7E2B-6831-313E4CA61500}"/>
              </a:ext>
            </a:extLst>
          </p:cNvPr>
          <p:cNvPicPr>
            <a:picLocks noChangeAspect="1"/>
          </p:cNvPicPr>
          <p:nvPr/>
        </p:nvPicPr>
        <p:blipFill>
          <a:blip r:embed="rId29"/>
          <a:stretch>
            <a:fillRect/>
          </a:stretch>
        </p:blipFill>
        <p:spPr>
          <a:xfrm>
            <a:off x="2462159" y="5649947"/>
            <a:ext cx="1694203" cy="556597"/>
          </a:xfrm>
          <a:prstGeom prst="rect">
            <a:avLst/>
          </a:prstGeom>
        </p:spPr>
      </p:pic>
    </p:spTree>
    <p:extLst>
      <p:ext uri="{BB962C8B-B14F-4D97-AF65-F5344CB8AC3E}">
        <p14:creationId xmlns:p14="http://schemas.microsoft.com/office/powerpoint/2010/main" val="2060519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9D631-5CFF-953A-1D1C-2AA3F327000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FB7ADAF-0EBF-2C05-15D4-DC1A3E7D4888}"/>
              </a:ext>
            </a:extLst>
          </p:cNvPr>
          <p:cNvSpPr>
            <a:spLocks noGrp="1"/>
          </p:cNvSpPr>
          <p:nvPr>
            <p:ph type="body" sz="quarter" idx="12"/>
          </p:nvPr>
        </p:nvSpPr>
        <p:spPr>
          <a:xfrm>
            <a:off x="495303" y="355317"/>
            <a:ext cx="7775862" cy="703263"/>
          </a:xfrm>
        </p:spPr>
        <p:txBody>
          <a:bodyPr/>
          <a:lstStyle/>
          <a:p>
            <a:pPr algn="l" rtl="0"/>
            <a:r>
              <a:rPr kumimoji="0" lang="en-US" altLang="en-US" sz="3200" b="1" i="0" u="none" strike="noStrike" cap="none" normalizeH="0" baseline="0" dirty="0">
                <a:ln>
                  <a:noFill/>
                </a:ln>
                <a:effectLst/>
                <a:latin typeface="Arial" panose="020B0604020202020204" pitchFamily="34" charset="0"/>
              </a:rPr>
              <a:t>How they began adopting the Pathway - and what support is available for you to do the same</a:t>
            </a:r>
            <a:endParaRPr kumimoji="0" lang="en-US" altLang="en-US" sz="3200" b="0" i="0" u="none" strike="noStrike" cap="none" normalizeH="0" baseline="0" dirty="0">
              <a:ln>
                <a:noFill/>
              </a:ln>
              <a:effectLst/>
              <a:latin typeface="Arial" panose="020B0604020202020204" pitchFamily="34" charset="0"/>
            </a:endParaRPr>
          </a:p>
          <a:p>
            <a:endParaRPr lang="en-GB" sz="3200" dirty="0"/>
          </a:p>
          <a:p>
            <a:endParaRPr lang="en-GB" sz="3200" dirty="0"/>
          </a:p>
        </p:txBody>
      </p:sp>
      <p:cxnSp>
        <p:nvCxnSpPr>
          <p:cNvPr id="33" name="Straight Connector 32">
            <a:extLst>
              <a:ext uri="{FF2B5EF4-FFF2-40B4-BE49-F238E27FC236}">
                <a16:creationId xmlns:a16="http://schemas.microsoft.com/office/drawing/2014/main" id="{E9E123DD-A614-3426-D80A-16F93B91F593}"/>
              </a:ext>
            </a:extLst>
          </p:cNvPr>
          <p:cNvCxnSpPr/>
          <p:nvPr/>
        </p:nvCxnSpPr>
        <p:spPr bwMode="auto">
          <a:xfrm flipH="1" flipV="1">
            <a:off x="2702552" y="3124309"/>
            <a:ext cx="1276851" cy="481373"/>
          </a:xfrm>
          <a:prstGeom prst="line">
            <a:avLst/>
          </a:prstGeom>
          <a:noFill/>
          <a:ln w="19050" cap="flat" cmpd="sng" algn="ctr">
            <a:solidFill>
              <a:srgbClr val="008F9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4" name="Group 33">
            <a:extLst>
              <a:ext uri="{FF2B5EF4-FFF2-40B4-BE49-F238E27FC236}">
                <a16:creationId xmlns:a16="http://schemas.microsoft.com/office/drawing/2014/main" id="{71C4FAD0-9ABA-1299-98CA-2EB11669B90A}"/>
              </a:ext>
            </a:extLst>
          </p:cNvPr>
          <p:cNvGrpSpPr/>
          <p:nvPr/>
        </p:nvGrpSpPr>
        <p:grpSpPr>
          <a:xfrm>
            <a:off x="5451522" y="4268845"/>
            <a:ext cx="266226" cy="2036364"/>
            <a:chOff x="4866434" y="4405733"/>
            <a:chExt cx="349573" cy="1682945"/>
          </a:xfrm>
        </p:grpSpPr>
        <p:cxnSp>
          <p:nvCxnSpPr>
            <p:cNvPr id="35" name="Straight Connector 34">
              <a:extLst>
                <a:ext uri="{FF2B5EF4-FFF2-40B4-BE49-F238E27FC236}">
                  <a16:creationId xmlns:a16="http://schemas.microsoft.com/office/drawing/2014/main" id="{BFF71427-6B32-D81D-98DC-EE148ACEDD4A}"/>
                </a:ext>
              </a:extLst>
            </p:cNvPr>
            <p:cNvCxnSpPr/>
            <p:nvPr/>
          </p:nvCxnSpPr>
          <p:spPr bwMode="auto">
            <a:xfrm>
              <a:off x="4866434" y="4405733"/>
              <a:ext cx="0" cy="1682945"/>
            </a:xfrm>
            <a:prstGeom prst="line">
              <a:avLst/>
            </a:prstGeom>
            <a:noFill/>
            <a:ln w="19050" cap="flat" cmpd="sng" algn="ctr">
              <a:gradFill>
                <a:gsLst>
                  <a:gs pos="0">
                    <a:srgbClr val="CC092F">
                      <a:lumMod val="50000"/>
                      <a:alpha val="0"/>
                    </a:srgbClr>
                  </a:gs>
                  <a:gs pos="55000">
                    <a:srgbClr val="CC092F">
                      <a:lumMod val="50000"/>
                    </a:srgbClr>
                  </a:gs>
                  <a:gs pos="100000">
                    <a:srgbClr val="CC092F">
                      <a:lumMod val="50000"/>
                      <a:alpha val="0"/>
                    </a:srgbClr>
                  </a:gs>
                </a:gsLst>
                <a:lin ang="5400000" scaled="0"/>
              </a:gra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a:extLst>
                <a:ext uri="{FF2B5EF4-FFF2-40B4-BE49-F238E27FC236}">
                  <a16:creationId xmlns:a16="http://schemas.microsoft.com/office/drawing/2014/main" id="{A17DB4C6-8C64-B21A-868B-33E4D88D7ACF}"/>
                </a:ext>
              </a:extLst>
            </p:cNvPr>
            <p:cNvCxnSpPr/>
            <p:nvPr/>
          </p:nvCxnSpPr>
          <p:spPr bwMode="auto">
            <a:xfrm>
              <a:off x="5216007" y="4405733"/>
              <a:ext cx="0" cy="1682945"/>
            </a:xfrm>
            <a:prstGeom prst="line">
              <a:avLst/>
            </a:prstGeom>
            <a:noFill/>
            <a:ln w="19050" cap="flat" cmpd="sng" algn="ctr">
              <a:gradFill>
                <a:gsLst>
                  <a:gs pos="0">
                    <a:srgbClr val="0063BE">
                      <a:alpha val="0"/>
                    </a:srgbClr>
                  </a:gs>
                  <a:gs pos="55000">
                    <a:srgbClr val="0063BE"/>
                  </a:gs>
                  <a:gs pos="100000">
                    <a:srgbClr val="0063BE">
                      <a:alpha val="0"/>
                    </a:srgbClr>
                  </a:gs>
                </a:gsLst>
                <a:lin ang="5400000" scaled="0"/>
              </a:gra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7" name="Straight Connector 36">
            <a:extLst>
              <a:ext uri="{FF2B5EF4-FFF2-40B4-BE49-F238E27FC236}">
                <a16:creationId xmlns:a16="http://schemas.microsoft.com/office/drawing/2014/main" id="{4921C39E-CAF7-6B44-3949-A973127501F1}"/>
              </a:ext>
            </a:extLst>
          </p:cNvPr>
          <p:cNvCxnSpPr/>
          <p:nvPr/>
        </p:nvCxnSpPr>
        <p:spPr bwMode="auto">
          <a:xfrm flipV="1">
            <a:off x="7261768" y="3133405"/>
            <a:ext cx="1140516" cy="549088"/>
          </a:xfrm>
          <a:prstGeom prst="line">
            <a:avLst/>
          </a:prstGeom>
          <a:noFill/>
          <a:ln w="19050" cap="flat" cmpd="sng" algn="ctr">
            <a:gradFill>
              <a:gsLst>
                <a:gs pos="0">
                  <a:srgbClr val="0063BE">
                    <a:alpha val="0"/>
                  </a:srgbClr>
                </a:gs>
                <a:gs pos="55000">
                  <a:srgbClr val="0063BE"/>
                </a:gs>
                <a:gs pos="100000">
                  <a:srgbClr val="0063BE">
                    <a:alpha val="0"/>
                  </a:srgbClr>
                </a:gs>
              </a:gsLst>
              <a:lin ang="5400000" scaled="0"/>
            </a:gra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8" name="Group 37">
            <a:extLst>
              <a:ext uri="{FF2B5EF4-FFF2-40B4-BE49-F238E27FC236}">
                <a16:creationId xmlns:a16="http://schemas.microsoft.com/office/drawing/2014/main" id="{76B14AFF-E95D-64B0-0E0A-1BB4EBC48794}"/>
              </a:ext>
            </a:extLst>
          </p:cNvPr>
          <p:cNvGrpSpPr/>
          <p:nvPr/>
        </p:nvGrpSpPr>
        <p:grpSpPr>
          <a:xfrm>
            <a:off x="5172761" y="3189330"/>
            <a:ext cx="850457" cy="868558"/>
            <a:chOff x="4228292" y="2096371"/>
            <a:chExt cx="1131958" cy="1156051"/>
          </a:xfrm>
        </p:grpSpPr>
        <p:sp>
          <p:nvSpPr>
            <p:cNvPr id="39" name="Oval 38">
              <a:extLst>
                <a:ext uri="{FF2B5EF4-FFF2-40B4-BE49-F238E27FC236}">
                  <a16:creationId xmlns:a16="http://schemas.microsoft.com/office/drawing/2014/main" id="{9B2E6349-4C2B-E94F-C4F6-0DEAFD03E16E}"/>
                </a:ext>
              </a:extLst>
            </p:cNvPr>
            <p:cNvSpPr/>
            <p:nvPr/>
          </p:nvSpPr>
          <p:spPr bwMode="auto">
            <a:xfrm>
              <a:off x="4228292" y="2120464"/>
              <a:ext cx="1131958" cy="1131958"/>
            </a:xfrm>
            <a:prstGeom prst="ellipse">
              <a:avLst/>
            </a:prstGeom>
            <a:solidFill>
              <a:sysClr val="window" lastClr="FFFFFF">
                <a:lumMod val="95000"/>
              </a:sysClr>
            </a:solidFill>
            <a:ln w="19050" cap="flat" cmpd="sng" algn="ctr">
              <a:solidFill>
                <a:srgbClr val="01A188">
                  <a:lumMod val="40000"/>
                  <a:lumOff val="60000"/>
                </a:srgb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ct val="50000"/>
                </a:spcBef>
                <a:spcAft>
                  <a:spcPct val="0"/>
                </a:spcAft>
                <a:buClr>
                  <a:srgbClr val="616265"/>
                </a:buClr>
                <a:buSzTx/>
                <a:buFont typeface="Symbol" pitchFamily="18" charset="2"/>
                <a:buNone/>
                <a:tabLst/>
                <a:defRPr/>
              </a:pPr>
              <a:endParaRPr kumimoji="0" lang="en-US" sz="1400" b="0" i="0" u="none" strike="noStrike" kern="1200" cap="none" spc="0" normalizeH="0" baseline="0" noProof="0" dirty="0">
                <a:ln>
                  <a:noFill/>
                </a:ln>
                <a:solidFill>
                  <a:srgbClr val="737377"/>
                </a:solidFill>
                <a:effectLst/>
                <a:uLnTx/>
                <a:uFillTx/>
                <a:latin typeface="Arial" charset="0"/>
                <a:ea typeface="+mn-ea"/>
                <a:cs typeface="+mn-cs"/>
              </a:endParaRPr>
            </a:p>
          </p:txBody>
        </p:sp>
        <p:pic>
          <p:nvPicPr>
            <p:cNvPr id="40" name="Picture 4" descr="Z:\RRU\JOBS\LIBRARY\DSP02100 - DSP02199\DSP02126 People and Talent (PAT)\DSP02126-3 Holland and Barrett HR Proposal\images\People.png">
              <a:extLst>
                <a:ext uri="{FF2B5EF4-FFF2-40B4-BE49-F238E27FC236}">
                  <a16:creationId xmlns:a16="http://schemas.microsoft.com/office/drawing/2014/main" id="{F4B41CE1-B71F-6F5C-657B-CAE5041EDA0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038" t="-7470" r="7740" b="-1"/>
            <a:stretch/>
          </p:blipFill>
          <p:spPr bwMode="auto">
            <a:xfrm>
              <a:off x="4228292" y="2096371"/>
              <a:ext cx="1131958" cy="1154828"/>
            </a:xfrm>
            <a:prstGeom prst="ellipse">
              <a:avLst/>
            </a:prstGeom>
            <a:noFill/>
            <a:ln>
              <a:noFill/>
            </a:ln>
            <a:extLst>
              <a:ext uri="{909E8E84-426E-40DD-AFC4-6F175D3DCCD1}">
                <a14:hiddenFill xmlns:a14="http://schemas.microsoft.com/office/drawing/2010/main">
                  <a:solidFill>
                    <a:srgbClr val="FFFFFF"/>
                  </a:solidFill>
                </a14:hiddenFill>
              </a:ext>
            </a:extLst>
          </p:spPr>
        </p:pic>
      </p:grpSp>
      <p:sp>
        <p:nvSpPr>
          <p:cNvPr id="41" name="TextBox 40">
            <a:extLst>
              <a:ext uri="{FF2B5EF4-FFF2-40B4-BE49-F238E27FC236}">
                <a16:creationId xmlns:a16="http://schemas.microsoft.com/office/drawing/2014/main" id="{34F0D2E2-E2F9-0D02-D8FD-13414180697B}"/>
              </a:ext>
            </a:extLst>
          </p:cNvPr>
          <p:cNvSpPr txBox="1"/>
          <p:nvPr/>
        </p:nvSpPr>
        <p:spPr>
          <a:xfrm>
            <a:off x="4417552" y="2761287"/>
            <a:ext cx="2406067" cy="333476"/>
          </a:xfrm>
          <a:prstGeom prst="rect">
            <a:avLst/>
          </a:prstGeom>
          <a:noFill/>
        </p:spPr>
        <p:txBody>
          <a:bodyPr wrap="square" lIns="0" tIns="0" rIns="0" bIns="0" rtlCol="0">
            <a:noAutofit/>
          </a:bodyPr>
          <a:lstStyle/>
          <a:p>
            <a:pPr algn="ctr" defTabSz="1039307" rtl="0"/>
            <a:r>
              <a:rPr lang="en-GB" sz="1000" b="1" kern="1200" dirty="0">
                <a:solidFill>
                  <a:srgbClr val="008F9C"/>
                </a:solidFill>
                <a:latin typeface="Arial" panose="020B0604020202020204" pitchFamily="34" charset="0"/>
                <a:ea typeface="+mn-ea"/>
                <a:cs typeface="Arial" panose="020B0604020202020204" pitchFamily="34" charset="0"/>
              </a:rPr>
              <a:t>Plan to attract, recruit and retain the right people</a:t>
            </a:r>
          </a:p>
        </p:txBody>
      </p:sp>
      <p:sp>
        <p:nvSpPr>
          <p:cNvPr id="42" name="TextBox 41">
            <a:extLst>
              <a:ext uri="{FF2B5EF4-FFF2-40B4-BE49-F238E27FC236}">
                <a16:creationId xmlns:a16="http://schemas.microsoft.com/office/drawing/2014/main" id="{F29FEFD6-7C36-AE51-9C9C-8C79739BC23D}"/>
              </a:ext>
            </a:extLst>
          </p:cNvPr>
          <p:cNvSpPr txBox="1"/>
          <p:nvPr/>
        </p:nvSpPr>
        <p:spPr>
          <a:xfrm>
            <a:off x="5838127" y="4861898"/>
            <a:ext cx="2748391" cy="333476"/>
          </a:xfrm>
          <a:prstGeom prst="rect">
            <a:avLst/>
          </a:prstGeom>
          <a:noFill/>
        </p:spPr>
        <p:txBody>
          <a:bodyPr wrap="square" lIns="0" tIns="0" rIns="0" bIns="0" rtlCol="0" anchor="t">
            <a:noAutofit/>
          </a:bodyPr>
          <a:lstStyle/>
          <a:p>
            <a:pPr algn="ctr" defTabSz="1039307" rtl="0"/>
            <a:r>
              <a:rPr lang="en-GB" sz="1000" b="1" kern="1200" dirty="0">
                <a:solidFill>
                  <a:srgbClr val="0068B3"/>
                </a:solidFill>
                <a:latin typeface="Arial" panose="020B0604020202020204" pitchFamily="34" charset="0"/>
                <a:ea typeface="+mn-ea"/>
                <a:cs typeface="Arial" panose="020B0604020202020204" pitchFamily="34" charset="0"/>
              </a:rPr>
              <a:t>upskill line managers on helping teams with career goals</a:t>
            </a:r>
          </a:p>
        </p:txBody>
      </p:sp>
      <p:sp>
        <p:nvSpPr>
          <p:cNvPr id="43" name="TextBox 42">
            <a:extLst>
              <a:ext uri="{FF2B5EF4-FFF2-40B4-BE49-F238E27FC236}">
                <a16:creationId xmlns:a16="http://schemas.microsoft.com/office/drawing/2014/main" id="{1F17691A-1DCC-A289-9A42-7E5DCF27FDE8}"/>
              </a:ext>
            </a:extLst>
          </p:cNvPr>
          <p:cNvSpPr txBox="1"/>
          <p:nvPr/>
        </p:nvSpPr>
        <p:spPr>
          <a:xfrm>
            <a:off x="3175556" y="4964749"/>
            <a:ext cx="2085829" cy="469232"/>
          </a:xfrm>
          <a:prstGeom prst="rect">
            <a:avLst/>
          </a:prstGeom>
          <a:noFill/>
        </p:spPr>
        <p:txBody>
          <a:bodyPr wrap="square" lIns="0" tIns="0" rIns="0" bIns="0" rtlCol="0">
            <a:noAutofit/>
          </a:bodyPr>
          <a:lstStyle/>
          <a:p>
            <a:pPr algn="ctr" defTabSz="1039307" rtl="0"/>
            <a:r>
              <a:rPr lang="en-GB" sz="1000" b="1" kern="1200" dirty="0">
                <a:solidFill>
                  <a:srgbClr val="A20067"/>
                </a:solidFill>
                <a:latin typeface="Arial" panose="020B0604020202020204" pitchFamily="34" charset="0"/>
                <a:ea typeface="+mn-ea"/>
                <a:cs typeface="Arial" panose="020B0604020202020204" pitchFamily="34" charset="0"/>
              </a:rPr>
              <a:t>Turning jobs into careers for all staff</a:t>
            </a:r>
          </a:p>
        </p:txBody>
      </p:sp>
      <p:grpSp>
        <p:nvGrpSpPr>
          <p:cNvPr id="44" name="Group 43">
            <a:extLst>
              <a:ext uri="{FF2B5EF4-FFF2-40B4-BE49-F238E27FC236}">
                <a16:creationId xmlns:a16="http://schemas.microsoft.com/office/drawing/2014/main" id="{7C13C146-2DA5-8138-0716-92F7DEFFB996}"/>
              </a:ext>
            </a:extLst>
          </p:cNvPr>
          <p:cNvGrpSpPr/>
          <p:nvPr/>
        </p:nvGrpSpPr>
        <p:grpSpPr>
          <a:xfrm>
            <a:off x="943346" y="2038479"/>
            <a:ext cx="2353428" cy="915101"/>
            <a:chOff x="1643245" y="1654789"/>
            <a:chExt cx="2353428" cy="915101"/>
          </a:xfrm>
        </p:grpSpPr>
        <p:sp>
          <p:nvSpPr>
            <p:cNvPr id="47" name="TextBox 46">
              <a:extLst>
                <a:ext uri="{FF2B5EF4-FFF2-40B4-BE49-F238E27FC236}">
                  <a16:creationId xmlns:a16="http://schemas.microsoft.com/office/drawing/2014/main" id="{AA3EE884-32B8-1344-1274-4D67A6F0F5D8}"/>
                </a:ext>
              </a:extLst>
            </p:cNvPr>
            <p:cNvSpPr txBox="1"/>
            <p:nvPr/>
          </p:nvSpPr>
          <p:spPr>
            <a:xfrm>
              <a:off x="1779957" y="1654789"/>
              <a:ext cx="2149784" cy="399499"/>
            </a:xfrm>
            <a:prstGeom prst="rect">
              <a:avLst/>
            </a:prstGeom>
            <a:noFill/>
          </p:spPr>
          <p:txBody>
            <a:bodyPr wrap="square" lIns="0" tIns="0" rIns="0" bIns="0" rtlCol="0" anchor="ctr">
              <a:noAutofit/>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8F9C"/>
                  </a:solidFill>
                  <a:effectLst/>
                  <a:uLnTx/>
                  <a:uFillTx/>
                  <a:latin typeface="Arial" panose="020B0604020202020204" pitchFamily="34" charset="0"/>
                  <a:ea typeface="+mn-ea"/>
                  <a:cs typeface="Arial" panose="020B0604020202020204" pitchFamily="34" charset="0"/>
                </a:rPr>
                <a:t>1. They planned their </a:t>
              </a:r>
              <a:r>
                <a:rPr lang="en-GB" sz="900" b="1" kern="1200" dirty="0">
                  <a:solidFill>
                    <a:srgbClr val="008F9C"/>
                  </a:solidFill>
                  <a:latin typeface="Arial" panose="020B0604020202020204" pitchFamily="34" charset="0"/>
                  <a:ea typeface="+mn-ea"/>
                  <a:cs typeface="Arial" panose="020B0604020202020204" pitchFamily="34" charset="0"/>
                </a:rPr>
                <a:t>P</a:t>
              </a:r>
              <a:r>
                <a:rPr kumimoji="0" lang="en-GB" sz="900" b="1" i="0" u="none" strike="noStrike" kern="1200" cap="none" spc="0" normalizeH="0" baseline="0" noProof="0" dirty="0" err="1">
                  <a:ln>
                    <a:noFill/>
                  </a:ln>
                  <a:solidFill>
                    <a:srgbClr val="008F9C"/>
                  </a:solidFill>
                  <a:effectLst/>
                  <a:uLnTx/>
                  <a:uFillTx/>
                  <a:latin typeface="Arial" panose="020B0604020202020204" pitchFamily="34" charset="0"/>
                  <a:ea typeface="+mn-ea"/>
                  <a:cs typeface="Arial" panose="020B0604020202020204" pitchFamily="34" charset="0"/>
                </a:rPr>
                <a:t>athway</a:t>
              </a:r>
              <a:r>
                <a:rPr kumimoji="0" lang="en-GB" sz="900" b="1" i="0" u="none" strike="noStrike" kern="1200" cap="none" spc="0" normalizeH="0" baseline="0" noProof="0" dirty="0">
                  <a:ln>
                    <a:noFill/>
                  </a:ln>
                  <a:solidFill>
                    <a:srgbClr val="008F9C"/>
                  </a:solidFill>
                  <a:effectLst/>
                  <a:uLnTx/>
                  <a:uFillTx/>
                  <a:latin typeface="Arial" panose="020B0604020202020204" pitchFamily="34" charset="0"/>
                  <a:ea typeface="+mn-ea"/>
                  <a:cs typeface="Arial" panose="020B0604020202020204" pitchFamily="34" charset="0"/>
                </a:rPr>
                <a:t> adoption activities</a:t>
              </a:r>
            </a:p>
          </p:txBody>
        </p:sp>
        <p:sp>
          <p:nvSpPr>
            <p:cNvPr id="46" name="TextBox 45">
              <a:extLst>
                <a:ext uri="{FF2B5EF4-FFF2-40B4-BE49-F238E27FC236}">
                  <a16:creationId xmlns:a16="http://schemas.microsoft.com/office/drawing/2014/main" id="{322CA067-E564-4CFB-D5B7-12FE873E3398}"/>
                </a:ext>
              </a:extLst>
            </p:cNvPr>
            <p:cNvSpPr txBox="1"/>
            <p:nvPr/>
          </p:nvSpPr>
          <p:spPr>
            <a:xfrm>
              <a:off x="1643245" y="2076739"/>
              <a:ext cx="2353428" cy="493151"/>
            </a:xfrm>
            <a:prstGeom prst="rect">
              <a:avLst/>
            </a:prstGeom>
            <a:noFill/>
          </p:spPr>
          <p:txBody>
            <a:bodyPr wrap="square" lIns="0" tIns="0" rIns="0" bIns="0" rtlCol="0">
              <a:noAutofit/>
            </a:bodyPr>
            <a:lstStyle/>
            <a:p>
              <a:pPr marL="171450" marR="0" lvl="0" indent="-171450" algn="l" defTabSz="1039307"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GB" sz="900" b="0" i="0" u="none" strike="noStrike" kern="1200" cap="none" spc="0" normalizeH="0" baseline="0" noProof="0" dirty="0">
                  <a:ln>
                    <a:noFill/>
                  </a:ln>
                  <a:solidFill>
                    <a:prstClr val="black"/>
                  </a:solidFill>
                  <a:effectLst/>
                  <a:uLnTx/>
                  <a:uFillTx/>
                  <a:latin typeface="Arial" panose="020B0604020202020204"/>
                  <a:ea typeface="+mn-ea"/>
                  <a:cs typeface="+mn-cs"/>
                </a:rPr>
                <a:t>Using a pre-populated project plan template called the </a:t>
              </a:r>
              <a:r>
                <a:rPr kumimoji="0" lang="en-GB" sz="900" i="0" u="sng" strike="noStrike" kern="1200" cap="none" spc="0" normalizeH="0" baseline="0" noProof="0" dirty="0">
                  <a:ln>
                    <a:noFill/>
                  </a:ln>
                  <a:solidFill>
                    <a:srgbClr val="0068B3"/>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Pathway adoption plan template</a:t>
              </a:r>
              <a:r>
                <a:rPr kumimoji="0" lang="en-GB" sz="900" i="0" u="none" strike="noStrike" kern="1200" cap="none" spc="0" normalizeH="0" baseline="0" noProof="0" dirty="0">
                  <a:ln>
                    <a:noFill/>
                  </a:ln>
                  <a:solidFill>
                    <a:srgbClr val="0068B3"/>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 </a:t>
              </a:r>
              <a:r>
                <a:rPr kumimoji="0" lang="en-GB" sz="900" b="0" i="0" u="none" strike="noStrike" kern="1200" cap="none" spc="0" normalizeH="0" baseline="0" noProof="0" dirty="0">
                  <a:ln>
                    <a:noFill/>
                  </a:ln>
                  <a:solidFill>
                    <a:prstClr val="black"/>
                  </a:solidFill>
                  <a:effectLst/>
                  <a:uLnTx/>
                  <a:uFillTx/>
                  <a:latin typeface="Arial" panose="020B0604020202020204"/>
                  <a:ea typeface="+mn-ea"/>
                  <a:cs typeface="+mn-cs"/>
                </a:rPr>
                <a:t>which helped them to project manage adoption and track their progress</a:t>
              </a:r>
              <a:endParaRPr kumimoji="0" lang="en-GB" sz="900" b="1" i="0" u="sng"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nvGrpSpPr>
          <p:cNvPr id="49" name="Group 48">
            <a:extLst>
              <a:ext uri="{FF2B5EF4-FFF2-40B4-BE49-F238E27FC236}">
                <a16:creationId xmlns:a16="http://schemas.microsoft.com/office/drawing/2014/main" id="{F9972849-6920-BBAF-D127-57DDC2979DB9}"/>
              </a:ext>
            </a:extLst>
          </p:cNvPr>
          <p:cNvGrpSpPr/>
          <p:nvPr/>
        </p:nvGrpSpPr>
        <p:grpSpPr>
          <a:xfrm>
            <a:off x="4364040" y="1649877"/>
            <a:ext cx="3020629" cy="923522"/>
            <a:chOff x="4668434" y="1639485"/>
            <a:chExt cx="2746026" cy="923522"/>
          </a:xfrm>
        </p:grpSpPr>
        <p:sp>
          <p:nvSpPr>
            <p:cNvPr id="52" name="TextBox 51">
              <a:extLst>
                <a:ext uri="{FF2B5EF4-FFF2-40B4-BE49-F238E27FC236}">
                  <a16:creationId xmlns:a16="http://schemas.microsoft.com/office/drawing/2014/main" id="{BBA020EA-C3B1-8330-B425-7BAE68ADCDCC}"/>
                </a:ext>
              </a:extLst>
            </p:cNvPr>
            <p:cNvSpPr txBox="1"/>
            <p:nvPr/>
          </p:nvSpPr>
          <p:spPr>
            <a:xfrm>
              <a:off x="4810182" y="1639485"/>
              <a:ext cx="2604278" cy="345575"/>
            </a:xfrm>
            <a:prstGeom prst="rect">
              <a:avLst/>
            </a:prstGeom>
            <a:noFill/>
          </p:spPr>
          <p:txBody>
            <a:bodyPr wrap="square" lIns="0" tIns="0" rIns="0" bIns="0" rtlCol="0" anchor="ctr">
              <a:noAutofit/>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8F9C"/>
                  </a:solidFill>
                  <a:effectLst/>
                  <a:uLnTx/>
                  <a:uFillTx/>
                  <a:latin typeface="Arial" panose="020B0604020202020204" pitchFamily="34" charset="0"/>
                  <a:ea typeface="+mn-ea"/>
                  <a:cs typeface="Arial" panose="020B0604020202020204" pitchFamily="34" charset="0"/>
                </a:rPr>
                <a:t>2. They mapped existing people policies and job descriptions against the Pathway</a:t>
              </a:r>
            </a:p>
          </p:txBody>
        </p:sp>
        <p:sp>
          <p:nvSpPr>
            <p:cNvPr id="51" name="TextBox 50">
              <a:extLst>
                <a:ext uri="{FF2B5EF4-FFF2-40B4-BE49-F238E27FC236}">
                  <a16:creationId xmlns:a16="http://schemas.microsoft.com/office/drawing/2014/main" id="{1910181C-3B5F-A66E-8C01-A75CC3131051}"/>
                </a:ext>
              </a:extLst>
            </p:cNvPr>
            <p:cNvSpPr txBox="1"/>
            <p:nvPr/>
          </p:nvSpPr>
          <p:spPr>
            <a:xfrm>
              <a:off x="4668434" y="2053584"/>
              <a:ext cx="2604278" cy="509423"/>
            </a:xfrm>
            <a:prstGeom prst="rect">
              <a:avLst/>
            </a:prstGeom>
            <a:noFill/>
          </p:spPr>
          <p:txBody>
            <a:bodyPr wrap="square" lIns="0" tIns="0" rIns="0" bIns="0" rtlCol="0">
              <a:noAutofit/>
            </a:bodyPr>
            <a:lstStyle/>
            <a:p>
              <a:pPr marL="171450" marR="0" lvl="0" indent="-171450" algn="l" defTabSz="1039307"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GB" sz="900" b="0" i="0" u="none" strike="noStrike" kern="1200" cap="none" spc="0" normalizeH="0" baseline="0" noProof="0" dirty="0">
                  <a:ln>
                    <a:noFill/>
                  </a:ln>
                  <a:solidFill>
                    <a:prstClr val="black"/>
                  </a:solidFill>
                  <a:effectLst/>
                  <a:uLnTx/>
                  <a:uFillTx/>
                  <a:latin typeface="Arial" panose="020B0604020202020204"/>
                  <a:ea typeface="+mn-ea"/>
                  <a:cs typeface="+mn-cs"/>
                </a:rPr>
                <a:t>Using the </a:t>
              </a:r>
              <a:r>
                <a:rPr kumimoji="0" lang="en-GB" sz="900" i="0" u="sng" strike="noStrike" kern="1200" cap="none" spc="0" normalizeH="0" baseline="0" noProof="0" dirty="0">
                  <a:ln>
                    <a:noFill/>
                  </a:ln>
                  <a:solidFill>
                    <a:srgbClr val="0068B3"/>
                  </a:solidFill>
                  <a:effectLst/>
                  <a:uLnTx/>
                  <a:uFillTx/>
                  <a:latin typeface="Arial" panose="020B0604020202020204"/>
                  <a:ea typeface="+mn-ea"/>
                  <a:cs typeface="+mn-cs"/>
                  <a:hlinkClick r:id="rId4">
                    <a:extLst>
                      <a:ext uri="{A12FA001-AC4F-418D-AE19-62706E023703}">
                        <ahyp:hlinkClr xmlns:ahyp="http://schemas.microsoft.com/office/drawing/2018/hyperlinkcolor" val="tx"/>
                      </a:ext>
                    </a:extLst>
                  </a:hlinkClick>
                </a:rPr>
                <a:t>Pathway mapping template </a:t>
              </a:r>
              <a:r>
                <a:rPr kumimoji="0" lang="en-GB" sz="900" b="0" i="0" u="none" strike="noStrike" kern="1200" cap="none" spc="0" normalizeH="0" baseline="0" noProof="0" dirty="0">
                  <a:ln>
                    <a:noFill/>
                  </a:ln>
                  <a:solidFill>
                    <a:prstClr val="black"/>
                  </a:solidFill>
                  <a:effectLst/>
                  <a:uLnTx/>
                  <a:uFillTx/>
                  <a:latin typeface="Arial" panose="020B0604020202020204"/>
                  <a:ea typeface="+mn-ea"/>
                  <a:cs typeface="+mn-cs"/>
                </a:rPr>
                <a:t>to highlight the similarities and gaps to then decide on steps to take to align with the Pathway, and formalise responsibilities.</a:t>
              </a:r>
            </a:p>
          </p:txBody>
        </p:sp>
      </p:grpSp>
      <p:grpSp>
        <p:nvGrpSpPr>
          <p:cNvPr id="54" name="Group 53">
            <a:extLst>
              <a:ext uri="{FF2B5EF4-FFF2-40B4-BE49-F238E27FC236}">
                <a16:creationId xmlns:a16="http://schemas.microsoft.com/office/drawing/2014/main" id="{8C97D6A1-45F7-98D9-358F-AD6F495FDF0A}"/>
              </a:ext>
            </a:extLst>
          </p:cNvPr>
          <p:cNvGrpSpPr/>
          <p:nvPr/>
        </p:nvGrpSpPr>
        <p:grpSpPr>
          <a:xfrm>
            <a:off x="8301845" y="1847385"/>
            <a:ext cx="2746774" cy="910244"/>
            <a:chOff x="7863623" y="1652054"/>
            <a:chExt cx="2746774" cy="910244"/>
          </a:xfrm>
        </p:grpSpPr>
        <p:sp>
          <p:nvSpPr>
            <p:cNvPr id="57" name="TextBox 56">
              <a:extLst>
                <a:ext uri="{FF2B5EF4-FFF2-40B4-BE49-F238E27FC236}">
                  <a16:creationId xmlns:a16="http://schemas.microsoft.com/office/drawing/2014/main" id="{90976F48-A07D-F19E-A246-C35C3C0F61D2}"/>
                </a:ext>
              </a:extLst>
            </p:cNvPr>
            <p:cNvSpPr txBox="1"/>
            <p:nvPr/>
          </p:nvSpPr>
          <p:spPr>
            <a:xfrm>
              <a:off x="7883466" y="1652054"/>
              <a:ext cx="2726931" cy="268379"/>
            </a:xfrm>
            <a:prstGeom prst="rect">
              <a:avLst/>
            </a:prstGeom>
            <a:noFill/>
          </p:spPr>
          <p:txBody>
            <a:bodyPr wrap="square" lIns="0" tIns="0" rIns="0" bIns="0" rtlCol="0" anchor="ctr">
              <a:noAutofit/>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8F9C"/>
                  </a:solidFill>
                  <a:effectLst/>
                  <a:uLnTx/>
                  <a:uFillTx/>
                  <a:latin typeface="Arial" panose="020B0604020202020204" pitchFamily="34" charset="0"/>
                  <a:ea typeface="+mn-ea"/>
                  <a:cs typeface="Arial" panose="020B0604020202020204" pitchFamily="34" charset="0"/>
                </a:rPr>
                <a:t>3. They learned how to improve recruitment and retention </a:t>
              </a:r>
            </a:p>
          </p:txBody>
        </p:sp>
        <p:sp>
          <p:nvSpPr>
            <p:cNvPr id="56" name="TextBox 55">
              <a:extLst>
                <a:ext uri="{FF2B5EF4-FFF2-40B4-BE49-F238E27FC236}">
                  <a16:creationId xmlns:a16="http://schemas.microsoft.com/office/drawing/2014/main" id="{A2183E6B-6780-F722-883B-FE9B9A68376B}"/>
                </a:ext>
              </a:extLst>
            </p:cNvPr>
            <p:cNvSpPr txBox="1"/>
            <p:nvPr/>
          </p:nvSpPr>
          <p:spPr>
            <a:xfrm>
              <a:off x="7863623" y="2021572"/>
              <a:ext cx="2708784" cy="540726"/>
            </a:xfrm>
            <a:prstGeom prst="rect">
              <a:avLst/>
            </a:prstGeom>
            <a:noFill/>
          </p:spPr>
          <p:txBody>
            <a:bodyPr wrap="square" lIns="0" tIns="0" rIns="0" bIns="0" rtlCol="0">
              <a:noAutofit/>
            </a:bodyPr>
            <a:lstStyle/>
            <a:p>
              <a:pPr marL="171450" marR="0" lvl="0" indent="-171450" algn="l" defTabSz="1039307"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GB" sz="900" b="0" i="0" u="none" strike="noStrike" kern="1200" cap="none" spc="0" normalizeH="0" baseline="0" noProof="0" dirty="0">
                  <a:ln>
                    <a:noFill/>
                  </a:ln>
                  <a:solidFill>
                    <a:prstClr val="black"/>
                  </a:solidFill>
                  <a:effectLst/>
                  <a:uLnTx/>
                  <a:uFillTx/>
                  <a:latin typeface="Arial" panose="020B0604020202020204"/>
                  <a:ea typeface="+mn-ea"/>
                  <a:cs typeface="+mn-cs"/>
                </a:rPr>
                <a:t>Through applying Strengths-based approaches to create refreshed job adverts and interviews that attract people based on their natural strengths.</a:t>
              </a:r>
            </a:p>
            <a:p>
              <a:pPr marL="171450" marR="0" lvl="0" indent="-171450" algn="l" defTabSz="1039307"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GB" sz="900" b="0" i="0" u="none" strike="noStrike" kern="1200" cap="none" spc="0" normalizeH="0" baseline="0" noProof="0" dirty="0">
                  <a:ln>
                    <a:noFill/>
                  </a:ln>
                  <a:solidFill>
                    <a:prstClr val="black"/>
                  </a:solidFill>
                  <a:effectLst/>
                  <a:uLnTx/>
                  <a:uFillTx/>
                  <a:latin typeface="Arial" panose="020B0604020202020204"/>
                  <a:ea typeface="+mn-ea"/>
                  <a:cs typeface="+mn-cs"/>
                </a:rPr>
                <a:t>Watch the </a:t>
              </a:r>
              <a:r>
                <a:rPr kumimoji="0" lang="en-GB" sz="900" i="0" strike="noStrike" kern="1200" cap="none" spc="0" normalizeH="0" baseline="0" noProof="0" dirty="0">
                  <a:ln>
                    <a:noFill/>
                  </a:ln>
                  <a:solidFill>
                    <a:srgbClr val="0068B3"/>
                  </a:solidFill>
                  <a:effectLst/>
                  <a:uLnTx/>
                  <a:uFillTx/>
                  <a:latin typeface="Arial" panose="020B0604020202020204"/>
                  <a:ea typeface="+mn-ea"/>
                  <a:cs typeface="+mn-cs"/>
                  <a:hlinkClick r:id="rId5">
                    <a:extLst>
                      <a:ext uri="{A12FA001-AC4F-418D-AE19-62706E023703}">
                        <ahyp:hlinkClr xmlns:ahyp="http://schemas.microsoft.com/office/drawing/2018/hyperlinkcolor" val="tx"/>
                      </a:ext>
                    </a:extLst>
                  </a:hlinkClick>
                </a:rPr>
                <a:t>Using Strengths-based approach for recruitment, retention and performance </a:t>
              </a:r>
              <a:r>
                <a:rPr kumimoji="0" lang="en-GB" sz="900" b="0" i="0" u="none" strike="noStrike" kern="1200" cap="none" spc="0" normalizeH="0" baseline="0" noProof="0" dirty="0">
                  <a:ln>
                    <a:noFill/>
                  </a:ln>
                  <a:solidFill>
                    <a:prstClr val="black"/>
                  </a:solidFill>
                  <a:effectLst/>
                  <a:uLnTx/>
                  <a:uFillTx/>
                  <a:latin typeface="Arial" panose="020B0604020202020204"/>
                  <a:ea typeface="+mn-ea"/>
                  <a:cs typeface="+mn-cs"/>
                </a:rPr>
                <a:t>video </a:t>
              </a:r>
            </a:p>
          </p:txBody>
        </p:sp>
      </p:grpSp>
      <p:grpSp>
        <p:nvGrpSpPr>
          <p:cNvPr id="59" name="Group 58">
            <a:extLst>
              <a:ext uri="{FF2B5EF4-FFF2-40B4-BE49-F238E27FC236}">
                <a16:creationId xmlns:a16="http://schemas.microsoft.com/office/drawing/2014/main" id="{FD6AFB5A-9497-6D4B-1A21-5B7AB6A97641}"/>
              </a:ext>
            </a:extLst>
          </p:cNvPr>
          <p:cNvGrpSpPr/>
          <p:nvPr/>
        </p:nvGrpSpPr>
        <p:grpSpPr>
          <a:xfrm>
            <a:off x="479352" y="3422514"/>
            <a:ext cx="2718658" cy="1089234"/>
            <a:chOff x="385095" y="3423297"/>
            <a:chExt cx="2718658" cy="1089234"/>
          </a:xfrm>
        </p:grpSpPr>
        <p:sp>
          <p:nvSpPr>
            <p:cNvPr id="60" name="TextBox 59">
              <a:extLst>
                <a:ext uri="{FF2B5EF4-FFF2-40B4-BE49-F238E27FC236}">
                  <a16:creationId xmlns:a16="http://schemas.microsoft.com/office/drawing/2014/main" id="{EECF7419-1044-BB03-D283-D15DBC861E15}"/>
                </a:ext>
              </a:extLst>
            </p:cNvPr>
            <p:cNvSpPr txBox="1"/>
            <p:nvPr/>
          </p:nvSpPr>
          <p:spPr>
            <a:xfrm>
              <a:off x="564838" y="3423297"/>
              <a:ext cx="2297609" cy="344465"/>
            </a:xfrm>
            <a:prstGeom prst="rect">
              <a:avLst/>
            </a:prstGeom>
            <a:noFill/>
          </p:spPr>
          <p:txBody>
            <a:bodyPr wrap="square" lIns="0" tIns="0" rIns="0" bIns="0" rtlCol="0" anchor="ctr">
              <a:noAutofit/>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A20067"/>
                  </a:solidFill>
                  <a:effectLst/>
                  <a:uLnTx/>
                  <a:uFillTx/>
                  <a:latin typeface="Arial" panose="020B0604020202020204" pitchFamily="34" charset="0"/>
                  <a:ea typeface="+mn-ea"/>
                  <a:cs typeface="Arial" panose="020B0604020202020204" pitchFamily="34" charset="0"/>
                </a:rPr>
                <a:t>1. Staff worked with their managers to assess their skills against the pathway</a:t>
              </a:r>
            </a:p>
          </p:txBody>
        </p:sp>
        <p:sp>
          <p:nvSpPr>
            <p:cNvPr id="61" name="TextBox 60">
              <a:extLst>
                <a:ext uri="{FF2B5EF4-FFF2-40B4-BE49-F238E27FC236}">
                  <a16:creationId xmlns:a16="http://schemas.microsoft.com/office/drawing/2014/main" id="{8FCDECC4-C9BB-883A-B9D0-2FDDC44EE03A}"/>
                </a:ext>
              </a:extLst>
            </p:cNvPr>
            <p:cNvSpPr txBox="1"/>
            <p:nvPr/>
          </p:nvSpPr>
          <p:spPr>
            <a:xfrm>
              <a:off x="385095" y="3938491"/>
              <a:ext cx="2718658" cy="574040"/>
            </a:xfrm>
            <a:prstGeom prst="rect">
              <a:avLst/>
            </a:prstGeom>
            <a:noFill/>
          </p:spPr>
          <p:txBody>
            <a:bodyPr wrap="square" lIns="0" tIns="0" rIns="0" bIns="0" rtlCol="0">
              <a:noAutofit/>
            </a:bodyPr>
            <a:lstStyle/>
            <a:p>
              <a:pPr marL="171450" marR="0" lvl="0" indent="-171450" algn="l" defTabSz="1039307"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GB" sz="800" b="0" i="0" u="none" strike="noStrike" kern="1200" cap="none" spc="0" normalizeH="0" baseline="0" noProof="0" dirty="0">
                  <a:ln>
                    <a:noFill/>
                  </a:ln>
                  <a:solidFill>
                    <a:prstClr val="black"/>
                  </a:solidFill>
                  <a:effectLst/>
                  <a:uLnTx/>
                  <a:uFillTx/>
                  <a:latin typeface="Arial" panose="020B0604020202020204"/>
                  <a:ea typeface="+mn-ea"/>
                  <a:cs typeface="+mn-cs"/>
                </a:rPr>
                <a:t>They used the Pathway skills assessment to help them understand the skills, knowledge and behaviours they were strong in and where they’d like to develop further. </a:t>
              </a:r>
            </a:p>
            <a:p>
              <a:pPr marL="171450" marR="0" lvl="0" indent="-171450" algn="l" defTabSz="1039307"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GB" sz="800" b="0" i="0" u="none" strike="noStrike" kern="1200" cap="none" spc="0" normalizeH="0" baseline="0" noProof="0" dirty="0">
                  <a:ln>
                    <a:noFill/>
                  </a:ln>
                  <a:solidFill>
                    <a:prstClr val="black"/>
                  </a:solidFill>
                  <a:effectLst/>
                  <a:uLnTx/>
                  <a:uFillTx/>
                  <a:latin typeface="Arial" panose="020B0604020202020204"/>
                  <a:ea typeface="+mn-ea"/>
                  <a:cs typeface="+mn-cs"/>
                </a:rPr>
                <a:t>They used the </a:t>
              </a:r>
              <a:r>
                <a:rPr kumimoji="0" lang="en-GB" sz="800" i="0" u="sng" strike="noStrike" kern="1200" cap="none" spc="0" normalizeH="0" baseline="0" noProof="0" dirty="0">
                  <a:ln>
                    <a:noFill/>
                  </a:ln>
                  <a:solidFill>
                    <a:srgbClr val="0068B3"/>
                  </a:solidFill>
                  <a:effectLst/>
                  <a:uLnTx/>
                  <a:uFillTx/>
                  <a:latin typeface="Arial" panose="020B0604020202020204"/>
                  <a:ea typeface="+mn-ea"/>
                  <a:cs typeface="+mn-cs"/>
                  <a:hlinkClick r:id="rId6">
                    <a:extLst>
                      <a:ext uri="{A12FA001-AC4F-418D-AE19-62706E023703}">
                        <ahyp:hlinkClr xmlns:ahyp="http://schemas.microsoft.com/office/drawing/2018/hyperlinkcolor" val="tx"/>
                      </a:ext>
                    </a:extLst>
                  </a:hlinkClick>
                </a:rPr>
                <a:t>Pathway Skills Assessment </a:t>
              </a:r>
              <a:r>
                <a:rPr kumimoji="0" lang="en-GB" sz="800" b="0" i="0" u="none" strike="noStrike" kern="1200" cap="none" spc="0" normalizeH="0" baseline="0" noProof="0" dirty="0">
                  <a:ln>
                    <a:noFill/>
                  </a:ln>
                  <a:solidFill>
                    <a:prstClr val="black"/>
                  </a:solidFill>
                  <a:effectLst/>
                  <a:uLnTx/>
                  <a:uFillTx/>
                  <a:latin typeface="Arial" panose="020B0604020202020204"/>
                  <a:ea typeface="+mn-ea"/>
                  <a:cs typeface="+mn-cs"/>
                </a:rPr>
                <a:t>and reviewed self-assessment with their line manager.</a:t>
              </a:r>
              <a:endParaRPr kumimoji="0" lang="en-GB" sz="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nvGrpSpPr>
          <p:cNvPr id="63" name="Group 62">
            <a:extLst>
              <a:ext uri="{FF2B5EF4-FFF2-40B4-BE49-F238E27FC236}">
                <a16:creationId xmlns:a16="http://schemas.microsoft.com/office/drawing/2014/main" id="{AADB7890-7270-CA96-3028-B3FB288332FF}"/>
              </a:ext>
            </a:extLst>
          </p:cNvPr>
          <p:cNvGrpSpPr/>
          <p:nvPr/>
        </p:nvGrpSpPr>
        <p:grpSpPr>
          <a:xfrm>
            <a:off x="351582" y="4962862"/>
            <a:ext cx="2750740" cy="1215553"/>
            <a:chOff x="409415" y="4433987"/>
            <a:chExt cx="2750740" cy="1215553"/>
          </a:xfrm>
        </p:grpSpPr>
        <p:sp>
          <p:nvSpPr>
            <p:cNvPr id="64" name="TextBox 63">
              <a:extLst>
                <a:ext uri="{FF2B5EF4-FFF2-40B4-BE49-F238E27FC236}">
                  <a16:creationId xmlns:a16="http://schemas.microsoft.com/office/drawing/2014/main" id="{8BCADF7C-4E3A-11C0-424E-93533D4EE87B}"/>
                </a:ext>
              </a:extLst>
            </p:cNvPr>
            <p:cNvSpPr txBox="1"/>
            <p:nvPr/>
          </p:nvSpPr>
          <p:spPr>
            <a:xfrm>
              <a:off x="587135" y="4433987"/>
              <a:ext cx="2494333" cy="232512"/>
            </a:xfrm>
            <a:prstGeom prst="rect">
              <a:avLst/>
            </a:prstGeom>
            <a:noFill/>
          </p:spPr>
          <p:txBody>
            <a:bodyPr wrap="square" lIns="0" tIns="0" rIns="0" bIns="0" rtlCol="0" anchor="ctr">
              <a:noAutofit/>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A20067"/>
                  </a:solidFill>
                  <a:effectLst/>
                  <a:uLnTx/>
                  <a:uFillTx/>
                  <a:latin typeface="Arial" panose="020B0604020202020204" pitchFamily="34" charset="0"/>
                  <a:ea typeface="+mn-ea"/>
                  <a:cs typeface="Arial" panose="020B0604020202020204" pitchFamily="34" charset="0"/>
                </a:rPr>
                <a:t>2. They reflected on their career goals and development to then discuss this with their line manager</a:t>
              </a:r>
            </a:p>
          </p:txBody>
        </p:sp>
        <p:sp>
          <p:nvSpPr>
            <p:cNvPr id="65" name="TextBox 64">
              <a:extLst>
                <a:ext uri="{FF2B5EF4-FFF2-40B4-BE49-F238E27FC236}">
                  <a16:creationId xmlns:a16="http://schemas.microsoft.com/office/drawing/2014/main" id="{7CFB823D-6290-7908-C3D9-94461B6E6770}"/>
                </a:ext>
              </a:extLst>
            </p:cNvPr>
            <p:cNvSpPr txBox="1"/>
            <p:nvPr/>
          </p:nvSpPr>
          <p:spPr>
            <a:xfrm>
              <a:off x="409415" y="5024612"/>
              <a:ext cx="2750740" cy="624928"/>
            </a:xfrm>
            <a:prstGeom prst="rect">
              <a:avLst/>
            </a:prstGeom>
            <a:noFill/>
          </p:spPr>
          <p:txBody>
            <a:bodyPr wrap="square" lIns="0" tIns="0" rIns="0" bIns="0" rtlCol="0">
              <a:noAutofit/>
            </a:bodyPr>
            <a:lstStyle/>
            <a:p>
              <a:pPr marL="171450" marR="0" lvl="0" indent="-171450" algn="l" defTabSz="1039307"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GB" sz="800" b="0" i="0" u="none" strike="noStrike" kern="1200" cap="none" spc="0" normalizeH="0" baseline="0" noProof="0" dirty="0">
                  <a:ln>
                    <a:noFill/>
                  </a:ln>
                  <a:solidFill>
                    <a:prstClr val="black"/>
                  </a:solidFill>
                  <a:effectLst/>
                  <a:uLnTx/>
                  <a:uFillTx/>
                  <a:latin typeface="Arial" panose="020B0604020202020204"/>
                  <a:ea typeface="+mn-ea"/>
                  <a:cs typeface="+mn-cs"/>
                </a:rPr>
                <a:t>Using the </a:t>
              </a:r>
              <a:r>
                <a:rPr kumimoji="0" lang="en-GB" sz="800" i="0" u="sng" strike="noStrike" kern="1200" cap="none" spc="0" normalizeH="0" baseline="0" noProof="0" dirty="0">
                  <a:ln>
                    <a:noFill/>
                  </a:ln>
                  <a:solidFill>
                    <a:srgbClr val="0068B3"/>
                  </a:solidFill>
                  <a:effectLst/>
                  <a:uLnTx/>
                  <a:uFillTx/>
                  <a:latin typeface="Arial" panose="020B0604020202020204"/>
                  <a:ea typeface="+mn-ea"/>
                  <a:cs typeface="+mn-cs"/>
                  <a:hlinkClick r:id="rId6">
                    <a:extLst>
                      <a:ext uri="{A12FA001-AC4F-418D-AE19-62706E023703}">
                        <ahyp:hlinkClr xmlns:ahyp="http://schemas.microsoft.com/office/drawing/2018/hyperlinkcolor" val="tx"/>
                      </a:ext>
                    </a:extLst>
                  </a:hlinkClick>
                </a:rPr>
                <a:t>Career Development Plan template </a:t>
              </a:r>
              <a:r>
                <a:rPr kumimoji="0" lang="en-GB" sz="800" i="0" u="none" strike="noStrike" kern="1200" cap="none" spc="0" normalizeH="0" baseline="0" noProof="0" dirty="0">
                  <a:ln>
                    <a:noFill/>
                  </a:ln>
                  <a:solidFill>
                    <a:srgbClr val="0068B3"/>
                  </a:solidFill>
                  <a:effectLst/>
                  <a:uLnTx/>
                  <a:uFillTx/>
                  <a:latin typeface="Arial" panose="020B0604020202020204"/>
                  <a:ea typeface="+mn-ea"/>
                  <a:cs typeface="+mn-cs"/>
                  <a:hlinkClick r:id="rId6">
                    <a:extLst>
                      <a:ext uri="{A12FA001-AC4F-418D-AE19-62706E023703}">
                        <ahyp:hlinkClr xmlns:ahyp="http://schemas.microsoft.com/office/drawing/2018/hyperlinkcolor" val="tx"/>
                      </a:ext>
                    </a:extLst>
                  </a:hlinkClick>
                </a:rPr>
                <a:t> </a:t>
              </a:r>
              <a:r>
                <a:rPr kumimoji="0" lang="en-GB" sz="800" b="0" i="0" u="none" strike="noStrike" kern="1200" cap="none" spc="0" normalizeH="0" baseline="0" noProof="0" dirty="0">
                  <a:ln>
                    <a:noFill/>
                  </a:ln>
                  <a:solidFill>
                    <a:prstClr val="black"/>
                  </a:solidFill>
                  <a:effectLst/>
                  <a:uLnTx/>
                  <a:uFillTx/>
                  <a:latin typeface="Arial" panose="020B0604020202020204"/>
                  <a:ea typeface="+mn-ea"/>
                  <a:cs typeface="+mn-cs"/>
                </a:rPr>
                <a:t>to capture their career goal and actions to achieve this, working with their line manager.</a:t>
              </a:r>
            </a:p>
            <a:p>
              <a:pPr marL="171450" marR="0" lvl="0" indent="-171450" algn="l" defTabSz="1039307"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GB" sz="800" b="0" i="0" u="none" strike="noStrike" kern="1200" cap="none" spc="0" normalizeH="0" baseline="0" noProof="0" dirty="0">
                  <a:ln>
                    <a:noFill/>
                  </a:ln>
                  <a:solidFill>
                    <a:prstClr val="black"/>
                  </a:solidFill>
                  <a:effectLst/>
                  <a:uLnTx/>
                  <a:uFillTx/>
                  <a:latin typeface="Arial" panose="020B0604020202020204"/>
                  <a:ea typeface="+mn-ea"/>
                  <a:cs typeface="+mn-cs"/>
                </a:rPr>
                <a:t>Staff own their career plan and meet, as agreed, with the manager to review progress and make changes to the plan if needed. </a:t>
              </a:r>
            </a:p>
          </p:txBody>
        </p:sp>
      </p:grpSp>
      <p:grpSp>
        <p:nvGrpSpPr>
          <p:cNvPr id="67" name="Group 66">
            <a:extLst>
              <a:ext uri="{FF2B5EF4-FFF2-40B4-BE49-F238E27FC236}">
                <a16:creationId xmlns:a16="http://schemas.microsoft.com/office/drawing/2014/main" id="{FA1C0A9C-F4D6-5C0A-3FDD-8DB92EE7358C}"/>
              </a:ext>
            </a:extLst>
          </p:cNvPr>
          <p:cNvGrpSpPr/>
          <p:nvPr/>
        </p:nvGrpSpPr>
        <p:grpSpPr>
          <a:xfrm>
            <a:off x="8894932" y="3248555"/>
            <a:ext cx="3189513" cy="1263193"/>
            <a:chOff x="8994350" y="3316433"/>
            <a:chExt cx="3189513" cy="1263193"/>
          </a:xfrm>
        </p:grpSpPr>
        <p:sp>
          <p:nvSpPr>
            <p:cNvPr id="68" name="TextBox 67">
              <a:extLst>
                <a:ext uri="{FF2B5EF4-FFF2-40B4-BE49-F238E27FC236}">
                  <a16:creationId xmlns:a16="http://schemas.microsoft.com/office/drawing/2014/main" id="{AE82DDF0-1F2C-2203-9259-619BFF2D2E06}"/>
                </a:ext>
              </a:extLst>
            </p:cNvPr>
            <p:cNvSpPr txBox="1"/>
            <p:nvPr/>
          </p:nvSpPr>
          <p:spPr>
            <a:xfrm>
              <a:off x="9255170" y="3316433"/>
              <a:ext cx="2708784" cy="362795"/>
            </a:xfrm>
            <a:prstGeom prst="rect">
              <a:avLst/>
            </a:prstGeom>
            <a:noFill/>
          </p:spPr>
          <p:txBody>
            <a:bodyPr wrap="square" lIns="0" tIns="0" rIns="0" bIns="0" rtlCol="0" anchor="ctr">
              <a:noAutofit/>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68B3"/>
                  </a:solidFill>
                  <a:effectLst/>
                  <a:uLnTx/>
                  <a:uFillTx/>
                  <a:latin typeface="Arial" panose="020B0604020202020204" pitchFamily="34" charset="0"/>
                  <a:ea typeface="+mn-ea"/>
                  <a:cs typeface="Arial" panose="020B0604020202020204" pitchFamily="34" charset="0"/>
                </a:rPr>
                <a:t>1. Managers learned about their strengths and motivations to begin with </a:t>
              </a:r>
            </a:p>
          </p:txBody>
        </p:sp>
        <p:sp>
          <p:nvSpPr>
            <p:cNvPr id="69" name="TextBox 68">
              <a:extLst>
                <a:ext uri="{FF2B5EF4-FFF2-40B4-BE49-F238E27FC236}">
                  <a16:creationId xmlns:a16="http://schemas.microsoft.com/office/drawing/2014/main" id="{08421C34-151E-0568-C443-4DDE33643C01}"/>
                </a:ext>
              </a:extLst>
            </p:cNvPr>
            <p:cNvSpPr txBox="1"/>
            <p:nvPr/>
          </p:nvSpPr>
          <p:spPr>
            <a:xfrm>
              <a:off x="8994350" y="3791324"/>
              <a:ext cx="3189513" cy="788302"/>
            </a:xfrm>
            <a:prstGeom prst="rect">
              <a:avLst/>
            </a:prstGeom>
            <a:noFill/>
          </p:spPr>
          <p:txBody>
            <a:bodyPr wrap="square" lIns="0" tIns="0" rIns="0" bIns="0" rtlCol="0" anchor="t">
              <a:noAutofit/>
            </a:bodyPr>
            <a:lstStyle/>
            <a:p>
              <a:pPr marL="171450" marR="0" lvl="0" indent="-171450" algn="l" defTabSz="1039307"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GB" sz="900" b="0" i="0" u="none" strike="noStrike" kern="1200" cap="none" spc="0" normalizeH="0" baseline="0" noProof="0" dirty="0">
                  <a:ln>
                    <a:noFill/>
                  </a:ln>
                  <a:solidFill>
                    <a:prstClr val="black"/>
                  </a:solidFill>
                  <a:effectLst/>
                  <a:uLnTx/>
                  <a:uFillTx/>
                  <a:latin typeface="Arial" panose="020B0604020202020204"/>
                  <a:ea typeface="+mn-ea"/>
                  <a:cs typeface="+mn-cs"/>
                </a:rPr>
                <a:t>They used the </a:t>
              </a:r>
              <a:r>
                <a:rPr kumimoji="0" lang="en-GB" sz="900" i="0" u="sng" strike="noStrike" kern="1200" cap="none" spc="0" normalizeH="0" baseline="0" noProof="0" dirty="0">
                  <a:ln>
                    <a:noFill/>
                  </a:ln>
                  <a:solidFill>
                    <a:srgbClr val="0068B3"/>
                  </a:solidFill>
                  <a:effectLst/>
                  <a:uLnTx/>
                  <a:uFillTx/>
                  <a:latin typeface="Arial" panose="020B0604020202020204"/>
                  <a:ea typeface="+mn-ea"/>
                  <a:cs typeface="+mn-cs"/>
                  <a:hlinkClick r:id="rId7">
                    <a:extLst>
                      <a:ext uri="{A12FA001-AC4F-418D-AE19-62706E023703}">
                        <ahyp:hlinkClr xmlns:ahyp="http://schemas.microsoft.com/office/drawing/2018/hyperlinkcolor" val="tx"/>
                      </a:ext>
                    </a:extLst>
                  </a:hlinkClick>
                </a:rPr>
                <a:t>Strengths Match™ Workbook </a:t>
              </a:r>
              <a:r>
                <a:rPr kumimoji="0" lang="en-GB" sz="900" b="0" i="0" u="none" strike="noStrike" kern="1200" cap="none" spc="0" normalizeH="0" baseline="0" noProof="0" dirty="0">
                  <a:ln>
                    <a:noFill/>
                  </a:ln>
                  <a:solidFill>
                    <a:prstClr val="black"/>
                  </a:solidFill>
                  <a:effectLst/>
                  <a:uLnTx/>
                  <a:uFillTx/>
                  <a:latin typeface="Arial" panose="020B0604020202020204"/>
                  <a:ea typeface="+mn-ea"/>
                  <a:cs typeface="+mn-cs"/>
                </a:rPr>
                <a:t>to reflect on their strengths and how to help teams to identify theirs. </a:t>
              </a:r>
              <a:endParaRPr kumimoji="0" lang="en-GB" sz="9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171450" marR="0" lvl="0" indent="-171450" algn="l" defTabSz="1039307"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GB" sz="900" b="0" i="0" u="none" strike="noStrike" kern="1200" cap="none" spc="0" normalizeH="0" baseline="0" noProof="0" dirty="0">
                  <a:ln>
                    <a:noFill/>
                  </a:ln>
                  <a:solidFill>
                    <a:prstClr val="black"/>
                  </a:solidFill>
                  <a:effectLst/>
                  <a:uLnTx/>
                  <a:uFillTx/>
                  <a:latin typeface="Arial" panose="020B0604020202020204"/>
                  <a:ea typeface="+mn-ea"/>
                  <a:cs typeface="+mn-cs"/>
                </a:rPr>
                <a:t>They also watched the two accompanying Strengths video to learn how to practically help teams play to their strengths</a:t>
              </a:r>
            </a:p>
            <a:p>
              <a:pPr marL="445770" marR="0" lvl="1" indent="-171450" algn="l" defTabSz="1039307"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GB" sz="900" i="0" u="sng" strike="noStrike" kern="1200" cap="none" spc="0" normalizeH="0" baseline="0" noProof="0" dirty="0">
                  <a:ln>
                    <a:noFill/>
                  </a:ln>
                  <a:solidFill>
                    <a:srgbClr val="0068B3"/>
                  </a:solidFill>
                  <a:effectLst/>
                  <a:uLnTx/>
                  <a:uFillTx/>
                  <a:latin typeface="Arial" panose="020B0604020202020204"/>
                  <a:ea typeface="+mn-ea"/>
                  <a:cs typeface="+mn-cs"/>
                  <a:hlinkClick r:id="rId7">
                    <a:extLst>
                      <a:ext uri="{A12FA001-AC4F-418D-AE19-62706E023703}">
                        <ahyp:hlinkClr xmlns:ahyp="http://schemas.microsoft.com/office/drawing/2018/hyperlinkcolor" val="tx"/>
                      </a:ext>
                    </a:extLst>
                  </a:hlinkClick>
                </a:rPr>
                <a:t>Workshop one: Playing to my strengths</a:t>
              </a:r>
              <a:endParaRPr kumimoji="0" lang="en-GB" sz="900" i="0" u="sng" strike="noStrike" kern="1200" cap="none" spc="0" normalizeH="0" baseline="0" noProof="0" dirty="0">
                <a:ln>
                  <a:noFill/>
                </a:ln>
                <a:solidFill>
                  <a:srgbClr val="0068B3"/>
                </a:solidFill>
                <a:effectLst/>
                <a:uLnTx/>
                <a:uFillTx/>
                <a:latin typeface="Arial" panose="020B0604020202020204"/>
                <a:ea typeface="+mn-ea"/>
                <a:cs typeface="Arial" panose="020B0604020202020204"/>
              </a:endParaRPr>
            </a:p>
            <a:p>
              <a:pPr marL="445770" marR="0" lvl="1" indent="-171450" algn="l" defTabSz="1039307"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GB" sz="900" i="0" u="sng" strike="noStrike" kern="1200" cap="none" spc="0" normalizeH="0" baseline="0" noProof="0" dirty="0">
                  <a:ln>
                    <a:noFill/>
                  </a:ln>
                  <a:solidFill>
                    <a:srgbClr val="0068B3"/>
                  </a:solidFill>
                  <a:effectLst/>
                  <a:uLnTx/>
                  <a:uFillTx/>
                  <a:latin typeface="Arial" panose="020B0604020202020204"/>
                  <a:ea typeface="+mn-ea"/>
                  <a:cs typeface="+mn-cs"/>
                  <a:hlinkClick r:id="rId7">
                    <a:extLst>
                      <a:ext uri="{A12FA001-AC4F-418D-AE19-62706E023703}">
                        <ahyp:hlinkClr xmlns:ahyp="http://schemas.microsoft.com/office/drawing/2018/hyperlinkcolor" val="tx"/>
                      </a:ext>
                    </a:extLst>
                  </a:hlinkClick>
                </a:rPr>
                <a:t>Workshop two: Helping my team play to their strengths</a:t>
              </a:r>
              <a:endParaRPr kumimoji="0" lang="en-GB" sz="900" i="0" u="sng" strike="noStrike" kern="1200" cap="none" spc="0" normalizeH="0" baseline="0" noProof="0" dirty="0">
                <a:ln>
                  <a:noFill/>
                </a:ln>
                <a:solidFill>
                  <a:srgbClr val="0068B3"/>
                </a:solidFill>
                <a:effectLst/>
                <a:uLnTx/>
                <a:uFillTx/>
                <a:latin typeface="Arial" panose="020B0604020202020204"/>
                <a:ea typeface="+mn-ea"/>
                <a:cs typeface="Arial" panose="020B0604020202020204"/>
              </a:endParaRPr>
            </a:p>
          </p:txBody>
        </p:sp>
      </p:grpSp>
      <p:grpSp>
        <p:nvGrpSpPr>
          <p:cNvPr id="71" name="Group 70">
            <a:extLst>
              <a:ext uri="{FF2B5EF4-FFF2-40B4-BE49-F238E27FC236}">
                <a16:creationId xmlns:a16="http://schemas.microsoft.com/office/drawing/2014/main" id="{A14246D7-2CE7-9079-15DC-E789680E2C83}"/>
              </a:ext>
            </a:extLst>
          </p:cNvPr>
          <p:cNvGrpSpPr/>
          <p:nvPr/>
        </p:nvGrpSpPr>
        <p:grpSpPr>
          <a:xfrm>
            <a:off x="8969933" y="4917050"/>
            <a:ext cx="3040098" cy="1629187"/>
            <a:chOff x="7301566" y="4094580"/>
            <a:chExt cx="2892214" cy="1629187"/>
          </a:xfrm>
        </p:grpSpPr>
        <p:sp>
          <p:nvSpPr>
            <p:cNvPr id="72" name="TextBox 71">
              <a:extLst>
                <a:ext uri="{FF2B5EF4-FFF2-40B4-BE49-F238E27FC236}">
                  <a16:creationId xmlns:a16="http://schemas.microsoft.com/office/drawing/2014/main" id="{D3BF2F4B-2CD4-499E-D73F-0F55D7266CB5}"/>
                </a:ext>
              </a:extLst>
            </p:cNvPr>
            <p:cNvSpPr txBox="1"/>
            <p:nvPr/>
          </p:nvSpPr>
          <p:spPr>
            <a:xfrm>
              <a:off x="7425831" y="4094580"/>
              <a:ext cx="2388944" cy="301065"/>
            </a:xfrm>
            <a:prstGeom prst="rect">
              <a:avLst/>
            </a:prstGeom>
            <a:noFill/>
          </p:spPr>
          <p:txBody>
            <a:bodyPr wrap="square" lIns="0" tIns="0" rIns="0" bIns="0" rtlCol="0" anchor="ctr">
              <a:noAutofit/>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68B3"/>
                  </a:solidFill>
                  <a:effectLst/>
                  <a:uLnTx/>
                  <a:uFillTx/>
                  <a:latin typeface="Arial" panose="020B0604020202020204" pitchFamily="34" charset="0"/>
                  <a:ea typeface="+mn-ea"/>
                  <a:cs typeface="Arial" panose="020B0604020202020204" pitchFamily="34" charset="0"/>
                </a:rPr>
                <a:t>2. They also learned how to help staff set career goals using coaching skills  </a:t>
              </a:r>
            </a:p>
          </p:txBody>
        </p:sp>
        <p:sp>
          <p:nvSpPr>
            <p:cNvPr id="73" name="TextBox 72">
              <a:extLst>
                <a:ext uri="{FF2B5EF4-FFF2-40B4-BE49-F238E27FC236}">
                  <a16:creationId xmlns:a16="http://schemas.microsoft.com/office/drawing/2014/main" id="{A85374E7-09A8-19A9-2EA6-B1E4C866BA73}"/>
                </a:ext>
              </a:extLst>
            </p:cNvPr>
            <p:cNvSpPr txBox="1"/>
            <p:nvPr/>
          </p:nvSpPr>
          <p:spPr>
            <a:xfrm>
              <a:off x="7301566" y="4559547"/>
              <a:ext cx="2892214" cy="1164220"/>
            </a:xfrm>
            <a:prstGeom prst="rect">
              <a:avLst/>
            </a:prstGeom>
            <a:noFill/>
          </p:spPr>
          <p:txBody>
            <a:bodyPr wrap="square" lIns="0" tIns="0" rIns="0" bIns="0" rtlCol="0">
              <a:noAutofit/>
            </a:bodyPr>
            <a:lstStyle/>
            <a:p>
              <a:pPr marL="171450" marR="0" lvl="0" indent="-171450" algn="l" defTabSz="1039307"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GB" sz="900" b="0" i="0" u="none" strike="noStrike" kern="1200" cap="none" spc="0" normalizeH="0" baseline="0" noProof="0" dirty="0">
                  <a:ln>
                    <a:noFill/>
                  </a:ln>
                  <a:solidFill>
                    <a:prstClr val="black"/>
                  </a:solidFill>
                  <a:effectLst/>
                  <a:uLnTx/>
                  <a:uFillTx/>
                  <a:latin typeface="Arial" panose="020B0604020202020204"/>
                  <a:ea typeface="+mn-ea"/>
                  <a:cs typeface="+mn-cs"/>
                </a:rPr>
                <a:t>They watched two learning videos on setting goals with teams and communicating effectively with teams</a:t>
              </a:r>
            </a:p>
            <a:p>
              <a:pPr marL="361950" marR="0" lvl="1" indent="-171450" algn="l" defTabSz="1039307"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GB" sz="900" i="0" u="sng" strike="noStrike" kern="1200" cap="none" spc="0" normalizeH="0" baseline="0" noProof="0" dirty="0">
                  <a:ln>
                    <a:noFill/>
                  </a:ln>
                  <a:solidFill>
                    <a:srgbClr val="0068B3"/>
                  </a:solidFill>
                  <a:effectLst/>
                  <a:uLnTx/>
                  <a:uFillTx/>
                  <a:latin typeface="Arial" panose="020B0604020202020204"/>
                  <a:ea typeface="+mn-ea"/>
                  <a:cs typeface="+mn-cs"/>
                  <a:hlinkClick r:id="rId7">
                    <a:extLst>
                      <a:ext uri="{A12FA001-AC4F-418D-AE19-62706E023703}">
                        <ahyp:hlinkClr xmlns:ahyp="http://schemas.microsoft.com/office/drawing/2018/hyperlinkcolor" val="tx"/>
                      </a:ext>
                    </a:extLst>
                  </a:hlinkClick>
                </a:rPr>
                <a:t>Setting goals – starting with the end in mind and effective communications</a:t>
              </a:r>
              <a:endParaRPr kumimoji="0" lang="en-GB" sz="900" i="0" u="sng" strike="noStrike" kern="1200" cap="none" spc="0" normalizeH="0" baseline="0" noProof="0" dirty="0">
                <a:ln>
                  <a:noFill/>
                </a:ln>
                <a:solidFill>
                  <a:srgbClr val="0068B3"/>
                </a:solidFill>
                <a:effectLst/>
                <a:uLnTx/>
                <a:uFillTx/>
                <a:latin typeface="Arial" panose="020B0604020202020204"/>
                <a:ea typeface="+mn-ea"/>
                <a:cs typeface="+mn-cs"/>
              </a:endParaRPr>
            </a:p>
            <a:p>
              <a:pPr marL="361950" marR="0" lvl="1" indent="-171450" algn="l" defTabSz="1039307"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GB" sz="900" i="0" u="sng" strike="noStrike" kern="1200" cap="none" spc="0" normalizeH="0" baseline="0" noProof="0" dirty="0">
                  <a:ln>
                    <a:noFill/>
                  </a:ln>
                  <a:solidFill>
                    <a:srgbClr val="0068B3"/>
                  </a:solidFill>
                  <a:effectLst/>
                  <a:uLnTx/>
                  <a:uFillTx/>
                  <a:latin typeface="Arial" panose="020B0604020202020204"/>
                  <a:ea typeface="+mn-ea"/>
                  <a:cs typeface="+mn-cs"/>
                  <a:hlinkClick r:id="rId7">
                    <a:extLst>
                      <a:ext uri="{A12FA001-AC4F-418D-AE19-62706E023703}">
                        <ahyp:hlinkClr xmlns:ahyp="http://schemas.microsoft.com/office/drawing/2018/hyperlinkcolor" val="tx"/>
                      </a:ext>
                    </a:extLst>
                  </a:hlinkClick>
                </a:rPr>
                <a:t>Understanding different leadership styles and having great conversations </a:t>
              </a:r>
              <a:endParaRPr kumimoji="0" lang="en-GB" sz="900" i="0" u="sng" strike="noStrike" kern="1200" cap="none" spc="0" normalizeH="0" baseline="0" noProof="0" dirty="0">
                <a:ln>
                  <a:noFill/>
                </a:ln>
                <a:solidFill>
                  <a:srgbClr val="0068B3"/>
                </a:solidFill>
                <a:effectLst/>
                <a:uLnTx/>
                <a:uFillTx/>
                <a:latin typeface="Arial" panose="020B0604020202020204"/>
                <a:ea typeface="+mn-ea"/>
                <a:cs typeface="+mn-cs"/>
              </a:endParaRPr>
            </a:p>
            <a:p>
              <a:pPr marL="361950" marR="0" lvl="1" indent="-171450" algn="l" defTabSz="1039307"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GB" sz="900" i="0" u="sng" strike="noStrike" kern="1200" cap="none" spc="0" normalizeH="0" baseline="0" noProof="0" dirty="0">
                  <a:ln>
                    <a:noFill/>
                  </a:ln>
                  <a:solidFill>
                    <a:srgbClr val="0068B3"/>
                  </a:solidFill>
                  <a:effectLst/>
                  <a:uLnTx/>
                  <a:uFillTx/>
                  <a:latin typeface="Arial" panose="020B0604020202020204"/>
                  <a:ea typeface="+mn-ea"/>
                  <a:cs typeface="+mn-cs"/>
                  <a:hlinkClick r:id="rId8">
                    <a:extLst>
                      <a:ext uri="{A12FA001-AC4F-418D-AE19-62706E023703}">
                        <ahyp:hlinkClr xmlns:ahyp="http://schemas.microsoft.com/office/drawing/2018/hyperlinkcolor" val="tx"/>
                      </a:ext>
                    </a:extLst>
                  </a:hlinkClick>
                </a:rPr>
                <a:t>Having career conversations toolkit</a:t>
              </a:r>
              <a:endParaRPr kumimoji="0" lang="en-GB" sz="900" i="0" u="sng" strike="noStrike" kern="1200" cap="none" spc="0" normalizeH="0" baseline="0" noProof="0" dirty="0">
                <a:ln>
                  <a:noFill/>
                </a:ln>
                <a:solidFill>
                  <a:srgbClr val="0068B3"/>
                </a:solidFill>
                <a:effectLst/>
                <a:uLnTx/>
                <a:uFillTx/>
                <a:latin typeface="Arial" panose="020B0604020202020204"/>
                <a:ea typeface="+mn-ea"/>
                <a:cs typeface="+mn-cs"/>
              </a:endParaRPr>
            </a:p>
            <a:p>
              <a:pPr marL="0" marR="0" lvl="1" indent="0" algn="l" defTabSz="1039307" rtl="0" eaLnBrk="1" fontAlgn="auto" latinLnBrk="0" hangingPunct="1">
                <a:lnSpc>
                  <a:spcPct val="9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nvGrpSpPr>
          <p:cNvPr id="75" name="Group 74">
            <a:extLst>
              <a:ext uri="{FF2B5EF4-FFF2-40B4-BE49-F238E27FC236}">
                <a16:creationId xmlns:a16="http://schemas.microsoft.com/office/drawing/2014/main" id="{2E7093AC-B8A7-A2A0-5F95-A2625EA5D05E}"/>
              </a:ext>
            </a:extLst>
          </p:cNvPr>
          <p:cNvGrpSpPr/>
          <p:nvPr/>
        </p:nvGrpSpPr>
        <p:grpSpPr>
          <a:xfrm>
            <a:off x="5869669" y="5413723"/>
            <a:ext cx="2784023" cy="912835"/>
            <a:chOff x="6677938" y="5114585"/>
            <a:chExt cx="2784023" cy="912835"/>
          </a:xfrm>
        </p:grpSpPr>
        <p:sp>
          <p:nvSpPr>
            <p:cNvPr id="76" name="TextBox 75">
              <a:extLst>
                <a:ext uri="{FF2B5EF4-FFF2-40B4-BE49-F238E27FC236}">
                  <a16:creationId xmlns:a16="http://schemas.microsoft.com/office/drawing/2014/main" id="{BDBD275F-4B15-3F47-B618-E87C8EE847B6}"/>
                </a:ext>
              </a:extLst>
            </p:cNvPr>
            <p:cNvSpPr txBox="1"/>
            <p:nvPr/>
          </p:nvSpPr>
          <p:spPr>
            <a:xfrm>
              <a:off x="6866700" y="5114585"/>
              <a:ext cx="2255450" cy="253526"/>
            </a:xfrm>
            <a:prstGeom prst="rect">
              <a:avLst/>
            </a:prstGeom>
            <a:noFill/>
          </p:spPr>
          <p:txBody>
            <a:bodyPr wrap="square" lIns="0" tIns="0" rIns="0" bIns="0" rtlCol="0" anchor="ctr">
              <a:noAutofit/>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68B3"/>
                  </a:solidFill>
                  <a:effectLst/>
                  <a:uLnTx/>
                  <a:uFillTx/>
                  <a:latin typeface="Arial" panose="020B0604020202020204" pitchFamily="34" charset="0"/>
                  <a:ea typeface="+mn-ea"/>
                  <a:cs typeface="Arial" panose="020B0604020202020204" pitchFamily="34" charset="0"/>
                </a:rPr>
                <a:t>3. Working with line reports to assess skills and plan meaningful development</a:t>
              </a:r>
            </a:p>
          </p:txBody>
        </p:sp>
        <p:sp>
          <p:nvSpPr>
            <p:cNvPr id="77" name="TextBox 76">
              <a:extLst>
                <a:ext uri="{FF2B5EF4-FFF2-40B4-BE49-F238E27FC236}">
                  <a16:creationId xmlns:a16="http://schemas.microsoft.com/office/drawing/2014/main" id="{80962E45-0A61-69D6-22FF-371922CE0B64}"/>
                </a:ext>
              </a:extLst>
            </p:cNvPr>
            <p:cNvSpPr txBox="1"/>
            <p:nvPr/>
          </p:nvSpPr>
          <p:spPr>
            <a:xfrm>
              <a:off x="6677938" y="5437771"/>
              <a:ext cx="2784023" cy="589649"/>
            </a:xfrm>
            <a:prstGeom prst="rect">
              <a:avLst/>
            </a:prstGeom>
            <a:noFill/>
          </p:spPr>
          <p:txBody>
            <a:bodyPr wrap="square" lIns="0" tIns="0" rIns="0" bIns="0" rtlCol="0">
              <a:noAutofit/>
            </a:bodyPr>
            <a:lstStyle/>
            <a:p>
              <a:pPr marL="0" marR="0" lvl="0" indent="0" algn="l" defTabSz="1039307" rtl="0" eaLnBrk="1" fontAlgn="auto" latinLnBrk="0" hangingPunct="1">
                <a:lnSpc>
                  <a:spcPct val="9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171450" marR="0" lvl="0" indent="-171450" algn="l" defTabSz="1039307"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GB" sz="800" b="0" i="0" u="none" strike="noStrike" kern="1200" cap="none" spc="0" normalizeH="0" baseline="0" noProof="0" dirty="0">
                  <a:ln>
                    <a:noFill/>
                  </a:ln>
                  <a:solidFill>
                    <a:prstClr val="black"/>
                  </a:solidFill>
                  <a:effectLst/>
                  <a:uLnTx/>
                  <a:uFillTx/>
                  <a:latin typeface="Arial" panose="020B0604020202020204"/>
                  <a:ea typeface="+mn-ea"/>
                  <a:cs typeface="+mn-cs"/>
                </a:rPr>
                <a:t>They have been using the </a:t>
              </a:r>
              <a:r>
                <a:rPr kumimoji="0" lang="en-GB" sz="800" i="0" u="sng" strike="noStrike" kern="1200" cap="none" spc="0" normalizeH="0" baseline="0" noProof="0" dirty="0">
                  <a:ln>
                    <a:noFill/>
                  </a:ln>
                  <a:solidFill>
                    <a:srgbClr val="0068B3"/>
                  </a:solidFill>
                  <a:effectLst/>
                  <a:uLnTx/>
                  <a:uFillTx/>
                  <a:latin typeface="Arial" panose="020B0604020202020204"/>
                  <a:ea typeface="+mn-ea"/>
                  <a:cs typeface="+mn-cs"/>
                  <a:hlinkClick r:id="rId9">
                    <a:extLst>
                      <a:ext uri="{A12FA001-AC4F-418D-AE19-62706E023703}">
                        <ahyp:hlinkClr xmlns:ahyp="http://schemas.microsoft.com/office/drawing/2018/hyperlinkcolor" val="tx"/>
                      </a:ext>
                    </a:extLst>
                  </a:hlinkClick>
                </a:rPr>
                <a:t>Pathway skills self-assessment</a:t>
              </a:r>
              <a:r>
                <a:rPr kumimoji="0" lang="en-GB" sz="800" i="0" u="none" strike="noStrike" kern="1200" cap="none" spc="0" normalizeH="0" baseline="0" noProof="0" dirty="0">
                  <a:ln>
                    <a:noFill/>
                  </a:ln>
                  <a:solidFill>
                    <a:srgbClr val="0068B3"/>
                  </a:solidFill>
                  <a:effectLst/>
                  <a:uLnTx/>
                  <a:uFillTx/>
                  <a:latin typeface="Arial" panose="020B0604020202020204"/>
                  <a:ea typeface="+mn-ea"/>
                  <a:cs typeface="+mn-cs"/>
                  <a:hlinkClick r:id="rId9">
                    <a:extLst>
                      <a:ext uri="{A12FA001-AC4F-418D-AE19-62706E023703}">
                        <ahyp:hlinkClr xmlns:ahyp="http://schemas.microsoft.com/office/drawing/2018/hyperlinkcolor" val="tx"/>
                      </a:ext>
                    </a:extLst>
                  </a:hlinkClick>
                </a:rPr>
                <a:t> </a:t>
              </a:r>
              <a:r>
                <a:rPr kumimoji="0" lang="en-GB" sz="800" b="0" i="0" u="none" strike="noStrike" kern="1200" cap="none" spc="0" normalizeH="0" baseline="0" noProof="0" dirty="0">
                  <a:ln>
                    <a:noFill/>
                  </a:ln>
                  <a:solidFill>
                    <a:prstClr val="black"/>
                  </a:solidFill>
                  <a:effectLst/>
                  <a:uLnTx/>
                  <a:uFillTx/>
                  <a:latin typeface="Arial" panose="020B0604020202020204"/>
                  <a:ea typeface="+mn-ea"/>
                  <a:cs typeface="+mn-cs"/>
                </a:rPr>
                <a:t>to discuss levels of competency</a:t>
              </a:r>
            </a:p>
            <a:p>
              <a:pPr marL="171450" marR="0" lvl="0" indent="-171450" algn="l" defTabSz="1039307"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GB" sz="800" b="0" i="0" u="none" strike="noStrike" kern="1200" cap="none" spc="0" normalizeH="0" baseline="0" noProof="0" dirty="0">
                  <a:ln>
                    <a:noFill/>
                  </a:ln>
                  <a:solidFill>
                    <a:prstClr val="black"/>
                  </a:solidFill>
                  <a:effectLst/>
                  <a:uLnTx/>
                  <a:uFillTx/>
                  <a:latin typeface="Arial" panose="020B0604020202020204"/>
                  <a:ea typeface="+mn-ea"/>
                  <a:cs typeface="+mn-cs"/>
                </a:rPr>
                <a:t>They used the Career Development Plan template to capture goals and actions, and check-in on progress either during supervision or quarterly</a:t>
              </a:r>
            </a:p>
            <a:p>
              <a:pPr marL="171450" marR="0" lvl="0" indent="-171450" algn="l" defTabSz="1039307"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GB" sz="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
        <p:nvSpPr>
          <p:cNvPr id="79" name="TextBox 78">
            <a:extLst>
              <a:ext uri="{FF2B5EF4-FFF2-40B4-BE49-F238E27FC236}">
                <a16:creationId xmlns:a16="http://schemas.microsoft.com/office/drawing/2014/main" id="{925BDA57-8FF1-7F38-44D5-0417E183F731}"/>
              </a:ext>
            </a:extLst>
          </p:cNvPr>
          <p:cNvSpPr txBox="1"/>
          <p:nvPr/>
        </p:nvSpPr>
        <p:spPr>
          <a:xfrm>
            <a:off x="21948" y="6491502"/>
            <a:ext cx="5121315" cy="369332"/>
          </a:xfrm>
          <a:prstGeom prst="rect">
            <a:avLst/>
          </a:prstGeom>
          <a:noFill/>
        </p:spPr>
        <p:txBody>
          <a:bodyPr wrap="square" rtlCol="0">
            <a:spAutoFit/>
          </a:bodyPr>
          <a:lstStyle/>
          <a:p>
            <a:pPr algn="l" defTabSz="1039307" rtl="0"/>
            <a:r>
              <a:rPr lang="en-GB" sz="900" b="1" kern="1200" dirty="0">
                <a:solidFill>
                  <a:srgbClr val="606060"/>
                </a:solidFill>
                <a:latin typeface="Arial" panose="020B0604020202020204"/>
                <a:ea typeface="+mn-ea"/>
                <a:cs typeface="+mn-cs"/>
              </a:rPr>
              <a:t>Note: The resources mentioned on this slide are available on the Skills for Care website.</a:t>
            </a:r>
          </a:p>
          <a:p>
            <a:pPr algn="l" defTabSz="1039307" rtl="0"/>
            <a:r>
              <a:rPr lang="en-GB" sz="900" b="1" kern="1200" dirty="0">
                <a:solidFill>
                  <a:srgbClr val="606060"/>
                </a:solidFill>
                <a:latin typeface="Arial" panose="020B0604020202020204"/>
                <a:ea typeface="+mn-ea"/>
                <a:cs typeface="+mn-cs"/>
              </a:rPr>
              <a:t>Some of the detail on how Early Adopters put these into action is in appendix 1</a:t>
            </a:r>
          </a:p>
        </p:txBody>
      </p:sp>
      <p:pic>
        <p:nvPicPr>
          <p:cNvPr id="80" name="Picture 2">
            <a:extLst>
              <a:ext uri="{FF2B5EF4-FFF2-40B4-BE49-F238E27FC236}">
                <a16:creationId xmlns:a16="http://schemas.microsoft.com/office/drawing/2014/main" id="{FC1264CE-42BB-B860-9E19-A9FB781585A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54415" y="3783103"/>
            <a:ext cx="667690" cy="66769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4" descr="Icon&#10;&#10;Description automatically generated">
            <a:extLst>
              <a:ext uri="{FF2B5EF4-FFF2-40B4-BE49-F238E27FC236}">
                <a16:creationId xmlns:a16="http://schemas.microsoft.com/office/drawing/2014/main" id="{1DBBEF81-719C-17B5-990A-A90D6CCF15D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36790" y="3996050"/>
            <a:ext cx="734459" cy="731425"/>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6">
            <a:extLst>
              <a:ext uri="{FF2B5EF4-FFF2-40B4-BE49-F238E27FC236}">
                <a16:creationId xmlns:a16="http://schemas.microsoft.com/office/drawing/2014/main" id="{B918C0F5-743F-7F6A-59D1-D90D610DB77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58220" y="4291605"/>
            <a:ext cx="606991" cy="606991"/>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 descr="A person wearing glasses and a grey shirt&#10;&#10;Description automatically generated">
            <a:extLst>
              <a:ext uri="{FF2B5EF4-FFF2-40B4-BE49-F238E27FC236}">
                <a16:creationId xmlns:a16="http://schemas.microsoft.com/office/drawing/2014/main" id="{CF30695D-99A3-DA95-725C-48A5F7630AA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47134" y="3891408"/>
            <a:ext cx="841344" cy="818293"/>
          </a:xfrm>
          <a:prstGeom prst="ellipse">
            <a:avLst/>
          </a:prstGeom>
          <a:ln w="19050" cap="rnd">
            <a:solidFill>
              <a:srgbClr val="0070C0"/>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512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689EE-1F83-7FAC-C428-BDBEAC3E06F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134E3E7-501F-F76F-298A-CB804EAF768C}"/>
              </a:ext>
            </a:extLst>
          </p:cNvPr>
          <p:cNvSpPr>
            <a:spLocks noGrp="1"/>
          </p:cNvSpPr>
          <p:nvPr>
            <p:ph type="body" sz="quarter" idx="10"/>
          </p:nvPr>
        </p:nvSpPr>
        <p:spPr/>
        <p:txBody>
          <a:bodyPr/>
          <a:lstStyle/>
          <a:p>
            <a:endParaRPr lang="en-GB"/>
          </a:p>
        </p:txBody>
      </p:sp>
      <p:sp>
        <p:nvSpPr>
          <p:cNvPr id="4" name="Text Placeholder 3">
            <a:extLst>
              <a:ext uri="{FF2B5EF4-FFF2-40B4-BE49-F238E27FC236}">
                <a16:creationId xmlns:a16="http://schemas.microsoft.com/office/drawing/2014/main" id="{28309C80-C6EB-C55E-81F8-12C8EF37C936}"/>
              </a:ext>
            </a:extLst>
          </p:cNvPr>
          <p:cNvSpPr>
            <a:spLocks noGrp="1"/>
          </p:cNvSpPr>
          <p:nvPr>
            <p:ph type="body" sz="quarter" idx="12"/>
          </p:nvPr>
        </p:nvSpPr>
        <p:spPr/>
        <p:txBody>
          <a:bodyPr/>
          <a:lstStyle/>
          <a:p>
            <a:r>
              <a:rPr lang="en-GB" sz="3200" dirty="0"/>
              <a:t>Discover how the Pathway can </a:t>
            </a:r>
          </a:p>
          <a:p>
            <a:r>
              <a:rPr lang="en-GB" sz="3200" dirty="0"/>
              <a:t>support with recruitment and retention</a:t>
            </a:r>
          </a:p>
        </p:txBody>
      </p:sp>
      <p:sp>
        <p:nvSpPr>
          <p:cNvPr id="5" name="Rectangle 4">
            <a:extLst>
              <a:ext uri="{FF2B5EF4-FFF2-40B4-BE49-F238E27FC236}">
                <a16:creationId xmlns:a16="http://schemas.microsoft.com/office/drawing/2014/main" id="{D5960A8D-8E8A-37F9-3DF9-53FFD3C90387}"/>
              </a:ext>
            </a:extLst>
          </p:cNvPr>
          <p:cNvSpPr/>
          <p:nvPr/>
        </p:nvSpPr>
        <p:spPr>
          <a:xfrm>
            <a:off x="414391" y="1600937"/>
            <a:ext cx="11492567" cy="702502"/>
          </a:xfrm>
          <a:prstGeom prst="rect">
            <a:avLst/>
          </a:prstGeom>
          <a:solidFill>
            <a:srgbClr val="0068B3">
              <a:alpha val="10000"/>
            </a:srgbClr>
          </a:solidFill>
          <a:ln w="10795" cap="flat" cmpd="sng" algn="ctr">
            <a:noFill/>
            <a:prstDash val="solid"/>
          </a:ln>
          <a:effectLst/>
        </p:spPr>
        <p:txBody>
          <a:bodyPr rtlCol="0" anchor="t"/>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know that implementing something new can feel daunting or hard to prioritise when everyone is busy, we have worked to make this process as clear and structured as possible. The discussions with some Early Adopters informed us that they also felt apprehensive at first, but having piloted the Pathway to test the benefits and impact internally, they have shared the following insights from using the Pathway: </a:t>
            </a:r>
          </a:p>
        </p:txBody>
      </p:sp>
      <p:pic>
        <p:nvPicPr>
          <p:cNvPr id="6" name="Picture 5">
            <a:extLst>
              <a:ext uri="{FF2B5EF4-FFF2-40B4-BE49-F238E27FC236}">
                <a16:creationId xmlns:a16="http://schemas.microsoft.com/office/drawing/2014/main" id="{2C988841-12B9-D4AD-2A4A-C8A1F2453153}"/>
              </a:ext>
            </a:extLst>
          </p:cNvPr>
          <p:cNvPicPr>
            <a:picLocks noChangeAspect="1"/>
          </p:cNvPicPr>
          <p:nvPr/>
        </p:nvPicPr>
        <p:blipFill>
          <a:blip r:embed="rId2"/>
          <a:stretch>
            <a:fillRect/>
          </a:stretch>
        </p:blipFill>
        <p:spPr>
          <a:xfrm>
            <a:off x="414391" y="2423156"/>
            <a:ext cx="6194227" cy="3874655"/>
          </a:xfrm>
          <a:prstGeom prst="rect">
            <a:avLst/>
          </a:prstGeom>
        </p:spPr>
      </p:pic>
      <p:sp>
        <p:nvSpPr>
          <p:cNvPr id="7" name="TextBox 6">
            <a:extLst>
              <a:ext uri="{FF2B5EF4-FFF2-40B4-BE49-F238E27FC236}">
                <a16:creationId xmlns:a16="http://schemas.microsoft.com/office/drawing/2014/main" id="{3D4135D1-8438-CE01-90A2-C3B5111F5DF2}"/>
              </a:ext>
            </a:extLst>
          </p:cNvPr>
          <p:cNvSpPr txBox="1"/>
          <p:nvPr/>
        </p:nvSpPr>
        <p:spPr>
          <a:xfrm>
            <a:off x="6983431" y="2414819"/>
            <a:ext cx="4877889" cy="738664"/>
          </a:xfrm>
          <a:prstGeom prst="rect">
            <a:avLst/>
          </a:prstGeom>
          <a:noFill/>
        </p:spPr>
        <p:txBody>
          <a:bodyPr wrap="square">
            <a:spAutoFit/>
          </a:bodyPr>
          <a:lstStyle/>
          <a:p>
            <a:r>
              <a:rPr lang="en-GB" sz="1400" b="1" dirty="0">
                <a:effectLst/>
                <a:latin typeface="Arial" panose="020B0604020202020204" pitchFamily="34" charset="0"/>
                <a:ea typeface="Times New Roman" panose="02020603050405020304" pitchFamily="18" charset="0"/>
              </a:rPr>
              <a:t>“</a:t>
            </a:r>
            <a:r>
              <a:rPr lang="en-GB" sz="1400" dirty="0">
                <a:effectLst/>
                <a:latin typeface="Arial" panose="020B0604020202020204" pitchFamily="34" charset="0"/>
                <a:ea typeface="Times New Roman" panose="02020603050405020304" pitchFamily="18" charset="0"/>
              </a:rPr>
              <a:t>The Care Workforce Pathway brings a much needed and valuable opportunity</a:t>
            </a:r>
            <a:r>
              <a:rPr lang="en-GB" sz="1400" b="1" dirty="0">
                <a:effectLst/>
                <a:latin typeface="Arial" panose="020B0604020202020204" pitchFamily="34" charset="0"/>
                <a:ea typeface="Times New Roman" panose="02020603050405020304" pitchFamily="18" charset="0"/>
              </a:rPr>
              <a:t> </a:t>
            </a:r>
            <a:r>
              <a:rPr lang="en-GB" sz="1400" dirty="0">
                <a:effectLst/>
                <a:latin typeface="Arial" panose="020B0604020202020204" pitchFamily="34" charset="0"/>
                <a:ea typeface="Times New Roman" panose="02020603050405020304" pitchFamily="18" charset="0"/>
              </a:rPr>
              <a:t>to</a:t>
            </a:r>
            <a:r>
              <a:rPr lang="en-GB" sz="1400" b="1" dirty="0">
                <a:effectLst/>
                <a:latin typeface="Arial" panose="020B0604020202020204" pitchFamily="34" charset="0"/>
                <a:ea typeface="Times New Roman" panose="02020603050405020304" pitchFamily="18" charset="0"/>
              </a:rPr>
              <a:t> </a:t>
            </a:r>
            <a:r>
              <a:rPr lang="en-GB" sz="1400" b="1" dirty="0">
                <a:solidFill>
                  <a:srgbClr val="0068B3"/>
                </a:solidFill>
                <a:effectLst/>
                <a:latin typeface="Arial" panose="020B0604020202020204" pitchFamily="34" charset="0"/>
                <a:ea typeface="Times New Roman" panose="02020603050405020304" pitchFamily="18" charset="0"/>
              </a:rPr>
              <a:t>professionalise the sector and recognise the work our colleagues do.” </a:t>
            </a:r>
            <a:r>
              <a:rPr lang="en-GB" sz="1400" b="1" dirty="0">
                <a:effectLst/>
                <a:latin typeface="Arial" panose="020B0604020202020204" pitchFamily="34" charset="0"/>
                <a:ea typeface="Times New Roman" panose="02020603050405020304" pitchFamily="18" charset="0"/>
              </a:rPr>
              <a:t>Mencap</a:t>
            </a:r>
            <a:endParaRPr lang="en-GB" sz="1400" b="1" dirty="0"/>
          </a:p>
        </p:txBody>
      </p:sp>
      <p:sp>
        <p:nvSpPr>
          <p:cNvPr id="8" name="TextBox 7">
            <a:extLst>
              <a:ext uri="{FF2B5EF4-FFF2-40B4-BE49-F238E27FC236}">
                <a16:creationId xmlns:a16="http://schemas.microsoft.com/office/drawing/2014/main" id="{478AC930-71A6-82D1-C2D0-28816EBA5F5D}"/>
              </a:ext>
            </a:extLst>
          </p:cNvPr>
          <p:cNvSpPr txBox="1"/>
          <p:nvPr/>
        </p:nvSpPr>
        <p:spPr>
          <a:xfrm>
            <a:off x="6983430" y="3594453"/>
            <a:ext cx="5028868" cy="984885"/>
          </a:xfrm>
          <a:prstGeom prst="rect">
            <a:avLst/>
          </a:prstGeom>
          <a:noFill/>
        </p:spPr>
        <p:txBody>
          <a:bodyPr wrap="square">
            <a:spAutoFit/>
          </a:bodyPr>
          <a:lstStyle/>
          <a:p>
            <a:r>
              <a:rPr lang="en-GB" sz="1400" dirty="0">
                <a:effectLst/>
                <a:latin typeface="Arial" panose="020B0604020202020204" pitchFamily="34" charset="0"/>
                <a:ea typeface="Times New Roman" panose="02020603050405020304" pitchFamily="18" charset="0"/>
              </a:rPr>
              <a:t>“This clarity will attract talented individuals who are looking for a well-defined and rewarding career in social care, and it will support our </a:t>
            </a:r>
            <a:r>
              <a:rPr lang="en-GB" sz="1400" b="1" dirty="0">
                <a:solidFill>
                  <a:srgbClr val="0068B3"/>
                </a:solidFill>
                <a:effectLst/>
                <a:latin typeface="Arial" panose="020B0604020202020204" pitchFamily="34" charset="0"/>
                <a:ea typeface="Times New Roman" panose="02020603050405020304" pitchFamily="18" charset="0"/>
              </a:rPr>
              <a:t>commitment to professional development and excellence</a:t>
            </a:r>
            <a:r>
              <a:rPr lang="en-GB" sz="1400" dirty="0">
                <a:effectLst/>
                <a:latin typeface="Arial" panose="020B0604020202020204" pitchFamily="34" charset="0"/>
                <a:ea typeface="Times New Roman" panose="02020603050405020304" pitchFamily="18" charset="0"/>
              </a:rPr>
              <a:t>.” </a:t>
            </a:r>
            <a:r>
              <a:rPr lang="en-GB" sz="1400" b="1" dirty="0">
                <a:effectLst/>
                <a:latin typeface="Arial" panose="020B0604020202020204" pitchFamily="34" charset="0"/>
                <a:ea typeface="Times New Roman" panose="02020603050405020304" pitchFamily="18" charset="0"/>
              </a:rPr>
              <a:t>Avenues Group</a:t>
            </a:r>
            <a:endParaRPr lang="en-GB" sz="1400" b="1" dirty="0"/>
          </a:p>
        </p:txBody>
      </p:sp>
      <p:sp>
        <p:nvSpPr>
          <p:cNvPr id="9" name="TextBox 8">
            <a:extLst>
              <a:ext uri="{FF2B5EF4-FFF2-40B4-BE49-F238E27FC236}">
                <a16:creationId xmlns:a16="http://schemas.microsoft.com/office/drawing/2014/main" id="{8E9CB54D-FF25-4D48-A106-72053DF797A2}"/>
              </a:ext>
            </a:extLst>
          </p:cNvPr>
          <p:cNvSpPr txBox="1"/>
          <p:nvPr/>
        </p:nvSpPr>
        <p:spPr>
          <a:xfrm>
            <a:off x="6983430" y="4999527"/>
            <a:ext cx="4877889" cy="954107"/>
          </a:xfrm>
          <a:prstGeom prst="rect">
            <a:avLst/>
          </a:prstGeom>
          <a:noFill/>
        </p:spPr>
        <p:txBody>
          <a:bodyPr wrap="square">
            <a:spAutoFit/>
          </a:bodyPr>
          <a:lstStyle/>
          <a:p>
            <a:r>
              <a:rPr lang="en-GB" sz="1400" b="1" dirty="0">
                <a:effectLst/>
                <a:latin typeface="Arial" panose="020B0604020202020204" pitchFamily="34" charset="0"/>
                <a:ea typeface="Times New Roman" panose="02020603050405020304" pitchFamily="18" charset="0"/>
              </a:rPr>
              <a:t>“</a:t>
            </a:r>
            <a:r>
              <a:rPr lang="en-GB" sz="1400" dirty="0">
                <a:solidFill>
                  <a:srgbClr val="000000"/>
                </a:solidFill>
                <a:effectLst/>
                <a:latin typeface="Arial" panose="020B0604020202020204" pitchFamily="34" charset="0"/>
                <a:ea typeface="Arial" panose="020B0604020202020204" pitchFamily="34" charset="0"/>
              </a:rPr>
              <a:t>It has meant an individual otherwise thinking of leaving the sector, felt happier knowing they have </a:t>
            </a:r>
            <a:r>
              <a:rPr lang="en-GB" sz="1400" b="1" dirty="0">
                <a:solidFill>
                  <a:srgbClr val="0068B3"/>
                </a:solidFill>
                <a:effectLst/>
                <a:latin typeface="Arial" panose="020B0604020202020204" pitchFamily="34" charset="0"/>
                <a:ea typeface="Arial" panose="020B0604020202020204" pitchFamily="34" charset="0"/>
              </a:rPr>
              <a:t>in-role opportunities and a future</a:t>
            </a:r>
            <a:r>
              <a:rPr lang="en-GB" sz="1400" dirty="0">
                <a:solidFill>
                  <a:srgbClr val="0068B3"/>
                </a:solidFill>
                <a:effectLst/>
                <a:latin typeface="Arial" panose="020B0604020202020204" pitchFamily="34" charset="0"/>
                <a:ea typeface="Arial" panose="020B0604020202020204" pitchFamily="34" charset="0"/>
              </a:rPr>
              <a:t> </a:t>
            </a:r>
            <a:r>
              <a:rPr lang="en-GB" sz="1400" dirty="0">
                <a:solidFill>
                  <a:srgbClr val="000000"/>
                </a:solidFill>
                <a:effectLst/>
                <a:latin typeface="Arial" panose="020B0604020202020204" pitchFamily="34" charset="0"/>
                <a:ea typeface="Arial" panose="020B0604020202020204" pitchFamily="34" charset="0"/>
              </a:rPr>
              <a:t>in social care</a:t>
            </a:r>
            <a:r>
              <a:rPr lang="en-GB" sz="1400" b="1" dirty="0">
                <a:effectLst/>
                <a:latin typeface="Arial" panose="020B0604020202020204" pitchFamily="34" charset="0"/>
                <a:ea typeface="Times New Roman" panose="02020603050405020304" pitchFamily="18" charset="0"/>
              </a:rPr>
              <a:t>.” </a:t>
            </a:r>
            <a:r>
              <a:rPr lang="en-GB" sz="1400" b="1" dirty="0" err="1">
                <a:effectLst/>
                <a:latin typeface="Arial" panose="020B0604020202020204" pitchFamily="34" charset="0"/>
                <a:ea typeface="Times New Roman" panose="02020603050405020304" pitchFamily="18" charset="0"/>
              </a:rPr>
              <a:t>Glassmoon</a:t>
            </a:r>
            <a:r>
              <a:rPr lang="en-GB" sz="1400" b="1" dirty="0">
                <a:effectLst/>
                <a:latin typeface="Arial" panose="020B0604020202020204" pitchFamily="34" charset="0"/>
                <a:ea typeface="Times New Roman" panose="02020603050405020304" pitchFamily="18" charset="0"/>
              </a:rPr>
              <a:t> Services Ltd</a:t>
            </a:r>
            <a:endParaRPr lang="en-GB" sz="1400" b="1" dirty="0"/>
          </a:p>
        </p:txBody>
      </p:sp>
    </p:spTree>
    <p:extLst>
      <p:ext uri="{BB962C8B-B14F-4D97-AF65-F5344CB8AC3E}">
        <p14:creationId xmlns:p14="http://schemas.microsoft.com/office/powerpoint/2010/main" val="3088393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8D9EC-38E9-4608-8B57-1DEB397B23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B0FD63-429B-6E71-B3D9-8532C6AE26FC}"/>
              </a:ext>
            </a:extLst>
          </p:cNvPr>
          <p:cNvSpPr>
            <a:spLocks noGrp="1"/>
          </p:cNvSpPr>
          <p:nvPr>
            <p:ph type="title"/>
          </p:nvPr>
        </p:nvSpPr>
        <p:spPr/>
        <p:txBody>
          <a:bodyPr/>
          <a:lstStyle/>
          <a:p>
            <a:r>
              <a:rPr lang="en-GB" sz="4000" dirty="0">
                <a:solidFill>
                  <a:srgbClr val="008C95"/>
                </a:solidFill>
              </a:rPr>
              <a:t>Section 1:</a:t>
            </a:r>
            <a:br>
              <a:rPr lang="en-GB" sz="4000" dirty="0"/>
            </a:br>
            <a:r>
              <a:rPr lang="en-GB" sz="4000" dirty="0"/>
              <a:t>Pathway adoption</a:t>
            </a:r>
          </a:p>
        </p:txBody>
      </p:sp>
    </p:spTree>
    <p:extLst>
      <p:ext uri="{BB962C8B-B14F-4D97-AF65-F5344CB8AC3E}">
        <p14:creationId xmlns:p14="http://schemas.microsoft.com/office/powerpoint/2010/main" val="1317661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04BE1A5-E764-5FDB-B98C-802E61D17A68}"/>
              </a:ext>
            </a:extLst>
          </p:cNvPr>
          <p:cNvSpPr>
            <a:spLocks noGrp="1"/>
          </p:cNvSpPr>
          <p:nvPr>
            <p:ph type="body" sz="quarter" idx="12"/>
          </p:nvPr>
        </p:nvSpPr>
        <p:spPr>
          <a:xfrm>
            <a:off x="495303" y="355317"/>
            <a:ext cx="7848598" cy="703263"/>
          </a:xfrm>
        </p:spPr>
        <p:txBody>
          <a:bodyPr/>
          <a:lstStyle/>
          <a:p>
            <a:r>
              <a:rPr lang="en-GB" sz="3200" dirty="0"/>
              <a:t>The Pathway adoption </a:t>
            </a:r>
          </a:p>
          <a:p>
            <a:r>
              <a:rPr lang="en-GB" sz="3200" dirty="0"/>
              <a:t>guiding principles</a:t>
            </a:r>
          </a:p>
        </p:txBody>
      </p:sp>
      <p:sp>
        <p:nvSpPr>
          <p:cNvPr id="5" name="Rectangle: Rounded Corners 4">
            <a:extLst>
              <a:ext uri="{FF2B5EF4-FFF2-40B4-BE49-F238E27FC236}">
                <a16:creationId xmlns:a16="http://schemas.microsoft.com/office/drawing/2014/main" id="{259E5A61-ECD4-E0B5-27F6-7B1D1F892F21}"/>
              </a:ext>
            </a:extLst>
          </p:cNvPr>
          <p:cNvSpPr/>
          <p:nvPr/>
        </p:nvSpPr>
        <p:spPr>
          <a:xfrm>
            <a:off x="382953" y="1570817"/>
            <a:ext cx="7576483" cy="334632"/>
          </a:xfrm>
          <a:prstGeom prst="roundRect">
            <a:avLst>
              <a:gd name="adj" fmla="val 0"/>
            </a:avLst>
          </a:prstGeom>
          <a:solidFill>
            <a:srgbClr val="0068B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1038995">
              <a:spcBef>
                <a:spcPts val="400"/>
              </a:spcBef>
              <a:spcAft>
                <a:spcPts val="400"/>
              </a:spcAft>
              <a:defRPr/>
            </a:pPr>
            <a:r>
              <a:rPr lang="en-GB" sz="1200" dirty="0">
                <a:solidFill>
                  <a:prstClr val="black"/>
                </a:solidFill>
                <a:latin typeface="Arial"/>
                <a:ea typeface="Arial" panose="020B0604020202020204" pitchFamily="34" charset="0"/>
                <a:cs typeface="Times New Roman"/>
              </a:rPr>
              <a:t>The Pathway adoption guiding principles are a set of  signposts of things to consider for successful adoption </a:t>
            </a:r>
          </a:p>
        </p:txBody>
      </p:sp>
      <p:graphicFrame>
        <p:nvGraphicFramePr>
          <p:cNvPr id="2" name="Table 1">
            <a:extLst>
              <a:ext uri="{FF2B5EF4-FFF2-40B4-BE49-F238E27FC236}">
                <a16:creationId xmlns:a16="http://schemas.microsoft.com/office/drawing/2014/main" id="{42FC4C68-6CC3-52BB-A3A4-220130C4D475}"/>
              </a:ext>
            </a:extLst>
          </p:cNvPr>
          <p:cNvGraphicFramePr>
            <a:graphicFrameLocks noGrp="1"/>
          </p:cNvGraphicFramePr>
          <p:nvPr>
            <p:extLst>
              <p:ext uri="{D42A27DB-BD31-4B8C-83A1-F6EECF244321}">
                <p14:modId xmlns:p14="http://schemas.microsoft.com/office/powerpoint/2010/main" val="3487598106"/>
              </p:ext>
            </p:extLst>
          </p:nvPr>
        </p:nvGraphicFramePr>
        <p:xfrm>
          <a:off x="382953" y="1981759"/>
          <a:ext cx="11369861" cy="4291876"/>
        </p:xfrm>
        <a:graphic>
          <a:graphicData uri="http://schemas.openxmlformats.org/drawingml/2006/table">
            <a:tbl>
              <a:tblPr firstRow="1" bandRow="1"/>
              <a:tblGrid>
                <a:gridCol w="11369861">
                  <a:extLst>
                    <a:ext uri="{9D8B030D-6E8A-4147-A177-3AD203B41FA5}">
                      <a16:colId xmlns:a16="http://schemas.microsoft.com/office/drawing/2014/main" val="474520224"/>
                    </a:ext>
                  </a:extLst>
                </a:gridCol>
              </a:tblGrid>
              <a:tr h="427549">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r>
                        <a:rPr lang="en-GB" sz="1400" dirty="0"/>
                        <a:t>Guiding principles to think about for adopting the Pathway</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extLst>
                  <a:ext uri="{0D108BD9-81ED-4DB2-BD59-A6C34878D82A}">
                    <a16:rowId xmlns:a16="http://schemas.microsoft.com/office/drawing/2014/main" val="3032836426"/>
                  </a:ext>
                </a:extLst>
              </a:tr>
              <a:tr h="1227131">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r>
                        <a:rPr lang="en-GB" sz="1400" b="1" dirty="0"/>
                        <a:t>1. Remember the Pathway is a flexible framework for organisations to adopt </a:t>
                      </a:r>
                    </a:p>
                    <a:p>
                      <a:r>
                        <a:rPr lang="en-GB" sz="1400" dirty="0"/>
                        <a:t>This can range from adopting some aspects (light touch) to wholesale adoption (full adoption). The critical thing is that your organisation feels the areas of the Pathway you are adopting will address your workforce challenges, e.g. improve recruitment / retention, standardise skills, knowledge and behaviours internally, succession planning for progression or future skills.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20000"/>
                      </a:srgbClr>
                    </a:solidFill>
                  </a:tcPr>
                </a:tc>
                <a:extLst>
                  <a:ext uri="{0D108BD9-81ED-4DB2-BD59-A6C34878D82A}">
                    <a16:rowId xmlns:a16="http://schemas.microsoft.com/office/drawing/2014/main" val="996455413"/>
                  </a:ext>
                </a:extLst>
              </a:tr>
              <a:tr h="1478956">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r>
                        <a:rPr lang="en-GB" sz="1400" b="1" dirty="0"/>
                        <a:t>2. Be clear on your workforce challenge and the impact you want to create internally, and for the sector</a:t>
                      </a:r>
                    </a:p>
                    <a:p>
                      <a:r>
                        <a:rPr lang="en-GB" sz="1400" dirty="0"/>
                        <a:t>The aim for the Pathway is to improve recruitment and retention overtime, and to help people feel valued and see a future in adult social care as a profession.  Be clear on the specific workforce challenge you’re looking to address to help you monitor how the Pathway is helping to overcome these. Example of workforce challenges include, improving your recruitment pipeline, or improving development opportunities for increased staff retention, or addressing the skills gap by role to align with Pathway etc.  </a:t>
                      </a:r>
                    </a:p>
                    <a:p>
                      <a:endParaRPr lang="en-GB"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5000"/>
                      </a:srgbClr>
                    </a:solidFill>
                  </a:tcPr>
                </a:tc>
                <a:extLst>
                  <a:ext uri="{0D108BD9-81ED-4DB2-BD59-A6C34878D82A}">
                    <a16:rowId xmlns:a16="http://schemas.microsoft.com/office/drawing/2014/main" val="3786786658"/>
                  </a:ext>
                </a:extLst>
              </a:tr>
              <a:tr h="714480">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indent="0">
                        <a:buNone/>
                      </a:pPr>
                      <a:r>
                        <a:rPr lang="en-GB" sz="1400" b="1" dirty="0"/>
                        <a:t>3. The team leading your Pathway adoption could be from HR, Operations or Learning and Development departments</a:t>
                      </a:r>
                    </a:p>
                    <a:p>
                      <a:pPr marL="0" indent="0">
                        <a:buNone/>
                      </a:pPr>
                      <a:r>
                        <a:rPr lang="en-GB" sz="1400" b="0" dirty="0"/>
                        <a:t>It all depends on how your organisation is structured to oversee the responsibility of managing recruitment, performance, people processes/polices etc as part of the day to day running of your organisation. Agree which team is best to lead and how everyone can ensure the Pathway is adopted. </a:t>
                      </a:r>
                    </a:p>
                    <a:p>
                      <a:pPr marL="0" indent="0">
                        <a:buNone/>
                      </a:pPr>
                      <a:endParaRPr lang="en-GB"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20000"/>
                      </a:srgbClr>
                    </a:solidFill>
                  </a:tcPr>
                </a:tc>
                <a:extLst>
                  <a:ext uri="{0D108BD9-81ED-4DB2-BD59-A6C34878D82A}">
                    <a16:rowId xmlns:a16="http://schemas.microsoft.com/office/drawing/2014/main" val="4041237509"/>
                  </a:ext>
                </a:extLst>
              </a:tr>
            </a:tbl>
          </a:graphicData>
        </a:graphic>
      </p:graphicFrame>
    </p:spTree>
    <p:extLst>
      <p:ext uri="{BB962C8B-B14F-4D97-AF65-F5344CB8AC3E}">
        <p14:creationId xmlns:p14="http://schemas.microsoft.com/office/powerpoint/2010/main" val="2971493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FE51D-B402-B315-9C84-1A8B20FA36E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6A36593-24D1-10F1-7AB1-63433B407C28}"/>
              </a:ext>
            </a:extLst>
          </p:cNvPr>
          <p:cNvSpPr>
            <a:spLocks noGrp="1"/>
          </p:cNvSpPr>
          <p:nvPr>
            <p:ph type="body" sz="quarter" idx="12"/>
          </p:nvPr>
        </p:nvSpPr>
        <p:spPr>
          <a:xfrm>
            <a:off x="495303" y="355317"/>
            <a:ext cx="7848598" cy="703263"/>
          </a:xfrm>
        </p:spPr>
        <p:txBody>
          <a:bodyPr/>
          <a:lstStyle/>
          <a:p>
            <a:r>
              <a:rPr lang="en-GB" sz="3200" dirty="0"/>
              <a:t>The Pathway adoption </a:t>
            </a:r>
          </a:p>
          <a:p>
            <a:r>
              <a:rPr lang="en-GB" sz="3200" dirty="0"/>
              <a:t>guiding principles</a:t>
            </a:r>
          </a:p>
        </p:txBody>
      </p:sp>
      <p:graphicFrame>
        <p:nvGraphicFramePr>
          <p:cNvPr id="3" name="Table 2">
            <a:extLst>
              <a:ext uri="{FF2B5EF4-FFF2-40B4-BE49-F238E27FC236}">
                <a16:creationId xmlns:a16="http://schemas.microsoft.com/office/drawing/2014/main" id="{A0C728E1-44F3-748D-BB6F-886839F8AAF4}"/>
              </a:ext>
            </a:extLst>
          </p:cNvPr>
          <p:cNvGraphicFramePr>
            <a:graphicFrameLocks noGrp="1"/>
          </p:cNvGraphicFramePr>
          <p:nvPr>
            <p:extLst>
              <p:ext uri="{D42A27DB-BD31-4B8C-83A1-F6EECF244321}">
                <p14:modId xmlns:p14="http://schemas.microsoft.com/office/powerpoint/2010/main" val="3811388275"/>
              </p:ext>
            </p:extLst>
          </p:nvPr>
        </p:nvGraphicFramePr>
        <p:xfrm>
          <a:off x="475700" y="1628752"/>
          <a:ext cx="11377210" cy="4758559"/>
        </p:xfrm>
        <a:graphic>
          <a:graphicData uri="http://schemas.openxmlformats.org/drawingml/2006/table">
            <a:tbl>
              <a:tblPr firstRow="1" bandRow="1"/>
              <a:tblGrid>
                <a:gridCol w="11377210">
                  <a:extLst>
                    <a:ext uri="{9D8B030D-6E8A-4147-A177-3AD203B41FA5}">
                      <a16:colId xmlns:a16="http://schemas.microsoft.com/office/drawing/2014/main" val="474520224"/>
                    </a:ext>
                  </a:extLst>
                </a:gridCol>
              </a:tblGrid>
              <a:tr h="472745">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r>
                        <a:rPr lang="en-GB" sz="1400" dirty="0"/>
                        <a:t>Guiding principles to think about for adopting the Pathway</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extLst>
                  <a:ext uri="{0D108BD9-81ED-4DB2-BD59-A6C34878D82A}">
                    <a16:rowId xmlns:a16="http://schemas.microsoft.com/office/drawing/2014/main" val="3032836426"/>
                  </a:ext>
                </a:extLst>
              </a:tr>
              <a:tr h="1818993">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r>
                        <a:rPr lang="en-GB" sz="1400" b="1" dirty="0"/>
                        <a:t>4. Collaborate with key departments and create a working group of line managers and employees</a:t>
                      </a:r>
                    </a:p>
                    <a:p>
                      <a:pPr marL="171450" indent="-171450">
                        <a:buFont typeface="Arial" panose="020B0604020202020204" pitchFamily="34" charset="0"/>
                        <a:buChar char="•"/>
                      </a:pPr>
                      <a:r>
                        <a:rPr lang="en-GB" sz="1400" dirty="0"/>
                        <a:t>Involve critical teams who can support decision making, update relevant policies/systems etc, and help to guide you how best to align in a way that works for the organisation too.  You may include teams such as, Learning and Development, Health &amp; Safety, Assurance teams, alongside your leadership team.</a:t>
                      </a:r>
                    </a:p>
                    <a:p>
                      <a:pPr marL="171450" indent="-171450">
                        <a:buFont typeface="Arial" panose="020B0604020202020204" pitchFamily="34" charset="0"/>
                        <a:buChar char="•"/>
                      </a:pPr>
                      <a:r>
                        <a:rPr lang="en-GB" sz="1400" dirty="0"/>
                        <a:t>Managers and employees are your Pathway consumers and it’s critical they feel the Pathway is bringing value to their career aspirations and development. By including them every step of the way, they feel part of something greater, and this will create a sense of excitement and belonging.</a:t>
                      </a:r>
                    </a:p>
                    <a:p>
                      <a:pPr marL="0" indent="0">
                        <a:buFont typeface="Arial" panose="020B0604020202020204" pitchFamily="34" charset="0"/>
                        <a:buNone/>
                      </a:pPr>
                      <a:endParaRPr lang="en-GB" sz="14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20000"/>
                      </a:srgbClr>
                    </a:solidFill>
                  </a:tcPr>
                </a:tc>
                <a:extLst>
                  <a:ext uri="{0D108BD9-81ED-4DB2-BD59-A6C34878D82A}">
                    <a16:rowId xmlns:a16="http://schemas.microsoft.com/office/drawing/2014/main" val="4265130747"/>
                  </a:ext>
                </a:extLst>
              </a:tr>
              <a:tr h="1308581">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r>
                        <a:rPr lang="en-GB" sz="1400" b="1" dirty="0"/>
                        <a:t>5. Use the Pathway to help you create links to the wider elements of workforce reform opportunities and support available for your organisation.</a:t>
                      </a:r>
                    </a:p>
                    <a:p>
                      <a:r>
                        <a:rPr lang="en-GB" sz="1400" b="0" dirty="0"/>
                        <a:t>The Pathway will help you to identify early on the demand for training and qualifications by your staff, whether that’s new Level 2 Adult Social Care Certificate, OMMT, Digital Skills, or leadership development etc, along with the funding routes available for you, such as the Learning and Development Support Scheme.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5000"/>
                      </a:srgbClr>
                    </a:solidFill>
                  </a:tcPr>
                </a:tc>
                <a:extLst>
                  <a:ext uri="{0D108BD9-81ED-4DB2-BD59-A6C34878D82A}">
                    <a16:rowId xmlns:a16="http://schemas.microsoft.com/office/drawing/2014/main" val="996455413"/>
                  </a:ext>
                </a:extLst>
              </a:tr>
              <a:tr h="939495">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r>
                        <a:rPr lang="en-GB" sz="1400" b="1" dirty="0"/>
                        <a:t>6. Give people time and capacity to help with adopting the Pathway</a:t>
                      </a:r>
                    </a:p>
                    <a:p>
                      <a:r>
                        <a:rPr lang="en-GB" sz="1400" dirty="0"/>
                        <a:t>This </a:t>
                      </a:r>
                      <a:r>
                        <a:rPr lang="en-GB" sz="1400" b="0" dirty="0"/>
                        <a:t>includes </a:t>
                      </a:r>
                      <a:r>
                        <a:rPr lang="en-GB" sz="1400" dirty="0"/>
                        <a:t>time to complete your pilot activities right through to managers conducting career conversations with their team on an ongoing basis. Help managers create a connection with the team by supporting their career goals.</a:t>
                      </a:r>
                    </a:p>
                    <a:p>
                      <a:r>
                        <a:rPr lang="en-GB" sz="1400" dirty="0"/>
                        <a:t>The duration for adopting the Pathway will differ from organisation to organisation. For some it’s a programme of work that can take between 12- 18 months. Plan your activity of work accordingly.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20000"/>
                      </a:srgbClr>
                    </a:solidFill>
                  </a:tcPr>
                </a:tc>
                <a:extLst>
                  <a:ext uri="{0D108BD9-81ED-4DB2-BD59-A6C34878D82A}">
                    <a16:rowId xmlns:a16="http://schemas.microsoft.com/office/drawing/2014/main" val="3786786658"/>
                  </a:ext>
                </a:extLst>
              </a:tr>
            </a:tbl>
          </a:graphicData>
        </a:graphic>
      </p:graphicFrame>
    </p:spTree>
    <p:extLst>
      <p:ext uri="{BB962C8B-B14F-4D97-AF65-F5344CB8AC3E}">
        <p14:creationId xmlns:p14="http://schemas.microsoft.com/office/powerpoint/2010/main" val="1168257770"/>
      </p:ext>
    </p:extLst>
  </p:cSld>
  <p:clrMapOvr>
    <a:masterClrMapping/>
  </p:clrMapOvr>
</p:sld>
</file>

<file path=ppt/theme/theme1.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olding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peaker Slid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0447EF2AC4964C86D8E5A8C76B2393" ma:contentTypeVersion="13" ma:contentTypeDescription="Create a new document." ma:contentTypeScope="" ma:versionID="21dfa8bfce3b9ac3f3def0a196b6a260">
  <xsd:schema xmlns:xsd="http://www.w3.org/2001/XMLSchema" xmlns:xs="http://www.w3.org/2001/XMLSchema" xmlns:p="http://schemas.microsoft.com/office/2006/metadata/properties" xmlns:ns2="aee78e43-5371-409f-b4e4-f3bf035ddbd7" xmlns:ns3="35342a04-905a-4a06-a048-93bc2601b274" targetNamespace="http://schemas.microsoft.com/office/2006/metadata/properties" ma:root="true" ma:fieldsID="3fc07c1a13307f45ddcd0ff4dcbbd015" ns2:_="" ns3:_="">
    <xsd:import namespace="aee78e43-5371-409f-b4e4-f3bf035ddbd7"/>
    <xsd:import namespace="35342a04-905a-4a06-a048-93bc2601b27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e78e43-5371-409f-b4e4-f3bf035ddb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83e0442-0aa8-451b-8352-edc6ece9c078"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342a04-905a-4a06-a048-93bc2601b27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be3f094-04e2-4e9c-b4bc-5aca85eb3bd2}" ma:internalName="TaxCatchAll" ma:showField="CatchAllData" ma:web="35342a04-905a-4a06-a048-93bc2601b2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5342a04-905a-4a06-a048-93bc2601b274" xsi:nil="true"/>
    <lcf76f155ced4ddcb4097134ff3c332f xmlns="aee78e43-5371-409f-b4e4-f3bf035ddbd7">
      <Terms xmlns="http://schemas.microsoft.com/office/infopath/2007/PartnerControls"/>
    </lcf76f155ced4ddcb4097134ff3c332f>
    <SharedWithUsers xmlns="35342a04-905a-4a06-a048-93bc2601b274">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D0C979-D96F-40A8-B753-5E55CC0ADC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e78e43-5371-409f-b4e4-f3bf035ddbd7"/>
    <ds:schemaRef ds:uri="35342a04-905a-4a06-a048-93bc2601b2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E4457E-0AC1-4CAD-9D23-F1F1FA4D2CBB}">
  <ds:schemaRefs>
    <ds:schemaRef ds:uri="http://purl.org/dc/elements/1.1/"/>
    <ds:schemaRef ds:uri="f2503f2b-eee8-4293-8f1c-235ee875e48a"/>
    <ds:schemaRef ds:uri="http://schemas.microsoft.com/office/2006/metadata/properties"/>
    <ds:schemaRef ds:uri="http://schemas.microsoft.com/office/2006/documentManagement/types"/>
    <ds:schemaRef ds:uri="http://purl.org/dc/terms/"/>
    <ds:schemaRef ds:uri="http://schemas.microsoft.com/office/infopath/2007/PartnerControls"/>
    <ds:schemaRef ds:uri="http://purl.org/dc/dcmitype/"/>
    <ds:schemaRef ds:uri="11407f93-edba-495d-bf07-acf5654e28bd"/>
    <ds:schemaRef ds:uri="http://schemas.openxmlformats.org/package/2006/metadata/core-properties"/>
    <ds:schemaRef ds:uri="http://www.w3.org/XML/1998/namespace"/>
    <ds:schemaRef ds:uri="35342a04-905a-4a06-a048-93bc2601b274"/>
    <ds:schemaRef ds:uri="aee78e43-5371-409f-b4e4-f3bf035ddbd7"/>
  </ds:schemaRefs>
</ds:datastoreItem>
</file>

<file path=customXml/itemProps3.xml><?xml version="1.0" encoding="utf-8"?>
<ds:datastoreItem xmlns:ds="http://schemas.openxmlformats.org/officeDocument/2006/customXml" ds:itemID="{C5FF7CF7-5A2F-4716-9740-0160CD49FE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902</TotalTime>
  <Words>5659</Words>
  <Application>Microsoft Office PowerPoint</Application>
  <PresentationFormat>Widescreen</PresentationFormat>
  <Paragraphs>368</Paragraphs>
  <Slides>25</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25</vt:i4>
      </vt:variant>
    </vt:vector>
  </HeadingPairs>
  <TitlesOfParts>
    <vt:vector size="35" baseType="lpstr">
      <vt:lpstr>Aptos</vt:lpstr>
      <vt:lpstr>Arial</vt:lpstr>
      <vt:lpstr>Symbol</vt:lpstr>
      <vt:lpstr>Times New Roman</vt:lpstr>
      <vt:lpstr>Wingdings</vt:lpstr>
      <vt:lpstr>Content slides</vt:lpstr>
      <vt:lpstr>Title slides</vt:lpstr>
      <vt:lpstr>Holding slides</vt:lpstr>
      <vt:lpstr>Speaker Slides</vt:lpstr>
      <vt:lpstr>Blank</vt:lpstr>
      <vt:lpstr>A practical guide to adopting the Care Workforce Pathway</vt:lpstr>
      <vt:lpstr>PowerPoint Presentation</vt:lpstr>
      <vt:lpstr>PowerPoint Presentation</vt:lpstr>
      <vt:lpstr>PowerPoint Presentation</vt:lpstr>
      <vt:lpstr>PowerPoint Presentation</vt:lpstr>
      <vt:lpstr>PowerPoint Presentation</vt:lpstr>
      <vt:lpstr>Section 1: Pathway adoption</vt:lpstr>
      <vt:lpstr>PowerPoint Presentation</vt:lpstr>
      <vt:lpstr>PowerPoint Presentation</vt:lpstr>
      <vt:lpstr>PowerPoint Presentation</vt:lpstr>
      <vt:lpstr>Section 2: The 5 stages to planning for the  Care Workforce Pathway</vt:lpstr>
      <vt:lpstr>PowerPoint Presentation</vt:lpstr>
      <vt:lpstr>Section 2a: Checklist for small sized organisations</vt:lpstr>
      <vt:lpstr>PowerPoint Presentation</vt:lpstr>
      <vt:lpstr>Section 2b: Checklist for medium to large  sized organisation</vt:lpstr>
      <vt:lpstr>PowerPoint Presentation</vt:lpstr>
      <vt:lpstr>PowerPoint Presentation</vt:lpstr>
      <vt:lpstr>PowerPoint Presentation</vt:lpstr>
      <vt:lpstr>PowerPoint Presentation</vt:lpstr>
      <vt:lpstr>Appendices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Wilkinson</dc:creator>
  <cp:lastModifiedBy>Liam Wilkinson</cp:lastModifiedBy>
  <cp:revision>20</cp:revision>
  <dcterms:created xsi:type="dcterms:W3CDTF">2024-02-05T11:50:09Z</dcterms:created>
  <dcterms:modified xsi:type="dcterms:W3CDTF">2025-04-15T14:17:28Z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2024-02-05T00:00:00Z</vt:filetime>
  </property>
  <property fmtid="{D5CDD505-2E9C-101B-9397-08002B2CF9AE}" pid="3" name="Creator">
    <vt:lpwstr>Adobe InDesign 19.1 (Macintosh)</vt:lpwstr>
  </property>
  <property fmtid="{D5CDD505-2E9C-101B-9397-08002B2CF9AE}" pid="4" name="LastSaved">
    <vt:filetime>2024-02-05T00:00:00Z</vt:filetime>
  </property>
  <property fmtid="{D5CDD505-2E9C-101B-9397-08002B2CF9AE}" pid="5" name="Producer">
    <vt:lpwstr>Adobe PDF Library 17.0</vt:lpwstr>
  </property>
  <property fmtid="{D5CDD505-2E9C-101B-9397-08002B2CF9AE}" pid="6" name="MSIP_Label_f194113b-ecba-4458-8e2e-fa038bf17a69_Enabled">
    <vt:lpwstr>true</vt:lpwstr>
  </property>
  <property fmtid="{D5CDD505-2E9C-101B-9397-08002B2CF9AE}" pid="7" name="MSIP_Label_f194113b-ecba-4458-8e2e-fa038bf17a69_SetDate">
    <vt:lpwstr>2024-03-18T15:58:55Z</vt:lpwstr>
  </property>
  <property fmtid="{D5CDD505-2E9C-101B-9397-08002B2CF9AE}" pid="8" name="MSIP_Label_f194113b-ecba-4458-8e2e-fa038bf17a69_Method">
    <vt:lpwstr>Standard</vt:lpwstr>
  </property>
  <property fmtid="{D5CDD505-2E9C-101B-9397-08002B2CF9AE}" pid="9" name="MSIP_Label_f194113b-ecba-4458-8e2e-fa038bf17a69_Name">
    <vt:lpwstr>Internal</vt:lpwstr>
  </property>
  <property fmtid="{D5CDD505-2E9C-101B-9397-08002B2CF9AE}" pid="10" name="MSIP_Label_f194113b-ecba-4458-8e2e-fa038bf17a69_SiteId">
    <vt:lpwstr>5c317017-415d-43e6-ada1-7668f9ad3f9f</vt:lpwstr>
  </property>
  <property fmtid="{D5CDD505-2E9C-101B-9397-08002B2CF9AE}" pid="11" name="MSIP_Label_f194113b-ecba-4458-8e2e-fa038bf17a69_ActionId">
    <vt:lpwstr>6a3a8d48-e055-4f4b-8a7f-ba4e9d92c9e7</vt:lpwstr>
  </property>
  <property fmtid="{D5CDD505-2E9C-101B-9397-08002B2CF9AE}" pid="12" name="MSIP_Label_f194113b-ecba-4458-8e2e-fa038bf17a69_ContentBits">
    <vt:lpwstr>0</vt:lpwstr>
  </property>
  <property fmtid="{D5CDD505-2E9C-101B-9397-08002B2CF9AE}" pid="13" name="ContentTypeId">
    <vt:lpwstr>0x0101003D0447EF2AC4964C86D8E5A8C76B2393</vt:lpwstr>
  </property>
  <property fmtid="{D5CDD505-2E9C-101B-9397-08002B2CF9AE}" pid="14" name="MediaServiceImageTags">
    <vt:lpwstr/>
  </property>
  <property fmtid="{D5CDD505-2E9C-101B-9397-08002B2CF9AE}" pid="15" name="Order">
    <vt:r8>33496300</vt:r8>
  </property>
  <property fmtid="{D5CDD505-2E9C-101B-9397-08002B2CF9AE}" pid="16" name="xd_Signature">
    <vt:bool>false</vt:bool>
  </property>
  <property fmtid="{D5CDD505-2E9C-101B-9397-08002B2CF9AE}" pid="17" name="xd_ProgID">
    <vt:lpwstr/>
  </property>
  <property fmtid="{D5CDD505-2E9C-101B-9397-08002B2CF9AE}" pid="18" name="_SourceUrl">
    <vt:lpwstr/>
  </property>
  <property fmtid="{D5CDD505-2E9C-101B-9397-08002B2CF9AE}" pid="19" name="_SharedFileIndex">
    <vt:lpwstr/>
  </property>
  <property fmtid="{D5CDD505-2E9C-101B-9397-08002B2CF9AE}" pid="20" name="ComplianceAssetId">
    <vt:lpwstr/>
  </property>
  <property fmtid="{D5CDD505-2E9C-101B-9397-08002B2CF9AE}" pid="21" name="TemplateUrl">
    <vt:lpwstr/>
  </property>
  <property fmtid="{D5CDD505-2E9C-101B-9397-08002B2CF9AE}" pid="22" name="_ExtendedDescription">
    <vt:lpwstr/>
  </property>
  <property fmtid="{D5CDD505-2E9C-101B-9397-08002B2CF9AE}" pid="23" name="TriggerFlowInfo">
    <vt:lpwstr/>
  </property>
</Properties>
</file>