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17" r:id="rId5"/>
    <p:sldMasterId id="2147483691" r:id="rId6"/>
    <p:sldMasterId id="2147483686" r:id="rId7"/>
    <p:sldMasterId id="2147483682" r:id="rId8"/>
    <p:sldMasterId id="2147483684" r:id="rId9"/>
  </p:sldMasterIdLst>
  <p:notesMasterIdLst>
    <p:notesMasterId r:id="rId35"/>
  </p:notesMasterIdLst>
  <p:handoutMasterIdLst>
    <p:handoutMasterId r:id="rId36"/>
  </p:handoutMasterIdLst>
  <p:sldIdLst>
    <p:sldId id="257" r:id="rId10"/>
    <p:sldId id="258" r:id="rId11"/>
    <p:sldId id="259" r:id="rId12"/>
    <p:sldId id="260" r:id="rId13"/>
    <p:sldId id="262" r:id="rId14"/>
    <p:sldId id="284" r:id="rId15"/>
    <p:sldId id="289" r:id="rId16"/>
    <p:sldId id="290" r:id="rId17"/>
    <p:sldId id="265" r:id="rId18"/>
    <p:sldId id="279" r:id="rId19"/>
    <p:sldId id="266" r:id="rId20"/>
    <p:sldId id="268" r:id="rId21"/>
    <p:sldId id="269" r:id="rId22"/>
    <p:sldId id="271" r:id="rId23"/>
    <p:sldId id="270" r:id="rId24"/>
    <p:sldId id="272" r:id="rId25"/>
    <p:sldId id="273" r:id="rId26"/>
    <p:sldId id="274" r:id="rId27"/>
    <p:sldId id="275" r:id="rId28"/>
    <p:sldId id="285" r:id="rId29"/>
    <p:sldId id="286" r:id="rId30"/>
    <p:sldId id="287" r:id="rId31"/>
    <p:sldId id="278" r:id="rId32"/>
    <p:sldId id="288" r:id="rId33"/>
    <p:sldId id="283"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 Simons" initials="FS" lastIdx="3" clrIdx="0">
    <p:extLst>
      <p:ext uri="{19B8F6BF-5375-455C-9EA6-DF929625EA0E}">
        <p15:presenceInfo xmlns:p15="http://schemas.microsoft.com/office/powerpoint/2012/main" userId="S::fran.simons@skillsforcare.org.uk::2850918c-2d37-42f3-b01f-652f037da03d" providerId="AD"/>
      </p:ext>
    </p:extLst>
  </p:cmAuthor>
  <p:cmAuthor id="2" name="Juliet Green" initials="JG" lastIdx="31" clrIdx="1">
    <p:extLst>
      <p:ext uri="{19B8F6BF-5375-455C-9EA6-DF929625EA0E}">
        <p15:presenceInfo xmlns:p15="http://schemas.microsoft.com/office/powerpoint/2012/main" userId="S::juliet.green@skillsforcare.org.uk::72ad3bb9-ef0d-4629-b366-dd58d266c002" providerId="AD"/>
      </p:ext>
    </p:extLst>
  </p:cmAuthor>
  <p:cmAuthor id="3" name="Jill Croskell" initials="JC" lastIdx="6" clrIdx="2">
    <p:extLst>
      <p:ext uri="{19B8F6BF-5375-455C-9EA6-DF929625EA0E}">
        <p15:presenceInfo xmlns:p15="http://schemas.microsoft.com/office/powerpoint/2012/main" userId="S::jill.croskell@skillsforcare.org.uk::cbecb17c-f14d-4fe4-82f4-843463434305" providerId="AD"/>
      </p:ext>
    </p:extLst>
  </p:cmAuthor>
  <p:cmAuthor id="4" name="Holly Irwin" initials="HI" lastIdx="8" clrIdx="3">
    <p:extLst>
      <p:ext uri="{19B8F6BF-5375-455C-9EA6-DF929625EA0E}">
        <p15:presenceInfo xmlns:p15="http://schemas.microsoft.com/office/powerpoint/2012/main" userId="S::holly.irwin@skillsforcare.org.uk::1e9d338b-74a5-4df6-bbb5-3030d6c930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B0036A"/>
    <a:srgbClr val="FFCC00"/>
    <a:srgbClr val="FFCCCC"/>
    <a:srgbClr val="FFFFCC"/>
    <a:srgbClr val="CCFFCC"/>
    <a:srgbClr val="CCCCFF"/>
    <a:srgbClr val="E87722"/>
    <a:srgbClr val="FFB81C"/>
    <a:srgbClr val="00A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74E612-FE4D-43A7-9A31-77230132FE9C}" v="7" dt="2022-10-06T13:46:22.878"/>
    <p1510:client id="{91621608-D431-4981-9D70-7DC29A718A38}" v="1" dt="2022-08-12T08:48:06.8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33"/>
    <p:restoredTop sz="75578" autoAdjust="0"/>
  </p:normalViewPr>
  <p:slideViewPr>
    <p:cSldViewPr snapToGrid="0">
      <p:cViewPr varScale="1">
        <p:scale>
          <a:sx n="50" d="100"/>
          <a:sy n="50" d="100"/>
        </p:scale>
        <p:origin x="1528" y="24"/>
      </p:cViewPr>
      <p:guideLst/>
    </p:cSldViewPr>
  </p:slideViewPr>
  <p:outlineViewPr>
    <p:cViewPr>
      <p:scale>
        <a:sx n="33" d="100"/>
        <a:sy n="33" d="100"/>
      </p:scale>
      <p:origin x="0" y="0"/>
    </p:cViewPr>
  </p:outlineViewPr>
  <p:notesTextViewPr>
    <p:cViewPr>
      <p:scale>
        <a:sx n="85" d="100"/>
        <a:sy n="85" d="100"/>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Hopkins" userId="dc8e6e9b-98db-402e-890a-5b1c64b3f31e" providerId="ADAL" clId="{A2170E64-E8A3-4B52-A164-C9394A8C391A}"/>
    <pc:docChg chg="modSld">
      <pc:chgData name="Edward Hopkins" userId="dc8e6e9b-98db-402e-890a-5b1c64b3f31e" providerId="ADAL" clId="{A2170E64-E8A3-4B52-A164-C9394A8C391A}" dt="2022-08-12T08:41:22.070" v="10" actId="20577"/>
      <pc:docMkLst>
        <pc:docMk/>
      </pc:docMkLst>
      <pc:sldChg chg="modSp mod">
        <pc:chgData name="Edward Hopkins" userId="dc8e6e9b-98db-402e-890a-5b1c64b3f31e" providerId="ADAL" clId="{A2170E64-E8A3-4B52-A164-C9394A8C391A}" dt="2022-08-12T08:41:22.070" v="10" actId="20577"/>
        <pc:sldMkLst>
          <pc:docMk/>
          <pc:sldMk cId="3613774686" sldId="257"/>
        </pc:sldMkLst>
        <pc:spChg chg="mod">
          <ac:chgData name="Edward Hopkins" userId="dc8e6e9b-98db-402e-890a-5b1c64b3f31e" providerId="ADAL" clId="{A2170E64-E8A3-4B52-A164-C9394A8C391A}" dt="2022-08-12T08:41:22.070" v="10" actId="20577"/>
          <ac:spMkLst>
            <pc:docMk/>
            <pc:sldMk cId="3613774686" sldId="257"/>
            <ac:spMk id="3" creationId="{A497B231-FE2E-F390-1221-80257B89FBE1}"/>
          </ac:spMkLst>
        </pc:spChg>
      </pc:sldChg>
    </pc:docChg>
  </pc:docChgLst>
  <pc:docChgLst>
    <pc:chgData name="Edward Hopkins" userId="dc8e6e9b-98db-402e-890a-5b1c64b3f31e" providerId="ADAL" clId="{91621608-D431-4981-9D70-7DC29A718A38}"/>
    <pc:docChg chg="modSld">
      <pc:chgData name="Edward Hopkins" userId="dc8e6e9b-98db-402e-890a-5b1c64b3f31e" providerId="ADAL" clId="{91621608-D431-4981-9D70-7DC29A718A38}" dt="2022-08-12T08:48:06.895" v="0"/>
      <pc:docMkLst>
        <pc:docMk/>
      </pc:docMkLst>
      <pc:sldChg chg="modSp">
        <pc:chgData name="Edward Hopkins" userId="dc8e6e9b-98db-402e-890a-5b1c64b3f31e" providerId="ADAL" clId="{91621608-D431-4981-9D70-7DC29A718A38}" dt="2022-08-12T08:48:06.895" v="0"/>
        <pc:sldMkLst>
          <pc:docMk/>
          <pc:sldMk cId="3205229154" sldId="258"/>
        </pc:sldMkLst>
        <pc:spChg chg="mod">
          <ac:chgData name="Edward Hopkins" userId="dc8e6e9b-98db-402e-890a-5b1c64b3f31e" providerId="ADAL" clId="{91621608-D431-4981-9D70-7DC29A718A38}" dt="2022-08-12T08:48:06.895" v="0"/>
          <ac:spMkLst>
            <pc:docMk/>
            <pc:sldMk cId="3205229154" sldId="258"/>
            <ac:spMk id="3" creationId="{E423D767-9C57-6E8B-FCE7-43E914ED682E}"/>
          </ac:spMkLst>
        </pc:spChg>
        <pc:spChg chg="mod">
          <ac:chgData name="Edward Hopkins" userId="dc8e6e9b-98db-402e-890a-5b1c64b3f31e" providerId="ADAL" clId="{91621608-D431-4981-9D70-7DC29A718A38}" dt="2022-08-12T08:48:06.895" v="0"/>
          <ac:spMkLst>
            <pc:docMk/>
            <pc:sldMk cId="3205229154" sldId="258"/>
            <ac:spMk id="4" creationId="{8F74CBBE-B700-A032-51EA-E62965953EF1}"/>
          </ac:spMkLst>
        </pc:spChg>
      </pc:sldChg>
    </pc:docChg>
  </pc:docChgLst>
  <pc:docChgLst>
    <pc:chgData name="Margaret Sharpe" userId="S::margaret.sharpe@skillsforcare.org.uk::4191a132-42b3-4eb6-ac20-0e3d3c12c6bd" providerId="AD" clId="Web-{2A74E612-FE4D-43A7-9A31-77230132FE9C}"/>
    <pc:docChg chg="mod modSld modMainMaster">
      <pc:chgData name="Margaret Sharpe" userId="S::margaret.sharpe@skillsforcare.org.uk::4191a132-42b3-4eb6-ac20-0e3d3c12c6bd" providerId="AD" clId="Web-{2A74E612-FE4D-43A7-9A31-77230132FE9C}" dt="2022-10-06T13:46:13.909" v="5"/>
      <pc:docMkLst>
        <pc:docMk/>
      </pc:docMkLst>
      <pc:sldChg chg="modSp">
        <pc:chgData name="Margaret Sharpe" userId="S::margaret.sharpe@skillsforcare.org.uk::4191a132-42b3-4eb6-ac20-0e3d3c12c6bd" providerId="AD" clId="Web-{2A74E612-FE4D-43A7-9A31-77230132FE9C}" dt="2022-10-06T13:46:13.909" v="5"/>
        <pc:sldMkLst>
          <pc:docMk/>
          <pc:sldMk cId="628729701" sldId="284"/>
        </pc:sldMkLst>
        <pc:graphicFrameChg chg="mod modGraphic">
          <ac:chgData name="Margaret Sharpe" userId="S::margaret.sharpe@skillsforcare.org.uk::4191a132-42b3-4eb6-ac20-0e3d3c12c6bd" providerId="AD" clId="Web-{2A74E612-FE4D-43A7-9A31-77230132FE9C}" dt="2022-10-06T13:46:13.909" v="5"/>
          <ac:graphicFrameMkLst>
            <pc:docMk/>
            <pc:sldMk cId="628729701" sldId="284"/>
            <ac:graphicFrameMk id="11" creationId="{8AD2470E-B922-4693-B1AF-E561AB36B245}"/>
          </ac:graphicFrameMkLst>
        </pc:graphicFrameChg>
      </pc:sldChg>
      <pc:sldMasterChg chg="addSp">
        <pc:chgData name="Margaret Sharpe" userId="S::margaret.sharpe@skillsforcare.org.uk::4191a132-42b3-4eb6-ac20-0e3d3c12c6bd" providerId="AD" clId="Web-{2A74E612-FE4D-43A7-9A31-77230132FE9C}" dt="2022-10-06T13:45:10.626" v="0" actId="33475"/>
        <pc:sldMasterMkLst>
          <pc:docMk/>
          <pc:sldMasterMk cId="4112092999" sldId="2147483672"/>
        </pc:sldMasterMkLst>
        <pc:spChg chg="add">
          <ac:chgData name="Margaret Sharpe" userId="S::margaret.sharpe@skillsforcare.org.uk::4191a132-42b3-4eb6-ac20-0e3d3c12c6bd" providerId="AD" clId="Web-{2A74E612-FE4D-43A7-9A31-77230132FE9C}" dt="2022-10-06T13:45:10.626" v="0" actId="33475"/>
          <ac:spMkLst>
            <pc:docMk/>
            <pc:sldMasterMk cId="4112092999" sldId="2147483672"/>
            <ac:spMk id="3" creationId="{243EC7AA-B481-3FA2-8CF5-B4C6BDE0BA76}"/>
          </ac:spMkLst>
        </pc:spChg>
      </pc:sldMasterChg>
      <pc:sldMasterChg chg="addSp">
        <pc:chgData name="Margaret Sharpe" userId="S::margaret.sharpe@skillsforcare.org.uk::4191a132-42b3-4eb6-ac20-0e3d3c12c6bd" providerId="AD" clId="Web-{2A74E612-FE4D-43A7-9A31-77230132FE9C}" dt="2022-10-06T13:45:10.626" v="0" actId="33475"/>
        <pc:sldMasterMkLst>
          <pc:docMk/>
          <pc:sldMasterMk cId="3444756830" sldId="2147483682"/>
        </pc:sldMasterMkLst>
        <pc:spChg chg="add">
          <ac:chgData name="Margaret Sharpe" userId="S::margaret.sharpe@skillsforcare.org.uk::4191a132-42b3-4eb6-ac20-0e3d3c12c6bd" providerId="AD" clId="Web-{2A74E612-FE4D-43A7-9A31-77230132FE9C}" dt="2022-10-06T13:45:10.626" v="0" actId="33475"/>
          <ac:spMkLst>
            <pc:docMk/>
            <pc:sldMasterMk cId="3444756830" sldId="2147483682"/>
            <ac:spMk id="3" creationId="{961C61DE-D438-4B20-8BF0-90377455379A}"/>
          </ac:spMkLst>
        </pc:spChg>
      </pc:sldMasterChg>
      <pc:sldMasterChg chg="addSp">
        <pc:chgData name="Margaret Sharpe" userId="S::margaret.sharpe@skillsforcare.org.uk::4191a132-42b3-4eb6-ac20-0e3d3c12c6bd" providerId="AD" clId="Web-{2A74E612-FE4D-43A7-9A31-77230132FE9C}" dt="2022-10-06T13:45:10.626" v="0" actId="33475"/>
        <pc:sldMasterMkLst>
          <pc:docMk/>
          <pc:sldMasterMk cId="696758238" sldId="2147483684"/>
        </pc:sldMasterMkLst>
        <pc:spChg chg="add">
          <ac:chgData name="Margaret Sharpe" userId="S::margaret.sharpe@skillsforcare.org.uk::4191a132-42b3-4eb6-ac20-0e3d3c12c6bd" providerId="AD" clId="Web-{2A74E612-FE4D-43A7-9A31-77230132FE9C}" dt="2022-10-06T13:45:10.626" v="0" actId="33475"/>
          <ac:spMkLst>
            <pc:docMk/>
            <pc:sldMasterMk cId="696758238" sldId="2147483684"/>
            <ac:spMk id="3" creationId="{9CC1EC7B-30FF-DF1C-EF3D-3E4C288255D1}"/>
          </ac:spMkLst>
        </pc:spChg>
      </pc:sldMasterChg>
      <pc:sldMasterChg chg="addSp">
        <pc:chgData name="Margaret Sharpe" userId="S::margaret.sharpe@skillsforcare.org.uk::4191a132-42b3-4eb6-ac20-0e3d3c12c6bd" providerId="AD" clId="Web-{2A74E612-FE4D-43A7-9A31-77230132FE9C}" dt="2022-10-06T13:45:10.626" v="0" actId="33475"/>
        <pc:sldMasterMkLst>
          <pc:docMk/>
          <pc:sldMasterMk cId="718475917" sldId="2147483686"/>
        </pc:sldMasterMkLst>
        <pc:spChg chg="add">
          <ac:chgData name="Margaret Sharpe" userId="S::margaret.sharpe@skillsforcare.org.uk::4191a132-42b3-4eb6-ac20-0e3d3c12c6bd" providerId="AD" clId="Web-{2A74E612-FE4D-43A7-9A31-77230132FE9C}" dt="2022-10-06T13:45:10.626" v="0" actId="33475"/>
          <ac:spMkLst>
            <pc:docMk/>
            <pc:sldMasterMk cId="718475917" sldId="2147483686"/>
            <ac:spMk id="3" creationId="{F95EF64E-E821-3EF9-5816-E9478E24B0C8}"/>
          </ac:spMkLst>
        </pc:spChg>
      </pc:sldMasterChg>
      <pc:sldMasterChg chg="addSp">
        <pc:chgData name="Margaret Sharpe" userId="S::margaret.sharpe@skillsforcare.org.uk::4191a132-42b3-4eb6-ac20-0e3d3c12c6bd" providerId="AD" clId="Web-{2A74E612-FE4D-43A7-9A31-77230132FE9C}" dt="2022-10-06T13:45:10.626" v="0" actId="33475"/>
        <pc:sldMasterMkLst>
          <pc:docMk/>
          <pc:sldMasterMk cId="1612256413" sldId="2147483691"/>
        </pc:sldMasterMkLst>
        <pc:spChg chg="add">
          <ac:chgData name="Margaret Sharpe" userId="S::margaret.sharpe@skillsforcare.org.uk::4191a132-42b3-4eb6-ac20-0e3d3c12c6bd" providerId="AD" clId="Web-{2A74E612-FE4D-43A7-9A31-77230132FE9C}" dt="2022-10-06T13:45:10.626" v="0" actId="33475"/>
          <ac:spMkLst>
            <pc:docMk/>
            <pc:sldMasterMk cId="1612256413" sldId="2147483691"/>
            <ac:spMk id="4" creationId="{BE6B798F-2D8B-B68A-09F7-7A8926803CE4}"/>
          </ac:spMkLst>
        </pc:spChg>
      </pc:sldMasterChg>
      <pc:sldMasterChg chg="addSp">
        <pc:chgData name="Margaret Sharpe" userId="S::margaret.sharpe@skillsforcare.org.uk::4191a132-42b3-4eb6-ac20-0e3d3c12c6bd" providerId="AD" clId="Web-{2A74E612-FE4D-43A7-9A31-77230132FE9C}" dt="2022-10-06T13:45:10.626" v="0" actId="33475"/>
        <pc:sldMasterMkLst>
          <pc:docMk/>
          <pc:sldMasterMk cId="3143382474" sldId="2147483717"/>
        </pc:sldMasterMkLst>
        <pc:spChg chg="add">
          <ac:chgData name="Margaret Sharpe" userId="S::margaret.sharpe@skillsforcare.org.uk::4191a132-42b3-4eb6-ac20-0e3d3c12c6bd" providerId="AD" clId="Web-{2A74E612-FE4D-43A7-9A31-77230132FE9C}" dt="2022-10-06T13:45:10.626" v="0" actId="33475"/>
          <ac:spMkLst>
            <pc:docMk/>
            <pc:sldMasterMk cId="3143382474" sldId="2147483717"/>
            <ac:spMk id="3" creationId="{3D3F6EF5-5A05-4B9F-EABA-5561BFB0C19F}"/>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10D1C5-C611-6044-ADE7-20462F95D6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C678EB7-8683-3D4A-B257-9724A20B80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3CB820-A449-A448-B1AD-1FAD9D18D087}" type="datetimeFigureOut">
              <a:rPr lang="en-GB" smtClean="0"/>
              <a:t>06/10/2022</a:t>
            </a:fld>
            <a:endParaRPr lang="en-GB"/>
          </a:p>
        </p:txBody>
      </p:sp>
      <p:sp>
        <p:nvSpPr>
          <p:cNvPr id="4" name="Footer Placeholder 3">
            <a:extLst>
              <a:ext uri="{FF2B5EF4-FFF2-40B4-BE49-F238E27FC236}">
                <a16:creationId xmlns:a16="http://schemas.microsoft.com/office/drawing/2014/main" id="{6B0332AA-E1A7-E148-9409-B1201AB906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A609170-FEDA-1D42-9A85-9C75F30CC5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408056-F800-D243-93C1-74005A17F04A}" type="slidenum">
              <a:rPr lang="en-GB" smtClean="0"/>
              <a:t>‹#›</a:t>
            </a:fld>
            <a:endParaRPr lang="en-GB"/>
          </a:p>
        </p:txBody>
      </p:sp>
    </p:spTree>
    <p:extLst>
      <p:ext uri="{BB962C8B-B14F-4D97-AF65-F5344CB8AC3E}">
        <p14:creationId xmlns:p14="http://schemas.microsoft.com/office/powerpoint/2010/main" val="3063004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E30D2-496F-4335-94FD-7CD205B40B2C}" type="datetimeFigureOut">
              <a:rPr lang="en-GB" smtClean="0"/>
              <a:t>06/10/2022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B467E-689E-4776-8297-2FB7C7A995D4}" type="slidenum">
              <a:rPr lang="en-GB" smtClean="0"/>
              <a:t>‹#›</a:t>
            </a:fld>
            <a:endParaRPr lang="en-GB"/>
          </a:p>
        </p:txBody>
      </p:sp>
    </p:spTree>
    <p:extLst>
      <p:ext uri="{BB962C8B-B14F-4D97-AF65-F5344CB8AC3E}">
        <p14:creationId xmlns:p14="http://schemas.microsoft.com/office/powerpoint/2010/main" val="2962012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a:t>
            </a:fld>
            <a:endParaRPr lang="en-GB"/>
          </a:p>
        </p:txBody>
      </p:sp>
    </p:spTree>
    <p:extLst>
      <p:ext uri="{BB962C8B-B14F-4D97-AF65-F5344CB8AC3E}">
        <p14:creationId xmlns:p14="http://schemas.microsoft.com/office/powerpoint/2010/main" val="2392703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11</a:t>
            </a:fld>
            <a:endParaRPr lang="en-GB"/>
          </a:p>
        </p:txBody>
      </p:sp>
    </p:spTree>
    <p:extLst>
      <p:ext uri="{BB962C8B-B14F-4D97-AF65-F5344CB8AC3E}">
        <p14:creationId xmlns:p14="http://schemas.microsoft.com/office/powerpoint/2010/main" val="191449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12</a:t>
            </a:fld>
            <a:endParaRPr lang="en-GB"/>
          </a:p>
        </p:txBody>
      </p:sp>
    </p:spTree>
    <p:extLst>
      <p:ext uri="{BB962C8B-B14F-4D97-AF65-F5344CB8AC3E}">
        <p14:creationId xmlns:p14="http://schemas.microsoft.com/office/powerpoint/2010/main" val="4251081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13</a:t>
            </a:fld>
            <a:endParaRPr lang="en-GB"/>
          </a:p>
        </p:txBody>
      </p:sp>
    </p:spTree>
    <p:extLst>
      <p:ext uri="{BB962C8B-B14F-4D97-AF65-F5344CB8AC3E}">
        <p14:creationId xmlns:p14="http://schemas.microsoft.com/office/powerpoint/2010/main" val="3331807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14</a:t>
            </a:fld>
            <a:endParaRPr lang="en-GB"/>
          </a:p>
        </p:txBody>
      </p:sp>
    </p:spTree>
    <p:extLst>
      <p:ext uri="{BB962C8B-B14F-4D97-AF65-F5344CB8AC3E}">
        <p14:creationId xmlns:p14="http://schemas.microsoft.com/office/powerpoint/2010/main" val="2755471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15</a:t>
            </a:fld>
            <a:endParaRPr lang="en-GB"/>
          </a:p>
        </p:txBody>
      </p:sp>
    </p:spTree>
    <p:extLst>
      <p:ext uri="{BB962C8B-B14F-4D97-AF65-F5344CB8AC3E}">
        <p14:creationId xmlns:p14="http://schemas.microsoft.com/office/powerpoint/2010/main" val="1670401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16</a:t>
            </a:fld>
            <a:endParaRPr lang="en-GB"/>
          </a:p>
        </p:txBody>
      </p:sp>
    </p:spTree>
    <p:extLst>
      <p:ext uri="{BB962C8B-B14F-4D97-AF65-F5344CB8AC3E}">
        <p14:creationId xmlns:p14="http://schemas.microsoft.com/office/powerpoint/2010/main" val="1163687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17</a:t>
            </a:fld>
            <a:endParaRPr lang="en-GB"/>
          </a:p>
        </p:txBody>
      </p:sp>
    </p:spTree>
    <p:extLst>
      <p:ext uri="{BB962C8B-B14F-4D97-AF65-F5344CB8AC3E}">
        <p14:creationId xmlns:p14="http://schemas.microsoft.com/office/powerpoint/2010/main" val="150859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18</a:t>
            </a:fld>
            <a:endParaRPr lang="en-GB"/>
          </a:p>
        </p:txBody>
      </p:sp>
    </p:spTree>
    <p:extLst>
      <p:ext uri="{BB962C8B-B14F-4D97-AF65-F5344CB8AC3E}">
        <p14:creationId xmlns:p14="http://schemas.microsoft.com/office/powerpoint/2010/main" val="313113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19</a:t>
            </a:fld>
            <a:endParaRPr lang="en-GB"/>
          </a:p>
        </p:txBody>
      </p:sp>
    </p:spTree>
    <p:extLst>
      <p:ext uri="{BB962C8B-B14F-4D97-AF65-F5344CB8AC3E}">
        <p14:creationId xmlns:p14="http://schemas.microsoft.com/office/powerpoint/2010/main" val="831492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20</a:t>
            </a:fld>
            <a:endParaRPr lang="en-GB"/>
          </a:p>
        </p:txBody>
      </p:sp>
    </p:spTree>
    <p:extLst>
      <p:ext uri="{BB962C8B-B14F-4D97-AF65-F5344CB8AC3E}">
        <p14:creationId xmlns:p14="http://schemas.microsoft.com/office/powerpoint/2010/main" val="44534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2</a:t>
            </a:fld>
            <a:endParaRPr lang="en-GB"/>
          </a:p>
        </p:txBody>
      </p:sp>
    </p:spTree>
    <p:extLst>
      <p:ext uri="{BB962C8B-B14F-4D97-AF65-F5344CB8AC3E}">
        <p14:creationId xmlns:p14="http://schemas.microsoft.com/office/powerpoint/2010/main" val="2740348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21</a:t>
            </a:fld>
            <a:endParaRPr lang="en-GB"/>
          </a:p>
        </p:txBody>
      </p:sp>
    </p:spTree>
    <p:extLst>
      <p:ext uri="{BB962C8B-B14F-4D97-AF65-F5344CB8AC3E}">
        <p14:creationId xmlns:p14="http://schemas.microsoft.com/office/powerpoint/2010/main" val="1063793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r>
          </a:p>
        </p:txBody>
      </p:sp>
      <p:sp>
        <p:nvSpPr>
          <p:cNvPr id="4" name="Slide Number Placeholder 3"/>
          <p:cNvSpPr>
            <a:spLocks noGrp="1"/>
          </p:cNvSpPr>
          <p:nvPr>
            <p:ph type="sldNum" sz="quarter" idx="5"/>
          </p:nvPr>
        </p:nvSpPr>
        <p:spPr/>
        <p:txBody>
          <a:bodyPr/>
          <a:lstStyle/>
          <a:p>
            <a:fld id="{A5EB467E-689E-4776-8297-2FB7C7A995D4}" type="slidenum">
              <a:rPr lang="en-GB" smtClean="0"/>
              <a:t>22</a:t>
            </a:fld>
            <a:endParaRPr lang="en-GB"/>
          </a:p>
        </p:txBody>
      </p:sp>
    </p:spTree>
    <p:extLst>
      <p:ext uri="{BB962C8B-B14F-4D97-AF65-F5344CB8AC3E}">
        <p14:creationId xmlns:p14="http://schemas.microsoft.com/office/powerpoint/2010/main" val="3808185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23</a:t>
            </a:fld>
            <a:endParaRPr lang="en-GB"/>
          </a:p>
        </p:txBody>
      </p:sp>
    </p:spTree>
    <p:extLst>
      <p:ext uri="{BB962C8B-B14F-4D97-AF65-F5344CB8AC3E}">
        <p14:creationId xmlns:p14="http://schemas.microsoft.com/office/powerpoint/2010/main" val="750796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EB467E-689E-4776-8297-2FB7C7A995D4}" type="slidenum">
              <a:rPr lang="en-GB" smtClean="0"/>
              <a:t>24</a:t>
            </a:fld>
            <a:endParaRPr lang="en-GB"/>
          </a:p>
        </p:txBody>
      </p:sp>
    </p:spTree>
    <p:extLst>
      <p:ext uri="{BB962C8B-B14F-4D97-AF65-F5344CB8AC3E}">
        <p14:creationId xmlns:p14="http://schemas.microsoft.com/office/powerpoint/2010/main" val="3703709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4</a:t>
            </a:fld>
            <a:endParaRPr lang="en-GB"/>
          </a:p>
        </p:txBody>
      </p:sp>
    </p:spTree>
    <p:extLst>
      <p:ext uri="{BB962C8B-B14F-4D97-AF65-F5344CB8AC3E}">
        <p14:creationId xmlns:p14="http://schemas.microsoft.com/office/powerpoint/2010/main" val="1079626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ww</a:t>
            </a:r>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5</a:t>
            </a:fld>
            <a:endParaRPr lang="en-GB"/>
          </a:p>
        </p:txBody>
      </p:sp>
    </p:spTree>
    <p:extLst>
      <p:ext uri="{BB962C8B-B14F-4D97-AF65-F5344CB8AC3E}">
        <p14:creationId xmlns:p14="http://schemas.microsoft.com/office/powerpoint/2010/main" val="3972113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dirty="0"/>
              <a:t>: Print this slide as an activity handout.</a:t>
            </a:r>
          </a:p>
        </p:txBody>
      </p:sp>
      <p:sp>
        <p:nvSpPr>
          <p:cNvPr id="4" name="Slide Number Placeholder 3"/>
          <p:cNvSpPr>
            <a:spLocks noGrp="1"/>
          </p:cNvSpPr>
          <p:nvPr>
            <p:ph type="sldNum" sz="quarter" idx="5"/>
          </p:nvPr>
        </p:nvSpPr>
        <p:spPr/>
        <p:txBody>
          <a:bodyPr/>
          <a:lstStyle/>
          <a:p>
            <a:fld id="{A5EB467E-689E-4776-8297-2FB7C7A995D4}" type="slidenum">
              <a:rPr lang="en-GB" smtClean="0"/>
              <a:t>6</a:t>
            </a:fld>
            <a:endParaRPr lang="en-GB"/>
          </a:p>
        </p:txBody>
      </p:sp>
    </p:spTree>
    <p:extLst>
      <p:ext uri="{BB962C8B-B14F-4D97-AF65-F5344CB8AC3E}">
        <p14:creationId xmlns:p14="http://schemas.microsoft.com/office/powerpoint/2010/main" val="3119544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7</a:t>
            </a:fld>
            <a:endParaRPr lang="en-GB"/>
          </a:p>
        </p:txBody>
      </p:sp>
    </p:spTree>
    <p:extLst>
      <p:ext uri="{BB962C8B-B14F-4D97-AF65-F5344CB8AC3E}">
        <p14:creationId xmlns:p14="http://schemas.microsoft.com/office/powerpoint/2010/main" val="1410801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8</a:t>
            </a:fld>
            <a:endParaRPr lang="en-GB"/>
          </a:p>
        </p:txBody>
      </p:sp>
    </p:spTree>
    <p:extLst>
      <p:ext uri="{BB962C8B-B14F-4D97-AF65-F5344CB8AC3E}">
        <p14:creationId xmlns:p14="http://schemas.microsoft.com/office/powerpoint/2010/main" val="1849882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wv</a:t>
            </a:r>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9</a:t>
            </a:fld>
            <a:endParaRPr lang="en-GB"/>
          </a:p>
        </p:txBody>
      </p:sp>
    </p:spTree>
    <p:extLst>
      <p:ext uri="{BB962C8B-B14F-4D97-AF65-F5344CB8AC3E}">
        <p14:creationId xmlns:p14="http://schemas.microsoft.com/office/powerpoint/2010/main" val="1237590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B467E-689E-4776-8297-2FB7C7A995D4}" type="slidenum">
              <a:rPr lang="en-GB" smtClean="0"/>
              <a:t>10</a:t>
            </a:fld>
            <a:endParaRPr lang="en-GB"/>
          </a:p>
        </p:txBody>
      </p:sp>
    </p:spTree>
    <p:extLst>
      <p:ext uri="{BB962C8B-B14F-4D97-AF65-F5344CB8AC3E}">
        <p14:creationId xmlns:p14="http://schemas.microsoft.com/office/powerpoint/2010/main" val="2185786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4" name="Picture 3" descr="A group of people sitting next to a person&#10;&#10;Description automatically generated">
            <a:extLst>
              <a:ext uri="{FF2B5EF4-FFF2-40B4-BE49-F238E27FC236}">
                <a16:creationId xmlns:a16="http://schemas.microsoft.com/office/drawing/2014/main" id="{4AF7D064-3FD2-8042-877F-A1141B0F1A60}"/>
              </a:ext>
            </a:extLst>
          </p:cNvPr>
          <p:cNvPicPr>
            <a:picLocks noChangeAspect="1"/>
          </p:cNvPicPr>
          <p:nvPr userDrawn="1"/>
        </p:nvPicPr>
        <p:blipFill>
          <a:blip r:embed="rId2"/>
          <a:stretch>
            <a:fillRect/>
          </a:stretch>
        </p:blipFill>
        <p:spPr>
          <a:xfrm>
            <a:off x="0" y="3292838"/>
            <a:ext cx="9144000" cy="2984500"/>
          </a:xfrm>
          <a:prstGeom prst="rect">
            <a:avLst/>
          </a:prstGeom>
        </p:spPr>
      </p:pic>
    </p:spTree>
    <p:extLst>
      <p:ext uri="{BB962C8B-B14F-4D97-AF65-F5344CB8AC3E}">
        <p14:creationId xmlns:p14="http://schemas.microsoft.com/office/powerpoint/2010/main" val="30516474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107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slide 5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00A651"/>
                </a:solidFill>
              </a:defRPr>
            </a:lvl1pPr>
          </a:lstStyle>
          <a:p>
            <a:r>
              <a:rPr lang="en-GB"/>
              <a:t>Click to edit Master title style </a:t>
            </a:r>
            <a:endParaRPr lang="en-US"/>
          </a:p>
        </p:txBody>
      </p:sp>
    </p:spTree>
    <p:extLst>
      <p:ext uri="{BB962C8B-B14F-4D97-AF65-F5344CB8AC3E}">
        <p14:creationId xmlns:p14="http://schemas.microsoft.com/office/powerpoint/2010/main" val="63909747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title slide 6 (cherr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BA0C2F"/>
                </a:solidFill>
              </a:defRPr>
            </a:lvl1pPr>
          </a:lstStyle>
          <a:p>
            <a:r>
              <a:rPr lang="en-GB"/>
              <a:t>Click to edit Master title style </a:t>
            </a:r>
            <a:endParaRPr lang="en-US"/>
          </a:p>
        </p:txBody>
      </p:sp>
    </p:spTree>
    <p:extLst>
      <p:ext uri="{BB962C8B-B14F-4D97-AF65-F5344CB8AC3E}">
        <p14:creationId xmlns:p14="http://schemas.microsoft.com/office/powerpoint/2010/main" val="321671058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title slide 7 (oran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E87722"/>
                </a:solidFill>
              </a:defRPr>
            </a:lvl1pPr>
          </a:lstStyle>
          <a:p>
            <a:r>
              <a:rPr lang="en-GB"/>
              <a:t>Click to edit Master title style </a:t>
            </a:r>
            <a:endParaRPr lang="en-US"/>
          </a:p>
        </p:txBody>
      </p:sp>
    </p:spTree>
    <p:extLst>
      <p:ext uri="{BB962C8B-B14F-4D97-AF65-F5344CB8AC3E}">
        <p14:creationId xmlns:p14="http://schemas.microsoft.com/office/powerpoint/2010/main" val="303697862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itle 1">
            <a:extLst>
              <a:ext uri="{FF2B5EF4-FFF2-40B4-BE49-F238E27FC236}">
                <a16:creationId xmlns:a16="http://schemas.microsoft.com/office/drawing/2014/main" id="{E2CE2177-2335-D344-AC68-1E84A8463B3E}"/>
              </a:ext>
            </a:extLst>
          </p:cNvPr>
          <p:cNvSpPr>
            <a:spLocks noGrp="1"/>
          </p:cNvSpPr>
          <p:nvPr>
            <p:ph type="title" hasCustomPrompt="1"/>
          </p:nvPr>
        </p:nvSpPr>
        <p:spPr>
          <a:xfrm>
            <a:off x="367729" y="441327"/>
            <a:ext cx="7366964" cy="646811"/>
          </a:xfrm>
          <a:prstGeom prst="rect">
            <a:avLst/>
          </a:prstGeom>
          <a:noFill/>
          <a:ln w="12700">
            <a:noFill/>
          </a:ln>
        </p:spPr>
        <p:txBody>
          <a:bodyPr/>
          <a:lstStyle>
            <a:lvl1pPr>
              <a:defRPr sz="27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B0AC26F6-B251-6C43-8652-E7DF249E7420}"/>
              </a:ext>
            </a:extLst>
          </p:cNvPr>
          <p:cNvSpPr>
            <a:spLocks noGrp="1"/>
          </p:cNvSpPr>
          <p:nvPr>
            <p:ph type="body" sz="quarter" idx="11"/>
          </p:nvPr>
        </p:nvSpPr>
        <p:spPr>
          <a:xfrm>
            <a:off x="367730" y="2145794"/>
            <a:ext cx="7366964" cy="3989830"/>
          </a:xfrm>
          <a:prstGeom prst="rect">
            <a:avLst/>
          </a:prstGeom>
        </p:spPr>
        <p:txBody>
          <a:bodyPr/>
          <a:lstStyle>
            <a:lvl1pPr marL="0" indent="0">
              <a:buClr>
                <a:srgbClr val="005EB8"/>
              </a:buClr>
              <a:buFont typeface="Wingdings" pitchFamily="2" charset="2"/>
              <a:buNone/>
              <a:defRPr sz="1800"/>
            </a:lvl1pPr>
            <a:lvl2pPr marL="514350" indent="-171450">
              <a:buClr>
                <a:srgbClr val="005EB8"/>
              </a:buClr>
              <a:buFont typeface="Wingdings" pitchFamily="2" charset="2"/>
              <a:buChar char="§"/>
              <a:defRPr sz="1500"/>
            </a:lvl2pPr>
            <a:lvl3pPr marL="857250" indent="-171450">
              <a:buClr>
                <a:srgbClr val="005EB8"/>
              </a:buClr>
              <a:buFont typeface="Wingdings" pitchFamily="2" charset="2"/>
              <a:buChar char="§"/>
              <a:defRPr sz="1350"/>
            </a:lvl3pPr>
            <a:lvl4pPr marL="1200150" indent="-171450">
              <a:buClr>
                <a:srgbClr val="005EB8"/>
              </a:buClr>
              <a:buFont typeface="Wingdings" pitchFamily="2" charset="2"/>
              <a:buChar char="§"/>
              <a:defRPr sz="1200"/>
            </a:lvl4pPr>
            <a:lvl5pPr marL="1543050" indent="-171450">
              <a:buClr>
                <a:srgbClr val="005EB8"/>
              </a:buClr>
              <a:buFont typeface="Wingdings" pitchFamily="2" charset="2"/>
              <a:buChar cha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87E9841E-C518-9249-ABAC-394235E0869B}"/>
              </a:ext>
            </a:extLst>
          </p:cNvPr>
          <p:cNvSpPr>
            <a:spLocks noGrp="1"/>
          </p:cNvSpPr>
          <p:nvPr>
            <p:ph type="body" sz="quarter" idx="12"/>
          </p:nvPr>
        </p:nvSpPr>
        <p:spPr>
          <a:xfrm>
            <a:off x="367729" y="1351028"/>
            <a:ext cx="7366964" cy="731837"/>
          </a:xfrm>
          <a:prstGeom prst="rect">
            <a:avLst/>
          </a:prstGeom>
        </p:spPr>
        <p:txBody>
          <a:bodyPr/>
          <a:lstStyle>
            <a:lvl1pPr marL="0" indent="0">
              <a:buClr>
                <a:srgbClr val="005EB8"/>
              </a:buClr>
              <a:buFont typeface="Wingdings" pitchFamily="2" charset="2"/>
              <a:buNone/>
              <a:defRPr>
                <a:solidFill>
                  <a:srgbClr val="E87722"/>
                </a:solidFill>
              </a:defRPr>
            </a:lvl1pPr>
            <a:lvl2pPr marL="514350" indent="-171450">
              <a:buClr>
                <a:srgbClr val="005EB8"/>
              </a:buClr>
              <a:buFont typeface="Wingdings" pitchFamily="2" charset="2"/>
              <a:buChar char="§"/>
              <a:defRPr/>
            </a:lvl2pPr>
            <a:lvl3pPr marL="857250" indent="-171450">
              <a:buClr>
                <a:srgbClr val="005EB8"/>
              </a:buClr>
              <a:buFont typeface="Wingdings" pitchFamily="2" charset="2"/>
              <a:buChar char="§"/>
              <a:defRPr/>
            </a:lvl3pPr>
            <a:lvl4pPr marL="1200150" indent="-171450">
              <a:buClr>
                <a:srgbClr val="005EB8"/>
              </a:buClr>
              <a:buFont typeface="Wingdings" pitchFamily="2" charset="2"/>
              <a:buChar char="§"/>
              <a:defRPr/>
            </a:lvl4pPr>
            <a:lvl5pPr marL="1543050" indent="-17145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7A84CAD6-8778-0E46-877A-6B50F8502ACA}"/>
              </a:ext>
            </a:extLst>
          </p:cNvPr>
          <p:cNvPicPr>
            <a:picLocks noChangeAspect="1"/>
          </p:cNvPicPr>
          <p:nvPr userDrawn="1"/>
        </p:nvPicPr>
        <p:blipFill>
          <a:blip r:embed="rId2"/>
          <a:srcRect/>
          <a:stretch/>
        </p:blipFill>
        <p:spPr>
          <a:xfrm>
            <a:off x="8091824" y="1609971"/>
            <a:ext cx="921243" cy="4614824"/>
          </a:xfrm>
          <a:prstGeom prst="rect">
            <a:avLst/>
          </a:prstGeom>
        </p:spPr>
      </p:pic>
    </p:spTree>
    <p:extLst>
      <p:ext uri="{BB962C8B-B14F-4D97-AF65-F5344CB8AC3E}">
        <p14:creationId xmlns:p14="http://schemas.microsoft.com/office/powerpoint/2010/main" val="3255067890"/>
      </p:ext>
    </p:extLst>
  </p:cSld>
  <p:clrMapOvr>
    <a:masterClrMapping/>
  </p:clrMapOvr>
  <p:extLst>
    <p:ext uri="{DCECCB84-F9BA-43D5-87BE-67443E8EF086}">
      <p15:sldGuideLst xmlns:p15="http://schemas.microsoft.com/office/powerpoint/2012/main">
        <p15:guide id="1" orient="horz" pos="2160">
          <p15:clr>
            <a:srgbClr val="FBAE40"/>
          </p15:clr>
        </p15:guide>
        <p15:guide id="2" pos="65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BE54896B-A414-1349-BED9-26A753E6AA1F}"/>
              </a:ext>
            </a:extLst>
          </p:cNvPr>
          <p:cNvSpPr>
            <a:spLocks noGrp="1"/>
          </p:cNvSpPr>
          <p:nvPr>
            <p:ph type="body" sz="quarter" idx="11"/>
          </p:nvPr>
        </p:nvSpPr>
        <p:spPr>
          <a:xfrm>
            <a:off x="367729" y="2145794"/>
            <a:ext cx="8307959"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1">
            <a:extLst>
              <a:ext uri="{FF2B5EF4-FFF2-40B4-BE49-F238E27FC236}">
                <a16:creationId xmlns:a16="http://schemas.microsoft.com/office/drawing/2014/main" id="{DFA3CAE1-74FD-B74B-BAF7-282D3C9CEC70}"/>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7" name="Text Placeholder 9">
            <a:extLst>
              <a:ext uri="{FF2B5EF4-FFF2-40B4-BE49-F238E27FC236}">
                <a16:creationId xmlns:a16="http://schemas.microsoft.com/office/drawing/2014/main" id="{5F1C9E69-2546-444E-9903-F6030191E0A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spTree>
    <p:extLst>
      <p:ext uri="{BB962C8B-B14F-4D97-AF65-F5344CB8AC3E}">
        <p14:creationId xmlns:p14="http://schemas.microsoft.com/office/powerpoint/2010/main" val="264463487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144506250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slide 2 (plum)">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A20067"/>
              </a:buClr>
              <a:buFont typeface="Wingdings" pitchFamily="2" charset="2"/>
              <a:buChar char="§"/>
              <a:defRPr sz="2400"/>
            </a:lvl1pPr>
            <a:lvl2pPr marL="685800" indent="-228600">
              <a:buClr>
                <a:srgbClr val="A20067"/>
              </a:buClr>
              <a:buFont typeface="Wingdings" pitchFamily="2" charset="2"/>
              <a:buChar char="§"/>
              <a:defRPr sz="2000"/>
            </a:lvl2pPr>
            <a:lvl3pPr marL="1143000" indent="-228600">
              <a:buClr>
                <a:srgbClr val="A20067"/>
              </a:buClr>
              <a:buFont typeface="Wingdings" pitchFamily="2" charset="2"/>
              <a:buChar char="§"/>
              <a:defRPr sz="1800"/>
            </a:lvl3pPr>
            <a:lvl4pPr marL="1600200" indent="-228600">
              <a:buClr>
                <a:srgbClr val="A20067"/>
              </a:buClr>
              <a:buFont typeface="Wingdings" pitchFamily="2" charset="2"/>
              <a:buChar char="§"/>
              <a:defRPr sz="1600"/>
            </a:lvl4pPr>
            <a:lvl5pPr marL="2057400" indent="-228600">
              <a:buClr>
                <a:srgbClr val="A20067"/>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A20067"/>
              </a:buClr>
              <a:buFont typeface="Wingdings" pitchFamily="2" charset="2"/>
              <a:buChar char="§"/>
              <a:defRPr>
                <a:solidFill>
                  <a:srgbClr val="A20067"/>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71"/>
            <a:ext cx="1228324" cy="4614824"/>
          </a:xfrm>
          <a:prstGeom prst="rect">
            <a:avLst/>
          </a:prstGeom>
        </p:spPr>
      </p:pic>
    </p:spTree>
    <p:extLst>
      <p:ext uri="{BB962C8B-B14F-4D97-AF65-F5344CB8AC3E}">
        <p14:creationId xmlns:p14="http://schemas.microsoft.com/office/powerpoint/2010/main" val="337721877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slide 3 (tea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8C95"/>
              </a:buClr>
              <a:buFont typeface="Wingdings" pitchFamily="2" charset="2"/>
              <a:buChar char="§"/>
              <a:defRPr sz="2400"/>
            </a:lvl1pPr>
            <a:lvl2pPr marL="685800" indent="-228600">
              <a:buClr>
                <a:srgbClr val="008C95"/>
              </a:buClr>
              <a:buFont typeface="Wingdings" pitchFamily="2" charset="2"/>
              <a:buChar char="§"/>
              <a:defRPr sz="2000"/>
            </a:lvl2pPr>
            <a:lvl3pPr marL="1143000" indent="-228600">
              <a:buClr>
                <a:srgbClr val="008C95"/>
              </a:buClr>
              <a:buFont typeface="Wingdings" pitchFamily="2" charset="2"/>
              <a:buChar char="§"/>
              <a:defRPr sz="1800"/>
            </a:lvl3pPr>
            <a:lvl4pPr marL="1600200" indent="-228600">
              <a:buClr>
                <a:srgbClr val="008C95"/>
              </a:buClr>
              <a:buFont typeface="Wingdings" pitchFamily="2" charset="2"/>
              <a:buChar char="§"/>
              <a:defRPr sz="1600"/>
            </a:lvl4pPr>
            <a:lvl5pPr marL="2057400" indent="-228600">
              <a:buClr>
                <a:srgbClr val="008C95"/>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8C95"/>
              </a:buClr>
              <a:buFont typeface="Wingdings" pitchFamily="2" charset="2"/>
              <a:buChar char="§"/>
              <a:defRPr>
                <a:solidFill>
                  <a:srgbClr val="008C95"/>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71"/>
            <a:ext cx="1228324" cy="4614824"/>
          </a:xfrm>
          <a:prstGeom prst="rect">
            <a:avLst/>
          </a:prstGeom>
        </p:spPr>
      </p:pic>
    </p:spTree>
    <p:extLst>
      <p:ext uri="{BB962C8B-B14F-4D97-AF65-F5344CB8AC3E}">
        <p14:creationId xmlns:p14="http://schemas.microsoft.com/office/powerpoint/2010/main" val="29067521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slide 4 (viole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330072"/>
              </a:buClr>
              <a:buFont typeface="Wingdings" pitchFamily="2" charset="2"/>
              <a:buChar char="§"/>
              <a:defRPr sz="2400"/>
            </a:lvl1pPr>
            <a:lvl2pPr marL="685800" indent="-228600">
              <a:buClr>
                <a:srgbClr val="330072"/>
              </a:buClr>
              <a:buFont typeface="Wingdings" pitchFamily="2" charset="2"/>
              <a:buChar char="§"/>
              <a:defRPr sz="2000"/>
            </a:lvl2pPr>
            <a:lvl3pPr marL="1143000" indent="-228600">
              <a:buClr>
                <a:srgbClr val="330072"/>
              </a:buClr>
              <a:buFont typeface="Wingdings" pitchFamily="2" charset="2"/>
              <a:buChar char="§"/>
              <a:defRPr sz="1800"/>
            </a:lvl3pPr>
            <a:lvl4pPr marL="1600200" indent="-228600">
              <a:buClr>
                <a:srgbClr val="330072"/>
              </a:buClr>
              <a:buFont typeface="Wingdings" pitchFamily="2" charset="2"/>
              <a:buChar char="§"/>
              <a:defRPr sz="1600"/>
            </a:lvl4pPr>
            <a:lvl5pPr marL="2057400" indent="-228600">
              <a:buClr>
                <a:srgbClr val="330072"/>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330072"/>
              </a:buClr>
              <a:buFont typeface="Wingdings" pitchFamily="2" charset="2"/>
              <a:buChar char="§"/>
              <a:defRPr>
                <a:solidFill>
                  <a:srgbClr val="330072"/>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71"/>
            <a:ext cx="1228324" cy="4614824"/>
          </a:xfrm>
          <a:prstGeom prst="rect">
            <a:avLst/>
          </a:prstGeom>
        </p:spPr>
      </p:pic>
    </p:spTree>
    <p:extLst>
      <p:ext uri="{BB962C8B-B14F-4D97-AF65-F5344CB8AC3E}">
        <p14:creationId xmlns:p14="http://schemas.microsoft.com/office/powerpoint/2010/main" val="407743699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slide 5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A651"/>
              </a:buClr>
              <a:buFont typeface="Wingdings" pitchFamily="2" charset="2"/>
              <a:buChar char="§"/>
              <a:defRPr sz="2400"/>
            </a:lvl1pPr>
            <a:lvl2pPr marL="685800" indent="-228600">
              <a:buClr>
                <a:srgbClr val="00A651"/>
              </a:buClr>
              <a:buFont typeface="Wingdings" pitchFamily="2" charset="2"/>
              <a:buChar char="§"/>
              <a:defRPr sz="2000"/>
            </a:lvl2pPr>
            <a:lvl3pPr marL="1143000" indent="-228600">
              <a:buClr>
                <a:srgbClr val="00A651"/>
              </a:buClr>
              <a:buFont typeface="Wingdings" pitchFamily="2" charset="2"/>
              <a:buChar char="§"/>
              <a:defRPr sz="1800"/>
            </a:lvl3pPr>
            <a:lvl4pPr marL="1600200" indent="-228600">
              <a:buClr>
                <a:srgbClr val="00A651"/>
              </a:buClr>
              <a:buFont typeface="Wingdings" pitchFamily="2" charset="2"/>
              <a:buChar char="§"/>
              <a:defRPr sz="1600"/>
            </a:lvl4pPr>
            <a:lvl5pPr marL="2057400" indent="-228600">
              <a:buClr>
                <a:srgbClr val="00A651"/>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A651"/>
              </a:buClr>
              <a:buFont typeface="Wingdings" pitchFamily="2" charset="2"/>
              <a:buChar char="§"/>
              <a:defRPr>
                <a:solidFill>
                  <a:srgbClr val="00A651"/>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71"/>
            <a:ext cx="1228324" cy="4614824"/>
          </a:xfrm>
          <a:prstGeom prst="rect">
            <a:avLst/>
          </a:prstGeom>
        </p:spPr>
      </p:pic>
    </p:spTree>
    <p:extLst>
      <p:ext uri="{BB962C8B-B14F-4D97-AF65-F5344CB8AC3E}">
        <p14:creationId xmlns:p14="http://schemas.microsoft.com/office/powerpoint/2010/main" val="373129778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6" name="Picture 5">
            <a:extLst>
              <a:ext uri="{FF2B5EF4-FFF2-40B4-BE49-F238E27FC236}">
                <a16:creationId xmlns:a16="http://schemas.microsoft.com/office/drawing/2014/main" id="{38A4FE44-5611-764D-A6AE-AA87C019C28D}"/>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321056024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slide 5 (cherr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9DA08A7-5006-D44A-8606-EF9C1B9C9B1F}"/>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59292AD8-6A62-3B47-9311-49E1D04176BB}"/>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BA0C2F"/>
              </a:buClr>
              <a:buFont typeface="Wingdings" pitchFamily="2" charset="2"/>
              <a:buChar char="§"/>
              <a:defRPr sz="2400"/>
            </a:lvl1pPr>
            <a:lvl2pPr marL="685800" indent="-228600">
              <a:buClr>
                <a:srgbClr val="BA0C2F"/>
              </a:buClr>
              <a:buFont typeface="Wingdings" pitchFamily="2" charset="2"/>
              <a:buChar char="§"/>
              <a:defRPr sz="2000"/>
            </a:lvl2pPr>
            <a:lvl3pPr marL="1143000" indent="-228600">
              <a:buClr>
                <a:srgbClr val="BA0C2F"/>
              </a:buClr>
              <a:buFont typeface="Wingdings" pitchFamily="2" charset="2"/>
              <a:buChar char="§"/>
              <a:defRPr sz="1800"/>
            </a:lvl3pPr>
            <a:lvl4pPr marL="1600200" indent="-228600">
              <a:buClr>
                <a:srgbClr val="BA0C2F"/>
              </a:buClr>
              <a:buFont typeface="Wingdings" pitchFamily="2" charset="2"/>
              <a:buChar char="§"/>
              <a:defRPr sz="1600"/>
            </a:lvl4pPr>
            <a:lvl5pPr marL="2057400" indent="-228600">
              <a:buClr>
                <a:srgbClr val="BA0C2F"/>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F1E82AAE-7D17-0541-83C3-1DC5C131B980}"/>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BA0C2F"/>
              </a:buClr>
              <a:buFont typeface="Wingdings" pitchFamily="2" charset="2"/>
              <a:buChar char="§"/>
              <a:defRPr>
                <a:solidFill>
                  <a:srgbClr val="BA0C2F"/>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9AB36D77-5D0C-9E47-8CE8-08CDCE82DC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71"/>
            <a:ext cx="1228324" cy="4614824"/>
          </a:xfrm>
          <a:prstGeom prst="rect">
            <a:avLst/>
          </a:prstGeom>
        </p:spPr>
      </p:pic>
    </p:spTree>
    <p:extLst>
      <p:ext uri="{BB962C8B-B14F-4D97-AF65-F5344CB8AC3E}">
        <p14:creationId xmlns:p14="http://schemas.microsoft.com/office/powerpoint/2010/main" val="76493161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reers/young peo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8" name="Picture 7">
            <a:extLst>
              <a:ext uri="{FF2B5EF4-FFF2-40B4-BE49-F238E27FC236}">
                <a16:creationId xmlns:a16="http://schemas.microsoft.com/office/drawing/2014/main" id="{71227A66-0678-1C49-A37B-07FDED0ACB9D}"/>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1609351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vents/meeting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4AF7D064-3FD2-8042-877F-A1141B0F1A60}"/>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115362077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dividual employer (community/home car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6" name="Picture 5">
            <a:extLst>
              <a:ext uri="{FF2B5EF4-FFF2-40B4-BE49-F238E27FC236}">
                <a16:creationId xmlns:a16="http://schemas.microsoft.com/office/drawing/2014/main" id="{72A34AD5-D911-DD4C-BEF3-40C0975C1D70}"/>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211614808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and manag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9144000" cy="441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E87722"/>
              </a:buClr>
              <a:buFont typeface="Wingdings" pitchFamily="2" charset="2"/>
              <a:buChar char="§"/>
              <a:defRPr>
                <a:solidFill>
                  <a:srgbClr val="E87722"/>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8" name="Picture 7">
            <a:extLst>
              <a:ext uri="{FF2B5EF4-FFF2-40B4-BE49-F238E27FC236}">
                <a16:creationId xmlns:a16="http://schemas.microsoft.com/office/drawing/2014/main" id="{7A8220DF-6815-BF40-A078-D5B22A5FD752}"/>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2196738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arning disability/autis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8" name="Picture 7">
            <a:extLst>
              <a:ext uri="{FF2B5EF4-FFF2-40B4-BE49-F238E27FC236}">
                <a16:creationId xmlns:a16="http://schemas.microsoft.com/office/drawing/2014/main" id="{BD3B3786-9677-F243-9687-217339B3152C}"/>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1943647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rs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8" name="Picture 7">
            <a:extLst>
              <a:ext uri="{FF2B5EF4-FFF2-40B4-BE49-F238E27FC236}">
                <a16:creationId xmlns:a16="http://schemas.microsoft.com/office/drawing/2014/main" id="{7926098A-F4D7-2C45-B97D-DA9C5C9F343E}"/>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535577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in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8" name="Picture 7">
            <a:extLst>
              <a:ext uri="{FF2B5EF4-FFF2-40B4-BE49-F238E27FC236}">
                <a16:creationId xmlns:a16="http://schemas.microsoft.com/office/drawing/2014/main" id="{AA701A7C-7DC4-A044-B817-A748BDFB96AF}"/>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468391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reers/young peo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descr="A screen shot of a person&#10;&#10;Description automatically generated">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37800" y="1609969"/>
            <a:ext cx="1228325" cy="4614828"/>
          </a:xfrm>
          <a:prstGeom prst="rect">
            <a:avLst/>
          </a:prstGeom>
        </p:spPr>
      </p:pic>
    </p:spTree>
    <p:extLst>
      <p:ext uri="{BB962C8B-B14F-4D97-AF65-F5344CB8AC3E}">
        <p14:creationId xmlns:p14="http://schemas.microsoft.com/office/powerpoint/2010/main" val="2737435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vents/meeting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3082425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82E5A7EA-545A-4244-9686-0E869516DFFF}"/>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20185686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dividual employer (community/home ca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1520343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adership and manag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E87722"/>
              </a:buClr>
              <a:buFont typeface="Wingdings" pitchFamily="2" charset="2"/>
              <a:buChar char="§"/>
              <a:defRPr>
                <a:solidFill>
                  <a:srgbClr val="E87722"/>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a:srcRect/>
          <a:stretch/>
        </p:blipFill>
        <p:spPr>
          <a:xfrm>
            <a:off x="7737800" y="1609971"/>
            <a:ext cx="1228324" cy="4614824"/>
          </a:xfrm>
          <a:prstGeom prst="rect">
            <a:avLst/>
          </a:prstGeom>
        </p:spPr>
      </p:pic>
    </p:spTree>
    <p:extLst>
      <p:ext uri="{BB962C8B-B14F-4D97-AF65-F5344CB8AC3E}">
        <p14:creationId xmlns:p14="http://schemas.microsoft.com/office/powerpoint/2010/main" val="215196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arning disability/autis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2665361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urs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2878642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in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37800" y="1609969"/>
            <a:ext cx="1228324" cy="4614828"/>
          </a:xfrm>
          <a:prstGeom prst="rect">
            <a:avLst/>
          </a:prstGeom>
        </p:spPr>
      </p:pic>
    </p:spTree>
    <p:extLst>
      <p:ext uri="{BB962C8B-B14F-4D97-AF65-F5344CB8AC3E}">
        <p14:creationId xmlns:p14="http://schemas.microsoft.com/office/powerpoint/2010/main" val="3096326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4" name="Picture 3" descr="A group of people sitting next to a person&#10;&#10;Description automatically generated">
            <a:extLst>
              <a:ext uri="{FF2B5EF4-FFF2-40B4-BE49-F238E27FC236}">
                <a16:creationId xmlns:a16="http://schemas.microsoft.com/office/drawing/2014/main" id="{4AF7D064-3FD2-8042-877F-A1141B0F1A60}"/>
              </a:ext>
            </a:extLst>
          </p:cNvPr>
          <p:cNvPicPr>
            <a:picLocks noChangeAspect="1"/>
          </p:cNvPicPr>
          <p:nvPr userDrawn="1"/>
        </p:nvPicPr>
        <p:blipFill>
          <a:blip r:embed="rId2"/>
          <a:stretch>
            <a:fillRect/>
          </a:stretch>
        </p:blipFill>
        <p:spPr>
          <a:xfrm>
            <a:off x="0" y="3292838"/>
            <a:ext cx="9144000" cy="2984500"/>
          </a:xfrm>
          <a:prstGeom prst="rect">
            <a:avLst/>
          </a:prstGeom>
        </p:spPr>
      </p:pic>
    </p:spTree>
    <p:extLst>
      <p:ext uri="{BB962C8B-B14F-4D97-AF65-F5344CB8AC3E}">
        <p14:creationId xmlns:p14="http://schemas.microsoft.com/office/powerpoint/2010/main" val="248746236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go on white (thank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1EFCE54-37F2-3142-AAC7-A2AD97F69029}"/>
              </a:ext>
            </a:extLst>
          </p:cNvPr>
          <p:cNvSpPr txBox="1"/>
          <p:nvPr userDrawn="1"/>
        </p:nvSpPr>
        <p:spPr>
          <a:xfrm>
            <a:off x="1188720" y="4845050"/>
            <a:ext cx="6766560" cy="1015663"/>
          </a:xfrm>
          <a:prstGeom prst="rect">
            <a:avLst/>
          </a:prstGeom>
          <a:noFill/>
        </p:spPr>
        <p:txBody>
          <a:bodyPr wrap="square" rtlCol="0">
            <a:spAutoFit/>
          </a:bodyPr>
          <a:lstStyle/>
          <a:p>
            <a:pPr algn="ctr"/>
            <a:r>
              <a:rPr lang="en-GB" sz="6000" b="0"/>
              <a:t>Thank you</a:t>
            </a:r>
          </a:p>
        </p:txBody>
      </p:sp>
      <p:pic>
        <p:nvPicPr>
          <p:cNvPr id="4" name="Picture 3" descr="A close up of a logo&#10;&#10;Description automatically generated">
            <a:extLst>
              <a:ext uri="{FF2B5EF4-FFF2-40B4-BE49-F238E27FC236}">
                <a16:creationId xmlns:a16="http://schemas.microsoft.com/office/drawing/2014/main" id="{85FDE45D-26D8-3E46-B069-86B1166C2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000" y="1213493"/>
            <a:ext cx="5598000" cy="3234078"/>
          </a:xfrm>
          <a:prstGeom prst="rect">
            <a:avLst/>
          </a:prstGeom>
        </p:spPr>
      </p:pic>
    </p:spTree>
    <p:extLst>
      <p:ext uri="{BB962C8B-B14F-4D97-AF65-F5344CB8AC3E}">
        <p14:creationId xmlns:p14="http://schemas.microsoft.com/office/powerpoint/2010/main" val="1434411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go on blue (thank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4B4C24-8E23-A849-8ABD-D076D01B4F93}"/>
              </a:ext>
            </a:extLst>
          </p:cNvPr>
          <p:cNvSpPr/>
          <p:nvPr userDrawn="1"/>
        </p:nvSpPr>
        <p:spPr>
          <a:xfrm>
            <a:off x="0" y="0"/>
            <a:ext cx="9144000" cy="685800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7225738-0017-6B48-9451-3D7AA0CD16E9}"/>
              </a:ext>
            </a:extLst>
          </p:cNvPr>
          <p:cNvSpPr txBox="1"/>
          <p:nvPr userDrawn="1"/>
        </p:nvSpPr>
        <p:spPr>
          <a:xfrm>
            <a:off x="1188720" y="4845050"/>
            <a:ext cx="6766560" cy="1015663"/>
          </a:xfrm>
          <a:prstGeom prst="rect">
            <a:avLst/>
          </a:prstGeom>
          <a:noFill/>
        </p:spPr>
        <p:txBody>
          <a:bodyPr wrap="square" rtlCol="0">
            <a:spAutoFit/>
          </a:bodyPr>
          <a:lstStyle/>
          <a:p>
            <a:pPr algn="ctr"/>
            <a:r>
              <a:rPr lang="en-GB" sz="6000" b="0">
                <a:solidFill>
                  <a:schemeClr val="bg1"/>
                </a:solidFill>
              </a:rPr>
              <a:t>Thank you</a:t>
            </a:r>
          </a:p>
        </p:txBody>
      </p:sp>
      <p:pic>
        <p:nvPicPr>
          <p:cNvPr id="5" name="Picture 4" descr="A picture containing drawing&#10;&#10;Description automatically generated">
            <a:extLst>
              <a:ext uri="{FF2B5EF4-FFF2-40B4-BE49-F238E27FC236}">
                <a16:creationId xmlns:a16="http://schemas.microsoft.com/office/drawing/2014/main" id="{A9D59B36-A22C-864E-83A5-9B434E41C3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800" y="1213955"/>
            <a:ext cx="5596400" cy="3233154"/>
          </a:xfrm>
          <a:prstGeom prst="rect">
            <a:avLst/>
          </a:prstGeom>
        </p:spPr>
      </p:pic>
    </p:spTree>
    <p:extLst>
      <p:ext uri="{BB962C8B-B14F-4D97-AF65-F5344CB8AC3E}">
        <p14:creationId xmlns:p14="http://schemas.microsoft.com/office/powerpoint/2010/main" val="51016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Just logo on whit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9FDFB63-4344-3947-984E-A1CE7A9A1D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000" y="1811961"/>
            <a:ext cx="5598000" cy="3234078"/>
          </a:xfrm>
          <a:prstGeom prst="rect">
            <a:avLst/>
          </a:prstGeom>
        </p:spPr>
      </p:pic>
    </p:spTree>
    <p:extLst>
      <p:ext uri="{BB962C8B-B14F-4D97-AF65-F5344CB8AC3E}">
        <p14:creationId xmlns:p14="http://schemas.microsoft.com/office/powerpoint/2010/main" val="1801218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Just logo on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3173DF-EB41-0842-B344-F88A039A952F}"/>
              </a:ext>
            </a:extLst>
          </p:cNvPr>
          <p:cNvSpPr/>
          <p:nvPr userDrawn="1"/>
        </p:nvSpPr>
        <p:spPr>
          <a:xfrm>
            <a:off x="0" y="0"/>
            <a:ext cx="9144000" cy="685800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drawing&#10;&#10;Description automatically generated">
            <a:extLst>
              <a:ext uri="{FF2B5EF4-FFF2-40B4-BE49-F238E27FC236}">
                <a16:creationId xmlns:a16="http://schemas.microsoft.com/office/drawing/2014/main" id="{8D6A50DD-6A60-8342-B6AB-B39C43D99B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800" y="1812423"/>
            <a:ext cx="5596400" cy="3233154"/>
          </a:xfrm>
          <a:prstGeom prst="rect">
            <a:avLst/>
          </a:prstGeom>
        </p:spPr>
      </p:pic>
    </p:spTree>
    <p:extLst>
      <p:ext uri="{BB962C8B-B14F-4D97-AF65-F5344CB8AC3E}">
        <p14:creationId xmlns:p14="http://schemas.microsoft.com/office/powerpoint/2010/main" val="3765749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5D1CD9AB-DEE5-3A4E-80FA-F8A83398EA1C}"/>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263964784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nd out more on whit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9FDFB63-4344-3947-984E-A1CE7A9A1D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0885" y="913059"/>
            <a:ext cx="5598000" cy="3234078"/>
          </a:xfrm>
          <a:prstGeom prst="rect">
            <a:avLst/>
          </a:prstGeom>
        </p:spPr>
      </p:pic>
      <p:sp>
        <p:nvSpPr>
          <p:cNvPr id="8" name="Title 1">
            <a:extLst>
              <a:ext uri="{FF2B5EF4-FFF2-40B4-BE49-F238E27FC236}">
                <a16:creationId xmlns:a16="http://schemas.microsoft.com/office/drawing/2014/main" id="{A6CE4ECB-F4B8-2F48-ADCE-069ADD7C7C5D}"/>
              </a:ext>
            </a:extLst>
          </p:cNvPr>
          <p:cNvSpPr>
            <a:spLocks noGrp="1"/>
          </p:cNvSpPr>
          <p:nvPr>
            <p:ph type="title" hasCustomPrompt="1"/>
          </p:nvPr>
        </p:nvSpPr>
        <p:spPr>
          <a:xfrm>
            <a:off x="367729" y="5298130"/>
            <a:ext cx="8404312" cy="646811"/>
          </a:xfrm>
          <a:prstGeom prst="rect">
            <a:avLst/>
          </a:prstGeom>
          <a:noFill/>
          <a:ln w="12700">
            <a:noFill/>
          </a:ln>
        </p:spPr>
        <p:txBody>
          <a:bodyPr/>
          <a:lstStyle>
            <a:lvl1pPr algn="ctr">
              <a:defRPr sz="3600" b="0">
                <a:solidFill>
                  <a:srgbClr val="005EB8"/>
                </a:solidFill>
              </a:defRPr>
            </a:lvl1pPr>
          </a:lstStyle>
          <a:p>
            <a:r>
              <a:rPr lang="en-GB"/>
              <a:t>Click to edit Master title style  </a:t>
            </a:r>
            <a:endParaRPr lang="en-US"/>
          </a:p>
        </p:txBody>
      </p:sp>
      <p:sp>
        <p:nvSpPr>
          <p:cNvPr id="9" name="Title 1">
            <a:extLst>
              <a:ext uri="{FF2B5EF4-FFF2-40B4-BE49-F238E27FC236}">
                <a16:creationId xmlns:a16="http://schemas.microsoft.com/office/drawing/2014/main" id="{CCA13266-95EC-6148-A549-65314ACCA951}"/>
              </a:ext>
            </a:extLst>
          </p:cNvPr>
          <p:cNvSpPr txBox="1">
            <a:spLocks/>
          </p:cNvSpPr>
          <p:nvPr userDrawn="1"/>
        </p:nvSpPr>
        <p:spPr>
          <a:xfrm>
            <a:off x="367729" y="4554211"/>
            <a:ext cx="8404312" cy="646811"/>
          </a:xfrm>
          <a:prstGeom prst="rect">
            <a:avLst/>
          </a:prstGeom>
          <a:noFill/>
          <a:ln w="12700">
            <a:noFill/>
          </a:ln>
        </p:spPr>
        <p:txBody>
          <a:bodyPr/>
          <a:lstStyle>
            <a:lvl1pPr algn="ctr" defTabSz="914400" rtl="0" eaLnBrk="1" latinLnBrk="0" hangingPunct="1">
              <a:lnSpc>
                <a:spcPct val="90000"/>
              </a:lnSpc>
              <a:spcBef>
                <a:spcPct val="0"/>
              </a:spcBef>
              <a:buNone/>
              <a:defRPr sz="3600" b="0" kern="1200">
                <a:solidFill>
                  <a:srgbClr val="005EB8"/>
                </a:solidFill>
                <a:latin typeface="+mj-lt"/>
                <a:ea typeface="+mj-ea"/>
                <a:cs typeface="+mj-cs"/>
              </a:defRPr>
            </a:lvl1pPr>
          </a:lstStyle>
          <a:p>
            <a:r>
              <a:rPr lang="en-GB" b="1"/>
              <a:t>Find out more</a:t>
            </a:r>
            <a:endParaRPr lang="en-US" b="1"/>
          </a:p>
        </p:txBody>
      </p:sp>
    </p:spTree>
    <p:extLst>
      <p:ext uri="{BB962C8B-B14F-4D97-AF65-F5344CB8AC3E}">
        <p14:creationId xmlns:p14="http://schemas.microsoft.com/office/powerpoint/2010/main" val="3316431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d out more on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16D2D-0788-384E-981C-794F2F4D423A}"/>
              </a:ext>
            </a:extLst>
          </p:cNvPr>
          <p:cNvSpPr/>
          <p:nvPr userDrawn="1"/>
        </p:nvSpPr>
        <p:spPr>
          <a:xfrm>
            <a:off x="0" y="0"/>
            <a:ext cx="9144000" cy="685800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drawing&#10;&#10;Description automatically generated">
            <a:extLst>
              <a:ext uri="{FF2B5EF4-FFF2-40B4-BE49-F238E27FC236}">
                <a16:creationId xmlns:a16="http://schemas.microsoft.com/office/drawing/2014/main" id="{3E9C1A09-1E73-294C-BB9D-46B1ACFB52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800" y="913059"/>
            <a:ext cx="5596400" cy="3233154"/>
          </a:xfrm>
          <a:prstGeom prst="rect">
            <a:avLst/>
          </a:prstGeom>
        </p:spPr>
      </p:pic>
      <p:sp>
        <p:nvSpPr>
          <p:cNvPr id="8" name="Title 1">
            <a:extLst>
              <a:ext uri="{FF2B5EF4-FFF2-40B4-BE49-F238E27FC236}">
                <a16:creationId xmlns:a16="http://schemas.microsoft.com/office/drawing/2014/main" id="{24CE72D4-1CC1-1E46-8A38-EDA405B8EB43}"/>
              </a:ext>
            </a:extLst>
          </p:cNvPr>
          <p:cNvSpPr>
            <a:spLocks noGrp="1"/>
          </p:cNvSpPr>
          <p:nvPr>
            <p:ph type="title" hasCustomPrompt="1"/>
          </p:nvPr>
        </p:nvSpPr>
        <p:spPr>
          <a:xfrm>
            <a:off x="367729" y="5298130"/>
            <a:ext cx="8404312" cy="646811"/>
          </a:xfrm>
          <a:prstGeom prst="rect">
            <a:avLst/>
          </a:prstGeom>
          <a:noFill/>
          <a:ln w="12700">
            <a:noFill/>
          </a:ln>
        </p:spPr>
        <p:txBody>
          <a:bodyPr/>
          <a:lstStyle>
            <a:lvl1pPr algn="ctr">
              <a:defRPr sz="3600" b="0">
                <a:solidFill>
                  <a:schemeClr val="bg1"/>
                </a:solidFill>
              </a:defRPr>
            </a:lvl1pPr>
          </a:lstStyle>
          <a:p>
            <a:r>
              <a:rPr lang="en-GB"/>
              <a:t>Click to edit Master title style  </a:t>
            </a:r>
            <a:endParaRPr lang="en-US"/>
          </a:p>
        </p:txBody>
      </p:sp>
      <p:sp>
        <p:nvSpPr>
          <p:cNvPr id="9" name="Title 1">
            <a:extLst>
              <a:ext uri="{FF2B5EF4-FFF2-40B4-BE49-F238E27FC236}">
                <a16:creationId xmlns:a16="http://schemas.microsoft.com/office/drawing/2014/main" id="{ADEB3A95-291A-3F45-B0CE-3CF6E473D041}"/>
              </a:ext>
            </a:extLst>
          </p:cNvPr>
          <p:cNvSpPr txBox="1">
            <a:spLocks/>
          </p:cNvSpPr>
          <p:nvPr userDrawn="1"/>
        </p:nvSpPr>
        <p:spPr>
          <a:xfrm>
            <a:off x="367729" y="4554211"/>
            <a:ext cx="8404312" cy="646811"/>
          </a:xfrm>
          <a:prstGeom prst="rect">
            <a:avLst/>
          </a:prstGeom>
          <a:noFill/>
          <a:ln w="12700">
            <a:noFill/>
          </a:ln>
        </p:spPr>
        <p:txBody>
          <a:bodyPr/>
          <a:lstStyle>
            <a:lvl1pPr algn="ctr" defTabSz="914400" rtl="0" eaLnBrk="1" latinLnBrk="0" hangingPunct="1">
              <a:lnSpc>
                <a:spcPct val="90000"/>
              </a:lnSpc>
              <a:spcBef>
                <a:spcPct val="0"/>
              </a:spcBef>
              <a:buNone/>
              <a:defRPr sz="3600" b="0" kern="1200">
                <a:solidFill>
                  <a:srgbClr val="005EB8"/>
                </a:solidFill>
                <a:latin typeface="+mj-lt"/>
                <a:ea typeface="+mj-ea"/>
                <a:cs typeface="+mj-cs"/>
              </a:defRPr>
            </a:lvl1pPr>
          </a:lstStyle>
          <a:p>
            <a:r>
              <a:rPr lang="en-GB" b="1">
                <a:solidFill>
                  <a:schemeClr val="bg1"/>
                </a:solidFill>
              </a:rPr>
              <a:t>Find out more</a:t>
            </a:r>
            <a:endParaRPr lang="en-US" b="1">
              <a:solidFill>
                <a:schemeClr val="bg1"/>
              </a:solidFill>
            </a:endParaRPr>
          </a:p>
        </p:txBody>
      </p:sp>
    </p:spTree>
    <p:extLst>
      <p:ext uri="{BB962C8B-B14F-4D97-AF65-F5344CB8AC3E}">
        <p14:creationId xmlns:p14="http://schemas.microsoft.com/office/powerpoint/2010/main" val="926843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us on whit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9FDFB63-4344-3947-984E-A1CE7A9A1D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0885" y="913059"/>
            <a:ext cx="5598000" cy="3234078"/>
          </a:xfrm>
          <a:prstGeom prst="rect">
            <a:avLst/>
          </a:prstGeom>
        </p:spPr>
      </p:pic>
      <p:sp>
        <p:nvSpPr>
          <p:cNvPr id="8" name="Title 1">
            <a:extLst>
              <a:ext uri="{FF2B5EF4-FFF2-40B4-BE49-F238E27FC236}">
                <a16:creationId xmlns:a16="http://schemas.microsoft.com/office/drawing/2014/main" id="{A6CE4ECB-F4B8-2F48-ADCE-069ADD7C7C5D}"/>
              </a:ext>
            </a:extLst>
          </p:cNvPr>
          <p:cNvSpPr>
            <a:spLocks noGrp="1"/>
          </p:cNvSpPr>
          <p:nvPr>
            <p:ph type="title" hasCustomPrompt="1"/>
          </p:nvPr>
        </p:nvSpPr>
        <p:spPr>
          <a:xfrm>
            <a:off x="367729" y="5298130"/>
            <a:ext cx="8404312" cy="646811"/>
          </a:xfrm>
          <a:prstGeom prst="rect">
            <a:avLst/>
          </a:prstGeom>
          <a:noFill/>
          <a:ln w="12700">
            <a:noFill/>
          </a:ln>
        </p:spPr>
        <p:txBody>
          <a:bodyPr/>
          <a:lstStyle>
            <a:lvl1pPr algn="ctr">
              <a:defRPr sz="3600" b="0">
                <a:solidFill>
                  <a:srgbClr val="005EB8"/>
                </a:solidFill>
              </a:defRPr>
            </a:lvl1pPr>
          </a:lstStyle>
          <a:p>
            <a:r>
              <a:rPr lang="en-GB"/>
              <a:t>Click to edit Master title style  </a:t>
            </a:r>
            <a:endParaRPr lang="en-US"/>
          </a:p>
        </p:txBody>
      </p:sp>
      <p:sp>
        <p:nvSpPr>
          <p:cNvPr id="9" name="Title 1">
            <a:extLst>
              <a:ext uri="{FF2B5EF4-FFF2-40B4-BE49-F238E27FC236}">
                <a16:creationId xmlns:a16="http://schemas.microsoft.com/office/drawing/2014/main" id="{CCA13266-95EC-6148-A549-65314ACCA951}"/>
              </a:ext>
            </a:extLst>
          </p:cNvPr>
          <p:cNvSpPr txBox="1">
            <a:spLocks/>
          </p:cNvSpPr>
          <p:nvPr userDrawn="1"/>
        </p:nvSpPr>
        <p:spPr>
          <a:xfrm>
            <a:off x="367729" y="4554211"/>
            <a:ext cx="8404312" cy="646811"/>
          </a:xfrm>
          <a:prstGeom prst="rect">
            <a:avLst/>
          </a:prstGeom>
          <a:noFill/>
          <a:ln w="12700">
            <a:noFill/>
          </a:ln>
        </p:spPr>
        <p:txBody>
          <a:bodyPr/>
          <a:lstStyle>
            <a:lvl1pPr algn="ctr" defTabSz="914400" rtl="0" eaLnBrk="1" latinLnBrk="0" hangingPunct="1">
              <a:lnSpc>
                <a:spcPct val="90000"/>
              </a:lnSpc>
              <a:spcBef>
                <a:spcPct val="0"/>
              </a:spcBef>
              <a:buNone/>
              <a:defRPr sz="3600" b="0" kern="1200">
                <a:solidFill>
                  <a:srgbClr val="005EB8"/>
                </a:solidFill>
                <a:latin typeface="+mj-lt"/>
                <a:ea typeface="+mj-ea"/>
                <a:cs typeface="+mj-cs"/>
              </a:defRPr>
            </a:lvl1pPr>
          </a:lstStyle>
          <a:p>
            <a:r>
              <a:rPr lang="en-GB" b="1"/>
              <a:t>Contact us</a:t>
            </a:r>
            <a:endParaRPr lang="en-US" b="1"/>
          </a:p>
        </p:txBody>
      </p:sp>
    </p:spTree>
    <p:extLst>
      <p:ext uri="{BB962C8B-B14F-4D97-AF65-F5344CB8AC3E}">
        <p14:creationId xmlns:p14="http://schemas.microsoft.com/office/powerpoint/2010/main" val="3991521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 us on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16D2D-0788-384E-981C-794F2F4D423A}"/>
              </a:ext>
            </a:extLst>
          </p:cNvPr>
          <p:cNvSpPr/>
          <p:nvPr userDrawn="1"/>
        </p:nvSpPr>
        <p:spPr>
          <a:xfrm>
            <a:off x="0" y="0"/>
            <a:ext cx="9144000" cy="685800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drawing&#10;&#10;Description automatically generated">
            <a:extLst>
              <a:ext uri="{FF2B5EF4-FFF2-40B4-BE49-F238E27FC236}">
                <a16:creationId xmlns:a16="http://schemas.microsoft.com/office/drawing/2014/main" id="{3E9C1A09-1E73-294C-BB9D-46B1ACFB52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800" y="913059"/>
            <a:ext cx="5596400" cy="3233154"/>
          </a:xfrm>
          <a:prstGeom prst="rect">
            <a:avLst/>
          </a:prstGeom>
        </p:spPr>
      </p:pic>
      <p:sp>
        <p:nvSpPr>
          <p:cNvPr id="8" name="Title 1">
            <a:extLst>
              <a:ext uri="{FF2B5EF4-FFF2-40B4-BE49-F238E27FC236}">
                <a16:creationId xmlns:a16="http://schemas.microsoft.com/office/drawing/2014/main" id="{24CE72D4-1CC1-1E46-8A38-EDA405B8EB43}"/>
              </a:ext>
            </a:extLst>
          </p:cNvPr>
          <p:cNvSpPr>
            <a:spLocks noGrp="1"/>
          </p:cNvSpPr>
          <p:nvPr>
            <p:ph type="title" hasCustomPrompt="1"/>
          </p:nvPr>
        </p:nvSpPr>
        <p:spPr>
          <a:xfrm>
            <a:off x="367729" y="5298130"/>
            <a:ext cx="8404312" cy="646811"/>
          </a:xfrm>
          <a:prstGeom prst="rect">
            <a:avLst/>
          </a:prstGeom>
          <a:noFill/>
          <a:ln w="12700">
            <a:noFill/>
          </a:ln>
        </p:spPr>
        <p:txBody>
          <a:bodyPr/>
          <a:lstStyle>
            <a:lvl1pPr algn="ctr">
              <a:defRPr sz="3600" b="0">
                <a:solidFill>
                  <a:schemeClr val="bg1"/>
                </a:solidFill>
              </a:defRPr>
            </a:lvl1pPr>
          </a:lstStyle>
          <a:p>
            <a:r>
              <a:rPr lang="en-GB"/>
              <a:t>Click to edit Master title style  </a:t>
            </a:r>
            <a:endParaRPr lang="en-US"/>
          </a:p>
        </p:txBody>
      </p:sp>
      <p:sp>
        <p:nvSpPr>
          <p:cNvPr id="9" name="Title 1">
            <a:extLst>
              <a:ext uri="{FF2B5EF4-FFF2-40B4-BE49-F238E27FC236}">
                <a16:creationId xmlns:a16="http://schemas.microsoft.com/office/drawing/2014/main" id="{ADEB3A95-291A-3F45-B0CE-3CF6E473D041}"/>
              </a:ext>
            </a:extLst>
          </p:cNvPr>
          <p:cNvSpPr txBox="1">
            <a:spLocks/>
          </p:cNvSpPr>
          <p:nvPr userDrawn="1"/>
        </p:nvSpPr>
        <p:spPr>
          <a:xfrm>
            <a:off x="367729" y="4554211"/>
            <a:ext cx="8404312" cy="646811"/>
          </a:xfrm>
          <a:prstGeom prst="rect">
            <a:avLst/>
          </a:prstGeom>
          <a:noFill/>
          <a:ln w="12700">
            <a:noFill/>
          </a:ln>
        </p:spPr>
        <p:txBody>
          <a:bodyPr/>
          <a:lstStyle>
            <a:lvl1pPr algn="ctr" defTabSz="914400" rtl="0" eaLnBrk="1" latinLnBrk="0" hangingPunct="1">
              <a:lnSpc>
                <a:spcPct val="90000"/>
              </a:lnSpc>
              <a:spcBef>
                <a:spcPct val="0"/>
              </a:spcBef>
              <a:buNone/>
              <a:defRPr sz="3600" b="0" kern="1200">
                <a:solidFill>
                  <a:srgbClr val="005EB8"/>
                </a:solidFill>
                <a:latin typeface="+mj-lt"/>
                <a:ea typeface="+mj-ea"/>
                <a:cs typeface="+mj-cs"/>
              </a:defRPr>
            </a:lvl1pPr>
          </a:lstStyle>
          <a:p>
            <a:r>
              <a:rPr lang="en-GB" b="1">
                <a:solidFill>
                  <a:schemeClr val="bg1"/>
                </a:solidFill>
              </a:rPr>
              <a:t>Contact us</a:t>
            </a:r>
            <a:endParaRPr lang="en-US" b="1">
              <a:solidFill>
                <a:schemeClr val="bg1"/>
              </a:solidFill>
            </a:endParaRPr>
          </a:p>
        </p:txBody>
      </p:sp>
    </p:spTree>
    <p:extLst>
      <p:ext uri="{BB962C8B-B14F-4D97-AF65-F5344CB8AC3E}">
        <p14:creationId xmlns:p14="http://schemas.microsoft.com/office/powerpoint/2010/main" val="44609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8" name="Text Placeholder 7">
            <a:extLst>
              <a:ext uri="{FF2B5EF4-FFF2-40B4-BE49-F238E27FC236}">
                <a16:creationId xmlns:a16="http://schemas.microsoft.com/office/drawing/2014/main" id="{03F2CC7D-1225-DC41-9E67-083702A6FF48}"/>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8D6459D4-E8E1-994B-8D26-6D736958A348}"/>
              </a:ext>
            </a:extLst>
          </p:cNvPr>
          <p:cNvPicPr>
            <a:picLocks noChangeAspect="1"/>
          </p:cNvPicPr>
          <p:nvPr userDrawn="1"/>
        </p:nvPicPr>
        <p:blipFill>
          <a:blip r:embed="rId2"/>
          <a:srcRect/>
          <a:stretch/>
        </p:blipFill>
        <p:spPr>
          <a:xfrm>
            <a:off x="0" y="3292838"/>
            <a:ext cx="9144000" cy="2984500"/>
          </a:xfrm>
          <a:prstGeom prst="rect">
            <a:avLst/>
          </a:prstGeom>
        </p:spPr>
      </p:pic>
    </p:spTree>
    <p:extLst>
      <p:ext uri="{BB962C8B-B14F-4D97-AF65-F5344CB8AC3E}">
        <p14:creationId xmlns:p14="http://schemas.microsoft.com/office/powerpoint/2010/main" val="4493858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Tree>
    <p:extLst>
      <p:ext uri="{BB962C8B-B14F-4D97-AF65-F5344CB8AC3E}">
        <p14:creationId xmlns:p14="http://schemas.microsoft.com/office/powerpoint/2010/main" val="276620166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le slide 2 (plum)">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A20067"/>
                </a:solidFill>
              </a:defRPr>
            </a:lvl1pPr>
          </a:lstStyle>
          <a:p>
            <a:r>
              <a:rPr lang="en-GB"/>
              <a:t>Click to edit Master title style </a:t>
            </a:r>
            <a:endParaRPr lang="en-US"/>
          </a:p>
        </p:txBody>
      </p:sp>
    </p:spTree>
    <p:extLst>
      <p:ext uri="{BB962C8B-B14F-4D97-AF65-F5344CB8AC3E}">
        <p14:creationId xmlns:p14="http://schemas.microsoft.com/office/powerpoint/2010/main" val="222013904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title slide 3 (tea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008C95"/>
                </a:solidFill>
              </a:defRPr>
            </a:lvl1pPr>
          </a:lstStyle>
          <a:p>
            <a:r>
              <a:rPr lang="en-GB"/>
              <a:t>Click to edit Master title style </a:t>
            </a:r>
            <a:endParaRPr lang="en-US"/>
          </a:p>
        </p:txBody>
      </p:sp>
    </p:spTree>
    <p:extLst>
      <p:ext uri="{BB962C8B-B14F-4D97-AF65-F5344CB8AC3E}">
        <p14:creationId xmlns:p14="http://schemas.microsoft.com/office/powerpoint/2010/main" val="180805529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slide 4 (viole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330072"/>
                </a:solidFill>
              </a:defRPr>
            </a:lvl1pPr>
          </a:lstStyle>
          <a:p>
            <a:r>
              <a:rPr lang="en-GB"/>
              <a:t>Click to edit Master title style </a:t>
            </a:r>
            <a:endParaRPr lang="en-US"/>
          </a:p>
        </p:txBody>
      </p:sp>
    </p:spTree>
    <p:extLst>
      <p:ext uri="{BB962C8B-B14F-4D97-AF65-F5344CB8AC3E}">
        <p14:creationId xmlns:p14="http://schemas.microsoft.com/office/powerpoint/2010/main" val="376952231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1.jpeg"/><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8.jpeg"/><Relationship Id="rId4" Type="http://schemas.openxmlformats.org/officeDocument/2006/relationships/slideLayout" Target="../slideLayouts/slideLayout3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910FBC4F-605F-E949-B9D4-62D1E863167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426960" y="0"/>
            <a:ext cx="1717040" cy="1717040"/>
          </a:xfrm>
          <a:prstGeom prst="rect">
            <a:avLst/>
          </a:prstGeom>
        </p:spPr>
      </p:pic>
      <p:sp>
        <p:nvSpPr>
          <p:cNvPr id="3" name="TextBox 2">
            <a:extLst>
              <a:ext uri="{FF2B5EF4-FFF2-40B4-BE49-F238E27FC236}">
                <a16:creationId xmlns:a16="http://schemas.microsoft.com/office/drawing/2014/main" id="{243EC7AA-B481-3FA2-8CF5-B4C6BDE0BA76}"/>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4112092999"/>
      </p:ext>
    </p:extLst>
  </p:cSld>
  <p:clrMap bg1="lt1" tx1="dk1" bg2="lt2" tx2="dk2" accent1="accent1" accent2="accent2" accent3="accent3" accent4="accent4" accent5="accent5" accent6="accent6" hlink="hlink" folHlink="folHlink"/>
  <p:sldLayoutIdLst>
    <p:sldLayoutId id="2147483674" r:id="rId1"/>
    <p:sldLayoutId id="2147483693" r:id="rId2"/>
    <p:sldLayoutId id="2147483694" r:id="rId3"/>
    <p:sldLayoutId id="2147483695" r:id="rId4"/>
    <p:sldLayoutId id="214748369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95" userDrawn="1">
          <p15:clr>
            <a:srgbClr val="F26B43"/>
          </p15:clr>
        </p15:guide>
        <p15:guide id="4" pos="5465" userDrawn="1">
          <p15:clr>
            <a:srgbClr val="F26B43"/>
          </p15:clr>
        </p15:guide>
        <p15:guide id="5" orient="horz" pos="4042" userDrawn="1">
          <p15:clr>
            <a:srgbClr val="F26B43"/>
          </p15:clr>
        </p15:guide>
        <p15:guide id="6" orient="horz" pos="2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910FBC4F-605F-E949-B9D4-62D1E8631676}"/>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426960" y="0"/>
            <a:ext cx="1717040" cy="1717040"/>
          </a:xfrm>
          <a:prstGeom prst="rect">
            <a:avLst/>
          </a:prstGeom>
        </p:spPr>
      </p:pic>
      <p:sp>
        <p:nvSpPr>
          <p:cNvPr id="3" name="TextBox 2">
            <a:extLst>
              <a:ext uri="{FF2B5EF4-FFF2-40B4-BE49-F238E27FC236}">
                <a16:creationId xmlns:a16="http://schemas.microsoft.com/office/drawing/2014/main" id="{3D3F6EF5-5A05-4B9F-EABA-5561BFB0C19F}"/>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314338247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8" r:id="rId7"/>
    <p:sldLayoutId id="214748373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95">
          <p15:clr>
            <a:srgbClr val="F26B43"/>
          </p15:clr>
        </p15:guide>
        <p15:guide id="4" pos="5465">
          <p15:clr>
            <a:srgbClr val="F26B43"/>
          </p15:clr>
        </p15:guide>
        <p15:guide id="5" orient="horz" pos="4042">
          <p15:clr>
            <a:srgbClr val="F26B43"/>
          </p15:clr>
        </p15:guide>
        <p15:guide id="6" orient="horz" pos="27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BB0D37FB-D3CF-7F45-BB86-5227AFF6EA9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734300" y="0"/>
            <a:ext cx="1409700" cy="1409700"/>
          </a:xfrm>
          <a:prstGeom prst="rect">
            <a:avLst/>
          </a:prstGeom>
        </p:spPr>
      </p:pic>
      <p:sp>
        <p:nvSpPr>
          <p:cNvPr id="4" name="TextBox 3">
            <a:extLst>
              <a:ext uri="{FF2B5EF4-FFF2-40B4-BE49-F238E27FC236}">
                <a16:creationId xmlns:a16="http://schemas.microsoft.com/office/drawing/2014/main" id="{BE6B798F-2D8B-B68A-09F7-7A8926803CE4}"/>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1612256413"/>
      </p:ext>
    </p:extLst>
  </p:cSld>
  <p:clrMap bg1="lt1" tx1="dk1" bg2="lt2" tx2="dk2" accent1="accent1" accent2="accent2" accent3="accent3" accent4="accent4" accent5="accent5" accent6="accent6" hlink="hlink" folHlink="folHlink"/>
  <p:sldLayoutIdLst>
    <p:sldLayoutId id="2147483692" r:id="rId1"/>
    <p:sldLayoutId id="2147483711" r:id="rId2"/>
    <p:sldLayoutId id="2147483712" r:id="rId3"/>
    <p:sldLayoutId id="2147483713" r:id="rId4"/>
    <p:sldLayoutId id="2147483714" r:id="rId5"/>
    <p:sldLayoutId id="2147483715" r:id="rId6"/>
    <p:sldLayoutId id="214748371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95">
          <p15:clr>
            <a:srgbClr val="F26B43"/>
          </p15:clr>
        </p15:guide>
        <p15:guide id="4" pos="5465">
          <p15:clr>
            <a:srgbClr val="F26B43"/>
          </p15:clr>
        </p15:guide>
        <p15:guide id="5" orient="horz" pos="4042">
          <p15:clr>
            <a:srgbClr val="F26B43"/>
          </p15:clr>
        </p15:guide>
        <p15:guide id="6" orient="horz" pos="27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C3F180CD-8FFC-6643-AE92-EBFB6DBC66F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426960" y="0"/>
            <a:ext cx="1717040" cy="1717040"/>
          </a:xfrm>
          <a:prstGeom prst="rect">
            <a:avLst/>
          </a:prstGeom>
        </p:spPr>
      </p:pic>
      <p:sp>
        <p:nvSpPr>
          <p:cNvPr id="3" name="TextBox 2">
            <a:extLst>
              <a:ext uri="{FF2B5EF4-FFF2-40B4-BE49-F238E27FC236}">
                <a16:creationId xmlns:a16="http://schemas.microsoft.com/office/drawing/2014/main" id="{F95EF64E-E821-3EF9-5816-E9478E24B0C8}"/>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718475917"/>
      </p:ext>
    </p:extLst>
  </p:cSld>
  <p:clrMap bg1="lt1" tx1="dk1" bg2="lt2" tx2="dk2" accent1="accent1" accent2="accent2" accent3="accent3" accent4="accent4" accent5="accent5" accent6="accent6" hlink="hlink" folHlink="folHlink"/>
  <p:sldLayoutIdLst>
    <p:sldLayoutId id="2147483698" r:id="rId1"/>
    <p:sldLayoutId id="2147483710" r:id="rId2"/>
    <p:sldLayoutId id="2147483709" r:id="rId3"/>
    <p:sldLayoutId id="2147483700" r:id="rId4"/>
    <p:sldLayoutId id="2147483701" r:id="rId5"/>
    <p:sldLayoutId id="2147483699" r:id="rId6"/>
    <p:sldLayoutId id="214748368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3A4CBB1A-F042-2A46-AD67-4B8860EEFFE6}"/>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734300" y="0"/>
            <a:ext cx="1409700" cy="1409700"/>
          </a:xfrm>
          <a:prstGeom prst="rect">
            <a:avLst/>
          </a:prstGeom>
        </p:spPr>
      </p:pic>
      <p:sp>
        <p:nvSpPr>
          <p:cNvPr id="3" name="TextBox 2">
            <a:extLst>
              <a:ext uri="{FF2B5EF4-FFF2-40B4-BE49-F238E27FC236}">
                <a16:creationId xmlns:a16="http://schemas.microsoft.com/office/drawing/2014/main" id="{961C61DE-D438-4B20-8BF0-90377455379A}"/>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3444756830"/>
      </p:ext>
    </p:extLst>
  </p:cSld>
  <p:clrMap bg1="lt1" tx1="dk1" bg2="lt2" tx2="dk2" accent1="accent1" accent2="accent2" accent3="accent3" accent4="accent4" accent5="accent5" accent6="accent6" hlink="hlink" folHlink="folHlink"/>
  <p:sldLayoutIdLst>
    <p:sldLayoutId id="2147483683" r:id="rId1"/>
    <p:sldLayoutId id="2147483705" r:id="rId2"/>
    <p:sldLayoutId id="2147483704" r:id="rId3"/>
    <p:sldLayoutId id="2147483703" r:id="rId4"/>
    <p:sldLayoutId id="2147483706" r:id="rId5"/>
    <p:sldLayoutId id="2147483707" r:id="rId6"/>
    <p:sldLayoutId id="2147483708" r:id="rId7"/>
    <p:sldLayoutId id="214748373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C1EC7B-30FF-DF1C-EF3D-3E4C288255D1}"/>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696758238"/>
      </p:ext>
    </p:extLst>
  </p:cSld>
  <p:clrMap bg1="lt1" tx1="dk1" bg2="lt2" tx2="dk2" accent1="accent1" accent2="accent2" accent3="accent3" accent4="accent4" accent5="accent5" accent6="accent6" hlink="hlink" folHlink="folHlink"/>
  <p:sldLayoutIdLst>
    <p:sldLayoutId id="2147483685" r:id="rId1"/>
    <p:sldLayoutId id="2147483688" r:id="rId2"/>
    <p:sldLayoutId id="2147483689" r:id="rId3"/>
    <p:sldLayoutId id="2147483690" r:id="rId4"/>
    <p:sldLayoutId id="2147483724" r:id="rId5"/>
    <p:sldLayoutId id="2147483725" r:id="rId6"/>
    <p:sldLayoutId id="2147483726" r:id="rId7"/>
    <p:sldLayoutId id="214748372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5EB8"/>
        </a:buClr>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1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40.emf"/><Relationship Id="rId4" Type="http://schemas.openxmlformats.org/officeDocument/2006/relationships/hyperlink" Target="https://www.thinklocalactpersonal.org.uk/_assets/Personalisation-in-Black-Asian-and-minority-ethnic-communities-TLAP-report.pdf"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46.emf"/></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8.emf"/></Relationships>
</file>

<file path=ppt/slides/_rels/slide1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50.emf"/></Relationships>
</file>

<file path=ppt/slides/_rels/slide1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6.emf"/></Relationships>
</file>

<file path=ppt/slides/_rels/slide1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8.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1.emf"/></Relationships>
</file>

<file path=ppt/slides/_rels/slide2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VXLtKlmtrvM"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5.emf"/><Relationship Id="rId4" Type="http://schemas.openxmlformats.org/officeDocument/2006/relationships/image" Target="../media/image34.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497B231-FE2E-F390-1221-80257B89FBE1}"/>
              </a:ext>
            </a:extLst>
          </p:cNvPr>
          <p:cNvSpPr txBox="1">
            <a:spLocks/>
          </p:cNvSpPr>
          <p:nvPr/>
        </p:nvSpPr>
        <p:spPr>
          <a:xfrm>
            <a:off x="367729" y="740664"/>
            <a:ext cx="7716905" cy="1169861"/>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dirty="0"/>
              <a:t>Culturally Appropriate </a:t>
            </a:r>
          </a:p>
          <a:p>
            <a:r>
              <a:rPr lang="en-GB" dirty="0"/>
              <a:t>Care</a:t>
            </a:r>
            <a:br>
              <a:rPr lang="en-GB" sz="8000"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sz="2800" dirty="0">
                <a:solidFill>
                  <a:schemeClr val="tx1"/>
                </a:solidFill>
              </a:rPr>
              <a:t>Part 2:</a:t>
            </a:r>
            <a:r>
              <a:rPr lang="en-GB" dirty="0">
                <a:solidFill>
                  <a:schemeClr val="tx1"/>
                </a:solidFill>
              </a:rPr>
              <a:t> </a:t>
            </a:r>
            <a:r>
              <a:rPr lang="en-GB" sz="1600" b="0" dirty="0">
                <a:solidFill>
                  <a:schemeClr val="tx1"/>
                </a:solidFill>
              </a:rPr>
              <a:t>Supporting individuals from ethnic minority groups and backgrounds​</a:t>
            </a:r>
            <a:br>
              <a:rPr lang="en-US" sz="1600" dirty="0">
                <a:solidFill>
                  <a:schemeClr val="tx1"/>
                </a:solidFill>
              </a:rPr>
            </a:br>
            <a:endParaRPr lang="en-US" sz="1200" dirty="0">
              <a:solidFill>
                <a:schemeClr val="tx1"/>
              </a:solidFill>
            </a:endParaRPr>
          </a:p>
        </p:txBody>
      </p:sp>
      <p:pic>
        <p:nvPicPr>
          <p:cNvPr id="7" name="Picture 6" descr="East Sussex County Council logo">
            <a:extLst>
              <a:ext uri="{FF2B5EF4-FFF2-40B4-BE49-F238E27FC236}">
                <a16:creationId xmlns:a16="http://schemas.microsoft.com/office/drawing/2014/main" id="{EBF34CB7-6989-D3EB-89D0-F2FEBBEE5845}"/>
              </a:ext>
              <a:ext uri="{C183D7F6-B498-43B3-948B-1728B52AA6E4}">
                <adec:decorative xmlns:adec="http://schemas.microsoft.com/office/drawing/2017/decorative" val="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8313" y="4543664"/>
            <a:ext cx="2018632" cy="1465136"/>
          </a:xfrm>
          <a:prstGeom prst="rect">
            <a:avLst/>
          </a:prstGeom>
          <a:noFill/>
        </p:spPr>
      </p:pic>
      <p:sp>
        <p:nvSpPr>
          <p:cNvPr id="10" name="TextBox 9">
            <a:extLst>
              <a:ext uri="{FF2B5EF4-FFF2-40B4-BE49-F238E27FC236}">
                <a16:creationId xmlns:a16="http://schemas.microsoft.com/office/drawing/2014/main" id="{02CD1524-7098-3520-3EE5-C71F099CE59E}"/>
              </a:ext>
            </a:extLst>
          </p:cNvPr>
          <p:cNvSpPr txBox="1"/>
          <p:nvPr/>
        </p:nvSpPr>
        <p:spPr>
          <a:xfrm>
            <a:off x="367729" y="3546311"/>
            <a:ext cx="2843822" cy="646331"/>
          </a:xfrm>
          <a:prstGeom prst="rect">
            <a:avLst/>
          </a:prstGeom>
          <a:noFill/>
        </p:spPr>
        <p:txBody>
          <a:bodyPr wrap="square">
            <a:spAutoFit/>
          </a:bodyPr>
          <a:lstStyle/>
          <a:p>
            <a:pPr marL="0" marR="0" lvl="0" indent="0" algn="l" defTabSz="914400" rtl="0" eaLnBrk="1" fontAlgn="auto" latinLnBrk="0" hangingPunct="1">
              <a:spcBef>
                <a:spcPts val="0"/>
              </a:spcBef>
              <a:spcAft>
                <a:spcPts val="600"/>
              </a:spcAft>
              <a:buClrTx/>
              <a:buSzTx/>
              <a:buFontTx/>
              <a:buNone/>
              <a:tabLst/>
              <a:defRPr/>
            </a:pPr>
            <a:r>
              <a:rPr kumimoji="0" lang="en-GB" b="0" i="1" u="none" strike="noStrike" kern="1200" cap="none" spc="0" normalizeH="0" baseline="0" noProof="0" dirty="0">
                <a:ln>
                  <a:noFill/>
                </a:ln>
                <a:effectLst/>
                <a:uLnTx/>
                <a:uFillTx/>
                <a:latin typeface="Arial" panose="020B0604020202020204" pitchFamily="34" charset="0"/>
                <a:cs typeface="Arial" panose="020B0604020202020204" pitchFamily="34" charset="0"/>
              </a:rPr>
              <a:t>ESCC Adult Social Care Training Team 2022</a:t>
            </a:r>
          </a:p>
        </p:txBody>
      </p:sp>
      <p:sp>
        <p:nvSpPr>
          <p:cNvPr id="4" name="TextBox 3">
            <a:extLst>
              <a:ext uri="{FF2B5EF4-FFF2-40B4-BE49-F238E27FC236}">
                <a16:creationId xmlns:a16="http://schemas.microsoft.com/office/drawing/2014/main" id="{CE25E8B7-4C20-FDD5-662C-3DDE9C16D5AD}"/>
              </a:ext>
            </a:extLst>
          </p:cNvPr>
          <p:cNvSpPr txBox="1"/>
          <p:nvPr/>
        </p:nvSpPr>
        <p:spPr>
          <a:xfrm>
            <a:off x="2363372" y="6513342"/>
            <a:ext cx="184731"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id="{7660E763-EACB-0352-9463-5BABB48C8122}"/>
              </a:ext>
            </a:extLst>
          </p:cNvPr>
          <p:cNvSpPr/>
          <p:nvPr/>
        </p:nvSpPr>
        <p:spPr>
          <a:xfrm>
            <a:off x="0" y="6416675"/>
            <a:ext cx="9144000" cy="465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0F5EA15-4BC4-9F7C-3F3A-480EC41D6AE0}"/>
              </a:ext>
            </a:extLst>
          </p:cNvPr>
          <p:cNvPicPr>
            <a:picLocks noChangeAspect="1"/>
          </p:cNvPicPr>
          <p:nvPr/>
        </p:nvPicPr>
        <p:blipFill>
          <a:blip r:embed="rId4"/>
          <a:stretch>
            <a:fillRect/>
          </a:stretch>
        </p:blipFill>
        <p:spPr>
          <a:xfrm>
            <a:off x="3783905" y="3429000"/>
            <a:ext cx="4007160" cy="2815842"/>
          </a:xfrm>
          <a:prstGeom prst="rect">
            <a:avLst/>
          </a:prstGeom>
          <a:effectLst>
            <a:outerShdw blurRad="114300" dist="38100" dir="2700000" algn="tl" rotWithShape="0">
              <a:prstClr val="black">
                <a:alpha val="40000"/>
              </a:prstClr>
            </a:outerShdw>
          </a:effectLst>
        </p:spPr>
      </p:pic>
    </p:spTree>
    <p:extLst>
      <p:ext uri="{BB962C8B-B14F-4D97-AF65-F5344CB8AC3E}">
        <p14:creationId xmlns:p14="http://schemas.microsoft.com/office/powerpoint/2010/main" val="3613774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85BCAE-8145-FA92-D4B5-335548A4010C}"/>
              </a:ext>
            </a:extLst>
          </p:cNvPr>
          <p:cNvPicPr>
            <a:picLocks noChangeAspect="1"/>
          </p:cNvPicPr>
          <p:nvPr/>
        </p:nvPicPr>
        <p:blipFill>
          <a:blip r:embed="rId3">
            <a:alphaModFix amt="10000"/>
          </a:blip>
          <a:stretch>
            <a:fillRect/>
          </a:stretch>
        </p:blipFill>
        <p:spPr>
          <a:xfrm>
            <a:off x="3196064" y="-761692"/>
            <a:ext cx="4241800" cy="4241800"/>
          </a:xfrm>
          <a:prstGeom prst="rect">
            <a:avLst/>
          </a:prstGeom>
        </p:spPr>
      </p:pic>
      <p:sp>
        <p:nvSpPr>
          <p:cNvPr id="15" name="TextBox 14">
            <a:extLst>
              <a:ext uri="{FF2B5EF4-FFF2-40B4-BE49-F238E27FC236}">
                <a16:creationId xmlns:a16="http://schemas.microsoft.com/office/drawing/2014/main" id="{7C071D9C-5ED7-10BE-9224-F71DA022C3C2}"/>
              </a:ext>
            </a:extLst>
          </p:cNvPr>
          <p:cNvSpPr txBox="1"/>
          <p:nvPr/>
        </p:nvSpPr>
        <p:spPr>
          <a:xfrm>
            <a:off x="468312" y="1577231"/>
            <a:ext cx="5519893" cy="3708708"/>
          </a:xfrm>
          <a:prstGeom prst="rect">
            <a:avLst/>
          </a:prstGeom>
          <a:noFill/>
        </p:spPr>
        <p:txBody>
          <a:bodyPr wrap="square">
            <a:spAutoFit/>
          </a:bodyPr>
          <a:lstStyle/>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Focusing on the whole person and holistic support;  rather than relying on diagnosis or narrow assessments of care needs.</a:t>
            </a:r>
          </a:p>
          <a:p>
            <a:pPr marL="285750" indent="-285750">
              <a:buClr>
                <a:srgbClr val="005EB8"/>
              </a:buClr>
              <a:buFont typeface="Wingdings" pitchFamily="2" charset="2"/>
              <a:buChar char="§"/>
            </a:pPr>
            <a:endParaRPr lang="en-GB" sz="1400"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Flexibility of provision and creative responses; meeting the needs of an individual within the context of their life experience.</a:t>
            </a:r>
          </a:p>
          <a:p>
            <a:pPr marL="285750" indent="-285750">
              <a:buClr>
                <a:srgbClr val="005EB8"/>
              </a:buClr>
              <a:buFont typeface="Wingdings" pitchFamily="2" charset="2"/>
              <a:buChar char="§"/>
            </a:pPr>
            <a:endParaRPr lang="en-GB" sz="1400"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Cultural complexity and competency; attitudes towards illness and disability and challenging stereotypes.</a:t>
            </a:r>
          </a:p>
          <a:p>
            <a:pPr marL="285750" lvl="0" indent="-285750" defTabSz="914400">
              <a:spcBef>
                <a:spcPts val="1000"/>
              </a:spcBef>
              <a:buClr>
                <a:srgbClr val="005EB8"/>
              </a:buClr>
              <a:buFont typeface="Wingdings" pitchFamily="2" charset="2"/>
              <a:buChar char="§"/>
              <a:defRPr/>
            </a:pPr>
            <a:r>
              <a:rPr lang="en-GB" sz="1400" b="1" dirty="0">
                <a:latin typeface="Arial" panose="020B0604020202020204" pitchFamily="34" charset="0"/>
                <a:cs typeface="Arial" panose="020B0604020202020204" pitchFamily="34" charset="0"/>
              </a:rPr>
              <a:t>Building community capacity; </a:t>
            </a:r>
            <a:r>
              <a:rPr lang="en-GB" sz="1400" dirty="0">
                <a:latin typeface="Arial" panose="020B0604020202020204" pitchFamily="34" charset="0"/>
                <a:cs typeface="Arial" panose="020B0604020202020204" pitchFamily="34" charset="0"/>
              </a:rPr>
              <a:t>drawing on the strengths of the people being supported, their families, and their communities</a:t>
            </a:r>
          </a:p>
          <a:p>
            <a:pPr marL="285750" lvl="0" indent="-285750" defTabSz="914400">
              <a:spcBef>
                <a:spcPts val="1000"/>
              </a:spcBef>
              <a:buClr>
                <a:srgbClr val="005EB8"/>
              </a:buClr>
              <a:buFont typeface="Wingdings" pitchFamily="2" charset="2"/>
              <a:buChar char="§"/>
              <a:defRPr/>
            </a:pPr>
            <a:r>
              <a:rPr lang="en-GB" sz="1400" b="1" dirty="0">
                <a:latin typeface="Arial" panose="020B0604020202020204" pitchFamily="34" charset="0"/>
                <a:cs typeface="Arial" panose="020B0604020202020204" pitchFamily="34" charset="0"/>
              </a:rPr>
              <a:t>Commitment to support learning and development; </a:t>
            </a:r>
            <a:r>
              <a:rPr lang="en-GB" sz="1400" dirty="0">
                <a:latin typeface="Arial" panose="020B0604020202020204" pitchFamily="34" charset="0"/>
                <a:cs typeface="Arial" panose="020B0604020202020204" pitchFamily="34" charset="0"/>
              </a:rPr>
              <a:t>creating opportunities for people to learn and develop. </a:t>
            </a:r>
          </a:p>
          <a:p>
            <a:pPr marL="285750" lvl="0" indent="-285750" defTabSz="914400">
              <a:spcBef>
                <a:spcPts val="1000"/>
              </a:spcBef>
              <a:buClr>
                <a:srgbClr val="005EB8"/>
              </a:buClr>
              <a:buFont typeface="Wingdings" pitchFamily="2" charset="2"/>
              <a:buChar char="§"/>
              <a:defRPr/>
            </a:pPr>
            <a:r>
              <a:rPr lang="en-GB" sz="1400" dirty="0">
                <a:latin typeface="Arial" panose="020B0604020202020204" pitchFamily="34" charset="0"/>
                <a:cs typeface="Arial" panose="020B0604020202020204" pitchFamily="34" charset="0"/>
              </a:rPr>
              <a:t>Take a look at the report to read some good practice examples:</a:t>
            </a:r>
          </a:p>
          <a:p>
            <a:pPr marL="285750" indent="-285750">
              <a:buClr>
                <a:srgbClr val="005EB8"/>
              </a:buClr>
              <a:buFont typeface="Wingdings" pitchFamily="2" charset="2"/>
              <a:buChar char="§"/>
            </a:pPr>
            <a:endParaRPr lang="en-GB" sz="1400" dirty="0">
              <a:latin typeface="Arial" panose="020B0604020202020204" pitchFamily="34" charset="0"/>
              <a:cs typeface="Arial" panose="020B0604020202020204" pitchFamily="34" charset="0"/>
            </a:endParaRPr>
          </a:p>
          <a:p>
            <a:pPr marL="285750" indent="-285750" fontAlgn="base">
              <a:buClr>
                <a:srgbClr val="005EB8"/>
              </a:buClr>
              <a:buFont typeface="Wingdings" pitchFamily="2" charset="2"/>
              <a:buChar char="§"/>
            </a:pPr>
            <a:endParaRPr lang="en-US" sz="1400" dirty="0"/>
          </a:p>
        </p:txBody>
      </p:sp>
      <p:sp>
        <p:nvSpPr>
          <p:cNvPr id="2" name="Title 1">
            <a:extLst>
              <a:ext uri="{FF2B5EF4-FFF2-40B4-BE49-F238E27FC236}">
                <a16:creationId xmlns:a16="http://schemas.microsoft.com/office/drawing/2014/main" id="{A0A2CC35-E26B-E3D7-B32D-551278D025C0}"/>
              </a:ext>
            </a:extLst>
          </p:cNvPr>
          <p:cNvSpPr txBox="1">
            <a:spLocks/>
          </p:cNvSpPr>
          <p:nvPr/>
        </p:nvSpPr>
        <p:spPr>
          <a:xfrm>
            <a:off x="468313" y="575140"/>
            <a:ext cx="656810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GB" sz="3200" dirty="0">
                <a:latin typeface="Arial" panose="020B0604020202020204" pitchFamily="34" charset="0"/>
                <a:cs typeface="Arial" panose="020B0604020202020204" pitchFamily="34" charset="0"/>
              </a:rPr>
              <a:t>Key aspects of personalisation</a:t>
            </a:r>
            <a:endParaRPr lang="en-US"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294BDF1-DA5A-2C58-501F-A53A645681EA}"/>
              </a:ext>
            </a:extLst>
          </p:cNvPr>
          <p:cNvSpPr txBox="1"/>
          <p:nvPr/>
        </p:nvSpPr>
        <p:spPr>
          <a:xfrm>
            <a:off x="468312" y="5808722"/>
            <a:ext cx="6096000" cy="32778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Personalisation in Black, Asian and Minority Ethnic Communities</a:t>
            </a: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43234FC-A216-47ED-733D-DFAB67C674C9}"/>
              </a:ext>
            </a:extLst>
          </p:cNvPr>
          <p:cNvPicPr>
            <a:picLocks noChangeAspect="1"/>
          </p:cNvPicPr>
          <p:nvPr/>
        </p:nvPicPr>
        <p:blipFill>
          <a:blip r:embed="rId5"/>
          <a:stretch>
            <a:fillRect/>
          </a:stretch>
        </p:blipFill>
        <p:spPr>
          <a:xfrm>
            <a:off x="6162288" y="4804213"/>
            <a:ext cx="1168400" cy="1168400"/>
          </a:xfrm>
          <a:prstGeom prst="rect">
            <a:avLst/>
          </a:prstGeom>
        </p:spPr>
      </p:pic>
    </p:spTree>
    <p:extLst>
      <p:ext uri="{BB962C8B-B14F-4D97-AF65-F5344CB8AC3E}">
        <p14:creationId xmlns:p14="http://schemas.microsoft.com/office/powerpoint/2010/main" val="1271392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C071D9C-5ED7-10BE-9224-F71DA022C3C2}"/>
              </a:ext>
            </a:extLst>
          </p:cNvPr>
          <p:cNvSpPr txBox="1"/>
          <p:nvPr/>
        </p:nvSpPr>
        <p:spPr>
          <a:xfrm>
            <a:off x="468313" y="575140"/>
            <a:ext cx="6166663" cy="5129609"/>
          </a:xfrm>
          <a:prstGeom prst="rect">
            <a:avLst/>
          </a:prstGeom>
          <a:noFill/>
        </p:spPr>
        <p:txBody>
          <a:bodyPr wrap="square">
            <a:spAutoFit/>
          </a:bodyPr>
          <a:lstStyle/>
          <a:p>
            <a:r>
              <a:rPr lang="en-US" altLang="en-US" sz="1400" dirty="0">
                <a:solidFill>
                  <a:prstClr val="black"/>
                </a:solidFill>
                <a:latin typeface="Arial" panose="020B0604020202020204" pitchFamily="34" charset="0"/>
              </a:rPr>
              <a:t>In October 2020 Black, Asian and Minority Ethnic Communities Advisory Group, were established to make recommendations to feed into the work of the Social Care Sector COVID-19 Support Taskforce.</a:t>
            </a:r>
            <a:r>
              <a:rPr lang="en-US" altLang="en-US" sz="1400" dirty="0">
                <a:solidFill>
                  <a:prstClr val="black"/>
                </a:solidFill>
                <a:latin typeface="Arial" panose="020B0604020202020204" pitchFamily="34" charset="0"/>
                <a:cs typeface="Arial" panose="020B0604020202020204" pitchFamily="34" charset="0"/>
              </a:rPr>
              <a:t> </a:t>
            </a:r>
          </a:p>
          <a:p>
            <a:endParaRPr lang="en-US" altLang="en-US" sz="1400" dirty="0">
              <a:solidFill>
                <a:prstClr val="black"/>
              </a:solidFill>
              <a:latin typeface="Arial" panose="020B0604020202020204" pitchFamily="34" charset="0"/>
              <a:cs typeface="Arial" panose="020B0604020202020204" pitchFamily="34" charset="0"/>
            </a:endParaRPr>
          </a:p>
          <a:p>
            <a:r>
              <a:rPr lang="en-US" altLang="en-US" sz="1400" dirty="0">
                <a:solidFill>
                  <a:prstClr val="black"/>
                </a:solidFill>
                <a:latin typeface="Arial" panose="020B0604020202020204" pitchFamily="34" charset="0"/>
                <a:cs typeface="Arial" panose="020B0604020202020204" pitchFamily="34" charset="0"/>
              </a:rPr>
              <a:t>Their findings included:</a:t>
            </a:r>
          </a:p>
          <a:p>
            <a:pPr marL="285750" lvl="0" indent="-285750" defTabSz="914400">
              <a:lnSpc>
                <a:spcPct val="90000"/>
              </a:lnSpc>
              <a:spcBef>
                <a:spcPts val="1000"/>
              </a:spcBef>
              <a:buClr>
                <a:srgbClr val="005EB8"/>
              </a:buClr>
              <a:buFont typeface="Wingdings" pitchFamily="2" charset="2"/>
              <a:buChar char="§"/>
              <a:defRPr/>
            </a:pPr>
            <a:r>
              <a:rPr lang="en-GB" sz="1400" dirty="0">
                <a:solidFill>
                  <a:prstClr val="black"/>
                </a:solidFill>
                <a:latin typeface="Arial" panose="020B0604020202020204" pitchFamily="34" charset="0"/>
                <a:cs typeface="Arial" panose="020B0604020202020204" pitchFamily="34" charset="0"/>
              </a:rPr>
              <a:t>During the pandemic ‘social distancing’ caused difficulties within a cultural context; this included mourning and grieving in a culturally appropriate manner.</a:t>
            </a:r>
          </a:p>
          <a:p>
            <a:pPr marL="285750" lvl="0" indent="-285750" defTabSz="914400">
              <a:lnSpc>
                <a:spcPct val="90000"/>
              </a:lnSpc>
              <a:spcBef>
                <a:spcPts val="1000"/>
              </a:spcBef>
              <a:buClr>
                <a:srgbClr val="005EB8"/>
              </a:buClr>
              <a:buFont typeface="Wingdings" pitchFamily="2" charset="2"/>
              <a:buChar char="§"/>
              <a:defRPr/>
            </a:pPr>
            <a:r>
              <a:rPr lang="en-GB" sz="1400" dirty="0">
                <a:solidFill>
                  <a:prstClr val="black"/>
                </a:solidFill>
                <a:latin typeface="Arial" panose="020B0604020202020204" pitchFamily="34" charset="0"/>
                <a:cs typeface="Arial" panose="020B0604020202020204" pitchFamily="34" charset="0"/>
              </a:rPr>
              <a:t>Information was not translated and what was available was usually online, adding another barrier to access</a:t>
            </a:r>
          </a:p>
          <a:p>
            <a:pPr marL="285750" indent="-285750">
              <a:buClr>
                <a:srgbClr val="005EB8"/>
              </a:buClr>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defRPr/>
            </a:pPr>
            <a:r>
              <a:rPr lang="en-GB" sz="1400" dirty="0">
                <a:latin typeface="Arial" panose="020B0604020202020204" pitchFamily="34" charset="0"/>
                <a:cs typeface="Arial" panose="020B0604020202020204" pitchFamily="34" charset="0"/>
              </a:rPr>
              <a:t>There was a lack of services and for multi-generational carers</a:t>
            </a:r>
          </a:p>
          <a:p>
            <a:pPr marL="285750" indent="-285750">
              <a:buClr>
                <a:srgbClr val="005EB8"/>
              </a:buClr>
              <a:buFont typeface="Wingdings" pitchFamily="2" charset="2"/>
              <a:buChar char="§"/>
            </a:pPr>
            <a:endParaRPr lang="en-GB" sz="1400"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Service users and carers could not obtain PPE, including culturally appropriate equipment. They also did not know where to seek advice if the person that were caring for contracted COVID-19.</a:t>
            </a:r>
          </a:p>
          <a:p>
            <a:pPr marL="285750" lvl="0" indent="-285750" defTabSz="914400">
              <a:lnSpc>
                <a:spcPct val="90000"/>
              </a:lnSpc>
              <a:spcBef>
                <a:spcPts val="1000"/>
              </a:spcBef>
              <a:buClr>
                <a:srgbClr val="005EB8"/>
              </a:buClr>
              <a:buFont typeface="Wingdings" pitchFamily="2" charset="2"/>
              <a:buChar char="§"/>
              <a:defRPr/>
            </a:pPr>
            <a:r>
              <a:rPr lang="en-GB" sz="1400" dirty="0">
                <a:solidFill>
                  <a:prstClr val="black"/>
                </a:solidFill>
                <a:latin typeface="Arial" panose="020B0604020202020204" pitchFamily="34" charset="0"/>
                <a:cs typeface="Arial" panose="020B0604020202020204" pitchFamily="34" charset="0"/>
              </a:rPr>
              <a:t>Participants indicated a strong believe that they experienced differential treatment in social care because of their ‘race’. For some, the pandemic ‘magnified’ existing differences</a:t>
            </a:r>
          </a:p>
          <a:p>
            <a:pPr marL="285750" lvl="0" indent="-285750" defTabSz="914400">
              <a:lnSpc>
                <a:spcPct val="90000"/>
              </a:lnSpc>
              <a:spcBef>
                <a:spcPts val="1000"/>
              </a:spcBef>
              <a:buClr>
                <a:srgbClr val="005EB8"/>
              </a:buClr>
              <a:buFont typeface="Wingdings" pitchFamily="2" charset="2"/>
              <a:buChar char="§"/>
              <a:defRPr/>
            </a:pPr>
            <a:r>
              <a:rPr lang="en-GB" sz="1400" dirty="0">
                <a:solidFill>
                  <a:prstClr val="black"/>
                </a:solidFill>
                <a:latin typeface="Arial" panose="020B0604020202020204" pitchFamily="34" charset="0"/>
                <a:cs typeface="Arial" panose="020B0604020202020204" pitchFamily="34" charset="0"/>
              </a:rPr>
              <a:t>Examples included appointments being cancelled without explanation and ‘struggling’ to have their symptoms taken seriously by professionals. </a:t>
            </a:r>
            <a:endParaRPr lang="en-GB" sz="1400" dirty="0">
              <a:solidFill>
                <a:prstClr val="black"/>
              </a:solidFill>
              <a:latin typeface="Calibri" panose="020F0502020204030204"/>
            </a:endParaRPr>
          </a:p>
          <a:p>
            <a:pPr fontAlgn="base"/>
            <a:endParaRPr lang="en-GB" sz="1400" u="sng" dirty="0"/>
          </a:p>
        </p:txBody>
      </p:sp>
    </p:spTree>
    <p:extLst>
      <p:ext uri="{BB962C8B-B14F-4D97-AF65-F5344CB8AC3E}">
        <p14:creationId xmlns:p14="http://schemas.microsoft.com/office/powerpoint/2010/main" val="2431049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C343D6A0-33FB-81DF-5158-01700722C304}"/>
              </a:ext>
            </a:extLst>
          </p:cNvPr>
          <p:cNvSpPr txBox="1"/>
          <p:nvPr/>
        </p:nvSpPr>
        <p:spPr>
          <a:xfrm>
            <a:off x="468312" y="673982"/>
            <a:ext cx="6897688" cy="2031325"/>
          </a:xfrm>
          <a:prstGeom prst="rect">
            <a:avLst/>
          </a:prstGeom>
          <a:noFill/>
        </p:spPr>
        <p:txBody>
          <a:bodyPr wrap="square">
            <a:spAutoFit/>
          </a:bodyPr>
          <a:lstStyle/>
          <a:p>
            <a:r>
              <a:rPr lang="en-GB" sz="1400" dirty="0">
                <a:solidFill>
                  <a:srgbClr val="0B0C0C"/>
                </a:solidFill>
                <a:latin typeface="Arial" panose="020B0604020202020204" pitchFamily="34" charset="0"/>
                <a:cs typeface="Arial" panose="020B0604020202020204" pitchFamily="34" charset="0"/>
              </a:rPr>
              <a:t>They identified that good practice occurred where a member of the community, sometimes a faith leader, or an organisation, acted as a ‘trusted person’ to:</a:t>
            </a:r>
          </a:p>
          <a:p>
            <a:endParaRPr lang="en-GB" sz="1400" dirty="0">
              <a:solidFill>
                <a:srgbClr val="0B0C0C"/>
              </a:solidFill>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dirty="0">
                <a:solidFill>
                  <a:srgbClr val="0B0C0C"/>
                </a:solidFill>
                <a:latin typeface="Arial" panose="020B0604020202020204" pitchFamily="34" charset="0"/>
                <a:cs typeface="Arial" panose="020B0604020202020204" pitchFamily="34" charset="0"/>
              </a:rPr>
              <a:t>‘filter’ and signpost people to sources of information</a:t>
            </a:r>
          </a:p>
          <a:p>
            <a:pPr marL="285750" indent="-285750">
              <a:buClr>
                <a:srgbClr val="005EB8"/>
              </a:buClr>
              <a:buFont typeface="Wingdings" pitchFamily="2" charset="2"/>
              <a:buChar char="§"/>
            </a:pPr>
            <a:r>
              <a:rPr lang="en-GB" sz="1400" dirty="0">
                <a:solidFill>
                  <a:srgbClr val="0B0C0C"/>
                </a:solidFill>
                <a:latin typeface="Arial" panose="020B0604020202020204" pitchFamily="34" charset="0"/>
                <a:cs typeface="Arial" panose="020B0604020202020204" pitchFamily="34" charset="0"/>
              </a:rPr>
              <a:t>translate guidance and other information</a:t>
            </a:r>
          </a:p>
          <a:p>
            <a:pPr marL="285750" indent="-285750">
              <a:buClr>
                <a:srgbClr val="005EB8"/>
              </a:buClr>
              <a:buFont typeface="Wingdings" pitchFamily="2" charset="2"/>
              <a:buChar char="§"/>
            </a:pPr>
            <a:r>
              <a:rPr lang="en-GB" sz="1400" dirty="0">
                <a:solidFill>
                  <a:srgbClr val="0B0C0C"/>
                </a:solidFill>
                <a:latin typeface="Arial" panose="020B0604020202020204" pitchFamily="34" charset="0"/>
                <a:cs typeface="Arial" panose="020B0604020202020204" pitchFamily="34" charset="0"/>
              </a:rPr>
              <a:t>act as an advocate to breakthrough barriers to access</a:t>
            </a:r>
          </a:p>
          <a:p>
            <a:pPr marL="285750" indent="-285750">
              <a:buClr>
                <a:srgbClr val="005EB8"/>
              </a:buClr>
              <a:buFont typeface="Wingdings" pitchFamily="2" charset="2"/>
              <a:buChar char="§"/>
            </a:pPr>
            <a:r>
              <a:rPr lang="en-GB" sz="1400" dirty="0">
                <a:solidFill>
                  <a:srgbClr val="0B0C0C"/>
                </a:solidFill>
                <a:latin typeface="Arial" panose="020B0604020202020204" pitchFamily="34" charset="0"/>
                <a:cs typeface="Arial" panose="020B0604020202020204" pitchFamily="34" charset="0"/>
              </a:rPr>
              <a:t>support people during bereavement by ‘translating’ guidance on funerals into cultural practices</a:t>
            </a:r>
          </a:p>
          <a:p>
            <a:pPr fontAlgn="base"/>
            <a:r>
              <a:rPr lang="en-GB" sz="1400" dirty="0"/>
              <a:t>​</a:t>
            </a:r>
            <a:endParaRPr lang="en-GB" dirty="0"/>
          </a:p>
        </p:txBody>
      </p:sp>
      <p:pic>
        <p:nvPicPr>
          <p:cNvPr id="3" name="Picture 2">
            <a:extLst>
              <a:ext uri="{FF2B5EF4-FFF2-40B4-BE49-F238E27FC236}">
                <a16:creationId xmlns:a16="http://schemas.microsoft.com/office/drawing/2014/main" id="{1A902470-D2FA-5C2D-94FC-A559F68F823D}"/>
              </a:ext>
            </a:extLst>
          </p:cNvPr>
          <p:cNvPicPr>
            <a:picLocks noChangeAspect="1"/>
          </p:cNvPicPr>
          <p:nvPr/>
        </p:nvPicPr>
        <p:blipFill>
          <a:blip r:embed="rId3"/>
          <a:stretch>
            <a:fillRect/>
          </a:stretch>
        </p:blipFill>
        <p:spPr>
          <a:xfrm>
            <a:off x="468312" y="4180081"/>
            <a:ext cx="2018410" cy="1867030"/>
          </a:xfrm>
          <a:prstGeom prst="rect">
            <a:avLst/>
          </a:prstGeom>
        </p:spPr>
      </p:pic>
      <p:pic>
        <p:nvPicPr>
          <p:cNvPr id="6" name="Picture 5">
            <a:extLst>
              <a:ext uri="{FF2B5EF4-FFF2-40B4-BE49-F238E27FC236}">
                <a16:creationId xmlns:a16="http://schemas.microsoft.com/office/drawing/2014/main" id="{4D8B1CED-BC20-0B1C-E540-47BFB6537A7D}"/>
              </a:ext>
            </a:extLst>
          </p:cNvPr>
          <p:cNvPicPr>
            <a:picLocks noChangeAspect="1"/>
          </p:cNvPicPr>
          <p:nvPr/>
        </p:nvPicPr>
        <p:blipFill>
          <a:blip r:embed="rId4"/>
          <a:stretch>
            <a:fillRect/>
          </a:stretch>
        </p:blipFill>
        <p:spPr>
          <a:xfrm>
            <a:off x="5307941" y="2705307"/>
            <a:ext cx="2058059" cy="1962507"/>
          </a:xfrm>
          <a:prstGeom prst="rect">
            <a:avLst/>
          </a:prstGeom>
        </p:spPr>
      </p:pic>
      <p:pic>
        <p:nvPicPr>
          <p:cNvPr id="7" name="Picture 6">
            <a:extLst>
              <a:ext uri="{FF2B5EF4-FFF2-40B4-BE49-F238E27FC236}">
                <a16:creationId xmlns:a16="http://schemas.microsoft.com/office/drawing/2014/main" id="{E5332D3A-A58B-2086-D3DD-6463B5B34543}"/>
              </a:ext>
            </a:extLst>
          </p:cNvPr>
          <p:cNvPicPr>
            <a:picLocks noChangeAspect="1"/>
          </p:cNvPicPr>
          <p:nvPr/>
        </p:nvPicPr>
        <p:blipFill>
          <a:blip r:embed="rId5"/>
          <a:stretch>
            <a:fillRect/>
          </a:stretch>
        </p:blipFill>
        <p:spPr>
          <a:xfrm>
            <a:off x="3217564" y="3854671"/>
            <a:ext cx="1923188" cy="2039953"/>
          </a:xfrm>
          <a:prstGeom prst="rect">
            <a:avLst/>
          </a:prstGeom>
        </p:spPr>
      </p:pic>
      <p:pic>
        <p:nvPicPr>
          <p:cNvPr id="8" name="Picture 7">
            <a:extLst>
              <a:ext uri="{FF2B5EF4-FFF2-40B4-BE49-F238E27FC236}">
                <a16:creationId xmlns:a16="http://schemas.microsoft.com/office/drawing/2014/main" id="{6D70AAFE-DEA8-4FB2-1792-676C67FE0F3E}"/>
              </a:ext>
            </a:extLst>
          </p:cNvPr>
          <p:cNvPicPr>
            <a:picLocks noChangeAspect="1"/>
          </p:cNvPicPr>
          <p:nvPr/>
        </p:nvPicPr>
        <p:blipFill>
          <a:blip r:embed="rId6"/>
          <a:stretch>
            <a:fillRect/>
          </a:stretch>
        </p:blipFill>
        <p:spPr>
          <a:xfrm>
            <a:off x="1080795" y="2616587"/>
            <a:ext cx="1807331" cy="1671781"/>
          </a:xfrm>
          <a:prstGeom prst="rect">
            <a:avLst/>
          </a:prstGeom>
        </p:spPr>
      </p:pic>
    </p:spTree>
    <p:extLst>
      <p:ext uri="{BB962C8B-B14F-4D97-AF65-F5344CB8AC3E}">
        <p14:creationId xmlns:p14="http://schemas.microsoft.com/office/powerpoint/2010/main" val="1302071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71DFFA5-07D8-7055-C6DA-0437DDD47115}"/>
              </a:ext>
            </a:extLst>
          </p:cNvPr>
          <p:cNvSpPr txBox="1"/>
          <p:nvPr/>
        </p:nvSpPr>
        <p:spPr>
          <a:xfrm>
            <a:off x="468313" y="433499"/>
            <a:ext cx="5843278" cy="6586418"/>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Black, Asian, Minority Ethnic service users and carers involved in the consultation suggested the following action points for the government:</a:t>
            </a:r>
          </a:p>
          <a:p>
            <a:endParaRPr lang="en-GB" sz="1400" dirty="0">
              <a:latin typeface="Arial" panose="020B0604020202020204" pitchFamily="34" charset="0"/>
              <a:cs typeface="Arial" panose="020B0604020202020204" pitchFamily="34" charset="0"/>
            </a:endParaRPr>
          </a:p>
          <a:p>
            <a:pPr marL="285750" lvl="0" indent="-285750" defTabSz="914400">
              <a:lnSpc>
                <a:spcPct val="90000"/>
              </a:lnSpc>
              <a:spcBef>
                <a:spcPts val="1000"/>
              </a:spcBef>
              <a:buClr>
                <a:srgbClr val="005EB8"/>
              </a:buClr>
              <a:buFont typeface="Wingdings" pitchFamily="2" charset="2"/>
              <a:buChar char="§"/>
              <a:defRPr/>
            </a:pPr>
            <a:r>
              <a:rPr lang="en-GB" sz="1400" dirty="0">
                <a:solidFill>
                  <a:prstClr val="black"/>
                </a:solidFill>
                <a:latin typeface="Arial" panose="020B0604020202020204" pitchFamily="34" charset="0"/>
                <a:cs typeface="Arial" panose="020B0604020202020204" pitchFamily="34" charset="0"/>
              </a:rPr>
              <a:t>‘myth-busting’ about the stigma that BAME people are ‘super-spreaders’</a:t>
            </a:r>
          </a:p>
          <a:p>
            <a:pPr marL="285750" lvl="0" indent="-285750" defTabSz="914400">
              <a:lnSpc>
                <a:spcPct val="90000"/>
              </a:lnSpc>
              <a:spcBef>
                <a:spcPts val="1000"/>
              </a:spcBef>
              <a:buClr>
                <a:srgbClr val="005EB8"/>
              </a:buClr>
              <a:buFont typeface="Wingdings" pitchFamily="2" charset="2"/>
              <a:buChar char="§"/>
              <a:defRPr/>
            </a:pPr>
            <a:r>
              <a:rPr lang="en-GB" sz="1400" dirty="0">
                <a:solidFill>
                  <a:prstClr val="black"/>
                </a:solidFill>
                <a:latin typeface="Arial" panose="020B0604020202020204" pitchFamily="34" charset="0"/>
                <a:cs typeface="Arial" panose="020B0604020202020204" pitchFamily="34" charset="0"/>
              </a:rPr>
              <a:t>training of the health and social care staff about how institutional discrimination within health and care services operate </a:t>
            </a:r>
          </a:p>
          <a:p>
            <a:pPr marL="285750" lvl="0" indent="-285750" defTabSz="914400">
              <a:lnSpc>
                <a:spcPct val="90000"/>
              </a:lnSpc>
              <a:spcBef>
                <a:spcPts val="1000"/>
              </a:spcBef>
              <a:buClr>
                <a:srgbClr val="005EB8"/>
              </a:buClr>
              <a:buFont typeface="Wingdings" pitchFamily="2" charset="2"/>
              <a:buChar char="§"/>
              <a:defRPr/>
            </a:pPr>
            <a:r>
              <a:rPr lang="en-GB" sz="1400" dirty="0">
                <a:solidFill>
                  <a:prstClr val="black"/>
                </a:solidFill>
                <a:latin typeface="Arial" panose="020B0604020202020204" pitchFamily="34" charset="0"/>
                <a:cs typeface="Arial" panose="020B0604020202020204" pitchFamily="34" charset="0"/>
              </a:rPr>
              <a:t>public information campaign explaining to BAME communities the conditions under which they have rights to care and support</a:t>
            </a:r>
          </a:p>
          <a:p>
            <a:pPr marL="285750" lvl="0" indent="-285750" defTabSz="914400">
              <a:lnSpc>
                <a:spcPct val="90000"/>
              </a:lnSpc>
              <a:spcBef>
                <a:spcPts val="1000"/>
              </a:spcBef>
              <a:buClr>
                <a:srgbClr val="005EB8"/>
              </a:buClr>
              <a:buFont typeface="Wingdings" pitchFamily="2" charset="2"/>
              <a:buChar char="§"/>
              <a:defRPr/>
            </a:pPr>
            <a:r>
              <a:rPr lang="en-GB" sz="1400" dirty="0">
                <a:solidFill>
                  <a:prstClr val="black"/>
                </a:solidFill>
                <a:latin typeface="Arial" panose="020B0604020202020204" pitchFamily="34" charset="0"/>
                <a:cs typeface="Arial" panose="020B0604020202020204" pitchFamily="34" charset="0"/>
              </a:rPr>
              <a:t>provision of culturally appropriate services</a:t>
            </a:r>
          </a:p>
          <a:p>
            <a:pPr marL="285750" indent="-285750">
              <a:buClr>
                <a:srgbClr val="005EB8"/>
              </a:buClr>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defRPr/>
            </a:pPr>
            <a:r>
              <a:rPr lang="en-GB" sz="1400" dirty="0">
                <a:latin typeface="Arial" panose="020B0604020202020204" pitchFamily="34" charset="0"/>
                <a:cs typeface="Arial" panose="020B0604020202020204" pitchFamily="34" charset="0"/>
              </a:rPr>
              <a:t>provide priority slots in hospital and GP appointments for older people and carers from BAME communities with specific cultural and religious needs</a:t>
            </a:r>
          </a:p>
          <a:p>
            <a:pPr marL="285750" lvl="0" indent="-285750" defTabSz="914400">
              <a:lnSpc>
                <a:spcPct val="90000"/>
              </a:lnSpc>
              <a:spcBef>
                <a:spcPts val="1000"/>
              </a:spcBef>
              <a:buClr>
                <a:srgbClr val="005EB8"/>
              </a:buClr>
              <a:buFont typeface="Wingdings" pitchFamily="2" charset="2"/>
              <a:buChar char="§"/>
              <a:defRPr/>
            </a:pPr>
            <a:r>
              <a:rPr lang="en-GB" sz="1400" dirty="0">
                <a:solidFill>
                  <a:prstClr val="black"/>
                </a:solidFill>
                <a:latin typeface="Arial" panose="020B0604020202020204" pitchFamily="34" charset="0"/>
                <a:cs typeface="Arial" panose="020B0604020202020204" pitchFamily="34" charset="0"/>
              </a:rPr>
              <a:t>a helpline with options for languages that people can access for information about services</a:t>
            </a:r>
          </a:p>
          <a:p>
            <a:pPr marL="285750" lvl="0" indent="-285750" defTabSz="914400">
              <a:lnSpc>
                <a:spcPct val="90000"/>
              </a:lnSpc>
              <a:spcBef>
                <a:spcPts val="1000"/>
              </a:spcBef>
              <a:buClr>
                <a:srgbClr val="005EB8"/>
              </a:buClr>
              <a:buFont typeface="Wingdings" pitchFamily="2" charset="2"/>
              <a:buChar char="§"/>
              <a:defRPr/>
            </a:pPr>
            <a:r>
              <a:rPr lang="en-GB" sz="1400" dirty="0">
                <a:solidFill>
                  <a:prstClr val="black"/>
                </a:solidFill>
                <a:latin typeface="Arial" panose="020B0604020202020204" pitchFamily="34" charset="0"/>
                <a:cs typeface="Arial" panose="020B0604020202020204" pitchFamily="34" charset="0"/>
              </a:rPr>
              <a:t>the NHS ‘one size fits all’ health screening should be adjusted so that where BAME communities experience certain conditions earlier, for example higher rates of high blood pressure and diabetes, they can access screening</a:t>
            </a:r>
          </a:p>
          <a:p>
            <a:pPr marL="285750" lvl="0" indent="-285750" defTabSz="914400">
              <a:lnSpc>
                <a:spcPct val="90000"/>
              </a:lnSpc>
              <a:spcBef>
                <a:spcPts val="1000"/>
              </a:spcBef>
              <a:buClr>
                <a:srgbClr val="005EB8"/>
              </a:buClr>
              <a:buFont typeface="Wingdings" pitchFamily="2" charset="2"/>
              <a:buChar char="§"/>
              <a:defRPr/>
            </a:pPr>
            <a:r>
              <a:rPr lang="en-GB" sz="1400" dirty="0">
                <a:solidFill>
                  <a:prstClr val="black"/>
                </a:solidFill>
                <a:latin typeface="Arial" panose="020B0604020202020204" pitchFamily="34" charset="0"/>
                <a:cs typeface="Arial" panose="020B0604020202020204" pitchFamily="34" charset="0"/>
              </a:rPr>
              <a:t>require hospital and care homes to add vitamin D for BAME residents following regular blood tests</a:t>
            </a:r>
          </a:p>
          <a:p>
            <a:pPr fontAlgn="base"/>
            <a:endParaRPr lang="en-US" sz="1400" dirty="0"/>
          </a:p>
          <a:p>
            <a:pPr fontAlgn="base"/>
            <a:r>
              <a:rPr lang="en-GB" dirty="0"/>
              <a:t>​</a:t>
            </a:r>
          </a:p>
          <a:p>
            <a:pPr marL="28575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09BA955-CAC9-7A71-4D63-4BE5524EAA66}"/>
              </a:ext>
            </a:extLst>
          </p:cNvPr>
          <p:cNvPicPr>
            <a:picLocks noChangeAspect="1"/>
          </p:cNvPicPr>
          <p:nvPr/>
        </p:nvPicPr>
        <p:blipFill>
          <a:blip r:embed="rId3"/>
          <a:stretch>
            <a:fillRect/>
          </a:stretch>
        </p:blipFill>
        <p:spPr>
          <a:xfrm>
            <a:off x="6518351" y="4008309"/>
            <a:ext cx="2157337" cy="1906484"/>
          </a:xfrm>
          <a:prstGeom prst="rect">
            <a:avLst/>
          </a:prstGeom>
        </p:spPr>
      </p:pic>
      <p:pic>
        <p:nvPicPr>
          <p:cNvPr id="10" name="Picture 9">
            <a:extLst>
              <a:ext uri="{FF2B5EF4-FFF2-40B4-BE49-F238E27FC236}">
                <a16:creationId xmlns:a16="http://schemas.microsoft.com/office/drawing/2014/main" id="{F5A81A4F-37E1-A084-2BCB-92E94680C99A}"/>
              </a:ext>
            </a:extLst>
          </p:cNvPr>
          <p:cNvPicPr>
            <a:picLocks noChangeAspect="1"/>
          </p:cNvPicPr>
          <p:nvPr/>
        </p:nvPicPr>
        <p:blipFill>
          <a:blip r:embed="rId4">
            <a:alphaModFix amt="10000"/>
          </a:blip>
          <a:stretch>
            <a:fillRect/>
          </a:stretch>
        </p:blipFill>
        <p:spPr>
          <a:xfrm>
            <a:off x="5374889" y="-417241"/>
            <a:ext cx="4197970" cy="3709834"/>
          </a:xfrm>
          <a:prstGeom prst="rect">
            <a:avLst/>
          </a:prstGeom>
        </p:spPr>
      </p:pic>
    </p:spTree>
    <p:extLst>
      <p:ext uri="{BB962C8B-B14F-4D97-AF65-F5344CB8AC3E}">
        <p14:creationId xmlns:p14="http://schemas.microsoft.com/office/powerpoint/2010/main" val="1265743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159349-304F-C423-16CB-A39E19F99112}"/>
              </a:ext>
            </a:extLst>
          </p:cNvPr>
          <p:cNvPicPr>
            <a:picLocks noChangeAspect="1"/>
          </p:cNvPicPr>
          <p:nvPr/>
        </p:nvPicPr>
        <p:blipFill>
          <a:blip r:embed="rId3">
            <a:alphaModFix amt="10000"/>
          </a:blip>
          <a:stretch>
            <a:fillRect/>
          </a:stretch>
        </p:blipFill>
        <p:spPr>
          <a:xfrm>
            <a:off x="3983775" y="-1272115"/>
            <a:ext cx="6420313" cy="7276354"/>
          </a:xfrm>
          <a:prstGeom prst="rect">
            <a:avLst/>
          </a:prstGeom>
        </p:spPr>
      </p:pic>
      <p:sp>
        <p:nvSpPr>
          <p:cNvPr id="6" name="Title 1">
            <a:extLst>
              <a:ext uri="{FF2B5EF4-FFF2-40B4-BE49-F238E27FC236}">
                <a16:creationId xmlns:a16="http://schemas.microsoft.com/office/drawing/2014/main" id="{79F3F71A-B496-4872-05F2-BE27CF566DF6}"/>
              </a:ext>
            </a:extLst>
          </p:cNvPr>
          <p:cNvSpPr txBox="1">
            <a:spLocks/>
          </p:cNvSpPr>
          <p:nvPr/>
        </p:nvSpPr>
        <p:spPr>
          <a:xfrm>
            <a:off x="466819" y="398623"/>
            <a:ext cx="4474931"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GB" sz="3200" dirty="0">
                <a:latin typeface="Arial" panose="020B0604020202020204" pitchFamily="34" charset="0"/>
                <a:cs typeface="Arial" panose="020B0604020202020204" pitchFamily="34" charset="0"/>
              </a:rPr>
              <a:t>Dementia</a:t>
            </a:r>
            <a:endParaRPr lang="en-US" sz="1100" dirty="0"/>
          </a:p>
        </p:txBody>
      </p:sp>
      <p:sp>
        <p:nvSpPr>
          <p:cNvPr id="9" name="TextBox 8">
            <a:extLst>
              <a:ext uri="{FF2B5EF4-FFF2-40B4-BE49-F238E27FC236}">
                <a16:creationId xmlns:a16="http://schemas.microsoft.com/office/drawing/2014/main" id="{E71DFFA5-07D8-7055-C6DA-0437DDD47115}"/>
              </a:ext>
            </a:extLst>
          </p:cNvPr>
          <p:cNvSpPr txBox="1"/>
          <p:nvPr/>
        </p:nvSpPr>
        <p:spPr>
          <a:xfrm>
            <a:off x="466818" y="1064920"/>
            <a:ext cx="3516957" cy="3359894"/>
          </a:xfrm>
          <a:prstGeom prst="rect">
            <a:avLst/>
          </a:prstGeom>
          <a:noFill/>
        </p:spPr>
        <p:txBody>
          <a:bodyPr wrap="square" rtlCol="0">
            <a:spAutoFit/>
          </a:bodyPr>
          <a:lstStyle/>
          <a:p>
            <a:pPr lvl="0" defTabSz="914400">
              <a:spcBef>
                <a:spcPts val="1000"/>
              </a:spcBef>
              <a:defRPr/>
            </a:pPr>
            <a:r>
              <a:rPr lang="en-GB" sz="1400" dirty="0">
                <a:latin typeface="Arial" panose="020B0604020202020204" pitchFamily="34" charset="0"/>
                <a:cs typeface="Arial" panose="020B0604020202020204" pitchFamily="34" charset="0"/>
              </a:rPr>
              <a:t>In the general UK population, 3 per cent of people with dementia are from black, Asian and ethnic minority communities; around 25,000 people. </a:t>
            </a:r>
          </a:p>
          <a:p>
            <a:pPr lvl="0" defTabSz="914400">
              <a:spcBef>
                <a:spcPts val="1000"/>
              </a:spcBef>
              <a:defRPr/>
            </a:pPr>
            <a:r>
              <a:rPr lang="en-GB" sz="1400" dirty="0">
                <a:latin typeface="Arial" panose="020B0604020202020204" pitchFamily="34" charset="0"/>
                <a:cs typeface="Arial" panose="020B0604020202020204" pitchFamily="34" charset="0"/>
              </a:rPr>
              <a:t>This number is expected to double by 2026 with the steepest increase expected in South Asian communities. </a:t>
            </a:r>
          </a:p>
          <a:p>
            <a:pPr lvl="0" defTabSz="914400">
              <a:spcBef>
                <a:spcPts val="1000"/>
              </a:spcBef>
              <a:defRPr/>
            </a:pPr>
            <a:r>
              <a:rPr lang="en-GB" sz="1400" dirty="0">
                <a:latin typeface="Arial" panose="020B0604020202020204" pitchFamily="34" charset="0"/>
                <a:cs typeface="Arial" panose="020B0604020202020204" pitchFamily="34" charset="0"/>
              </a:rPr>
              <a:t>Research suggests these communities often face delays in dementia diagnosis and barriers in accessing services.</a:t>
            </a:r>
          </a:p>
          <a:p>
            <a:pPr fontAlgn="base">
              <a:buClr>
                <a:srgbClr val="005EB8"/>
              </a:buClr>
            </a:pPr>
            <a:endParaRPr lang="en-US" sz="1100" dirty="0"/>
          </a:p>
          <a:p>
            <a:pPr marL="285750" indent="-285750" defTabSz="914400">
              <a:spcBef>
                <a:spcPts val="1000"/>
              </a:spcBef>
              <a:buClr>
                <a:srgbClr val="005EB8"/>
              </a:buClr>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7602D3E-054F-88C8-817F-A3CD2DA4B88C}"/>
              </a:ext>
            </a:extLst>
          </p:cNvPr>
          <p:cNvPicPr>
            <a:picLocks noChangeAspect="1"/>
          </p:cNvPicPr>
          <p:nvPr/>
        </p:nvPicPr>
        <p:blipFill>
          <a:blip r:embed="rId4"/>
          <a:stretch>
            <a:fillRect/>
          </a:stretch>
        </p:blipFill>
        <p:spPr>
          <a:xfrm>
            <a:off x="889310" y="3735658"/>
            <a:ext cx="2001689" cy="2268581"/>
          </a:xfrm>
          <a:prstGeom prst="rect">
            <a:avLst/>
          </a:prstGeom>
        </p:spPr>
      </p:pic>
    </p:spTree>
    <p:extLst>
      <p:ext uri="{BB962C8B-B14F-4D97-AF65-F5344CB8AC3E}">
        <p14:creationId xmlns:p14="http://schemas.microsoft.com/office/powerpoint/2010/main" val="1371235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FE33F2-B792-9D74-7190-9D26FE7F7451}"/>
              </a:ext>
            </a:extLst>
          </p:cNvPr>
          <p:cNvSpPr txBox="1">
            <a:spLocks/>
          </p:cNvSpPr>
          <p:nvPr/>
        </p:nvSpPr>
        <p:spPr>
          <a:xfrm>
            <a:off x="468313" y="436601"/>
            <a:ext cx="4783911"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GB" sz="3200" dirty="0">
                <a:latin typeface="Arial" panose="020B0604020202020204" pitchFamily="34" charset="0"/>
                <a:cs typeface="Arial" panose="020B0604020202020204" pitchFamily="34" charset="0"/>
              </a:rPr>
              <a:t>Learning Disability and Dementia</a:t>
            </a:r>
            <a:endParaRPr lang="en-US" sz="1100" dirty="0"/>
          </a:p>
        </p:txBody>
      </p:sp>
      <p:sp>
        <p:nvSpPr>
          <p:cNvPr id="2" name="TextBox 1">
            <a:extLst>
              <a:ext uri="{FF2B5EF4-FFF2-40B4-BE49-F238E27FC236}">
                <a16:creationId xmlns:a16="http://schemas.microsoft.com/office/drawing/2014/main" id="{51A48257-B4DC-9CAB-34F4-6CC9ACDF78DE}"/>
              </a:ext>
            </a:extLst>
          </p:cNvPr>
          <p:cNvSpPr txBox="1"/>
          <p:nvPr/>
        </p:nvSpPr>
        <p:spPr>
          <a:xfrm>
            <a:off x="468312" y="1700213"/>
            <a:ext cx="6991853" cy="4613571"/>
          </a:xfrm>
          <a:prstGeom prst="rect">
            <a:avLst/>
          </a:prstGeom>
          <a:noFill/>
        </p:spPr>
        <p:txBody>
          <a:bodyPr wrap="square" rtlCol="0">
            <a:spAutoFit/>
          </a:bodyPr>
          <a:lstStyle/>
          <a:p>
            <a:pPr marL="285750" lvl="0" indent="-285750" defTabSz="914400" fontAlgn="base">
              <a:spcBef>
                <a:spcPct val="20000"/>
              </a:spcBef>
              <a:spcAft>
                <a:spcPct val="0"/>
              </a:spcAft>
              <a:buClr>
                <a:srgbClr val="005EB8"/>
              </a:buClr>
              <a:buFont typeface="Wingdings" pitchFamily="2" charset="2"/>
              <a:buChar char="§"/>
              <a:defRPr/>
            </a:pPr>
            <a:r>
              <a:rPr lang="en-GB" altLang="en-US" sz="1400" kern="0" dirty="0">
                <a:latin typeface="Arial" panose="020B0604020202020204" pitchFamily="34" charset="0"/>
                <a:cs typeface="Arial" panose="020B0604020202020204" pitchFamily="34" charset="0"/>
              </a:rPr>
              <a:t>Compared to the rest of the population, people with learning disabilities are at greater risk of developing dementia at a younger age.</a:t>
            </a:r>
          </a:p>
          <a:p>
            <a:pPr marL="285750" lvl="0" indent="-285750" defTabSz="914400" fontAlgn="base">
              <a:spcBef>
                <a:spcPct val="20000"/>
              </a:spcBef>
              <a:spcAft>
                <a:spcPct val="0"/>
              </a:spcAft>
              <a:buClr>
                <a:srgbClr val="005EB8"/>
              </a:buClr>
              <a:buFont typeface="Wingdings" pitchFamily="2" charset="2"/>
              <a:buChar char="§"/>
              <a:defRPr/>
            </a:pPr>
            <a:endParaRPr lang="en-GB" altLang="en-US" sz="1400" kern="0" dirty="0">
              <a:latin typeface="Arial" panose="020B0604020202020204" pitchFamily="34" charset="0"/>
              <a:cs typeface="Arial" panose="020B0604020202020204" pitchFamily="34" charset="0"/>
            </a:endParaRPr>
          </a:p>
          <a:p>
            <a:pPr marL="285750" lvl="0" indent="-285750" defTabSz="914400" fontAlgn="base">
              <a:spcBef>
                <a:spcPct val="20000"/>
              </a:spcBef>
              <a:spcAft>
                <a:spcPct val="0"/>
              </a:spcAft>
              <a:buClr>
                <a:srgbClr val="005EB8"/>
              </a:buClr>
              <a:buFont typeface="Wingdings" pitchFamily="2" charset="2"/>
              <a:buChar char="§"/>
              <a:defRPr/>
            </a:pPr>
            <a:r>
              <a:rPr lang="en-GB" altLang="en-US" sz="1400" kern="0" dirty="0">
                <a:latin typeface="Arial" panose="020B0604020202020204" pitchFamily="34" charset="0"/>
                <a:cs typeface="Arial" panose="020B0604020202020204" pitchFamily="34" charset="0"/>
              </a:rPr>
              <a:t>One in three people with Down's Syndrome develop dementia in their 50’s.</a:t>
            </a:r>
          </a:p>
          <a:p>
            <a:pPr marL="285750" lvl="0" indent="-285750" defTabSz="914400" fontAlgn="base">
              <a:spcBef>
                <a:spcPct val="20000"/>
              </a:spcBef>
              <a:spcAft>
                <a:spcPct val="0"/>
              </a:spcAft>
              <a:buClr>
                <a:srgbClr val="005EB8"/>
              </a:buClr>
              <a:buFont typeface="Wingdings" pitchFamily="2" charset="2"/>
              <a:buChar char="§"/>
              <a:defRPr/>
            </a:pPr>
            <a:endParaRPr lang="en-GB" altLang="en-US" sz="1400" kern="0" dirty="0"/>
          </a:p>
          <a:p>
            <a:pPr marL="285750" lvl="0" indent="-285750" defTabSz="914400" fontAlgn="base">
              <a:spcBef>
                <a:spcPct val="20000"/>
              </a:spcBef>
              <a:spcAft>
                <a:spcPct val="0"/>
              </a:spcAft>
              <a:buClr>
                <a:srgbClr val="005EB8"/>
              </a:buClr>
              <a:buFont typeface="Wingdings" pitchFamily="2" charset="2"/>
              <a:buChar char="§"/>
              <a:defRPr/>
            </a:pPr>
            <a:r>
              <a:rPr lang="en-GB" altLang="en-US" sz="1400" kern="0" dirty="0"/>
              <a:t>They may experience a more rapid progression of dementia.</a:t>
            </a:r>
          </a:p>
          <a:p>
            <a:pPr marL="285750" lvl="0" indent="-285750" defTabSz="914400" fontAlgn="base">
              <a:spcBef>
                <a:spcPct val="20000"/>
              </a:spcBef>
              <a:spcAft>
                <a:spcPct val="0"/>
              </a:spcAft>
              <a:buClr>
                <a:srgbClr val="005EB8"/>
              </a:buClr>
              <a:buFont typeface="Wingdings" pitchFamily="2" charset="2"/>
              <a:buChar char="§"/>
              <a:defRPr/>
            </a:pPr>
            <a:endParaRPr lang="en-GB" altLang="en-US" sz="1400" kern="0" dirty="0"/>
          </a:p>
          <a:p>
            <a:pPr marL="285750" lvl="0" indent="-285750" defTabSz="914400" fontAlgn="base">
              <a:spcBef>
                <a:spcPct val="20000"/>
              </a:spcBef>
              <a:spcAft>
                <a:spcPct val="0"/>
              </a:spcAft>
              <a:buClr>
                <a:srgbClr val="005EB8"/>
              </a:buClr>
              <a:buFont typeface="Wingdings" pitchFamily="2" charset="2"/>
              <a:buChar char="§"/>
              <a:defRPr/>
            </a:pPr>
            <a:r>
              <a:rPr lang="en-GB" altLang="en-US" sz="1400" kern="0" dirty="0"/>
              <a:t>They may take longer to receive a diagnosis of dementia due to the communication difficulties they may already have.</a:t>
            </a:r>
          </a:p>
          <a:p>
            <a:pPr defTabSz="914400" fontAlgn="base">
              <a:spcBef>
                <a:spcPct val="20000"/>
              </a:spcBef>
              <a:spcAft>
                <a:spcPct val="0"/>
              </a:spcAft>
              <a:buClr>
                <a:srgbClr val="005EB8"/>
              </a:buClr>
              <a:defRPr/>
            </a:pPr>
            <a:endParaRPr lang="en-GB" sz="1400" dirty="0">
              <a:latin typeface="Arial" panose="020B0604020202020204" pitchFamily="34" charset="0"/>
              <a:cs typeface="Arial" panose="020B0604020202020204" pitchFamily="34" charset="0"/>
            </a:endParaRPr>
          </a:p>
          <a:p>
            <a:pPr defTabSz="914400" fontAlgn="base">
              <a:spcBef>
                <a:spcPct val="20000"/>
              </a:spcBef>
              <a:spcAft>
                <a:spcPct val="0"/>
              </a:spcAft>
              <a:buClr>
                <a:srgbClr val="005EB8"/>
              </a:buClr>
              <a:defRPr/>
            </a:pPr>
            <a:r>
              <a:rPr lang="en-GB" sz="1400" dirty="0">
                <a:latin typeface="Arial" panose="020B0604020202020204" pitchFamily="34" charset="0"/>
                <a:cs typeface="Arial" panose="020B0604020202020204" pitchFamily="34" charset="0"/>
              </a:rPr>
              <a:t>In 2013 an All-Party Parliamentary Group on Dementia produced a report ‘Dementia does not discriminate: The experience of black, Asian and minority ethnic communities’.</a:t>
            </a:r>
          </a:p>
          <a:p>
            <a:pPr lvl="0" defTabSz="914400">
              <a:lnSpc>
                <a:spcPct val="90000"/>
              </a:lnSpc>
              <a:spcBef>
                <a:spcPts val="1000"/>
              </a:spcBef>
              <a:defRPr/>
            </a:pPr>
            <a:r>
              <a:rPr lang="en-GB" sz="1400" dirty="0">
                <a:solidFill>
                  <a:prstClr val="black"/>
                </a:solidFill>
                <a:latin typeface="Arial" panose="020B0604020202020204" pitchFamily="34" charset="0"/>
                <a:cs typeface="Arial" panose="020B0604020202020204" pitchFamily="34" charset="0"/>
              </a:rPr>
              <a:t>The report highlighted that it is likely that dementia is more common among Asian and Black Caribbean communities. </a:t>
            </a:r>
          </a:p>
          <a:p>
            <a:pPr lvl="0" defTabSz="914400">
              <a:lnSpc>
                <a:spcPct val="90000"/>
              </a:lnSpc>
              <a:spcBef>
                <a:spcPts val="1000"/>
              </a:spcBef>
              <a:defRPr/>
            </a:pPr>
            <a:r>
              <a:rPr lang="en-GB" sz="1400" dirty="0">
                <a:solidFill>
                  <a:prstClr val="black"/>
                </a:solidFill>
                <a:latin typeface="Arial" panose="020B0604020202020204" pitchFamily="34" charset="0"/>
                <a:cs typeface="Arial" panose="020B0604020202020204" pitchFamily="34" charset="0"/>
              </a:rPr>
              <a:t>This is because high blood pressure, diabetes, stroke and heart disease, which are risk factors for dementia, are more common among these communities.</a:t>
            </a: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1B269FA-E74C-5C63-A0CA-4BBD99103095}"/>
              </a:ext>
            </a:extLst>
          </p:cNvPr>
          <p:cNvPicPr>
            <a:picLocks noChangeAspect="1"/>
          </p:cNvPicPr>
          <p:nvPr/>
        </p:nvPicPr>
        <p:blipFill>
          <a:blip r:embed="rId3">
            <a:alphaModFix amt="10000"/>
          </a:blip>
          <a:stretch>
            <a:fillRect/>
          </a:stretch>
        </p:blipFill>
        <p:spPr>
          <a:xfrm>
            <a:off x="5238750" y="-832877"/>
            <a:ext cx="5219700" cy="5066179"/>
          </a:xfrm>
          <a:prstGeom prst="rect">
            <a:avLst/>
          </a:prstGeom>
        </p:spPr>
      </p:pic>
      <p:pic>
        <p:nvPicPr>
          <p:cNvPr id="4" name="Picture 3">
            <a:extLst>
              <a:ext uri="{FF2B5EF4-FFF2-40B4-BE49-F238E27FC236}">
                <a16:creationId xmlns:a16="http://schemas.microsoft.com/office/drawing/2014/main" id="{06E2F955-D162-6C6D-8EED-4A7015C5D23C}"/>
              </a:ext>
            </a:extLst>
          </p:cNvPr>
          <p:cNvPicPr>
            <a:picLocks noChangeAspect="1"/>
          </p:cNvPicPr>
          <p:nvPr/>
        </p:nvPicPr>
        <p:blipFill>
          <a:blip r:embed="rId4"/>
          <a:stretch>
            <a:fillRect/>
          </a:stretch>
        </p:blipFill>
        <p:spPr>
          <a:xfrm>
            <a:off x="7567032" y="4714643"/>
            <a:ext cx="1295400" cy="1257300"/>
          </a:xfrm>
          <a:prstGeom prst="rect">
            <a:avLst/>
          </a:prstGeom>
        </p:spPr>
      </p:pic>
    </p:spTree>
    <p:extLst>
      <p:ext uri="{BB962C8B-B14F-4D97-AF65-F5344CB8AC3E}">
        <p14:creationId xmlns:p14="http://schemas.microsoft.com/office/powerpoint/2010/main" val="541167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08B47C-8693-4B5F-20A6-9245780705AB}"/>
              </a:ext>
            </a:extLst>
          </p:cNvPr>
          <p:cNvPicPr>
            <a:picLocks noChangeAspect="1"/>
          </p:cNvPicPr>
          <p:nvPr/>
        </p:nvPicPr>
        <p:blipFill>
          <a:blip r:embed="rId3">
            <a:alphaModFix amt="10000"/>
          </a:blip>
          <a:stretch>
            <a:fillRect/>
          </a:stretch>
        </p:blipFill>
        <p:spPr>
          <a:xfrm>
            <a:off x="3905703" y="244844"/>
            <a:ext cx="5949197" cy="5453430"/>
          </a:xfrm>
          <a:prstGeom prst="rect">
            <a:avLst/>
          </a:prstGeom>
        </p:spPr>
      </p:pic>
      <p:sp>
        <p:nvSpPr>
          <p:cNvPr id="6" name="TextBox 5">
            <a:extLst>
              <a:ext uri="{FF2B5EF4-FFF2-40B4-BE49-F238E27FC236}">
                <a16:creationId xmlns:a16="http://schemas.microsoft.com/office/drawing/2014/main" id="{4D7F8FD3-8E30-3909-56C3-5FBC36D34AE9}"/>
              </a:ext>
            </a:extLst>
          </p:cNvPr>
          <p:cNvSpPr txBox="1"/>
          <p:nvPr/>
        </p:nvSpPr>
        <p:spPr>
          <a:xfrm>
            <a:off x="468313" y="761769"/>
            <a:ext cx="7043836" cy="2474524"/>
          </a:xfrm>
          <a:prstGeom prst="rect">
            <a:avLst/>
          </a:prstGeom>
          <a:noFill/>
        </p:spPr>
        <p:txBody>
          <a:bodyPr wrap="square" rtlCol="0">
            <a:spAutoFit/>
          </a:bodyPr>
          <a:lstStyle/>
          <a:p>
            <a:pPr lvl="0" defTabSz="914400">
              <a:lnSpc>
                <a:spcPct val="90000"/>
              </a:lnSpc>
              <a:spcBef>
                <a:spcPts val="1000"/>
              </a:spcBef>
              <a:defRPr/>
            </a:pPr>
            <a:r>
              <a:rPr lang="en-GB" sz="1400" dirty="0">
                <a:solidFill>
                  <a:prstClr val="black"/>
                </a:solidFill>
                <a:latin typeface="Arial" panose="020B0604020202020204" pitchFamily="34" charset="0"/>
                <a:cs typeface="Arial" panose="020B0604020202020204" pitchFamily="34" charset="0"/>
              </a:rPr>
              <a:t>The report also highlighted that some support is not appropriate and does not address needs relating to faith or culture. </a:t>
            </a:r>
          </a:p>
          <a:p>
            <a:pPr lvl="0" defTabSz="914400">
              <a:lnSpc>
                <a:spcPct val="90000"/>
              </a:lnSpc>
              <a:spcBef>
                <a:spcPts val="1000"/>
              </a:spcBef>
              <a:defRPr/>
            </a:pPr>
            <a:r>
              <a:rPr lang="en-GB" sz="1400" dirty="0">
                <a:solidFill>
                  <a:prstClr val="black"/>
                </a:solidFill>
                <a:latin typeface="Arial" panose="020B0604020202020204" pitchFamily="34" charset="0"/>
                <a:cs typeface="Arial" panose="020B0604020202020204" pitchFamily="34" charset="0"/>
              </a:rPr>
              <a:t>Families can be reluctant to use some services and try to carry on alone.</a:t>
            </a:r>
          </a:p>
          <a:p>
            <a:pPr fontAlgn="base"/>
            <a:endParaRPr lang="en-US" sz="1400" dirty="0"/>
          </a:p>
          <a:p>
            <a:pPr marL="285750" indent="-285750" fontAlgn="base">
              <a:buClr>
                <a:srgbClr val="005EB8"/>
              </a:buClr>
              <a:buFont typeface="Wingdings" pitchFamily="2" charset="2"/>
              <a:buChar char="§"/>
            </a:pPr>
            <a:endParaRPr lang="en-US" sz="1400" dirty="0"/>
          </a:p>
          <a:p>
            <a:pPr fontAlgn="base"/>
            <a:r>
              <a:rPr lang="en-GB" dirty="0"/>
              <a:t>​</a:t>
            </a:r>
          </a:p>
          <a:p>
            <a:pPr fontAlgn="base"/>
            <a:r>
              <a:rPr lang="en-GB" dirty="0"/>
              <a:t>​</a:t>
            </a:r>
          </a:p>
          <a:p>
            <a:pPr marL="285750" indent="-285750" defTabSz="914400">
              <a:spcBef>
                <a:spcPts val="1000"/>
              </a:spcBef>
              <a:buClr>
                <a:srgbClr val="005EB8"/>
              </a:buClr>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C4037E4-82BF-A09D-3667-743C76213E67}"/>
              </a:ext>
            </a:extLst>
          </p:cNvPr>
          <p:cNvPicPr>
            <a:picLocks noChangeAspect="1"/>
          </p:cNvPicPr>
          <p:nvPr/>
        </p:nvPicPr>
        <p:blipFill>
          <a:blip r:embed="rId4"/>
          <a:stretch>
            <a:fillRect/>
          </a:stretch>
        </p:blipFill>
        <p:spPr>
          <a:xfrm>
            <a:off x="468313" y="2148887"/>
            <a:ext cx="8340395" cy="1103281"/>
          </a:xfrm>
          <a:prstGeom prst="rect">
            <a:avLst/>
          </a:prstGeom>
        </p:spPr>
      </p:pic>
      <p:pic>
        <p:nvPicPr>
          <p:cNvPr id="7" name="Picture 6">
            <a:extLst>
              <a:ext uri="{FF2B5EF4-FFF2-40B4-BE49-F238E27FC236}">
                <a16:creationId xmlns:a16="http://schemas.microsoft.com/office/drawing/2014/main" id="{C4C6165E-F7A8-72BD-2CC5-C1B18E7370A2}"/>
              </a:ext>
            </a:extLst>
          </p:cNvPr>
          <p:cNvPicPr>
            <a:picLocks noChangeAspect="1"/>
          </p:cNvPicPr>
          <p:nvPr/>
        </p:nvPicPr>
        <p:blipFill>
          <a:blip r:embed="rId5"/>
          <a:stretch>
            <a:fillRect/>
          </a:stretch>
        </p:blipFill>
        <p:spPr>
          <a:xfrm>
            <a:off x="468313" y="3793733"/>
            <a:ext cx="8207375" cy="1767430"/>
          </a:xfrm>
          <a:prstGeom prst="rect">
            <a:avLst/>
          </a:prstGeom>
        </p:spPr>
      </p:pic>
      <p:pic>
        <p:nvPicPr>
          <p:cNvPr id="8" name="Picture 7">
            <a:extLst>
              <a:ext uri="{FF2B5EF4-FFF2-40B4-BE49-F238E27FC236}">
                <a16:creationId xmlns:a16="http://schemas.microsoft.com/office/drawing/2014/main" id="{EE78C981-1C33-EC3B-B220-33B2019E0AA7}"/>
              </a:ext>
            </a:extLst>
          </p:cNvPr>
          <p:cNvPicPr>
            <a:picLocks noChangeAspect="1"/>
          </p:cNvPicPr>
          <p:nvPr/>
        </p:nvPicPr>
        <p:blipFill>
          <a:blip r:embed="rId6"/>
          <a:stretch>
            <a:fillRect/>
          </a:stretch>
        </p:blipFill>
        <p:spPr>
          <a:xfrm>
            <a:off x="5934307" y="5415698"/>
            <a:ext cx="945995" cy="867162"/>
          </a:xfrm>
          <a:prstGeom prst="rect">
            <a:avLst/>
          </a:prstGeom>
        </p:spPr>
      </p:pic>
    </p:spTree>
    <p:extLst>
      <p:ext uri="{BB962C8B-B14F-4D97-AF65-F5344CB8AC3E}">
        <p14:creationId xmlns:p14="http://schemas.microsoft.com/office/powerpoint/2010/main" val="2928798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BE574C-E7B8-FD70-908B-829CA6E03CB4}"/>
              </a:ext>
            </a:extLst>
          </p:cNvPr>
          <p:cNvPicPr>
            <a:picLocks noChangeAspect="1"/>
          </p:cNvPicPr>
          <p:nvPr/>
        </p:nvPicPr>
        <p:blipFill>
          <a:blip r:embed="rId3">
            <a:alphaModFix amt="10000"/>
          </a:blip>
          <a:stretch>
            <a:fillRect/>
          </a:stretch>
        </p:blipFill>
        <p:spPr>
          <a:xfrm>
            <a:off x="4876181" y="-1240738"/>
            <a:ext cx="2550532" cy="5326111"/>
          </a:xfrm>
          <a:prstGeom prst="rect">
            <a:avLst/>
          </a:prstGeom>
        </p:spPr>
      </p:pic>
      <p:sp>
        <p:nvSpPr>
          <p:cNvPr id="3" name="TextBox 2">
            <a:extLst>
              <a:ext uri="{FF2B5EF4-FFF2-40B4-BE49-F238E27FC236}">
                <a16:creationId xmlns:a16="http://schemas.microsoft.com/office/drawing/2014/main" id="{A76C7135-8167-00B4-F59C-3B6C8E515ADB}"/>
              </a:ext>
            </a:extLst>
          </p:cNvPr>
          <p:cNvSpPr txBox="1"/>
          <p:nvPr/>
        </p:nvSpPr>
        <p:spPr>
          <a:xfrm>
            <a:off x="468311" y="441325"/>
            <a:ext cx="7627473" cy="7109639"/>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In 2016, Skills for Care produced a guide for leaders and managers on dementia                   and diversity.</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 guide highlighted:</a:t>
            </a:r>
          </a:p>
          <a:p>
            <a:endParaRPr lang="en-GB" sz="1400"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there may be a stigma connected with dementia and diagnosis in some cultures/communities.</a:t>
            </a:r>
          </a:p>
          <a:p>
            <a:pPr marL="285750" indent="-285750">
              <a:buClr>
                <a:srgbClr val="005EB8"/>
              </a:buClr>
              <a:buFont typeface="Wingdings" pitchFamily="2" charset="2"/>
              <a:buChar char="§"/>
            </a:pPr>
            <a:endParaRPr lang="en-GB" sz="1400"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some languages and cultures do not recognise dementia - research has found that simple explanations are the best way to manage this.</a:t>
            </a:r>
          </a:p>
          <a:p>
            <a:pPr marL="285750" indent="-285750">
              <a:buClr>
                <a:srgbClr val="005EB8"/>
              </a:buClr>
              <a:buFont typeface="Wingdings" pitchFamily="2" charset="2"/>
              <a:buChar char="§"/>
            </a:pPr>
            <a:endParaRPr lang="en-GB" sz="1400"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people may be more reluctant to access advice and services - sensitive communication will be needed.</a:t>
            </a:r>
          </a:p>
          <a:p>
            <a:pPr marL="285750" lvl="0" indent="-285750" defTabSz="914400">
              <a:spcBef>
                <a:spcPts val="1000"/>
              </a:spcBef>
              <a:buClr>
                <a:srgbClr val="005EB8"/>
              </a:buClr>
              <a:buFont typeface="Wingdings" pitchFamily="2" charset="2"/>
              <a:buChar char="§"/>
              <a:defRPr/>
            </a:pPr>
            <a:r>
              <a:rPr lang="en-GB" sz="1400" dirty="0">
                <a:latin typeface="Arial" panose="020B0604020202020204" pitchFamily="34" charset="0"/>
                <a:cs typeface="Arial" panose="020B0604020202020204" pitchFamily="34" charset="0"/>
              </a:rPr>
              <a:t>Some events may have a significance for some cultures. An example would be the Holocaust for people of Jewish faith.</a:t>
            </a:r>
          </a:p>
          <a:p>
            <a:pPr marL="285750" lvl="0" indent="-285750" defTabSz="914400">
              <a:spcBef>
                <a:spcPts val="1000"/>
              </a:spcBef>
              <a:buClr>
                <a:srgbClr val="005EB8"/>
              </a:buClr>
              <a:buFont typeface="Wingdings" pitchFamily="2" charset="2"/>
              <a:buChar char="§"/>
              <a:defRPr/>
            </a:pPr>
            <a:r>
              <a:rPr lang="en-GB" sz="1400" dirty="0">
                <a:latin typeface="Arial" panose="020B0604020202020204" pitchFamily="34" charset="0"/>
                <a:cs typeface="Arial" panose="020B0604020202020204" pitchFamily="34" charset="0"/>
              </a:rPr>
              <a:t>As the dementia progresses, people will regress to a previous time/times in their life. If this was in a different culture, country or language, this is likely to have a profound impact. </a:t>
            </a:r>
          </a:p>
          <a:p>
            <a:pPr marL="285750" lvl="0" indent="-285750" defTabSz="914400">
              <a:spcBef>
                <a:spcPts val="1000"/>
              </a:spcBef>
              <a:buClr>
                <a:srgbClr val="005EB8"/>
              </a:buClr>
              <a:buFont typeface="Wingdings" pitchFamily="2" charset="2"/>
              <a:buChar char="§"/>
              <a:defRPr/>
            </a:pPr>
            <a:r>
              <a:rPr lang="en-GB" sz="1400" dirty="0">
                <a:latin typeface="Arial" panose="020B0604020202020204" pitchFamily="34" charset="0"/>
                <a:cs typeface="Arial" panose="020B0604020202020204" pitchFamily="34" charset="0"/>
              </a:rPr>
              <a:t>It is particularly important to engage family and friends in finding out as much information as possible</a:t>
            </a:r>
          </a:p>
          <a:p>
            <a:pPr marL="285750" indent="-285750">
              <a:buClr>
                <a:srgbClr val="005EB8"/>
              </a:buClr>
              <a:buFont typeface="Wingdings" pitchFamily="2" charset="2"/>
              <a:buChar char="§"/>
            </a:pPr>
            <a:endParaRPr lang="en-GB" sz="1400"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NICE clinical guidelines state that heath and social care staff should identify the specific needs of people with dementia and their carers arising from various characteristics, including ethnicity. </a:t>
            </a:r>
          </a:p>
          <a:p>
            <a:pPr marL="285750" indent="-285750">
              <a:buClr>
                <a:srgbClr val="005EB8"/>
              </a:buClr>
              <a:buFont typeface="Wingdings" pitchFamily="2" charset="2"/>
              <a:buChar char="§"/>
            </a:pPr>
            <a:endParaRPr lang="en-GB" sz="1400"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Care plans should record and address these needs. </a:t>
            </a:r>
          </a:p>
          <a:p>
            <a:pPr marL="285750" lvl="0" indent="-285750" defTabSz="914400">
              <a:spcBef>
                <a:spcPts val="1000"/>
              </a:spcBef>
              <a:buClr>
                <a:srgbClr val="005EB8"/>
              </a:buClr>
              <a:buFont typeface="Wingdings" pitchFamily="2" charset="2"/>
              <a:buChar char="§"/>
              <a:defRPr/>
            </a:pPr>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pPr marL="285750" indent="-285750" defTabSz="914400">
              <a:spcBef>
                <a:spcPts val="1000"/>
              </a:spcBef>
              <a:buClr>
                <a:srgbClr val="005EB8"/>
              </a:buClr>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3E5A8E7-03DC-81AE-1CEE-258790718394}"/>
              </a:ext>
            </a:extLst>
          </p:cNvPr>
          <p:cNvPicPr>
            <a:picLocks noChangeAspect="1"/>
          </p:cNvPicPr>
          <p:nvPr/>
        </p:nvPicPr>
        <p:blipFill>
          <a:blip r:embed="rId4"/>
          <a:stretch>
            <a:fillRect/>
          </a:stretch>
        </p:blipFill>
        <p:spPr>
          <a:xfrm flipH="1">
            <a:off x="8135185" y="1978729"/>
            <a:ext cx="2017629" cy="4213288"/>
          </a:xfrm>
          <a:prstGeom prst="rect">
            <a:avLst/>
          </a:prstGeom>
        </p:spPr>
      </p:pic>
    </p:spTree>
    <p:extLst>
      <p:ext uri="{BB962C8B-B14F-4D97-AF65-F5344CB8AC3E}">
        <p14:creationId xmlns:p14="http://schemas.microsoft.com/office/powerpoint/2010/main" val="1445910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E0FC-C638-7C12-1211-AB4B60C23062}"/>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3200" dirty="0">
                <a:latin typeface="Arial" panose="020B0604020202020204" pitchFamily="34" charset="0"/>
                <a:cs typeface="Arial" panose="020B0604020202020204" pitchFamily="34" charset="0"/>
              </a:rPr>
              <a:t>Matching care staff with clients</a:t>
            </a:r>
          </a:p>
        </p:txBody>
      </p:sp>
      <p:sp>
        <p:nvSpPr>
          <p:cNvPr id="7" name="TextBox 6">
            <a:extLst>
              <a:ext uri="{FF2B5EF4-FFF2-40B4-BE49-F238E27FC236}">
                <a16:creationId xmlns:a16="http://schemas.microsoft.com/office/drawing/2014/main" id="{27736C8E-F8A6-AD29-14E3-8DBD5E6A42A3}"/>
              </a:ext>
            </a:extLst>
          </p:cNvPr>
          <p:cNvSpPr txBox="1"/>
          <p:nvPr/>
        </p:nvSpPr>
        <p:spPr>
          <a:xfrm>
            <a:off x="468314" y="1924437"/>
            <a:ext cx="4694702" cy="4760278"/>
          </a:xfrm>
          <a:prstGeom prst="rect">
            <a:avLst/>
          </a:prstGeom>
          <a:noFill/>
        </p:spPr>
        <p:txBody>
          <a:bodyPr wrap="square" rtlCol="0">
            <a:spAutoFit/>
          </a:bodyPr>
          <a:lstStyle/>
          <a:p>
            <a:pPr marL="285750" lvl="0" indent="-285750" defTabSz="914400">
              <a:lnSpc>
                <a:spcPct val="90000"/>
              </a:lnSpc>
              <a:spcBef>
                <a:spcPts val="1000"/>
              </a:spcBef>
              <a:buClr>
                <a:srgbClr val="005EB8"/>
              </a:buClr>
              <a:buFont typeface="Wingdings" pitchFamily="2" charset="2"/>
              <a:buChar char="§"/>
              <a:defRPr/>
            </a:pPr>
            <a:r>
              <a:rPr lang="en-GB" sz="1400" dirty="0">
                <a:solidFill>
                  <a:prstClr val="black"/>
                </a:solidFill>
                <a:latin typeface="Arial" panose="020B0604020202020204" pitchFamily="34" charset="0"/>
                <a:cs typeface="Arial" panose="020B0604020202020204" pitchFamily="34" charset="0"/>
              </a:rPr>
              <a:t>Matching care staff with clients on the basis of ethnicity can be beneficial, but it is not an essential component of good care</a:t>
            </a:r>
          </a:p>
          <a:p>
            <a:pPr marL="285750" lvl="0" indent="-285750" defTabSz="914400">
              <a:lnSpc>
                <a:spcPct val="90000"/>
              </a:lnSpc>
              <a:spcBef>
                <a:spcPts val="1000"/>
              </a:spcBef>
              <a:buClr>
                <a:srgbClr val="005EB8"/>
              </a:buClr>
              <a:buFont typeface="Wingdings" pitchFamily="2" charset="2"/>
              <a:buChar char="§"/>
              <a:defRPr/>
            </a:pPr>
            <a:r>
              <a:rPr lang="en-GB" sz="1400" dirty="0">
                <a:solidFill>
                  <a:prstClr val="black"/>
                </a:solidFill>
                <a:latin typeface="Arial" panose="020B0604020202020204" pitchFamily="34" charset="0"/>
                <a:cs typeface="Arial" panose="020B0604020202020204" pitchFamily="34" charset="0"/>
              </a:rPr>
              <a:t>Families may have concerns about stigma and prefer not to be matched from someone from their community.</a:t>
            </a:r>
          </a:p>
          <a:p>
            <a:pPr marL="285750" lvl="0" indent="-285750" defTabSz="914400">
              <a:lnSpc>
                <a:spcPct val="90000"/>
              </a:lnSpc>
              <a:spcBef>
                <a:spcPts val="1000"/>
              </a:spcBef>
              <a:buClr>
                <a:srgbClr val="005EB8"/>
              </a:buClr>
              <a:buFont typeface="Wingdings" pitchFamily="2" charset="2"/>
              <a:buChar char="§"/>
              <a:defRPr/>
            </a:pPr>
            <a:r>
              <a:rPr lang="en-GB" sz="1400" dirty="0">
                <a:solidFill>
                  <a:prstClr val="black"/>
                </a:solidFill>
                <a:latin typeface="Arial" panose="020B0604020202020204" pitchFamily="34" charset="0"/>
                <a:cs typeface="Arial" panose="020B0604020202020204" pitchFamily="34" charset="0"/>
              </a:rPr>
              <a:t>Decisions about culturally matching staff should be made on a case-by-case basis.</a:t>
            </a:r>
          </a:p>
          <a:p>
            <a:pPr marL="285750" lvl="0" indent="-285750" defTabSz="914400">
              <a:lnSpc>
                <a:spcPct val="90000"/>
              </a:lnSpc>
              <a:spcBef>
                <a:spcPts val="1000"/>
              </a:spcBef>
              <a:buClr>
                <a:srgbClr val="005EB8"/>
              </a:buClr>
              <a:buFont typeface="Wingdings" pitchFamily="2" charset="2"/>
              <a:buChar char="§"/>
              <a:defRPr/>
            </a:pPr>
            <a:r>
              <a:rPr lang="en-GB" sz="1400" dirty="0">
                <a:latin typeface="Arial" panose="020B0604020202020204" pitchFamily="34" charset="0"/>
                <a:cs typeface="Arial" panose="020B0604020202020204" pitchFamily="34" charset="0"/>
              </a:rPr>
              <a:t>Equipping staff with the skills to understand and respond to people’s individual cultural needs would help them provide good care to people regardless of their background</a:t>
            </a:r>
          </a:p>
          <a:p>
            <a:pPr marL="285750" lvl="0" indent="-285750" defTabSz="914400">
              <a:lnSpc>
                <a:spcPct val="90000"/>
              </a:lnSpc>
              <a:spcBef>
                <a:spcPts val="1000"/>
              </a:spcBef>
              <a:buClr>
                <a:srgbClr val="005EB8"/>
              </a:buClr>
              <a:buFont typeface="Wingdings" pitchFamily="2" charset="2"/>
              <a:buChar char="§"/>
              <a:defRPr/>
            </a:pPr>
            <a:r>
              <a:rPr lang="en-GB" sz="1400" dirty="0">
                <a:latin typeface="Arial" panose="020B0604020202020204" pitchFamily="34" charset="0"/>
                <a:cs typeface="Arial" panose="020B0604020202020204" pitchFamily="34" charset="0"/>
              </a:rPr>
              <a:t>Consider other interests that staff and clients may have in common, such as art, gardening, shopping, cinema, music.</a:t>
            </a:r>
          </a:p>
          <a:p>
            <a:pPr marL="285750" lvl="0" indent="-285750" defTabSz="914400">
              <a:spcBef>
                <a:spcPts val="1000"/>
              </a:spcBef>
              <a:buClr>
                <a:srgbClr val="005EB8"/>
              </a:buClr>
              <a:buFont typeface="Wingdings" pitchFamily="2" charset="2"/>
              <a:buChar char="§"/>
              <a:defRPr/>
            </a:pPr>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pPr marL="285750" indent="-285750" defTabSz="914400">
              <a:spcBef>
                <a:spcPts val="1000"/>
              </a:spcBef>
              <a:buClr>
                <a:srgbClr val="005EB8"/>
              </a:buClr>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FBED2C4-6F72-AFC2-A757-CB769887CB7D}"/>
              </a:ext>
            </a:extLst>
          </p:cNvPr>
          <p:cNvPicPr>
            <a:picLocks noChangeAspect="1"/>
          </p:cNvPicPr>
          <p:nvPr/>
        </p:nvPicPr>
        <p:blipFill>
          <a:blip r:embed="rId3">
            <a:alphaModFix amt="10000"/>
          </a:blip>
          <a:stretch>
            <a:fillRect/>
          </a:stretch>
        </p:blipFill>
        <p:spPr>
          <a:xfrm>
            <a:off x="5626854" y="-242665"/>
            <a:ext cx="2960979" cy="3911416"/>
          </a:xfrm>
          <a:prstGeom prst="rect">
            <a:avLst/>
          </a:prstGeom>
        </p:spPr>
      </p:pic>
      <p:pic>
        <p:nvPicPr>
          <p:cNvPr id="9" name="Picture 8">
            <a:extLst>
              <a:ext uri="{FF2B5EF4-FFF2-40B4-BE49-F238E27FC236}">
                <a16:creationId xmlns:a16="http://schemas.microsoft.com/office/drawing/2014/main" id="{1A5D8617-53EE-85B1-8A0B-9B5915E1FEFE}"/>
              </a:ext>
            </a:extLst>
          </p:cNvPr>
          <p:cNvPicPr>
            <a:picLocks noChangeAspect="1"/>
          </p:cNvPicPr>
          <p:nvPr/>
        </p:nvPicPr>
        <p:blipFill>
          <a:blip r:embed="rId4"/>
          <a:stretch>
            <a:fillRect/>
          </a:stretch>
        </p:blipFill>
        <p:spPr>
          <a:xfrm>
            <a:off x="5502082" y="3987351"/>
            <a:ext cx="1601245" cy="2115225"/>
          </a:xfrm>
          <a:prstGeom prst="rect">
            <a:avLst/>
          </a:prstGeom>
        </p:spPr>
      </p:pic>
    </p:spTree>
    <p:extLst>
      <p:ext uri="{BB962C8B-B14F-4D97-AF65-F5344CB8AC3E}">
        <p14:creationId xmlns:p14="http://schemas.microsoft.com/office/powerpoint/2010/main" val="707883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5BC95-1CB8-FEA8-031E-DBE88770710F}"/>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GB" sz="3200" dirty="0">
                <a:latin typeface="Arial" panose="020B0604020202020204" pitchFamily="34" charset="0"/>
                <a:cs typeface="Arial" panose="020B0604020202020204" pitchFamily="34" charset="0"/>
              </a:rPr>
              <a:t>Life Stories</a:t>
            </a:r>
            <a:endParaRPr lang="en-US"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719BFED-C8B8-2A81-CE74-67552FEDA9C4}"/>
              </a:ext>
            </a:extLst>
          </p:cNvPr>
          <p:cNvSpPr txBox="1"/>
          <p:nvPr/>
        </p:nvSpPr>
        <p:spPr>
          <a:xfrm>
            <a:off x="468312" y="1500691"/>
            <a:ext cx="8207375" cy="5386090"/>
          </a:xfrm>
          <a:prstGeom prst="rect">
            <a:avLst/>
          </a:prstGeom>
          <a:noFill/>
        </p:spPr>
        <p:txBody>
          <a:bodyPr wrap="square" rtlCol="0">
            <a:spAutoFit/>
          </a:bodyPr>
          <a:lstStyle/>
          <a:p>
            <a:pPr marL="285750" indent="-285750">
              <a:buClr>
                <a:srgbClr val="005EB8"/>
              </a:buClr>
              <a:buFont typeface="Wingdings" pitchFamily="2" charset="2"/>
              <a:buChar char="§"/>
            </a:pPr>
            <a:r>
              <a:rPr lang="en-GB" sz="1400" dirty="0">
                <a:solidFill>
                  <a:srgbClr val="000000"/>
                </a:solidFill>
                <a:latin typeface="Arial" panose="020B0604020202020204" pitchFamily="34" charset="0"/>
                <a:cs typeface="Arial" panose="020B0604020202020204" pitchFamily="34" charset="0"/>
              </a:rPr>
              <a:t>It is essential to understand the life story of people you support, particularly for                         those living with dementia.</a:t>
            </a:r>
          </a:p>
          <a:p>
            <a:pPr marL="285750" indent="-285750">
              <a:buClr>
                <a:srgbClr val="005EB8"/>
              </a:buClr>
              <a:buFont typeface="Wingdings" pitchFamily="2" charset="2"/>
              <a:buChar char="§"/>
            </a:pPr>
            <a:r>
              <a:rPr lang="en-GB" sz="1400" dirty="0">
                <a:solidFill>
                  <a:srgbClr val="000000"/>
                </a:solidFill>
                <a:latin typeface="Arial" panose="020B0604020202020204" pitchFamily="34" charset="0"/>
                <a:cs typeface="Arial" panose="020B0604020202020204" pitchFamily="34" charset="0"/>
              </a:rPr>
              <a:t>For someone with learning disabilities and limited verbal communication, a life story can support conversations.</a:t>
            </a:r>
          </a:p>
          <a:p>
            <a:pPr marL="285750" indent="-285750">
              <a:buClr>
                <a:srgbClr val="005EB8"/>
              </a:buClr>
              <a:buFont typeface="Wingdings" pitchFamily="2" charset="2"/>
              <a:buChar char="§"/>
            </a:pPr>
            <a:r>
              <a:rPr lang="en-GB" sz="1400" dirty="0">
                <a:solidFill>
                  <a:srgbClr val="000000"/>
                </a:solidFill>
                <a:latin typeface="Arial" panose="020B0604020202020204" pitchFamily="34" charset="0"/>
                <a:cs typeface="Arial" panose="020B0604020202020204" pitchFamily="34" charset="0"/>
              </a:rPr>
              <a:t>Talk to the person, friends and family to help put together a life story.</a:t>
            </a:r>
          </a:p>
          <a:p>
            <a:pPr marL="285750" indent="-285750">
              <a:buClr>
                <a:srgbClr val="005EB8"/>
              </a:buClr>
              <a:buFont typeface="Wingdings" pitchFamily="2" charset="2"/>
              <a:buChar char="§"/>
            </a:pPr>
            <a:r>
              <a:rPr lang="en-GB" sz="1400" dirty="0">
                <a:solidFill>
                  <a:srgbClr val="000000"/>
                </a:solidFill>
                <a:latin typeface="Arial" panose="020B0604020202020204" pitchFamily="34" charset="0"/>
                <a:cs typeface="Arial" panose="020B0604020202020204" pitchFamily="34" charset="0"/>
              </a:rPr>
              <a:t>Life stories can help support personalised care.</a:t>
            </a:r>
          </a:p>
          <a:p>
            <a:pPr marL="285750" indent="-285750">
              <a:buClr>
                <a:srgbClr val="005EB8"/>
              </a:buClr>
              <a:buFont typeface="Wingdings" pitchFamily="2" charset="2"/>
              <a:buChar char="§"/>
            </a:pPr>
            <a:r>
              <a:rPr lang="en-GB" sz="1400" dirty="0">
                <a:solidFill>
                  <a:srgbClr val="000000"/>
                </a:solidFill>
                <a:latin typeface="Arial" panose="020B0604020202020204" pitchFamily="34" charset="0"/>
                <a:cs typeface="Arial" panose="020B0604020202020204" pitchFamily="34" charset="0"/>
              </a:rPr>
              <a:t>Reminiscence can be used alongside meaningful activities that are sensitive to the persons background and culture.</a:t>
            </a:r>
          </a:p>
          <a:p>
            <a:pPr marL="285750" indent="-285750">
              <a:buClr>
                <a:srgbClr val="005EB8"/>
              </a:buClr>
              <a:buFont typeface="Wingdings" pitchFamily="2" charset="2"/>
              <a:buChar char="§"/>
            </a:pPr>
            <a:r>
              <a:rPr lang="en-GB" sz="1400" dirty="0">
                <a:solidFill>
                  <a:prstClr val="black"/>
                </a:solidFill>
                <a:latin typeface="Arial" panose="020B0604020202020204" pitchFamily="34" charset="0"/>
                <a:cs typeface="Arial" panose="020B0604020202020204" pitchFamily="34" charset="0"/>
              </a:rPr>
              <a:t>Be mindful that people who migrated to the UK during the mid-twentieth century may have experienced hostility and racism; reminiscence work may stir up memories of a difficult period in people’s lives.</a:t>
            </a:r>
          </a:p>
          <a:p>
            <a:pPr>
              <a:buClr>
                <a:srgbClr val="005EB8"/>
              </a:buClr>
            </a:pPr>
            <a:endParaRPr lang="en-GB" sz="1400" dirty="0">
              <a:solidFill>
                <a:prstClr val="black"/>
              </a:solidFill>
              <a:latin typeface="Arial" panose="020B0604020202020204" pitchFamily="34" charset="0"/>
              <a:cs typeface="Arial" panose="020B0604020202020204" pitchFamily="34" charset="0"/>
            </a:endParaRPr>
          </a:p>
          <a:p>
            <a:pPr>
              <a:buClr>
                <a:srgbClr val="005EB8"/>
              </a:buClr>
            </a:pPr>
            <a:r>
              <a:rPr lang="en-US" sz="1400" dirty="0">
                <a:latin typeface="Arial" panose="020B0604020202020204" pitchFamily="34" charset="0"/>
                <a:cs typeface="Arial" panose="020B0604020202020204" pitchFamily="34" charset="0"/>
              </a:rPr>
              <a:t>For someone not originally from the UK it may be helpful to consider the following areas of their earlier lives:</a:t>
            </a:r>
          </a:p>
          <a:p>
            <a:pPr marL="285750" marR="0" lvl="0" indent="-285750" fontAlgn="auto">
              <a:spcBef>
                <a:spcPts val="1000"/>
              </a:spcBef>
              <a:spcAft>
                <a:spcPts val="0"/>
              </a:spcAft>
              <a:buClr>
                <a:srgbClr val="005EB8"/>
              </a:buClr>
              <a:buSzTx/>
              <a:buFont typeface="Wingdings" pitchFamily="2" charset="2"/>
              <a:buChar char="§"/>
              <a:tabLst/>
              <a:defRPr/>
            </a:pPr>
            <a:r>
              <a:rPr lang="en-US" sz="1400" dirty="0">
                <a:latin typeface="Arial" panose="020B0604020202020204" pitchFamily="34" charset="0"/>
                <a:cs typeface="Arial" panose="020B0604020202020204" pitchFamily="34" charset="0"/>
              </a:rPr>
              <a:t>Did the person speak another language</a:t>
            </a:r>
          </a:p>
          <a:p>
            <a:pPr marL="285750" marR="0" lvl="0" indent="-285750" fontAlgn="auto">
              <a:spcBef>
                <a:spcPts val="1000"/>
              </a:spcBef>
              <a:spcAft>
                <a:spcPts val="0"/>
              </a:spcAft>
              <a:buClr>
                <a:srgbClr val="005EB8"/>
              </a:buClr>
              <a:buSzTx/>
              <a:buFont typeface="Wingdings" pitchFamily="2" charset="2"/>
              <a:buChar char="§"/>
              <a:tabLst/>
              <a:defRPr/>
            </a:pPr>
            <a:r>
              <a:rPr lang="en-US" sz="1400" dirty="0">
                <a:latin typeface="Arial" panose="020B0604020202020204" pitchFamily="34" charset="0"/>
                <a:cs typeface="Arial" panose="020B0604020202020204" pitchFamily="34" charset="0"/>
              </a:rPr>
              <a:t>Where they lived</a:t>
            </a:r>
          </a:p>
          <a:p>
            <a:pPr marL="285750" marR="0" lvl="0" indent="-285750" fontAlgn="auto">
              <a:spcBef>
                <a:spcPts val="1000"/>
              </a:spcBef>
              <a:spcAft>
                <a:spcPts val="0"/>
              </a:spcAft>
              <a:buClr>
                <a:srgbClr val="005EB8"/>
              </a:buClr>
              <a:buSzTx/>
              <a:buFont typeface="Wingdings" pitchFamily="2" charset="2"/>
              <a:buChar char="§"/>
              <a:tabLst/>
              <a:defRPr/>
            </a:pPr>
            <a:r>
              <a:rPr lang="en-US" sz="1400" dirty="0">
                <a:latin typeface="Arial" panose="020B0604020202020204" pitchFamily="34" charset="0"/>
                <a:cs typeface="Arial" panose="020B0604020202020204" pitchFamily="34" charset="0"/>
              </a:rPr>
              <a:t> Who they lived with</a:t>
            </a:r>
          </a:p>
          <a:p>
            <a:pPr marL="285750" marR="0" lvl="0" indent="-285750" fontAlgn="auto">
              <a:spcBef>
                <a:spcPts val="1000"/>
              </a:spcBef>
              <a:spcAft>
                <a:spcPts val="0"/>
              </a:spcAft>
              <a:buClr>
                <a:srgbClr val="005EB8"/>
              </a:buClr>
              <a:buSzTx/>
              <a:buFont typeface="Wingdings" pitchFamily="2" charset="2"/>
              <a:buChar char="§"/>
              <a:tabLst/>
              <a:defRPr/>
            </a:pPr>
            <a:r>
              <a:rPr lang="en-US" sz="1400" dirty="0">
                <a:latin typeface="Arial" panose="020B0604020202020204" pitchFamily="34" charset="0"/>
                <a:cs typeface="Arial" panose="020B0604020202020204" pitchFamily="34" charset="0"/>
              </a:rPr>
              <a:t>Their culture and religion</a:t>
            </a:r>
          </a:p>
          <a:p>
            <a:pPr marL="285750" indent="-285750">
              <a:buClr>
                <a:srgbClr val="005EB8"/>
              </a:buClr>
              <a:buFont typeface="Wingdings" pitchFamily="2" charset="2"/>
              <a:buChar char="§"/>
            </a:pPr>
            <a:endParaRPr lang="en-GB" sz="1400" dirty="0">
              <a:solidFill>
                <a:prstClr val="black"/>
              </a:solidFill>
              <a:latin typeface="Arial" panose="020B0604020202020204" pitchFamily="34" charset="0"/>
              <a:cs typeface="Arial" panose="020B0604020202020204" pitchFamily="34" charset="0"/>
            </a:endParaRPr>
          </a:p>
          <a:p>
            <a:pPr marL="285750" indent="-285750" defTabSz="914400">
              <a:spcBef>
                <a:spcPts val="1000"/>
              </a:spcBef>
              <a:buClr>
                <a:srgbClr val="005EB8"/>
              </a:buClr>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0F46571-FB6C-F30E-7FD1-BE43D3FE9898}"/>
              </a:ext>
            </a:extLst>
          </p:cNvPr>
          <p:cNvSpPr txBox="1"/>
          <p:nvPr/>
        </p:nvSpPr>
        <p:spPr>
          <a:xfrm>
            <a:off x="4572000" y="4613515"/>
            <a:ext cx="3891776" cy="1487587"/>
          </a:xfrm>
          <a:prstGeom prst="rect">
            <a:avLst/>
          </a:prstGeom>
          <a:noFill/>
        </p:spPr>
        <p:txBody>
          <a:bodyPr wrap="square" rtlCol="0">
            <a:spAutoFit/>
          </a:bodyPr>
          <a:lstStyle/>
          <a:p>
            <a:pPr marL="285750" marR="0" lvl="0" indent="-285750" fontAlgn="auto">
              <a:spcBef>
                <a:spcPts val="1000"/>
              </a:spcBef>
              <a:spcAft>
                <a:spcPts val="0"/>
              </a:spcAft>
              <a:buClr>
                <a:srgbClr val="005EB8"/>
              </a:buClr>
              <a:buSzTx/>
              <a:buFont typeface="Wingdings" pitchFamily="2" charset="2"/>
              <a:buChar char="§"/>
              <a:tabLst/>
              <a:defRPr/>
            </a:pPr>
            <a:r>
              <a:rPr lang="en-US" sz="1400" dirty="0">
                <a:latin typeface="Arial" panose="020B0604020202020204" pitchFamily="34" charset="0"/>
                <a:cs typeface="Arial" panose="020B0604020202020204" pitchFamily="34" charset="0"/>
              </a:rPr>
              <a:t>Food they enjoyed</a:t>
            </a:r>
          </a:p>
          <a:p>
            <a:pPr marL="285750" marR="0" lvl="0" indent="-285750" fontAlgn="auto">
              <a:spcBef>
                <a:spcPts val="1000"/>
              </a:spcBef>
              <a:spcAft>
                <a:spcPts val="0"/>
              </a:spcAft>
              <a:buClr>
                <a:srgbClr val="005EB8"/>
              </a:buClr>
              <a:buSzTx/>
              <a:buFont typeface="Wingdings" pitchFamily="2" charset="2"/>
              <a:buChar char="§"/>
              <a:tabLst/>
              <a:defRPr/>
            </a:pPr>
            <a:r>
              <a:rPr lang="en-US" sz="1400" dirty="0">
                <a:latin typeface="Arial" panose="020B0604020202020204" pitchFamily="34" charset="0"/>
                <a:cs typeface="Arial" panose="020B0604020202020204" pitchFamily="34" charset="0"/>
              </a:rPr>
              <a:t>Home and work life </a:t>
            </a:r>
          </a:p>
          <a:p>
            <a:pPr marL="285750" marR="0" lvl="0" indent="-285750" fontAlgn="auto">
              <a:spcBef>
                <a:spcPts val="1000"/>
              </a:spcBef>
              <a:spcAft>
                <a:spcPts val="0"/>
              </a:spcAft>
              <a:buClr>
                <a:srgbClr val="005EB8"/>
              </a:buClr>
              <a:buSzTx/>
              <a:buFont typeface="Wingdings" pitchFamily="2" charset="2"/>
              <a:buChar char="§"/>
              <a:tabLst/>
              <a:defRPr/>
            </a:pPr>
            <a:r>
              <a:rPr lang="en-US" sz="1400" dirty="0">
                <a:latin typeface="Arial" panose="020B0604020202020204" pitchFamily="34" charset="0"/>
                <a:cs typeface="Arial" panose="020B0604020202020204" pitchFamily="34" charset="0"/>
              </a:rPr>
              <a:t>Who are or were the important people in their life</a:t>
            </a:r>
          </a:p>
          <a:p>
            <a:endParaRPr lang="en-US" dirty="0"/>
          </a:p>
        </p:txBody>
      </p:sp>
    </p:spTree>
    <p:extLst>
      <p:ext uri="{BB962C8B-B14F-4D97-AF65-F5344CB8AC3E}">
        <p14:creationId xmlns:p14="http://schemas.microsoft.com/office/powerpoint/2010/main" val="515870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CF0B-EA2E-5937-9238-F7CA500BA578}"/>
              </a:ext>
            </a:extLst>
          </p:cNvPr>
          <p:cNvSpPr>
            <a:spLocks noGrp="1"/>
          </p:cNvSpPr>
          <p:nvPr>
            <p:ph type="title"/>
          </p:nvPr>
        </p:nvSpPr>
        <p:spPr/>
        <p:txBody>
          <a:bodyPr/>
          <a:lstStyle/>
          <a:p>
            <a:r>
              <a:rPr lang="en-GB" sz="3200" dirty="0">
                <a:latin typeface="Arial" panose="020B0604020202020204" pitchFamily="34" charset="0"/>
                <a:ea typeface="Calibri" panose="020F0502020204030204" pitchFamily="34" charset="0"/>
                <a:cs typeface="Arial" panose="020B0604020202020204" pitchFamily="34" charset="0"/>
              </a:rPr>
              <a:t>NOTE: </a:t>
            </a:r>
            <a:r>
              <a:rPr lang="en-GB" sz="3200" b="0" dirty="0">
                <a:solidFill>
                  <a:schemeClr val="tx1"/>
                </a:solidFill>
                <a:latin typeface="Arial" panose="020B0604020202020204" pitchFamily="34" charset="0"/>
                <a:ea typeface="Calibri" panose="020F0502020204030204" pitchFamily="34" charset="0"/>
                <a:cs typeface="Arial" panose="020B0604020202020204" pitchFamily="34" charset="0"/>
              </a:rPr>
              <a:t>This is part 2 of 3 training sessions.</a:t>
            </a:r>
            <a:br>
              <a:rPr lang="en-GB" dirty="0">
                <a:latin typeface="Arial" panose="020B0604020202020204" pitchFamily="34" charset="0"/>
                <a:ea typeface="Calibri" panose="020F0502020204030204" pitchFamily="34" charset="0"/>
                <a:cs typeface="Arial" panose="020B0604020202020204" pitchFamily="34" charset="0"/>
              </a:rPr>
            </a:br>
            <a:endParaRPr lang="en-US" dirty="0"/>
          </a:p>
        </p:txBody>
      </p:sp>
      <p:sp>
        <p:nvSpPr>
          <p:cNvPr id="3" name="Text Placeholder 2">
            <a:extLst>
              <a:ext uri="{FF2B5EF4-FFF2-40B4-BE49-F238E27FC236}">
                <a16:creationId xmlns:a16="http://schemas.microsoft.com/office/drawing/2014/main" id="{E423D767-9C57-6E8B-FCE7-43E914ED682E}"/>
              </a:ext>
            </a:extLst>
          </p:cNvPr>
          <p:cNvSpPr>
            <a:spLocks noGrp="1"/>
          </p:cNvSpPr>
          <p:nvPr>
            <p:ph type="body" sz="quarter" idx="11"/>
          </p:nvPr>
        </p:nvSpPr>
        <p:spPr>
          <a:xfrm>
            <a:off x="367728" y="3244090"/>
            <a:ext cx="6982304" cy="3989830"/>
          </a:xfrm>
        </p:spPr>
        <p:txBody>
          <a:bodyPr/>
          <a:lstStyle/>
          <a:p>
            <a:pPr marL="0" indent="0">
              <a:buNone/>
            </a:pPr>
            <a:r>
              <a:rPr lang="en-GB" b="1" dirty="0">
                <a:solidFill>
                  <a:srgbClr val="005EB8"/>
                </a:solidFill>
                <a:latin typeface="Arial" panose="020B0604020202020204" pitchFamily="34" charset="0"/>
                <a:cs typeface="Arial" panose="020B0604020202020204" pitchFamily="34" charset="0"/>
              </a:rPr>
              <a:t>Outcomes: </a:t>
            </a:r>
            <a:r>
              <a:rPr lang="en-GB" sz="1400" dirty="0">
                <a:latin typeface="Arial" panose="020B0604020202020204" pitchFamily="34" charset="0"/>
                <a:cs typeface="Arial" panose="020B0604020202020204" pitchFamily="34" charset="0"/>
              </a:rPr>
              <a:t>By the end of this session you will;</a:t>
            </a:r>
            <a:endParaRPr lang="en-GB" dirty="0"/>
          </a:p>
          <a:p>
            <a:pPr fontAlgn="base"/>
            <a:r>
              <a:rPr lang="en-GB" sz="1400" dirty="0"/>
              <a:t>have an overview of the Equality Act and protected characteristics.</a:t>
            </a:r>
            <a:r>
              <a:rPr lang="en-US" sz="1400" dirty="0"/>
              <a:t>​</a:t>
            </a:r>
          </a:p>
          <a:p>
            <a:pPr fontAlgn="base"/>
            <a:r>
              <a:rPr lang="en-GB" sz="1400" dirty="0"/>
              <a:t>know the difference between direct and indirect discrimination.</a:t>
            </a:r>
            <a:r>
              <a:rPr lang="en-US" sz="1400" dirty="0"/>
              <a:t>​</a:t>
            </a:r>
          </a:p>
          <a:p>
            <a:pPr fontAlgn="base"/>
            <a:r>
              <a:rPr lang="en-GB" sz="1400" dirty="0"/>
              <a:t>understand how the Covid-19 pandemic may impact culturally appropriate care</a:t>
            </a:r>
            <a:r>
              <a:rPr lang="en-US" sz="1400" dirty="0"/>
              <a:t>​</a:t>
            </a:r>
          </a:p>
          <a:p>
            <a:pPr fontAlgn="base"/>
            <a:r>
              <a:rPr lang="en-GB" sz="1400" dirty="0"/>
              <a:t>have an awareness of the possible impact of having dementia and/or a learning disability if you are from an ethnic minority group.</a:t>
            </a:r>
            <a:r>
              <a:rPr lang="en-US" sz="1400" dirty="0"/>
              <a:t>​</a:t>
            </a:r>
          </a:p>
          <a:p>
            <a:pPr fontAlgn="base"/>
            <a:r>
              <a:rPr lang="en-GB" sz="1400" dirty="0"/>
              <a:t>considered ways you can learn more about the person you are supporting.</a:t>
            </a:r>
            <a:r>
              <a:rPr lang="en-US" sz="1400" dirty="0"/>
              <a:t>​</a:t>
            </a:r>
          </a:p>
          <a:p>
            <a:pPr fontAlgn="base"/>
            <a:r>
              <a:rPr lang="en-GB" sz="1400" dirty="0"/>
              <a:t>Have a broader understanding of how to relate and to work more effectively with people from diverse cultures.</a:t>
            </a:r>
            <a:endParaRPr lang="en-US" sz="1400" dirty="0"/>
          </a:p>
          <a:p>
            <a:pPr marL="0" indent="0">
              <a:buNone/>
            </a:pPr>
            <a:endParaRPr lang="en-GB" dirty="0">
              <a:solidFill>
                <a:srgbClr val="005EB8"/>
              </a:solidFill>
              <a:latin typeface="Arial" panose="020B0604020202020204" pitchFamily="34" charset="0"/>
              <a:cs typeface="Arial" panose="020B0604020202020204" pitchFamily="34" charset="0"/>
            </a:endParaRPr>
          </a:p>
          <a:p>
            <a:endParaRPr lang="en-US" dirty="0"/>
          </a:p>
        </p:txBody>
      </p:sp>
      <p:sp>
        <p:nvSpPr>
          <p:cNvPr id="4" name="Text Placeholder 3">
            <a:extLst>
              <a:ext uri="{FF2B5EF4-FFF2-40B4-BE49-F238E27FC236}">
                <a16:creationId xmlns:a16="http://schemas.microsoft.com/office/drawing/2014/main" id="{8F74CBBE-B700-A032-51EA-E62965953EF1}"/>
              </a:ext>
            </a:extLst>
          </p:cNvPr>
          <p:cNvSpPr>
            <a:spLocks noGrp="1"/>
          </p:cNvSpPr>
          <p:nvPr>
            <p:ph type="body" sz="quarter" idx="12"/>
          </p:nvPr>
        </p:nvSpPr>
        <p:spPr>
          <a:xfrm>
            <a:off x="367728" y="1863564"/>
            <a:ext cx="6982304" cy="731837"/>
          </a:xfrm>
        </p:spPr>
        <p:txBody>
          <a:bodyPr/>
          <a:lstStyle/>
          <a:p>
            <a:pPr marL="0" indent="0">
              <a:buNone/>
            </a:pPr>
            <a:r>
              <a:rPr lang="en-GB" b="1" dirty="0">
                <a:latin typeface="Arial" panose="020B0604020202020204" pitchFamily="34" charset="0"/>
                <a:ea typeface="Calibri" panose="020F0502020204030204" pitchFamily="34" charset="0"/>
                <a:cs typeface="Arial" panose="020B0604020202020204" pitchFamily="34" charset="0"/>
              </a:rPr>
              <a:t>Aim: </a:t>
            </a:r>
            <a:r>
              <a:rPr lang="en-GB" sz="2400" dirty="0">
                <a:solidFill>
                  <a:schemeClr val="tx1"/>
                </a:solidFill>
              </a:rPr>
              <a:t>To know about culturally appropriate care, focusing on supporting individuals from ethnic minority groups and backgrounds.</a:t>
            </a:r>
            <a:endParaRPr lang="en-GB" sz="2400" dirty="0">
              <a:solidFill>
                <a:schemeClr val="tx1"/>
              </a:solidFill>
              <a:latin typeface="Arial" panose="020B0604020202020204" pitchFamily="34" charset="0"/>
              <a:ea typeface="Calibri" panose="020F050202020403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3205229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5BC95-1CB8-FEA8-031E-DBE88770710F}"/>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GB" sz="3200" dirty="0">
                <a:latin typeface="Arial" panose="020B0604020202020204" pitchFamily="34" charset="0"/>
                <a:cs typeface="Arial" panose="020B0604020202020204" pitchFamily="34" charset="0"/>
              </a:rPr>
              <a:t>Tools for talking</a:t>
            </a:r>
            <a:endParaRPr lang="en-US"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719BFED-C8B8-2A81-CE74-67552FEDA9C4}"/>
              </a:ext>
            </a:extLst>
          </p:cNvPr>
          <p:cNvSpPr txBox="1"/>
          <p:nvPr/>
        </p:nvSpPr>
        <p:spPr>
          <a:xfrm>
            <a:off x="468312" y="1341798"/>
            <a:ext cx="6679619" cy="2934137"/>
          </a:xfrm>
          <a:prstGeom prst="rect">
            <a:avLst/>
          </a:prstGeom>
          <a:noFill/>
        </p:spPr>
        <p:txBody>
          <a:bodyPr wrap="square" rtlCol="0">
            <a:spAutoFit/>
          </a:bodyPr>
          <a:lstStyle/>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Tools for talking were developed to help individuals think and talk about their culture and what it means to them. </a:t>
            </a:r>
          </a:p>
          <a:p>
            <a:pPr marL="285750" indent="-285750">
              <a:buClr>
                <a:srgbClr val="005EB8"/>
              </a:buClr>
              <a:buFont typeface="Wingdings" pitchFamily="2" charset="2"/>
              <a:buChar char="§"/>
            </a:pPr>
            <a:endParaRPr lang="en-GB" sz="1400"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Clients complete a worksheet in discussion with their support worker to detail aspects of their culture. They then rate each aspect to indicate its importance to them. </a:t>
            </a:r>
          </a:p>
          <a:p>
            <a:pPr marL="285750" indent="-285750">
              <a:buClr>
                <a:srgbClr val="005EB8"/>
              </a:buClr>
              <a:buFont typeface="Wingdings" pitchFamily="2" charset="2"/>
              <a:buChar char="§"/>
            </a:pPr>
            <a:endParaRPr lang="en-GB" sz="1400"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A poster provides examples to help stimulate discussion (next slide).</a:t>
            </a:r>
          </a:p>
          <a:p>
            <a:pPr>
              <a:buClr>
                <a:srgbClr val="005EB8"/>
              </a:buClr>
            </a:pPr>
            <a:endParaRPr lang="en-GB" sz="1400" dirty="0">
              <a:solidFill>
                <a:prstClr val="black"/>
              </a:solidFill>
              <a:latin typeface="Arial" panose="020B0604020202020204" pitchFamily="34" charset="0"/>
              <a:cs typeface="Arial" panose="020B0604020202020204" pitchFamily="34" charset="0"/>
            </a:endParaRPr>
          </a:p>
          <a:p>
            <a:pPr>
              <a:buClr>
                <a:srgbClr val="005EB8"/>
              </a:buClr>
            </a:pPr>
            <a:endParaRPr lang="en-GB" sz="1400" dirty="0">
              <a:latin typeface="Arial" panose="020B0604020202020204" pitchFamily="34" charset="0"/>
              <a:cs typeface="Arial" panose="020B0604020202020204" pitchFamily="34" charset="0"/>
            </a:endParaRPr>
          </a:p>
          <a:p>
            <a:pPr defTabSz="914400">
              <a:spcBef>
                <a:spcPts val="1000"/>
              </a:spcBef>
              <a:buClr>
                <a:srgbClr val="005EB8"/>
              </a:buCl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476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ster about My Culture with different sections to provide information, for example about family and the way I live.">
            <a:extLst>
              <a:ext uri="{FF2B5EF4-FFF2-40B4-BE49-F238E27FC236}">
                <a16:creationId xmlns:a16="http://schemas.microsoft.com/office/drawing/2014/main" id="{3C813053-FC6B-9E1E-1F41-D5B4540F0AAD}"/>
              </a:ext>
            </a:extLst>
          </p:cNvPr>
          <p:cNvPicPr>
            <a:picLocks noChangeAspect="1"/>
          </p:cNvPicPr>
          <p:nvPr/>
        </p:nvPicPr>
        <p:blipFill rotWithShape="1">
          <a:blip r:embed="rId3"/>
          <a:srcRect l="16301" t="12293" r="17041" b="3673"/>
          <a:stretch/>
        </p:blipFill>
        <p:spPr>
          <a:xfrm>
            <a:off x="577438" y="522121"/>
            <a:ext cx="8198571" cy="5813757"/>
          </a:xfrm>
          <a:prstGeom prst="rect">
            <a:avLst/>
          </a:prstGeom>
        </p:spPr>
      </p:pic>
    </p:spTree>
    <p:extLst>
      <p:ext uri="{BB962C8B-B14F-4D97-AF65-F5344CB8AC3E}">
        <p14:creationId xmlns:p14="http://schemas.microsoft.com/office/powerpoint/2010/main" val="3647607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4B6204-4AC1-CAC1-FDA0-18707D75B7D3}"/>
              </a:ext>
            </a:extLst>
          </p:cNvPr>
          <p:cNvSpPr txBox="1">
            <a:spLocks/>
          </p:cNvSpPr>
          <p:nvPr/>
        </p:nvSpPr>
        <p:spPr>
          <a:xfrm>
            <a:off x="468313" y="675501"/>
            <a:ext cx="6122058" cy="666297"/>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a:spcAft>
                <a:spcPts val="600"/>
              </a:spcAft>
            </a:pPr>
            <a:r>
              <a:rPr lang="en-US" sz="3200" dirty="0"/>
              <a:t>Activity 2</a:t>
            </a:r>
            <a:r>
              <a:rPr lang="en-US" sz="3200" b="0" dirty="0"/>
              <a:t>​</a:t>
            </a:r>
            <a:endParaRPr lang="en-US"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A967C78-45D2-234B-5F03-B08E33445F04}"/>
              </a:ext>
            </a:extLst>
          </p:cNvPr>
          <p:cNvSpPr txBox="1"/>
          <p:nvPr/>
        </p:nvSpPr>
        <p:spPr>
          <a:xfrm>
            <a:off x="468313" y="1341798"/>
            <a:ext cx="7649776" cy="2001574"/>
          </a:xfrm>
          <a:prstGeom prst="rect">
            <a:avLst/>
          </a:prstGeom>
          <a:noFill/>
        </p:spPr>
        <p:txBody>
          <a:bodyPr wrap="square" rtlCol="0">
            <a:spAutoFit/>
          </a:bodyPr>
          <a:lstStyle/>
          <a:p>
            <a:pPr lvl="0" defTabSz="914400">
              <a:lnSpc>
                <a:spcPct val="90000"/>
              </a:lnSpc>
              <a:spcBef>
                <a:spcPct val="0"/>
              </a:spcBef>
              <a:spcAft>
                <a:spcPts val="600"/>
              </a:spcAft>
              <a:defRPr/>
            </a:pPr>
            <a:r>
              <a:rPr lang="en-US" sz="1600" b="1" dirty="0">
                <a:latin typeface="Arial" panose="020B0604020202020204" pitchFamily="34" charset="0"/>
                <a:cs typeface="Arial" panose="020B0604020202020204" pitchFamily="34" charset="0"/>
              </a:rPr>
              <a:t>Read through the case study about </a:t>
            </a:r>
            <a:r>
              <a:rPr lang="en-US" sz="1600" b="1" dirty="0" err="1">
                <a:latin typeface="Arial" panose="020B0604020202020204" pitchFamily="34" charset="0"/>
                <a:cs typeface="Arial" panose="020B0604020202020204" pitchFamily="34" charset="0"/>
              </a:rPr>
              <a:t>Casho</a:t>
            </a:r>
            <a:r>
              <a:rPr lang="en-US" sz="1600" b="1" dirty="0">
                <a:latin typeface="Arial" panose="020B0604020202020204" pitchFamily="34" charset="0"/>
                <a:cs typeface="Arial" panose="020B0604020202020204" pitchFamily="34" charset="0"/>
              </a:rPr>
              <a:t> and consider the questions.</a:t>
            </a:r>
          </a:p>
          <a:p>
            <a:pPr fontAlgn="base"/>
            <a:endParaRPr lang="en-US" sz="1600" b="1" dirty="0"/>
          </a:p>
          <a:p>
            <a:pPr fontAlgn="base"/>
            <a:r>
              <a:rPr lang="en-US" sz="1600" dirty="0"/>
              <a:t>This activity can be done as </a:t>
            </a:r>
          </a:p>
          <a:p>
            <a:pPr marL="285750" indent="-285750" fontAlgn="base">
              <a:buClr>
                <a:srgbClr val="005EB8"/>
              </a:buClr>
              <a:buFont typeface="Wingdings" pitchFamily="2" charset="2"/>
              <a:buChar char="§"/>
            </a:pPr>
            <a:r>
              <a:rPr lang="en-US" sz="1400" dirty="0"/>
              <a:t>a whole group discussion (via zoom / Microsoft Teams)</a:t>
            </a:r>
          </a:p>
          <a:p>
            <a:pPr marL="285750" indent="-285750" fontAlgn="base">
              <a:buClr>
                <a:srgbClr val="005EB8"/>
              </a:buClr>
              <a:buFont typeface="Wingdings" pitchFamily="2" charset="2"/>
              <a:buChar char="§"/>
            </a:pPr>
            <a:r>
              <a:rPr lang="en-US" sz="1400" dirty="0"/>
              <a:t>By individuals or small groups in a classroom setting (see downloadable activity sheets)</a:t>
            </a:r>
          </a:p>
          <a:p>
            <a:pPr marL="285750" indent="-285750" defTabSz="914400">
              <a:spcBef>
                <a:spcPts val="1000"/>
              </a:spcBef>
              <a:buClr>
                <a:srgbClr val="005EB8"/>
              </a:buClr>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1445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55BCD1-D9E0-693C-A78B-C3CFE9E884C7}"/>
              </a:ext>
            </a:extLst>
          </p:cNvPr>
          <p:cNvPicPr>
            <a:picLocks noChangeAspect="1"/>
          </p:cNvPicPr>
          <p:nvPr/>
        </p:nvPicPr>
        <p:blipFill>
          <a:blip r:embed="rId3">
            <a:alphaModFix amt="10000"/>
          </a:blip>
          <a:stretch>
            <a:fillRect/>
          </a:stretch>
        </p:blipFill>
        <p:spPr>
          <a:xfrm>
            <a:off x="6184280" y="2749705"/>
            <a:ext cx="3517280" cy="5140640"/>
          </a:xfrm>
          <a:prstGeom prst="rect">
            <a:avLst/>
          </a:prstGeom>
        </p:spPr>
      </p:pic>
      <p:sp>
        <p:nvSpPr>
          <p:cNvPr id="3" name="TextBox 2">
            <a:extLst>
              <a:ext uri="{FF2B5EF4-FFF2-40B4-BE49-F238E27FC236}">
                <a16:creationId xmlns:a16="http://schemas.microsoft.com/office/drawing/2014/main" id="{5C7613ED-6B5F-CD02-D181-343E1A2E3488}"/>
              </a:ext>
            </a:extLst>
          </p:cNvPr>
          <p:cNvSpPr txBox="1"/>
          <p:nvPr/>
        </p:nvSpPr>
        <p:spPr>
          <a:xfrm>
            <a:off x="468313" y="441325"/>
            <a:ext cx="6298247" cy="978729"/>
          </a:xfrm>
          <a:prstGeom prst="rect">
            <a:avLst/>
          </a:prstGeom>
          <a:noFill/>
        </p:spPr>
        <p:txBody>
          <a:bodyPr wrap="square" rtlCol="0">
            <a:spAutoFit/>
          </a:bodyPr>
          <a:lstStyle/>
          <a:p>
            <a:pPr>
              <a:lnSpc>
                <a:spcPct val="90000"/>
              </a:lnSpc>
              <a:spcAft>
                <a:spcPts val="600"/>
              </a:spcAft>
            </a:pPr>
            <a:r>
              <a:rPr lang="en-GB" sz="3200" b="1" dirty="0">
                <a:solidFill>
                  <a:srgbClr val="005EB8"/>
                </a:solidFill>
                <a:latin typeface="Arial" panose="020B0604020202020204" pitchFamily="34" charset="0"/>
                <a:cs typeface="Arial" panose="020B0604020202020204" pitchFamily="34" charset="0"/>
              </a:rPr>
              <a:t>Feedback from </a:t>
            </a:r>
            <a:r>
              <a:rPr lang="en-GB" sz="3200" b="1" dirty="0" err="1">
                <a:solidFill>
                  <a:srgbClr val="005EB8"/>
                </a:solidFill>
                <a:latin typeface="Arial" panose="020B0604020202020204" pitchFamily="34" charset="0"/>
                <a:cs typeface="Arial" panose="020B0604020202020204" pitchFamily="34" charset="0"/>
              </a:rPr>
              <a:t>Casho’s</a:t>
            </a:r>
            <a:r>
              <a:rPr lang="en-GB" sz="3200" b="1" dirty="0">
                <a:solidFill>
                  <a:srgbClr val="005EB8"/>
                </a:solidFill>
                <a:latin typeface="Arial" panose="020B0604020202020204" pitchFamily="34" charset="0"/>
                <a:cs typeface="Arial" panose="020B0604020202020204" pitchFamily="34" charset="0"/>
              </a:rPr>
              <a:t> Case study </a:t>
            </a:r>
            <a:endParaRPr lang="en-GB" sz="8800" b="1" dirty="0">
              <a:solidFill>
                <a:srgbClr val="005EB8"/>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A4A79A1-333C-5D1D-2304-408E2B0E12D1}"/>
              </a:ext>
            </a:extLst>
          </p:cNvPr>
          <p:cNvSpPr txBox="1"/>
          <p:nvPr/>
        </p:nvSpPr>
        <p:spPr>
          <a:xfrm>
            <a:off x="468313" y="1700213"/>
            <a:ext cx="8230483" cy="4247317"/>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Did you consider:</a:t>
            </a:r>
          </a:p>
          <a:p>
            <a:endParaRPr lang="en-GB" sz="1600" b="1"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dirty="0" err="1">
                <a:latin typeface="Arial" panose="020B0604020202020204" pitchFamily="34" charset="0"/>
                <a:cs typeface="Arial" panose="020B0604020202020204" pitchFamily="34" charset="0"/>
              </a:rPr>
              <a:t>Casho’s</a:t>
            </a:r>
            <a:r>
              <a:rPr lang="en-GB" sz="1400" dirty="0">
                <a:latin typeface="Arial" panose="020B0604020202020204" pitchFamily="34" charset="0"/>
                <a:cs typeface="Arial" panose="020B0604020202020204" pitchFamily="34" charset="0"/>
              </a:rPr>
              <a:t> mother’s language barrier and how that can be supported, such as from Adult Social Care or the Somali resource centre.</a:t>
            </a: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Obtaining as much information as possible from </a:t>
            </a:r>
            <a:r>
              <a:rPr lang="en-GB" sz="1400" dirty="0" err="1">
                <a:latin typeface="Arial" panose="020B0604020202020204" pitchFamily="34" charset="0"/>
                <a:cs typeface="Arial" panose="020B0604020202020204" pitchFamily="34" charset="0"/>
              </a:rPr>
              <a:t>Casho’s</a:t>
            </a:r>
            <a:r>
              <a:rPr lang="en-GB" sz="1400" dirty="0">
                <a:latin typeface="Arial" panose="020B0604020202020204" pitchFamily="34" charset="0"/>
                <a:cs typeface="Arial" panose="020B0604020202020204" pitchFamily="34" charset="0"/>
              </a:rPr>
              <a:t> mother</a:t>
            </a: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Having familiar items around the home and in </a:t>
            </a:r>
            <a:r>
              <a:rPr lang="en-GB" sz="1400" dirty="0" err="1">
                <a:latin typeface="Arial" panose="020B0604020202020204" pitchFamily="34" charset="0"/>
                <a:cs typeface="Arial" panose="020B0604020202020204" pitchFamily="34" charset="0"/>
              </a:rPr>
              <a:t>Casho’s</a:t>
            </a:r>
            <a:r>
              <a:rPr lang="en-GB" sz="1400" dirty="0">
                <a:latin typeface="Arial" panose="020B0604020202020204" pitchFamily="34" charset="0"/>
                <a:cs typeface="Arial" panose="020B0604020202020204" pitchFamily="34" charset="0"/>
              </a:rPr>
              <a:t> bedroom, pictures, photos, personal belongings.</a:t>
            </a: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Creating a life story book with </a:t>
            </a:r>
            <a:r>
              <a:rPr lang="en-GB" sz="1400" dirty="0" err="1">
                <a:latin typeface="Arial" panose="020B0604020202020204" pitchFamily="34" charset="0"/>
                <a:cs typeface="Arial" panose="020B0604020202020204" pitchFamily="34" charset="0"/>
              </a:rPr>
              <a:t>Casho</a:t>
            </a:r>
            <a:r>
              <a:rPr lang="en-GB" sz="1400" dirty="0">
                <a:latin typeface="Arial" panose="020B0604020202020204" pitchFamily="34" charset="0"/>
                <a:cs typeface="Arial" panose="020B0604020202020204" pitchFamily="34" charset="0"/>
              </a:rPr>
              <a:t> and her mother</a:t>
            </a: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Communication: learning the words that </a:t>
            </a:r>
            <a:r>
              <a:rPr lang="en-GB" sz="1400" dirty="0" err="1">
                <a:latin typeface="Arial" panose="020B0604020202020204" pitchFamily="34" charset="0"/>
                <a:cs typeface="Arial" panose="020B0604020202020204" pitchFamily="34" charset="0"/>
              </a:rPr>
              <a:t>Casho</a:t>
            </a:r>
            <a:r>
              <a:rPr lang="en-GB" sz="1400" dirty="0">
                <a:latin typeface="Arial" panose="020B0604020202020204" pitchFamily="34" charset="0"/>
                <a:cs typeface="Arial" panose="020B0604020202020204" pitchFamily="34" charset="0"/>
              </a:rPr>
              <a:t> uses and their meaning, finding out what her facial expressions and body language and what they generally mean.</a:t>
            </a: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What is </a:t>
            </a:r>
            <a:r>
              <a:rPr lang="en-GB" sz="1400" dirty="0" err="1">
                <a:latin typeface="Arial" panose="020B0604020202020204" pitchFamily="34" charset="0"/>
                <a:cs typeface="Arial" panose="020B0604020202020204" pitchFamily="34" charset="0"/>
              </a:rPr>
              <a:t>Casho’s</a:t>
            </a:r>
            <a:r>
              <a:rPr lang="en-GB" sz="1400" dirty="0">
                <a:latin typeface="Arial" panose="020B0604020202020204" pitchFamily="34" charset="0"/>
                <a:cs typeface="Arial" panose="020B0604020202020204" pitchFamily="34" charset="0"/>
              </a:rPr>
              <a:t> daily routine?</a:t>
            </a: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What are her likes and dislikes?</a:t>
            </a: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What food does she enjoy, are there any dietary requirements?</a:t>
            </a: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Does she have any hobbies, cooking, favourite music, television?</a:t>
            </a:r>
          </a:p>
          <a:p>
            <a:pPr marL="285750" indent="-285750">
              <a:buClr>
                <a:srgbClr val="005EB8"/>
              </a:buClr>
              <a:buFont typeface="Wingdings" pitchFamily="2" charset="2"/>
              <a:buChar char="§"/>
            </a:pPr>
            <a:r>
              <a:rPr lang="en-GB" sz="1400" dirty="0">
                <a:solidFill>
                  <a:srgbClr val="333333"/>
                </a:solidFill>
                <a:latin typeface="Arial" panose="020B0604020202020204" pitchFamily="34" charset="0"/>
                <a:cs typeface="Arial" panose="020B0604020202020204" pitchFamily="34" charset="0"/>
              </a:rPr>
              <a:t>Does </a:t>
            </a:r>
            <a:r>
              <a:rPr lang="en-GB" sz="1400" dirty="0" err="1">
                <a:solidFill>
                  <a:srgbClr val="333333"/>
                </a:solidFill>
                <a:latin typeface="Arial" panose="020B0604020202020204" pitchFamily="34" charset="0"/>
                <a:cs typeface="Arial" panose="020B0604020202020204" pitchFamily="34" charset="0"/>
              </a:rPr>
              <a:t>Casho</a:t>
            </a:r>
            <a:r>
              <a:rPr lang="en-GB" sz="1400" dirty="0">
                <a:solidFill>
                  <a:srgbClr val="333333"/>
                </a:solidFill>
                <a:latin typeface="Arial" panose="020B0604020202020204" pitchFamily="34" charset="0"/>
                <a:cs typeface="Arial" panose="020B0604020202020204" pitchFamily="34" charset="0"/>
              </a:rPr>
              <a:t> observe any religious holidays such as Ramadan (the month of fasting)?</a:t>
            </a:r>
          </a:p>
          <a:p>
            <a:pPr marL="285750" indent="-285750">
              <a:buClr>
                <a:srgbClr val="005EB8"/>
              </a:buClr>
              <a:buFont typeface="Wingdings" pitchFamily="2" charset="2"/>
              <a:buChar char="§"/>
            </a:pPr>
            <a:r>
              <a:rPr lang="en-GB" sz="1400" dirty="0">
                <a:solidFill>
                  <a:srgbClr val="333333"/>
                </a:solidFill>
                <a:latin typeface="Arial" panose="020B0604020202020204" pitchFamily="34" charset="0"/>
                <a:cs typeface="Arial" panose="020B0604020202020204" pitchFamily="34" charset="0"/>
              </a:rPr>
              <a:t>Supporting </a:t>
            </a:r>
            <a:r>
              <a:rPr lang="en-GB" sz="1400" dirty="0" err="1">
                <a:solidFill>
                  <a:srgbClr val="333333"/>
                </a:solidFill>
                <a:latin typeface="Arial" panose="020B0604020202020204" pitchFamily="34" charset="0"/>
                <a:cs typeface="Arial" panose="020B0604020202020204" pitchFamily="34" charset="0"/>
              </a:rPr>
              <a:t>Casho</a:t>
            </a:r>
            <a:r>
              <a:rPr lang="en-GB" sz="1400" dirty="0">
                <a:solidFill>
                  <a:srgbClr val="333333"/>
                </a:solidFill>
                <a:latin typeface="Arial" panose="020B0604020202020204" pitchFamily="34" charset="0"/>
                <a:cs typeface="Arial" panose="020B0604020202020204" pitchFamily="34" charset="0"/>
              </a:rPr>
              <a:t> with her behaviours, observing, recording, consider what helps when</a:t>
            </a:r>
          </a:p>
          <a:p>
            <a:pPr marL="285750" indent="-285750">
              <a:buClr>
                <a:srgbClr val="005EB8"/>
              </a:buClr>
              <a:buFont typeface="Wingdings" pitchFamily="2" charset="2"/>
              <a:buChar char="§"/>
            </a:pPr>
            <a:r>
              <a:rPr lang="en-GB" sz="1400" dirty="0">
                <a:solidFill>
                  <a:srgbClr val="333333"/>
                </a:solidFill>
                <a:latin typeface="Arial" panose="020B0604020202020204" pitchFamily="34" charset="0"/>
                <a:cs typeface="Arial" panose="020B0604020202020204" pitchFamily="34" charset="0"/>
              </a:rPr>
              <a:t>she is distressed, distraction techniques, different activities.</a:t>
            </a:r>
          </a:p>
          <a:p>
            <a:pPr marL="285750" indent="-285750">
              <a:buClr>
                <a:srgbClr val="005EB8"/>
              </a:buClr>
              <a:buFont typeface="Wingdings" pitchFamily="2" charset="2"/>
              <a:buChar char="§"/>
            </a:pPr>
            <a:r>
              <a:rPr lang="en-GB" sz="1400" dirty="0">
                <a:solidFill>
                  <a:srgbClr val="333333"/>
                </a:solidFill>
                <a:latin typeface="Arial" panose="020B0604020202020204" pitchFamily="34" charset="0"/>
                <a:cs typeface="Arial" panose="020B0604020202020204" pitchFamily="34" charset="0"/>
              </a:rPr>
              <a:t>Record all information in a person-centred support plan and ensure all staff are familiar with it.</a:t>
            </a:r>
          </a:p>
          <a:p>
            <a:pPr fontAlgn="base"/>
            <a:endParaRPr lang="en-US" sz="1400" i="1" dirty="0"/>
          </a:p>
        </p:txBody>
      </p:sp>
      <p:pic>
        <p:nvPicPr>
          <p:cNvPr id="8" name="Picture 7">
            <a:extLst>
              <a:ext uri="{FF2B5EF4-FFF2-40B4-BE49-F238E27FC236}">
                <a16:creationId xmlns:a16="http://schemas.microsoft.com/office/drawing/2014/main" id="{06878245-AF53-9315-71B0-6CBEC1CFCFD8}"/>
              </a:ext>
            </a:extLst>
          </p:cNvPr>
          <p:cNvPicPr>
            <a:picLocks noChangeAspect="1"/>
          </p:cNvPicPr>
          <p:nvPr/>
        </p:nvPicPr>
        <p:blipFill>
          <a:blip r:embed="rId4">
            <a:alphaModFix amt="10000"/>
          </a:blip>
          <a:stretch>
            <a:fillRect/>
          </a:stretch>
        </p:blipFill>
        <p:spPr>
          <a:xfrm>
            <a:off x="4728117" y="-1486614"/>
            <a:ext cx="2101075" cy="3070803"/>
          </a:xfrm>
          <a:prstGeom prst="rect">
            <a:avLst/>
          </a:prstGeom>
        </p:spPr>
      </p:pic>
    </p:spTree>
    <p:extLst>
      <p:ext uri="{BB962C8B-B14F-4D97-AF65-F5344CB8AC3E}">
        <p14:creationId xmlns:p14="http://schemas.microsoft.com/office/powerpoint/2010/main" val="2248145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4D76D0-E395-D880-817D-A1C80B5A6480}"/>
              </a:ext>
            </a:extLst>
          </p:cNvPr>
          <p:cNvPicPr>
            <a:picLocks noChangeAspect="1"/>
          </p:cNvPicPr>
          <p:nvPr/>
        </p:nvPicPr>
        <p:blipFill>
          <a:blip r:embed="rId3">
            <a:alphaModFix amt="10000"/>
          </a:blip>
          <a:stretch>
            <a:fillRect/>
          </a:stretch>
        </p:blipFill>
        <p:spPr>
          <a:xfrm>
            <a:off x="1444102" y="-402373"/>
            <a:ext cx="3127898" cy="2867240"/>
          </a:xfrm>
          <a:prstGeom prst="rect">
            <a:avLst/>
          </a:prstGeom>
        </p:spPr>
      </p:pic>
      <p:pic>
        <p:nvPicPr>
          <p:cNvPr id="8" name="Picture 7">
            <a:extLst>
              <a:ext uri="{FF2B5EF4-FFF2-40B4-BE49-F238E27FC236}">
                <a16:creationId xmlns:a16="http://schemas.microsoft.com/office/drawing/2014/main" id="{DC2AD035-4381-85CD-49C0-287B67EC7E0F}"/>
              </a:ext>
            </a:extLst>
          </p:cNvPr>
          <p:cNvPicPr>
            <a:picLocks noChangeAspect="1"/>
          </p:cNvPicPr>
          <p:nvPr/>
        </p:nvPicPr>
        <p:blipFill>
          <a:blip r:embed="rId4"/>
          <a:stretch>
            <a:fillRect/>
          </a:stretch>
        </p:blipFill>
        <p:spPr>
          <a:xfrm>
            <a:off x="468313" y="1416256"/>
            <a:ext cx="7850459" cy="1541283"/>
          </a:xfrm>
          <a:prstGeom prst="rect">
            <a:avLst/>
          </a:prstGeom>
        </p:spPr>
      </p:pic>
    </p:spTree>
    <p:extLst>
      <p:ext uri="{BB962C8B-B14F-4D97-AF65-F5344CB8AC3E}">
        <p14:creationId xmlns:p14="http://schemas.microsoft.com/office/powerpoint/2010/main" val="1731881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633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1FD13-DF1B-1654-A4EF-833D3F167343}"/>
              </a:ext>
            </a:extLst>
          </p:cNvPr>
          <p:cNvSpPr>
            <a:spLocks noGrp="1"/>
          </p:cNvSpPr>
          <p:nvPr>
            <p:ph type="title"/>
          </p:nvPr>
        </p:nvSpPr>
        <p:spPr>
          <a:xfrm>
            <a:off x="367729" y="356948"/>
            <a:ext cx="6718871" cy="1169861"/>
          </a:xfrm>
        </p:spPr>
        <p:txBody>
          <a:bodyPr/>
          <a:lstStyle/>
          <a:p>
            <a:r>
              <a:rPr lang="en-GB" sz="2000" dirty="0">
                <a:latin typeface="Arial" panose="020B0604020202020204" pitchFamily="34" charset="0"/>
                <a:cs typeface="Arial" panose="020B0604020202020204" pitchFamily="34" charset="0"/>
              </a:rPr>
              <a:t>Domestics</a:t>
            </a:r>
            <a:br>
              <a:rPr lang="en-GB" sz="1800" dirty="0">
                <a:latin typeface="Arial" panose="020B0604020202020204" pitchFamily="34" charset="0"/>
                <a:cs typeface="Arial" panose="020B0604020202020204" pitchFamily="34" charset="0"/>
              </a:rPr>
            </a:br>
            <a:br>
              <a:rPr lang="en-GB" sz="1800" b="0" dirty="0">
                <a:solidFill>
                  <a:schemeClr val="tx1"/>
                </a:solidFill>
                <a:latin typeface="Arial" panose="020B0604020202020204" pitchFamily="34" charset="0"/>
                <a:cs typeface="Arial" panose="020B0604020202020204" pitchFamily="34" charset="0"/>
              </a:rPr>
            </a:br>
            <a:br>
              <a:rPr lang="en-GB" sz="1800" b="0" dirty="0">
                <a:solidFill>
                  <a:schemeClr val="tx1"/>
                </a:solidFill>
                <a:latin typeface="Arial" panose="020B0604020202020204" pitchFamily="34" charset="0"/>
                <a:cs typeface="Arial" panose="020B0604020202020204" pitchFamily="34" charset="0"/>
              </a:rPr>
            </a:br>
            <a:br>
              <a:rPr lang="en-GB" sz="1800" b="0" dirty="0">
                <a:solidFill>
                  <a:schemeClr val="tx1"/>
                </a:solidFill>
                <a:latin typeface="Arial" panose="020B0604020202020204" pitchFamily="34" charset="0"/>
                <a:cs typeface="Arial" panose="020B0604020202020204" pitchFamily="34" charset="0"/>
              </a:rPr>
            </a:br>
            <a:br>
              <a:rPr lang="en-GB" sz="1800" b="0" dirty="0">
                <a:solidFill>
                  <a:schemeClr val="tx1"/>
                </a:solidFill>
                <a:latin typeface="Arial" panose="020B0604020202020204" pitchFamily="34" charset="0"/>
                <a:cs typeface="Arial" panose="020B0604020202020204" pitchFamily="34" charset="0"/>
              </a:rPr>
            </a:br>
            <a:br>
              <a:rPr lang="en-GB" sz="1800" b="0" dirty="0">
                <a:solidFill>
                  <a:schemeClr val="tx1"/>
                </a:solidFill>
                <a:latin typeface="Arial" panose="020B0604020202020204" pitchFamily="34" charset="0"/>
                <a:cs typeface="Arial" panose="020B0604020202020204" pitchFamily="34" charset="0"/>
              </a:rPr>
            </a:br>
            <a:br>
              <a:rPr lang="en-GB" sz="1800" b="0" dirty="0">
                <a:solidFill>
                  <a:schemeClr val="tx1"/>
                </a:solidFill>
                <a:latin typeface="Arial" panose="020B0604020202020204" pitchFamily="34" charset="0"/>
                <a:cs typeface="Arial" panose="020B0604020202020204" pitchFamily="34" charset="0"/>
              </a:rPr>
            </a:br>
            <a:br>
              <a:rPr lang="en-GB" sz="1800" dirty="0">
                <a:latin typeface="Arial" panose="020B0604020202020204" pitchFamily="34" charset="0"/>
                <a:cs typeface="Arial" panose="020B0604020202020204" pitchFamily="34" charset="0"/>
              </a:rPr>
            </a:br>
            <a:br>
              <a:rPr lang="en-GB" sz="1800" dirty="0">
                <a:latin typeface="Arial" panose="020B0604020202020204" pitchFamily="34" charset="0"/>
                <a:cs typeface="Arial" panose="020B0604020202020204" pitchFamily="34" charset="0"/>
              </a:rPr>
            </a:br>
            <a:br>
              <a:rPr lang="en-GB" sz="1800" dirty="0">
                <a:latin typeface="Arial" panose="020B0604020202020204" pitchFamily="34" charset="0"/>
                <a:cs typeface="Arial" panose="020B0604020202020204" pitchFamily="34" charset="0"/>
              </a:rPr>
            </a:br>
            <a:br>
              <a:rPr lang="en-GB" sz="1800" b="0" dirty="0">
                <a:solidFill>
                  <a:schemeClr val="tx1"/>
                </a:solidFill>
                <a:latin typeface="Arial" panose="020B0604020202020204" pitchFamily="34" charset="0"/>
                <a:cs typeface="Arial" panose="020B0604020202020204" pitchFamily="34" charset="0"/>
              </a:rPr>
            </a:br>
            <a:br>
              <a:rPr lang="en-GB" sz="1800" dirty="0">
                <a:latin typeface="Arial" panose="020B0604020202020204" pitchFamily="34" charset="0"/>
                <a:ea typeface="Calibri" panose="020F0502020204030204" pitchFamily="34" charset="0"/>
                <a:cs typeface="Arial" panose="020B0604020202020204" pitchFamily="34" charset="0"/>
              </a:rPr>
            </a:br>
            <a:endParaRPr lang="en-US" sz="1800" dirty="0"/>
          </a:p>
        </p:txBody>
      </p:sp>
      <p:sp>
        <p:nvSpPr>
          <p:cNvPr id="5" name="TextBox 4">
            <a:extLst>
              <a:ext uri="{FF2B5EF4-FFF2-40B4-BE49-F238E27FC236}">
                <a16:creationId xmlns:a16="http://schemas.microsoft.com/office/drawing/2014/main" id="{4632CFA6-C50F-4CF2-2870-C4DD3440D59C}"/>
              </a:ext>
            </a:extLst>
          </p:cNvPr>
          <p:cNvSpPr txBox="1"/>
          <p:nvPr/>
        </p:nvSpPr>
        <p:spPr>
          <a:xfrm>
            <a:off x="468313" y="677862"/>
            <a:ext cx="5720576" cy="1384995"/>
          </a:xfrm>
          <a:prstGeom prst="rect">
            <a:avLst/>
          </a:prstGeom>
          <a:noFill/>
        </p:spPr>
        <p:txBody>
          <a:bodyPr wrap="square" rtlCol="0">
            <a:spAutoFit/>
          </a:bodyPr>
          <a:lstStyle/>
          <a:p>
            <a:pPr marL="285750" indent="-285750">
              <a:buClr>
                <a:srgbClr val="005EB8"/>
              </a:buClr>
              <a:buFont typeface="Wingdings" pitchFamily="2" charset="2"/>
              <a:buChar char="§"/>
            </a:pPr>
            <a:r>
              <a:rPr lang="en-GB" sz="1400" dirty="0">
                <a:latin typeface="Arial" panose="020B0604020202020204" pitchFamily="34" charset="0"/>
                <a:ea typeface="Calibri" panose="020F0502020204030204" pitchFamily="34" charset="0"/>
                <a:cs typeface="Arial" panose="020B0604020202020204" pitchFamily="34" charset="0"/>
              </a:rPr>
              <a:t>Refreshments</a:t>
            </a:r>
          </a:p>
          <a:p>
            <a:pPr marL="285750" indent="-285750">
              <a:buClr>
                <a:srgbClr val="005EB8"/>
              </a:buClr>
              <a:buFont typeface="Wingdings" pitchFamily="2" charset="2"/>
              <a:buChar char="§"/>
            </a:pPr>
            <a:r>
              <a:rPr lang="en-GB" sz="1400" dirty="0">
                <a:latin typeface="Arial" panose="020B0604020202020204" pitchFamily="34" charset="0"/>
                <a:ea typeface="Calibri" panose="020F0502020204030204" pitchFamily="34" charset="0"/>
                <a:cs typeface="Arial" panose="020B0604020202020204" pitchFamily="34" charset="0"/>
              </a:rPr>
              <a:t>Comfort breaks (including location of toilets)</a:t>
            </a:r>
            <a:endParaRPr lang="en-GB" sz="1400"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dirty="0">
                <a:latin typeface="Arial" panose="020B0604020202020204" pitchFamily="34" charset="0"/>
                <a:ea typeface="Calibri" panose="020F0502020204030204" pitchFamily="34" charset="0"/>
                <a:cs typeface="Arial" panose="020B0604020202020204" pitchFamily="34" charset="0"/>
              </a:rPr>
              <a:t>Smoking</a:t>
            </a:r>
          </a:p>
          <a:p>
            <a:pPr marL="285750" indent="-285750">
              <a:buClr>
                <a:srgbClr val="005EB8"/>
              </a:buClr>
              <a:buFont typeface="Wingdings" pitchFamily="2" charset="2"/>
              <a:buChar char="§"/>
            </a:pPr>
            <a:r>
              <a:rPr lang="en-GB" sz="1400" dirty="0">
                <a:latin typeface="Arial" panose="020B0604020202020204" pitchFamily="34" charset="0"/>
                <a:ea typeface="Calibri" panose="020F0502020204030204" pitchFamily="34" charset="0"/>
                <a:cs typeface="Arial" panose="020B0604020202020204" pitchFamily="34" charset="0"/>
              </a:rPr>
              <a:t>Fire procedures</a:t>
            </a:r>
          </a:p>
          <a:p>
            <a:pPr marL="285750" indent="-285750">
              <a:buClr>
                <a:srgbClr val="005EB8"/>
              </a:buClr>
              <a:buFont typeface="Wingdings" pitchFamily="2" charset="2"/>
              <a:buChar char="§"/>
            </a:pPr>
            <a:r>
              <a:rPr lang="en-GB" sz="1400" dirty="0">
                <a:latin typeface="Arial" panose="020B0604020202020204" pitchFamily="34" charset="0"/>
                <a:ea typeface="Calibri" panose="020F0502020204030204" pitchFamily="34" charset="0"/>
                <a:cs typeface="Arial" panose="020B0604020202020204" pitchFamily="34" charset="0"/>
              </a:rPr>
              <a:t>Mobile phones </a:t>
            </a: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Ground rules</a:t>
            </a:r>
            <a:endParaRPr lang="en-US" sz="1400" dirty="0"/>
          </a:p>
        </p:txBody>
      </p:sp>
      <p:sp>
        <p:nvSpPr>
          <p:cNvPr id="6" name="Title 1">
            <a:extLst>
              <a:ext uri="{FF2B5EF4-FFF2-40B4-BE49-F238E27FC236}">
                <a16:creationId xmlns:a16="http://schemas.microsoft.com/office/drawing/2014/main" id="{E5CCBE4C-EBD1-F706-F27D-C72201952FC7}"/>
              </a:ext>
            </a:extLst>
          </p:cNvPr>
          <p:cNvSpPr txBox="1">
            <a:spLocks/>
          </p:cNvSpPr>
          <p:nvPr/>
        </p:nvSpPr>
        <p:spPr>
          <a:xfrm>
            <a:off x="468311" y="2062857"/>
            <a:ext cx="6718871" cy="473075"/>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2000" dirty="0">
                <a:latin typeface="Arial" panose="020B0604020202020204" pitchFamily="34" charset="0"/>
                <a:cs typeface="Arial" panose="020B0604020202020204" pitchFamily="34" charset="0"/>
              </a:rPr>
              <a:t>For Online Learning</a:t>
            </a:r>
          </a:p>
          <a:p>
            <a:br>
              <a:rPr lang="en-GB" sz="2400" dirty="0">
                <a:latin typeface="Arial" panose="020B0604020202020204" pitchFamily="34" charset="0"/>
                <a:cs typeface="Arial" panose="020B0604020202020204" pitchFamily="34" charset="0"/>
              </a:rPr>
            </a:br>
            <a:br>
              <a:rPr lang="en-GB" sz="2400" b="0" dirty="0">
                <a:solidFill>
                  <a:schemeClr val="tx1"/>
                </a:solidFill>
                <a:latin typeface="Arial" panose="020B0604020202020204" pitchFamily="34" charset="0"/>
                <a:cs typeface="Arial" panose="020B0604020202020204" pitchFamily="34" charset="0"/>
              </a:rPr>
            </a:br>
            <a:br>
              <a:rPr lang="en-GB" sz="2400" dirty="0">
                <a:latin typeface="Arial" panose="020B0604020202020204" pitchFamily="34" charset="0"/>
                <a:ea typeface="Calibri" panose="020F0502020204030204" pitchFamily="34" charset="0"/>
                <a:cs typeface="Arial" panose="020B0604020202020204" pitchFamily="34" charset="0"/>
              </a:rPr>
            </a:br>
            <a:endParaRPr lang="en-US" sz="2400" dirty="0"/>
          </a:p>
        </p:txBody>
      </p:sp>
      <p:sp>
        <p:nvSpPr>
          <p:cNvPr id="7" name="TextBox 6">
            <a:extLst>
              <a:ext uri="{FF2B5EF4-FFF2-40B4-BE49-F238E27FC236}">
                <a16:creationId xmlns:a16="http://schemas.microsoft.com/office/drawing/2014/main" id="{CF97F4E4-E989-8A14-95A0-9DC8A7C771F1}"/>
              </a:ext>
            </a:extLst>
          </p:cNvPr>
          <p:cNvSpPr txBox="1"/>
          <p:nvPr/>
        </p:nvSpPr>
        <p:spPr>
          <a:xfrm>
            <a:off x="468313" y="2382043"/>
            <a:ext cx="7326391" cy="307777"/>
          </a:xfrm>
          <a:prstGeom prst="rect">
            <a:avLst/>
          </a:prstGeom>
          <a:noFill/>
        </p:spPr>
        <p:txBody>
          <a:bodyPr wrap="square" rtlCol="0">
            <a:spAutoFit/>
          </a:bodyPr>
          <a:lstStyle/>
          <a:p>
            <a:pPr marL="285750" indent="-285750">
              <a:buClr>
                <a:srgbClr val="005EB8"/>
              </a:buClr>
              <a:buFont typeface="Wingdings" pitchFamily="2" charset="2"/>
              <a:buChar char="§"/>
            </a:pPr>
            <a:r>
              <a:rPr lang="en-GB" sz="1400" dirty="0">
                <a:latin typeface="Arial" panose="020B0604020202020204" pitchFamily="34" charset="0"/>
                <a:ea typeface="Calibri" panose="020F0502020204030204" pitchFamily="34" charset="0"/>
                <a:cs typeface="Arial" panose="020B0604020202020204" pitchFamily="34" charset="0"/>
              </a:rPr>
              <a:t>Online instructions such as cameras, microphones, use of messaging box, etc</a:t>
            </a:r>
            <a:endParaRPr lang="en-US" sz="1400" dirty="0"/>
          </a:p>
        </p:txBody>
      </p:sp>
      <p:sp>
        <p:nvSpPr>
          <p:cNvPr id="8" name="Title 1">
            <a:extLst>
              <a:ext uri="{FF2B5EF4-FFF2-40B4-BE49-F238E27FC236}">
                <a16:creationId xmlns:a16="http://schemas.microsoft.com/office/drawing/2014/main" id="{EA711F25-0E20-2055-8A59-50E9FA744B4A}"/>
              </a:ext>
            </a:extLst>
          </p:cNvPr>
          <p:cNvSpPr txBox="1">
            <a:spLocks/>
          </p:cNvSpPr>
          <p:nvPr/>
        </p:nvSpPr>
        <p:spPr>
          <a:xfrm>
            <a:off x="468313" y="2787584"/>
            <a:ext cx="6718871" cy="473075"/>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pPr lvl="0"/>
            <a:r>
              <a:rPr lang="en-GB" sz="2000" dirty="0">
                <a:latin typeface="Arial" panose="020B0604020202020204" pitchFamily="34" charset="0"/>
                <a:cs typeface="Arial" panose="020B0604020202020204" pitchFamily="34" charset="0"/>
              </a:rPr>
              <a:t>Introductions</a:t>
            </a:r>
          </a:p>
          <a:p>
            <a:br>
              <a:rPr lang="en-GB" sz="2400" dirty="0">
                <a:latin typeface="Arial" panose="020B0604020202020204" pitchFamily="34" charset="0"/>
                <a:cs typeface="Arial" panose="020B0604020202020204" pitchFamily="34" charset="0"/>
              </a:rPr>
            </a:br>
            <a:br>
              <a:rPr lang="en-GB" sz="2400" b="0" dirty="0">
                <a:solidFill>
                  <a:schemeClr val="tx1"/>
                </a:solidFill>
                <a:latin typeface="Arial" panose="020B0604020202020204" pitchFamily="34" charset="0"/>
                <a:cs typeface="Arial" panose="020B0604020202020204" pitchFamily="34" charset="0"/>
              </a:rPr>
            </a:br>
            <a:endParaRPr lang="en-US" sz="2400" dirty="0"/>
          </a:p>
        </p:txBody>
      </p:sp>
    </p:spTree>
    <p:extLst>
      <p:ext uri="{BB962C8B-B14F-4D97-AF65-F5344CB8AC3E}">
        <p14:creationId xmlns:p14="http://schemas.microsoft.com/office/powerpoint/2010/main" val="1473406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E90450-C33A-3576-9B54-4CFE9E20E689}"/>
              </a:ext>
            </a:extLst>
          </p:cNvPr>
          <p:cNvSpPr txBox="1"/>
          <p:nvPr/>
        </p:nvSpPr>
        <p:spPr>
          <a:xfrm>
            <a:off x="468313" y="441325"/>
            <a:ext cx="6534653" cy="584775"/>
          </a:xfrm>
          <a:prstGeom prst="rect">
            <a:avLst/>
          </a:prstGeom>
          <a:noFill/>
        </p:spPr>
        <p:txBody>
          <a:bodyPr wrap="square" rtlCol="0">
            <a:spAutoFit/>
          </a:bodyPr>
          <a:lstStyle/>
          <a:p>
            <a:r>
              <a:rPr lang="en-GB" sz="3200" b="1" dirty="0">
                <a:solidFill>
                  <a:srgbClr val="005EB8"/>
                </a:solidFill>
              </a:rPr>
              <a:t>A note on terminology</a:t>
            </a:r>
            <a:r>
              <a:rPr lang="en-GB" sz="3200" dirty="0">
                <a:solidFill>
                  <a:srgbClr val="005EB8"/>
                </a:solidFill>
              </a:rPr>
              <a:t>​</a:t>
            </a:r>
            <a:endParaRPr lang="en-US" sz="3200" dirty="0">
              <a:solidFill>
                <a:srgbClr val="005EB8"/>
              </a:solidFill>
            </a:endParaRPr>
          </a:p>
        </p:txBody>
      </p:sp>
      <p:sp>
        <p:nvSpPr>
          <p:cNvPr id="7" name="TextBox 6">
            <a:extLst>
              <a:ext uri="{FF2B5EF4-FFF2-40B4-BE49-F238E27FC236}">
                <a16:creationId xmlns:a16="http://schemas.microsoft.com/office/drawing/2014/main" id="{1133E321-689D-D324-30F3-3D48720E59D2}"/>
              </a:ext>
            </a:extLst>
          </p:cNvPr>
          <p:cNvSpPr txBox="1"/>
          <p:nvPr/>
        </p:nvSpPr>
        <p:spPr>
          <a:xfrm>
            <a:off x="468313" y="1700213"/>
            <a:ext cx="4195127" cy="5088573"/>
          </a:xfrm>
          <a:prstGeom prst="rect">
            <a:avLst/>
          </a:prstGeom>
          <a:noFill/>
        </p:spPr>
        <p:txBody>
          <a:bodyPr wrap="square" rtlCol="0">
            <a:spAutoFit/>
          </a:bodyPr>
          <a:lstStyle/>
          <a:p>
            <a:pPr marL="285750" indent="-285750" fontAlgn="base">
              <a:buClr>
                <a:srgbClr val="005EB8"/>
              </a:buClr>
              <a:buFont typeface="Wingdings" pitchFamily="2" charset="2"/>
              <a:buChar char="§"/>
            </a:pPr>
            <a:r>
              <a:rPr lang="en-GB" sz="1400" dirty="0"/>
              <a:t>Terminology around race, ethnicity and sexuality evolves continuously.   It is important that you learn about preferred terminology used in your organisation and with the individuals you support.  It is also important to remain actively conscious of changes. ​</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For the purpose of this document, we have used ‘people from ethnic minorities and backgrounds’ to refer to all ethnic groups except the white British group. This is in-line with current government guidance (December 2021) on how to write about ethnicity. Ethnic minorities include white minorities, such as Gypsy, Roma and Irish Traveller groups. ​</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Other terms have been used in some reports referred to in this document.</a:t>
            </a:r>
            <a:endParaRPr lang="en-US" sz="1400" dirty="0"/>
          </a:p>
          <a:p>
            <a:pPr marL="285750" indent="-285750" fontAlgn="base">
              <a:buClr>
                <a:srgbClr val="005EB8"/>
              </a:buClr>
              <a:buFont typeface="Wingdings" pitchFamily="2" charset="2"/>
              <a:buChar char="§"/>
            </a:pPr>
            <a:endParaRPr lang="en-GB" sz="1400" dirty="0"/>
          </a:p>
          <a:p>
            <a:pPr marL="285750" indent="-285750" defTabSz="914400">
              <a:spcBef>
                <a:spcPts val="1000"/>
              </a:spcBef>
              <a:buClr>
                <a:srgbClr val="005EB8"/>
              </a:buClr>
              <a:buFont typeface="Wingdings" pitchFamily="2" charset="2"/>
              <a:buChar char="§"/>
              <a:defRPr/>
            </a:pPr>
            <a:endParaRPr lang="en-GB" sz="1400" dirty="0">
              <a:latin typeface="Arial" panose="020B0604020202020204" pitchFamily="34" charset="0"/>
              <a:cs typeface="Arial" panose="020B0604020202020204" pitchFamily="34" charset="0"/>
            </a:endParaRP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B42200E-0A78-133B-CBA5-5761FC0355D5}"/>
              </a:ext>
            </a:extLst>
          </p:cNvPr>
          <p:cNvPicPr>
            <a:picLocks noChangeAspect="1"/>
          </p:cNvPicPr>
          <p:nvPr/>
        </p:nvPicPr>
        <p:blipFill>
          <a:blip r:embed="rId3"/>
          <a:stretch>
            <a:fillRect/>
          </a:stretch>
        </p:blipFill>
        <p:spPr>
          <a:xfrm>
            <a:off x="4799864" y="2982177"/>
            <a:ext cx="3875823" cy="3875823"/>
          </a:xfrm>
          <a:prstGeom prst="rect">
            <a:avLst/>
          </a:prstGeom>
          <a:effectLst>
            <a:outerShdw blurRad="152400" dist="38100" dir="2700000" algn="tl" rotWithShape="0">
              <a:prstClr val="black">
                <a:alpha val="40000"/>
              </a:prstClr>
            </a:outerShdw>
          </a:effectLst>
        </p:spPr>
      </p:pic>
    </p:spTree>
    <p:extLst>
      <p:ext uri="{BB962C8B-B14F-4D97-AF65-F5344CB8AC3E}">
        <p14:creationId xmlns:p14="http://schemas.microsoft.com/office/powerpoint/2010/main" val="1402678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B81493-F378-2329-025F-CFAAEBA6FEE6}"/>
              </a:ext>
            </a:extLst>
          </p:cNvPr>
          <p:cNvSpPr txBox="1"/>
          <p:nvPr/>
        </p:nvSpPr>
        <p:spPr>
          <a:xfrm>
            <a:off x="454245" y="1412516"/>
            <a:ext cx="4103687" cy="5575885"/>
          </a:xfrm>
          <a:prstGeom prst="rect">
            <a:avLst/>
          </a:prstGeom>
          <a:noFill/>
        </p:spPr>
        <p:txBody>
          <a:bodyPr wrap="square" rtlCol="0">
            <a:spAutoFit/>
          </a:bodyPr>
          <a:lstStyle/>
          <a:p>
            <a:pPr marL="285750" indent="-285750" fontAlgn="base">
              <a:buClr>
                <a:srgbClr val="005EB8"/>
              </a:buClr>
              <a:buFont typeface="Wingdings" pitchFamily="2" charset="2"/>
              <a:buChar char="§"/>
            </a:pPr>
            <a:r>
              <a:rPr lang="en-GB" sz="1400" dirty="0"/>
              <a:t>Equality requirements in England, Scotland and Wales are governed by the Equality Act 2010. </a:t>
            </a:r>
            <a:r>
              <a:rPr lang="en-US" sz="1400" dirty="0"/>
              <a:t>​</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Individuals must not be discriminated against on the basis of their race. ​</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The Act protects people from direct and indirect discrimination.</a:t>
            </a:r>
            <a:r>
              <a:rPr lang="en-US" sz="1400" dirty="0"/>
              <a:t>​</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Health and social care services must not discriminate unlawfully in providing their services on the grounds of several protected characteristics, including race.</a:t>
            </a:r>
            <a:r>
              <a:rPr lang="en-US" sz="1400" dirty="0"/>
              <a:t>​</a:t>
            </a:r>
          </a:p>
          <a:p>
            <a:pPr marL="285750" indent="-285750" fontAlgn="base">
              <a:buClr>
                <a:srgbClr val="005EB8"/>
              </a:buClr>
              <a:buFont typeface="Wingdings" pitchFamily="2" charset="2"/>
              <a:buChar char="§"/>
            </a:pPr>
            <a:endParaRPr lang="en-GB" sz="1400" dirty="0"/>
          </a:p>
          <a:p>
            <a:pPr marL="285750" indent="-285750" fontAlgn="base">
              <a:buClr>
                <a:srgbClr val="005EB8"/>
              </a:buClr>
              <a:buFont typeface="Wingdings" pitchFamily="2" charset="2"/>
              <a:buChar char="§"/>
            </a:pPr>
            <a:r>
              <a:rPr lang="en-GB" sz="1400" dirty="0"/>
              <a:t>Watch this 3 minute film to learn more about protected characteristics:  </a:t>
            </a:r>
            <a:r>
              <a:rPr lang="en-US" sz="1400" dirty="0"/>
              <a:t>​</a:t>
            </a:r>
          </a:p>
          <a:p>
            <a:pPr marL="285750" indent="-285750" fontAlgn="base">
              <a:buClr>
                <a:srgbClr val="005EB8"/>
              </a:buClr>
              <a:buFont typeface="Wingdings" pitchFamily="2" charset="2"/>
              <a:buChar char="§"/>
            </a:pPr>
            <a:endParaRPr lang="en-US" sz="1400" dirty="0"/>
          </a:p>
          <a:p>
            <a:pPr fontAlgn="base"/>
            <a:r>
              <a:rPr lang="en-GB" sz="1400" u="sng" dirty="0">
                <a:hlinkClick r:id="rId3"/>
              </a:rPr>
              <a:t>Protected characteristics</a:t>
            </a:r>
            <a:r>
              <a:rPr lang="en-GB" sz="1400" dirty="0"/>
              <a:t>​</a:t>
            </a:r>
          </a:p>
          <a:p>
            <a:pPr fontAlgn="base"/>
            <a:r>
              <a:rPr lang="en-GB" dirty="0"/>
              <a:t>​</a:t>
            </a:r>
          </a:p>
          <a:p>
            <a:pPr fontAlgn="base"/>
            <a:r>
              <a:rPr lang="en-GB" dirty="0"/>
              <a:t>​</a:t>
            </a:r>
          </a:p>
          <a:p>
            <a:pPr fontAlgn="base"/>
            <a:r>
              <a:rPr lang="en-GB" dirty="0"/>
              <a:t>​</a:t>
            </a:r>
          </a:p>
          <a:p>
            <a:pPr marL="285750" lvl="0" indent="-285750" defTabSz="91440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E2C86B04-9A02-C597-F1DC-E52DD0C0F3EF}"/>
              </a:ext>
            </a:extLst>
          </p:cNvPr>
          <p:cNvSpPr>
            <a:spLocks noGrp="1"/>
          </p:cNvSpPr>
          <p:nvPr>
            <p:ph type="title"/>
          </p:nvPr>
        </p:nvSpPr>
        <p:spPr>
          <a:xfrm>
            <a:off x="468313" y="512044"/>
            <a:ext cx="8396563" cy="666297"/>
          </a:xfrm>
        </p:spPr>
        <p:txBody>
          <a:bodyPr/>
          <a:lstStyle/>
          <a:p>
            <a:r>
              <a:rPr lang="en-GB" sz="3200" dirty="0"/>
              <a:t>Legislation</a:t>
            </a:r>
            <a:r>
              <a:rPr lang="en-GB" b="0" dirty="0"/>
              <a:t>​</a:t>
            </a:r>
            <a:endParaRPr lang="en-US" sz="3200" dirty="0"/>
          </a:p>
        </p:txBody>
      </p:sp>
      <p:pic>
        <p:nvPicPr>
          <p:cNvPr id="2" name="Picture 1">
            <a:extLst>
              <a:ext uri="{FF2B5EF4-FFF2-40B4-BE49-F238E27FC236}">
                <a16:creationId xmlns:a16="http://schemas.microsoft.com/office/drawing/2014/main" id="{BD1397B2-3A03-98AD-8F43-C09DA13D10BF}"/>
              </a:ext>
            </a:extLst>
          </p:cNvPr>
          <p:cNvPicPr>
            <a:picLocks noChangeAspect="1"/>
          </p:cNvPicPr>
          <p:nvPr/>
        </p:nvPicPr>
        <p:blipFill>
          <a:blip r:embed="rId4"/>
          <a:stretch>
            <a:fillRect/>
          </a:stretch>
        </p:blipFill>
        <p:spPr>
          <a:xfrm>
            <a:off x="5099824" y="3606373"/>
            <a:ext cx="2360342" cy="2286581"/>
          </a:xfrm>
          <a:prstGeom prst="rect">
            <a:avLst/>
          </a:prstGeom>
        </p:spPr>
      </p:pic>
      <p:pic>
        <p:nvPicPr>
          <p:cNvPr id="3" name="Picture 2">
            <a:extLst>
              <a:ext uri="{FF2B5EF4-FFF2-40B4-BE49-F238E27FC236}">
                <a16:creationId xmlns:a16="http://schemas.microsoft.com/office/drawing/2014/main" id="{08A130DF-C673-6C3F-9CEE-3B8688F270E4}"/>
              </a:ext>
            </a:extLst>
          </p:cNvPr>
          <p:cNvPicPr>
            <a:picLocks noChangeAspect="1"/>
          </p:cNvPicPr>
          <p:nvPr/>
        </p:nvPicPr>
        <p:blipFill>
          <a:blip r:embed="rId5">
            <a:alphaModFix amt="10000"/>
          </a:blip>
          <a:stretch>
            <a:fillRect/>
          </a:stretch>
        </p:blipFill>
        <p:spPr>
          <a:xfrm>
            <a:off x="6279995" y="-514930"/>
            <a:ext cx="3888059" cy="3766557"/>
          </a:xfrm>
          <a:prstGeom prst="rect">
            <a:avLst/>
          </a:prstGeom>
        </p:spPr>
      </p:pic>
    </p:spTree>
    <p:extLst>
      <p:ext uri="{BB962C8B-B14F-4D97-AF65-F5344CB8AC3E}">
        <p14:creationId xmlns:p14="http://schemas.microsoft.com/office/powerpoint/2010/main" val="1921659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2C86B04-9A02-C597-F1DC-E52DD0C0F3EF}"/>
              </a:ext>
            </a:extLst>
          </p:cNvPr>
          <p:cNvSpPr>
            <a:spLocks noGrp="1"/>
          </p:cNvSpPr>
          <p:nvPr>
            <p:ph type="title"/>
          </p:nvPr>
        </p:nvSpPr>
        <p:spPr>
          <a:xfrm>
            <a:off x="356932" y="619044"/>
            <a:ext cx="8396563" cy="666297"/>
          </a:xfrm>
        </p:spPr>
        <p:txBody>
          <a:bodyPr/>
          <a:lstStyle/>
          <a:p>
            <a:r>
              <a:rPr lang="en-GB" sz="3200" dirty="0">
                <a:latin typeface="Arial" panose="020B0604020202020204" pitchFamily="34" charset="0"/>
                <a:cs typeface="Arial" panose="020B0604020202020204" pitchFamily="34" charset="0"/>
              </a:rPr>
              <a:t>What is Direct and Indirect Discrimination?</a:t>
            </a:r>
            <a:endParaRPr lang="en-US" sz="3200" dirty="0"/>
          </a:p>
        </p:txBody>
      </p:sp>
      <p:graphicFrame>
        <p:nvGraphicFramePr>
          <p:cNvPr id="11" name="Table 3">
            <a:extLst>
              <a:ext uri="{FF2B5EF4-FFF2-40B4-BE49-F238E27FC236}">
                <a16:creationId xmlns:a16="http://schemas.microsoft.com/office/drawing/2014/main" id="{8AD2470E-B922-4693-B1AF-E561AB36B245}"/>
              </a:ext>
            </a:extLst>
          </p:cNvPr>
          <p:cNvGraphicFramePr>
            <a:graphicFrameLocks noGrp="1"/>
          </p:cNvGraphicFramePr>
          <p:nvPr>
            <p:extLst>
              <p:ext uri="{D42A27DB-BD31-4B8C-83A1-F6EECF244321}">
                <p14:modId xmlns:p14="http://schemas.microsoft.com/office/powerpoint/2010/main" val="1686020273"/>
              </p:ext>
            </p:extLst>
          </p:nvPr>
        </p:nvGraphicFramePr>
        <p:xfrm>
          <a:off x="356932" y="1906762"/>
          <a:ext cx="8507944" cy="4332194"/>
        </p:xfrm>
        <a:graphic>
          <a:graphicData uri="http://schemas.openxmlformats.org/drawingml/2006/table">
            <a:tbl>
              <a:tblPr firstRow="1" bandRow="1">
                <a:tableStyleId>{5C22544A-7EE6-4342-B048-85BDC9FD1C3A}</a:tableStyleId>
              </a:tblPr>
              <a:tblGrid>
                <a:gridCol w="4253972">
                  <a:extLst>
                    <a:ext uri="{9D8B030D-6E8A-4147-A177-3AD203B41FA5}">
                      <a16:colId xmlns:a16="http://schemas.microsoft.com/office/drawing/2014/main" val="2800274344"/>
                    </a:ext>
                  </a:extLst>
                </a:gridCol>
                <a:gridCol w="4253972">
                  <a:extLst>
                    <a:ext uri="{9D8B030D-6E8A-4147-A177-3AD203B41FA5}">
                      <a16:colId xmlns:a16="http://schemas.microsoft.com/office/drawing/2014/main" val="1675391203"/>
                    </a:ext>
                  </a:extLst>
                </a:gridCol>
              </a:tblGrid>
              <a:tr h="1619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bg1"/>
                          </a:solidFill>
                          <a:latin typeface="Arial" panose="020B0604020202020204" pitchFamily="34" charset="0"/>
                        </a:rPr>
                        <a:t>Direct Discrimination </a:t>
                      </a:r>
                      <a:r>
                        <a:rPr lang="en-GB" sz="1800" dirty="0">
                          <a:solidFill>
                            <a:schemeClr val="bg1"/>
                          </a:solidFill>
                          <a:latin typeface="Arial" panose="020B0604020202020204" pitchFamily="34" charset="0"/>
                        </a:rPr>
                        <a:t>is when someone is treated differently and worse than others because of a protected characteristic, such as race.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bg1"/>
                          </a:solidFill>
                          <a:latin typeface="arial" panose="020B0604020202020204" pitchFamily="34" charset="0"/>
                        </a:rPr>
                        <a:t>Indirect discrimination </a:t>
                      </a:r>
                      <a:r>
                        <a:rPr lang="en-GB" sz="1800" dirty="0">
                          <a:solidFill>
                            <a:schemeClr val="bg1"/>
                          </a:solidFill>
                          <a:latin typeface="arial" panose="020B0604020202020204" pitchFamily="34" charset="0"/>
                        </a:rPr>
                        <a:t>is when there's a practice, policy or rule which applies to everyone in the same way, but it has a worse effect on some people than others.</a:t>
                      </a:r>
                    </a:p>
                  </a:txBody>
                  <a:tcPr/>
                </a:tc>
                <a:extLst>
                  <a:ext uri="{0D108BD9-81ED-4DB2-BD59-A6C34878D82A}">
                    <a16:rowId xmlns:a16="http://schemas.microsoft.com/office/drawing/2014/main" val="4167896755"/>
                  </a:ext>
                </a:extLst>
              </a:tr>
              <a:tr h="13855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3A3A3A"/>
                          </a:solidFill>
                          <a:latin typeface="Arial"/>
                        </a:rPr>
                        <a:t>Example: </a:t>
                      </a:r>
                      <a:r>
                        <a:rPr lang="en-GB" sz="1800" dirty="0">
                          <a:solidFill>
                            <a:srgbClr val="3A3A3A"/>
                          </a:solidFill>
                          <a:latin typeface="Arial"/>
                        </a:rPr>
                        <a:t>Not catering for religious dietary requirements </a:t>
                      </a:r>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3A3A3A"/>
                          </a:solidFill>
                          <a:latin typeface="Arial"/>
                        </a:rPr>
                        <a:t>Example: </a:t>
                      </a:r>
                      <a:r>
                        <a:rPr lang="en-GB" sz="1800" dirty="0">
                          <a:solidFill>
                            <a:srgbClr val="3A3A3A"/>
                          </a:solidFill>
                          <a:latin typeface="Arial"/>
                        </a:rPr>
                        <a:t>A care home providing generic toiletries that may not be suitable for racial skin and hair types.</a:t>
                      </a:r>
                      <a:endParaRPr lang="en-GB" sz="1800" dirty="0">
                        <a:latin typeface="Arial"/>
                      </a:endParaRPr>
                    </a:p>
                  </a:txBody>
                  <a:tcPr/>
                </a:tc>
                <a:extLst>
                  <a:ext uri="{0D108BD9-81ED-4DB2-BD59-A6C34878D82A}">
                    <a16:rowId xmlns:a16="http://schemas.microsoft.com/office/drawing/2014/main" val="2582998142"/>
                  </a:ext>
                </a:extLst>
              </a:tr>
              <a:tr h="1327139">
                <a:tc>
                  <a:txBody>
                    <a:bodyPr/>
                    <a:lstStyle/>
                    <a:p>
                      <a:r>
                        <a:rPr lang="en-GB" dirty="0"/>
                        <a:t>Other examples-</a:t>
                      </a:r>
                    </a:p>
                  </a:txBody>
                  <a:tcPr/>
                </a:tc>
                <a:tc>
                  <a:txBody>
                    <a:bodyPr/>
                    <a:lstStyle/>
                    <a:p>
                      <a:r>
                        <a:rPr lang="en-GB" dirty="0"/>
                        <a:t>Other examples-</a:t>
                      </a:r>
                    </a:p>
                  </a:txBody>
                  <a:tcPr/>
                </a:tc>
                <a:extLst>
                  <a:ext uri="{0D108BD9-81ED-4DB2-BD59-A6C34878D82A}">
                    <a16:rowId xmlns:a16="http://schemas.microsoft.com/office/drawing/2014/main" val="2054022192"/>
                  </a:ext>
                </a:extLst>
              </a:tr>
            </a:tbl>
          </a:graphicData>
        </a:graphic>
      </p:graphicFrame>
    </p:spTree>
    <p:extLst>
      <p:ext uri="{BB962C8B-B14F-4D97-AF65-F5344CB8AC3E}">
        <p14:creationId xmlns:p14="http://schemas.microsoft.com/office/powerpoint/2010/main" val="628729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2C86B04-9A02-C597-F1DC-E52DD0C0F3EF}"/>
              </a:ext>
            </a:extLst>
          </p:cNvPr>
          <p:cNvSpPr>
            <a:spLocks noGrp="1"/>
          </p:cNvSpPr>
          <p:nvPr>
            <p:ph type="title"/>
          </p:nvPr>
        </p:nvSpPr>
        <p:spPr>
          <a:xfrm>
            <a:off x="356932" y="619044"/>
            <a:ext cx="8396563" cy="666297"/>
          </a:xfrm>
        </p:spPr>
        <p:txBody>
          <a:bodyPr/>
          <a:lstStyle/>
          <a:p>
            <a:r>
              <a:rPr lang="en-GB" sz="3200" dirty="0">
                <a:latin typeface="Arial" panose="020B0604020202020204" pitchFamily="34" charset="0"/>
                <a:cs typeface="Arial" panose="020B0604020202020204" pitchFamily="34" charset="0"/>
              </a:rPr>
              <a:t>Direct Discrimination</a:t>
            </a:r>
            <a:endParaRPr lang="en-US" sz="3200" dirty="0"/>
          </a:p>
        </p:txBody>
      </p:sp>
      <p:pic>
        <p:nvPicPr>
          <p:cNvPr id="4" name="Picture 3">
            <a:extLst>
              <a:ext uri="{FF2B5EF4-FFF2-40B4-BE49-F238E27FC236}">
                <a16:creationId xmlns:a16="http://schemas.microsoft.com/office/drawing/2014/main" id="{0711BC10-A95E-4C8C-83B3-153BF376A7F2}"/>
              </a:ext>
            </a:extLst>
          </p:cNvPr>
          <p:cNvPicPr>
            <a:picLocks noChangeAspect="1"/>
          </p:cNvPicPr>
          <p:nvPr/>
        </p:nvPicPr>
        <p:blipFill>
          <a:blip r:embed="rId3">
            <a:alphaModFix amt="10000"/>
          </a:blip>
          <a:stretch>
            <a:fillRect/>
          </a:stretch>
        </p:blipFill>
        <p:spPr>
          <a:xfrm>
            <a:off x="5524500" y="619044"/>
            <a:ext cx="5278787" cy="3591752"/>
          </a:xfrm>
          <a:prstGeom prst="rect">
            <a:avLst/>
          </a:prstGeom>
        </p:spPr>
      </p:pic>
      <p:sp>
        <p:nvSpPr>
          <p:cNvPr id="5" name="TextBox 4">
            <a:extLst>
              <a:ext uri="{FF2B5EF4-FFF2-40B4-BE49-F238E27FC236}">
                <a16:creationId xmlns:a16="http://schemas.microsoft.com/office/drawing/2014/main" id="{86641878-FA32-4804-A974-3E449D26A14F}"/>
              </a:ext>
            </a:extLst>
          </p:cNvPr>
          <p:cNvSpPr txBox="1"/>
          <p:nvPr/>
        </p:nvSpPr>
        <p:spPr>
          <a:xfrm>
            <a:off x="356932" y="1429891"/>
            <a:ext cx="6819900" cy="1744067"/>
          </a:xfrm>
          <a:prstGeom prst="rect">
            <a:avLst/>
          </a:prstGeom>
          <a:noFill/>
        </p:spPr>
        <p:txBody>
          <a:bodyPr wrap="square" rtlCol="0">
            <a:spAutoFit/>
          </a:bodyPr>
          <a:lstStyle/>
          <a:p>
            <a:pPr>
              <a:lnSpc>
                <a:spcPct val="90000"/>
              </a:lnSpc>
              <a:spcBef>
                <a:spcPts val="1000"/>
              </a:spcBef>
              <a:defRPr/>
            </a:pPr>
            <a:r>
              <a:rPr lang="en-GB" sz="2200" b="1" dirty="0">
                <a:solidFill>
                  <a:srgbClr val="3A3A3A"/>
                </a:solidFill>
                <a:latin typeface="Arial" panose="020B0604020202020204" pitchFamily="34" charset="0"/>
              </a:rPr>
              <a:t>Direct Discrimination </a:t>
            </a:r>
            <a:r>
              <a:rPr lang="en-GB" sz="2200" dirty="0">
                <a:solidFill>
                  <a:srgbClr val="3A3A3A"/>
                </a:solidFill>
                <a:latin typeface="Arial" panose="020B0604020202020204" pitchFamily="34" charset="0"/>
              </a:rPr>
              <a:t>is when someone is treated differently and worse than others because of a protected characteristic, such as race.</a:t>
            </a:r>
          </a:p>
          <a:p>
            <a:pPr>
              <a:lnSpc>
                <a:spcPct val="90000"/>
              </a:lnSpc>
              <a:spcBef>
                <a:spcPts val="1000"/>
              </a:spcBef>
              <a:defRPr/>
            </a:pPr>
            <a:r>
              <a:rPr lang="en-GB" sz="2200" b="1" dirty="0">
                <a:solidFill>
                  <a:srgbClr val="3A3A3A"/>
                </a:solidFill>
                <a:latin typeface="Arial" panose="020B0604020202020204" pitchFamily="34" charset="0"/>
              </a:rPr>
              <a:t>Example: </a:t>
            </a:r>
            <a:r>
              <a:rPr lang="en-GB" sz="2200" dirty="0">
                <a:solidFill>
                  <a:srgbClr val="3A3A3A"/>
                </a:solidFill>
                <a:latin typeface="Arial" panose="020B0604020202020204" pitchFamily="34" charset="0"/>
              </a:rPr>
              <a:t>Not catering for particular religious dietary requirements.</a:t>
            </a:r>
            <a:endParaRPr lang="en-GB" sz="2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992B840-765C-4517-ACF7-0B64DCB5939D}"/>
              </a:ext>
            </a:extLst>
          </p:cNvPr>
          <p:cNvSpPr txBox="1"/>
          <p:nvPr/>
        </p:nvSpPr>
        <p:spPr>
          <a:xfrm>
            <a:off x="356932" y="3068469"/>
            <a:ext cx="8610600" cy="3944670"/>
          </a:xfrm>
          <a:prstGeom prst="rect">
            <a:avLst/>
          </a:prstGeom>
          <a:noFill/>
        </p:spPr>
        <p:txBody>
          <a:bodyPr wrap="square" rtlCol="0">
            <a:spAutoFit/>
          </a:bodyPr>
          <a:lstStyle/>
          <a:p>
            <a:endParaRPr lang="en-GB" sz="2000" b="1" dirty="0">
              <a:solidFill>
                <a:srgbClr val="202124"/>
              </a:solidFill>
              <a:latin typeface="arial" panose="020B0604020202020204" pitchFamily="34" charset="0"/>
            </a:endParaRPr>
          </a:p>
          <a:p>
            <a:r>
              <a:rPr lang="en-GB" sz="2000" b="1" dirty="0">
                <a:solidFill>
                  <a:srgbClr val="202124"/>
                </a:solidFill>
                <a:latin typeface="arial" panose="020B0604020202020204" pitchFamily="34" charset="0"/>
              </a:rPr>
              <a:t>Other examples-</a:t>
            </a:r>
          </a:p>
          <a:p>
            <a:pPr marL="342900" lvl="0" indent="-342900">
              <a:buFont typeface="Wingdings" panose="05000000000000000000" pitchFamily="2" charset="2"/>
              <a:buChar char="§"/>
            </a:pPr>
            <a:r>
              <a:rPr lang="en-GB" sz="2000" dirty="0"/>
              <a:t>​</a:t>
            </a:r>
            <a:r>
              <a:rPr lang="en-GB" sz="2000" dirty="0">
                <a:effectLst/>
                <a:latin typeface="Arial" panose="020B0604020202020204" pitchFamily="34" charset="0"/>
                <a:ea typeface="Calibri" panose="020F0502020204030204" pitchFamily="34" charset="0"/>
                <a:cs typeface="Times New Roman" panose="02020603050405020304" pitchFamily="18" charset="0"/>
              </a:rPr>
              <a:t>A person is refused a place in a care home and it's because they are transgender.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Not hiring a person because of their disability.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A team of people at a company consisting of four men and one woman, all doing the same work, but the woman gets a lower salary.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A team leader regularly puts down a disabled employee as they can’t perform certain tasks quickly because of their disability.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fontAlgn="base"/>
            <a:endParaRPr lang="en-GB" sz="1600" dirty="0"/>
          </a:p>
          <a:p>
            <a:pPr fontAlgn="base"/>
            <a:r>
              <a:rPr lang="en-GB" sz="1600" dirty="0"/>
              <a:t>​</a:t>
            </a:r>
          </a:p>
          <a:p>
            <a:pPr fontAlgn="base"/>
            <a:r>
              <a:rPr lang="en-GB" sz="1600" dirty="0"/>
              <a:t>​</a:t>
            </a:r>
          </a:p>
          <a:p>
            <a:pPr marL="285750" indent="-28575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8618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2C86B04-9A02-C597-F1DC-E52DD0C0F3EF}"/>
              </a:ext>
            </a:extLst>
          </p:cNvPr>
          <p:cNvSpPr>
            <a:spLocks noGrp="1"/>
          </p:cNvSpPr>
          <p:nvPr>
            <p:ph type="title"/>
          </p:nvPr>
        </p:nvSpPr>
        <p:spPr>
          <a:xfrm>
            <a:off x="356932" y="619044"/>
            <a:ext cx="8396563" cy="666297"/>
          </a:xfrm>
        </p:spPr>
        <p:txBody>
          <a:bodyPr/>
          <a:lstStyle/>
          <a:p>
            <a:r>
              <a:rPr lang="en-GB" sz="3200" dirty="0">
                <a:latin typeface="Arial" panose="020B0604020202020204" pitchFamily="34" charset="0"/>
                <a:cs typeface="Arial" panose="020B0604020202020204" pitchFamily="34" charset="0"/>
              </a:rPr>
              <a:t>Indirect Discrimination</a:t>
            </a:r>
            <a:endParaRPr lang="en-US" sz="3200" dirty="0"/>
          </a:p>
        </p:txBody>
      </p:sp>
      <p:pic>
        <p:nvPicPr>
          <p:cNvPr id="4" name="Picture 3">
            <a:extLst>
              <a:ext uri="{FF2B5EF4-FFF2-40B4-BE49-F238E27FC236}">
                <a16:creationId xmlns:a16="http://schemas.microsoft.com/office/drawing/2014/main" id="{0711BC10-A95E-4C8C-83B3-153BF376A7F2}"/>
              </a:ext>
            </a:extLst>
          </p:cNvPr>
          <p:cNvPicPr>
            <a:picLocks noChangeAspect="1"/>
          </p:cNvPicPr>
          <p:nvPr/>
        </p:nvPicPr>
        <p:blipFill>
          <a:blip r:embed="rId3">
            <a:alphaModFix amt="10000"/>
          </a:blip>
          <a:stretch>
            <a:fillRect/>
          </a:stretch>
        </p:blipFill>
        <p:spPr>
          <a:xfrm>
            <a:off x="5524500" y="619044"/>
            <a:ext cx="5278787" cy="3591752"/>
          </a:xfrm>
          <a:prstGeom prst="rect">
            <a:avLst/>
          </a:prstGeom>
        </p:spPr>
      </p:pic>
      <p:sp>
        <p:nvSpPr>
          <p:cNvPr id="5" name="TextBox 4">
            <a:extLst>
              <a:ext uri="{FF2B5EF4-FFF2-40B4-BE49-F238E27FC236}">
                <a16:creationId xmlns:a16="http://schemas.microsoft.com/office/drawing/2014/main" id="{86641878-FA32-4804-A974-3E449D26A14F}"/>
              </a:ext>
            </a:extLst>
          </p:cNvPr>
          <p:cNvSpPr txBox="1"/>
          <p:nvPr/>
        </p:nvSpPr>
        <p:spPr>
          <a:xfrm>
            <a:off x="356932" y="1429891"/>
            <a:ext cx="6819900" cy="1938992"/>
          </a:xfrm>
          <a:prstGeom prst="rect">
            <a:avLst/>
          </a:prstGeom>
          <a:noFill/>
        </p:spPr>
        <p:txBody>
          <a:bodyPr wrap="square" rtlCol="0">
            <a:spAutoFit/>
          </a:bodyPr>
          <a:lstStyle/>
          <a:p>
            <a:r>
              <a:rPr lang="en-GB" sz="2000" b="1" dirty="0">
                <a:solidFill>
                  <a:srgbClr val="202124"/>
                </a:solidFill>
                <a:latin typeface="arial" panose="020B0604020202020204" pitchFamily="34" charset="0"/>
              </a:rPr>
              <a:t>Indirect discrimination </a:t>
            </a:r>
            <a:r>
              <a:rPr lang="en-GB" sz="2000" dirty="0">
                <a:solidFill>
                  <a:srgbClr val="202124"/>
                </a:solidFill>
                <a:latin typeface="arial" panose="020B0604020202020204" pitchFamily="34" charset="0"/>
              </a:rPr>
              <a:t>is when there's a practice, policy or rule which applies to everyone in the same way, but it has a worse effect on some people than others. </a:t>
            </a:r>
          </a:p>
          <a:p>
            <a:endParaRPr lang="en-GB" sz="2000" dirty="0">
              <a:solidFill>
                <a:srgbClr val="202124"/>
              </a:solidFill>
              <a:latin typeface="arial" panose="020B0604020202020204" pitchFamily="34" charset="0"/>
            </a:endParaRPr>
          </a:p>
          <a:p>
            <a:r>
              <a:rPr lang="en-GB" sz="2000" b="1" dirty="0">
                <a:solidFill>
                  <a:srgbClr val="3A3A3A"/>
                </a:solidFill>
                <a:latin typeface="Arial" panose="020B0604020202020204" pitchFamily="34" charset="0"/>
              </a:rPr>
              <a:t>Example: </a:t>
            </a:r>
            <a:r>
              <a:rPr lang="en-GB" sz="2000" dirty="0">
                <a:solidFill>
                  <a:srgbClr val="3A3A3A"/>
                </a:solidFill>
                <a:latin typeface="Arial" panose="020B0604020202020204" pitchFamily="34" charset="0"/>
              </a:rPr>
              <a:t>A care home providing generic toiletries that may not be suitable for particular racial skin and hair types.</a:t>
            </a:r>
          </a:p>
        </p:txBody>
      </p:sp>
      <p:sp>
        <p:nvSpPr>
          <p:cNvPr id="6" name="TextBox 5">
            <a:extLst>
              <a:ext uri="{FF2B5EF4-FFF2-40B4-BE49-F238E27FC236}">
                <a16:creationId xmlns:a16="http://schemas.microsoft.com/office/drawing/2014/main" id="{0992B840-765C-4517-ACF7-0B64DCB5939D}"/>
              </a:ext>
            </a:extLst>
          </p:cNvPr>
          <p:cNvSpPr txBox="1"/>
          <p:nvPr/>
        </p:nvSpPr>
        <p:spPr>
          <a:xfrm>
            <a:off x="356932" y="3195469"/>
            <a:ext cx="8610600" cy="3809248"/>
          </a:xfrm>
          <a:prstGeom prst="rect">
            <a:avLst/>
          </a:prstGeom>
          <a:noFill/>
        </p:spPr>
        <p:txBody>
          <a:bodyPr wrap="square" rtlCol="0">
            <a:spAutoFit/>
          </a:bodyPr>
          <a:lstStyle/>
          <a:p>
            <a:endParaRPr lang="en-GB" sz="1600" b="1" dirty="0">
              <a:solidFill>
                <a:srgbClr val="202124"/>
              </a:solidFill>
              <a:latin typeface="arial" panose="020B0604020202020204" pitchFamily="34" charset="0"/>
            </a:endParaRPr>
          </a:p>
          <a:p>
            <a:r>
              <a:rPr lang="en-GB" sz="1600" b="1" dirty="0">
                <a:solidFill>
                  <a:srgbClr val="202124"/>
                </a:solidFill>
                <a:latin typeface="arial" panose="020B0604020202020204" pitchFamily="34" charset="0"/>
              </a:rPr>
              <a:t>Other examples-</a:t>
            </a:r>
          </a:p>
          <a:p>
            <a:pPr marL="342900" lvl="0" indent="-342900">
              <a:lnSpc>
                <a:spcPct val="90000"/>
              </a:lnSpc>
              <a:buFont typeface="Wingdings" panose="05000000000000000000" pitchFamily="2" charset="2"/>
              <a:buChar char="§"/>
            </a:pPr>
            <a:r>
              <a:rPr lang="en-GB" sz="1600" dirty="0"/>
              <a:t>​</a:t>
            </a:r>
            <a:r>
              <a:rPr lang="en-GB" sz="1600" kern="1200" dirty="0">
                <a:solidFill>
                  <a:srgbClr val="303030"/>
                </a:solidFill>
                <a:effectLst/>
                <a:latin typeface="Arial" panose="020B0604020202020204" pitchFamily="34" charset="0"/>
                <a:ea typeface="Times New Roman" panose="02020603050405020304" pitchFamily="18" charset="0"/>
              </a:rPr>
              <a:t>Having a policy where all female and male patients must be given care by someone of the same gender – some people may prefer certain carers of the opposite gender or transgender people may want to be seen by the gender they identify with.</a:t>
            </a:r>
            <a:endParaRPr lang="en-GB" sz="16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GB" sz="1600" dirty="0">
                <a:solidFill>
                  <a:srgbClr val="303030"/>
                </a:solidFill>
                <a:effectLst/>
                <a:latin typeface="Arial" panose="020B0604020202020204" pitchFamily="34" charset="0"/>
                <a:ea typeface="Times New Roman" panose="02020603050405020304" pitchFamily="18" charset="0"/>
              </a:rPr>
              <a:t>Serving lunch to service users at a certain time each day without flexibility – this may not be accommodating of people who are fasting as part of their religious beliefs.</a:t>
            </a:r>
            <a:endParaRPr lang="en-GB" sz="16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GB" sz="1600" dirty="0">
                <a:solidFill>
                  <a:srgbClr val="303030"/>
                </a:solidFill>
                <a:effectLst/>
                <a:latin typeface="Arial" panose="020B0604020202020204" pitchFamily="34" charset="0"/>
                <a:ea typeface="Times New Roman" panose="02020603050405020304" pitchFamily="18" charset="0"/>
              </a:rPr>
              <a:t>Having a policy where all staff are required to work on Sundays – this may disadvantage Christians that attend Church.</a:t>
            </a:r>
            <a:endParaRPr lang="en-GB" sz="16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GB" sz="1600" dirty="0">
                <a:solidFill>
                  <a:srgbClr val="303030"/>
                </a:solidFill>
                <a:effectLst/>
                <a:latin typeface="Arial" panose="020B0604020202020204" pitchFamily="34" charset="0"/>
                <a:ea typeface="Times New Roman" panose="02020603050405020304" pitchFamily="18" charset="0"/>
              </a:rPr>
              <a:t>An employer has decided that all staff must start working for a few hours on Saturdays. However, one member of staff is Jewish and cannot work on Saturdays as he observes Sabbath.</a:t>
            </a:r>
            <a:endParaRPr lang="en-GB" sz="1600" dirty="0"/>
          </a:p>
          <a:p>
            <a:pPr fontAlgn="base"/>
            <a:r>
              <a:rPr lang="en-GB" sz="1600" dirty="0"/>
              <a:t>​</a:t>
            </a:r>
          </a:p>
          <a:p>
            <a:pPr fontAlgn="base"/>
            <a:r>
              <a:rPr lang="en-GB" sz="1600" dirty="0"/>
              <a:t>​</a:t>
            </a:r>
          </a:p>
          <a:p>
            <a:pPr marL="285750" indent="-285750">
              <a:spcBef>
                <a:spcPts val="1000"/>
              </a:spcBef>
              <a:buFont typeface="Wingdings" pitchFamily="2" charset="2"/>
              <a:buChar char="§"/>
              <a:defRPr/>
            </a:pP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1986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C281C0-B281-CFFA-ABB3-7D28D151D13B}"/>
              </a:ext>
            </a:extLst>
          </p:cNvPr>
          <p:cNvSpPr txBox="1"/>
          <p:nvPr/>
        </p:nvSpPr>
        <p:spPr>
          <a:xfrm>
            <a:off x="476366" y="1539892"/>
            <a:ext cx="4979988" cy="4919295"/>
          </a:xfrm>
          <a:prstGeom prst="rect">
            <a:avLst/>
          </a:prstGeom>
          <a:noFill/>
        </p:spPr>
        <p:txBody>
          <a:bodyPr wrap="square">
            <a:spAutoFit/>
          </a:bodyPr>
          <a:lstStyle/>
          <a:p>
            <a:pPr marL="285750" indent="-285750">
              <a:spcAft>
                <a:spcPts val="600"/>
              </a:spcAft>
              <a:buClr>
                <a:srgbClr val="005EB8"/>
              </a:buClr>
              <a:buFont typeface="Wingdings" pitchFamily="2" charset="2"/>
              <a:buChar char="§"/>
            </a:pPr>
            <a:r>
              <a:rPr lang="en-US" sz="1400" dirty="0">
                <a:latin typeface="Arial" panose="020B0604020202020204" pitchFamily="34" charset="0"/>
                <a:cs typeface="Arial" panose="020B0604020202020204" pitchFamily="34" charset="0"/>
              </a:rPr>
              <a:t>The Covid-19 pandemic has had a disproportionate impact on people from Black, Asian and minority ethnic communities.</a:t>
            </a:r>
          </a:p>
          <a:p>
            <a:pPr marL="285750" indent="-285750">
              <a:spcAft>
                <a:spcPts val="600"/>
              </a:spcAft>
              <a:buClr>
                <a:srgbClr val="005EB8"/>
              </a:buClr>
              <a:buFont typeface="Wingdings" pitchFamily="2" charset="2"/>
              <a:buChar char="§"/>
            </a:pPr>
            <a:r>
              <a:rPr lang="en-US" sz="1400" dirty="0">
                <a:latin typeface="Arial" panose="020B0604020202020204" pitchFamily="34" charset="0"/>
                <a:cs typeface="Arial" panose="020B0604020202020204" pitchFamily="34" charset="0"/>
              </a:rPr>
              <a:t>Think Local Act Personal commissioned some specific work as a contribution to addressing this.</a:t>
            </a:r>
          </a:p>
          <a:p>
            <a:pPr marL="285750" lvl="0" indent="-285750" defTabSz="914400">
              <a:lnSpc>
                <a:spcPct val="90000"/>
              </a:lnSpc>
              <a:spcBef>
                <a:spcPts val="1000"/>
              </a:spcBef>
              <a:buClr>
                <a:srgbClr val="005EB8"/>
              </a:buClr>
              <a:buFont typeface="Wingdings" pitchFamily="2" charset="2"/>
              <a:buChar char="§"/>
              <a:defRPr/>
            </a:pPr>
            <a:r>
              <a:rPr lang="en-GB" sz="1400" dirty="0">
                <a:solidFill>
                  <a:prstClr val="black"/>
                </a:solidFill>
                <a:latin typeface="Arial" panose="020B0604020202020204" pitchFamily="34" charset="0"/>
                <a:cs typeface="Arial" panose="020B0604020202020204" pitchFamily="34" charset="0"/>
              </a:rPr>
              <a:t>The aim of their project was to find examples of promising practice that demonstrate what good personalised care and support looks like for people in ethnically diverse communities.</a:t>
            </a:r>
          </a:p>
          <a:p>
            <a:pPr marL="285750" indent="-285750">
              <a:buClr>
                <a:srgbClr val="005EB8"/>
              </a:buClr>
              <a:buFont typeface="Wingdings" pitchFamily="2" charset="2"/>
              <a:buChar char="§"/>
            </a:pPr>
            <a:endParaRPr lang="en-GB" sz="1400"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This included identifying the factors that support high quality care and support, and the barriers that stand in the way. </a:t>
            </a:r>
          </a:p>
          <a:p>
            <a:pPr marL="285750" indent="-285750">
              <a:buClr>
                <a:srgbClr val="005EB8"/>
              </a:buClr>
              <a:buFont typeface="Wingdings" pitchFamily="2" charset="2"/>
              <a:buChar char="§"/>
            </a:pPr>
            <a:endParaRPr lang="en-GB" sz="1400"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The project was undertaken during the Covid-19 pandemic and so the work also highlights how organisations responded to this enormous challenge.</a:t>
            </a:r>
          </a:p>
          <a:p>
            <a:pPr marL="285750" indent="-285750">
              <a:buClr>
                <a:srgbClr val="005EB8"/>
              </a:buClr>
              <a:buFont typeface="Wingdings" pitchFamily="2" charset="2"/>
              <a:buChar char="§"/>
            </a:pPr>
            <a:endParaRPr lang="en-GB" sz="1400" dirty="0">
              <a:latin typeface="Arial" panose="020B0604020202020204" pitchFamily="34" charset="0"/>
              <a:cs typeface="Arial" panose="020B0604020202020204" pitchFamily="34" charset="0"/>
            </a:endParaRPr>
          </a:p>
          <a:p>
            <a:pPr marL="285750" indent="-285750">
              <a:buClr>
                <a:srgbClr val="005EB8"/>
              </a:buClr>
              <a:buFont typeface="Wingdings" pitchFamily="2" charset="2"/>
              <a:buChar char="§"/>
            </a:pPr>
            <a:r>
              <a:rPr lang="en-GB" sz="1400" dirty="0">
                <a:latin typeface="Arial" panose="020B0604020202020204" pitchFamily="34" charset="0"/>
                <a:cs typeface="Arial" panose="020B0604020202020204" pitchFamily="34" charset="0"/>
              </a:rPr>
              <a:t>The report outlines key aspects of personalisation.</a:t>
            </a:r>
          </a:p>
          <a:p>
            <a:pPr lvl="0" defTabSz="914400">
              <a:lnSpc>
                <a:spcPct val="90000"/>
              </a:lnSpc>
              <a:spcBef>
                <a:spcPts val="1000"/>
              </a:spcBef>
              <a:buClr>
                <a:srgbClr val="005EB8"/>
              </a:buClr>
              <a:defRPr/>
            </a:pPr>
            <a:r>
              <a:rPr lang="en-GB" sz="1400" dirty="0">
                <a:solidFill>
                  <a:prstClr val="black"/>
                </a:solidFill>
                <a:latin typeface="Arial" panose="020B0604020202020204" pitchFamily="34" charset="0"/>
                <a:cs typeface="Arial" panose="020B0604020202020204" pitchFamily="34" charset="0"/>
              </a:rPr>
              <a:t> </a:t>
            </a:r>
          </a:p>
          <a:p>
            <a:pPr marL="285750" indent="-285750" fontAlgn="base">
              <a:buClr>
                <a:srgbClr val="005EB8"/>
              </a:buClr>
              <a:buFont typeface="Wingdings" pitchFamily="2" charset="2"/>
              <a:buChar char="§"/>
            </a:pPr>
            <a:endParaRPr lang="en-US" sz="1400" dirty="0"/>
          </a:p>
        </p:txBody>
      </p:sp>
      <p:pic>
        <p:nvPicPr>
          <p:cNvPr id="8" name="Picture 7">
            <a:extLst>
              <a:ext uri="{FF2B5EF4-FFF2-40B4-BE49-F238E27FC236}">
                <a16:creationId xmlns:a16="http://schemas.microsoft.com/office/drawing/2014/main" id="{27B46362-8200-1A88-63AC-E48D71DC2CB8}"/>
              </a:ext>
            </a:extLst>
          </p:cNvPr>
          <p:cNvPicPr>
            <a:picLocks noChangeAspect="1"/>
          </p:cNvPicPr>
          <p:nvPr/>
        </p:nvPicPr>
        <p:blipFill>
          <a:blip r:embed="rId3">
            <a:alphaModFix amt="10000"/>
          </a:blip>
          <a:stretch>
            <a:fillRect/>
          </a:stretch>
        </p:blipFill>
        <p:spPr>
          <a:xfrm>
            <a:off x="4801839" y="-779346"/>
            <a:ext cx="4208346" cy="4208346"/>
          </a:xfrm>
          <a:prstGeom prst="rect">
            <a:avLst/>
          </a:prstGeom>
        </p:spPr>
      </p:pic>
      <p:pic>
        <p:nvPicPr>
          <p:cNvPr id="1026" name="Picture 3">
            <a:extLst>
              <a:ext uri="{FF2B5EF4-FFF2-40B4-BE49-F238E27FC236}">
                <a16:creationId xmlns:a16="http://schemas.microsoft.com/office/drawing/2014/main" id="{1B1063BA-B3B4-4CBE-B099-976536D4A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550" y="3933716"/>
            <a:ext cx="3379439" cy="19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2A57517-F8F5-4597-9744-96B15DBAFBC6}"/>
              </a:ext>
            </a:extLst>
          </p:cNvPr>
          <p:cNvSpPr txBox="1"/>
          <p:nvPr/>
        </p:nvSpPr>
        <p:spPr>
          <a:xfrm>
            <a:off x="476366" y="398813"/>
            <a:ext cx="5982050" cy="1246495"/>
          </a:xfrm>
          <a:prstGeom prst="rect">
            <a:avLst/>
          </a:prstGeom>
          <a:noFill/>
        </p:spPr>
        <p:txBody>
          <a:bodyPr wrap="square">
            <a:spAutoFit/>
          </a:bodyPr>
          <a:lstStyle/>
          <a:p>
            <a:pPr>
              <a:spcAft>
                <a:spcPts val="600"/>
              </a:spcAft>
              <a:buClr>
                <a:srgbClr val="005EB8"/>
              </a:buClr>
            </a:pPr>
            <a:r>
              <a:rPr lang="en-GB" sz="2800" b="1" dirty="0">
                <a:solidFill>
                  <a:srgbClr val="005EB8"/>
                </a:solidFill>
                <a:latin typeface="Arial" panose="020B0604020202020204" pitchFamily="34" charset="0"/>
                <a:cs typeface="Arial" panose="020B0604020202020204" pitchFamily="34" charset="0"/>
              </a:rPr>
              <a:t>Personalisation in black, Asian and minority ethnic communities</a:t>
            </a:r>
          </a:p>
          <a:p>
            <a:pPr marL="285750" indent="-285750" fontAlgn="base">
              <a:buClr>
                <a:srgbClr val="005EB8"/>
              </a:buClr>
              <a:buFont typeface="Wingdings" pitchFamily="2" charset="2"/>
              <a:buChar char="§"/>
            </a:pPr>
            <a:endParaRPr lang="en-US" sz="1400" dirty="0"/>
          </a:p>
        </p:txBody>
      </p:sp>
    </p:spTree>
    <p:extLst>
      <p:ext uri="{BB962C8B-B14F-4D97-AF65-F5344CB8AC3E}">
        <p14:creationId xmlns:p14="http://schemas.microsoft.com/office/powerpoint/2010/main" val="1406369930"/>
      </p:ext>
    </p:extLst>
  </p:cSld>
  <p:clrMapOvr>
    <a:masterClrMapping/>
  </p:clrMapOvr>
</p:sld>
</file>

<file path=ppt/theme/theme1.xml><?xml version="1.0" encoding="utf-8"?>
<a:theme xmlns:a="http://schemas.openxmlformats.org/drawingml/2006/main" name="Title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btitle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spok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espoke content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d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BB9B6B381FB54CA1648707A35FA531" ma:contentTypeVersion="12" ma:contentTypeDescription="Create a new document." ma:contentTypeScope="" ma:versionID="c26f82ae0843c280e1b157fbe597b34a">
  <xsd:schema xmlns:xsd="http://www.w3.org/2001/XMLSchema" xmlns:xs="http://www.w3.org/2001/XMLSchema" xmlns:p="http://schemas.microsoft.com/office/2006/metadata/properties" xmlns:ns2="46efba7f-1bee-48ed-a38d-e62b14086ac3" xmlns:ns3="f3b990b4-effd-4ebf-b6fa-5771b1b24780" targetNamespace="http://schemas.microsoft.com/office/2006/metadata/properties" ma:root="true" ma:fieldsID="6d0cf689b9d6291c94e61a6b1d56b08e" ns2:_="" ns3:_="">
    <xsd:import namespace="46efba7f-1bee-48ed-a38d-e62b14086ac3"/>
    <xsd:import namespace="f3b990b4-effd-4ebf-b6fa-5771b1b247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efba7f-1bee-48ed-a38d-e62b14086a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b990b4-effd-4ebf-b6fa-5771b1b2478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9CEC16-726A-4827-8185-DDB5ED6B4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efba7f-1bee-48ed-a38d-e62b14086ac3"/>
    <ds:schemaRef ds:uri="f3b990b4-effd-4ebf-b6fa-5771b1b247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AD54DB-1719-4645-9709-8F878C2AFFCF}">
  <ds:schemaRefs>
    <ds:schemaRef ds:uri="http://schemas.openxmlformats.org/package/2006/metadata/core-properties"/>
    <ds:schemaRef ds:uri="http://purl.org/dc/terms/"/>
    <ds:schemaRef ds:uri="http://schemas.microsoft.com/office/infopath/2007/PartnerControls"/>
    <ds:schemaRef ds:uri="http://purl.org/dc/dcmitype/"/>
    <ds:schemaRef ds:uri="http://www.w3.org/XML/1998/namespace"/>
    <ds:schemaRef ds:uri="http://purl.org/dc/elements/1.1/"/>
    <ds:schemaRef ds:uri="http://schemas.microsoft.com/office/2006/documentManagement/types"/>
    <ds:schemaRef ds:uri="f3b990b4-effd-4ebf-b6fa-5771b1b24780"/>
    <ds:schemaRef ds:uri="46efba7f-1bee-48ed-a38d-e62b14086ac3"/>
    <ds:schemaRef ds:uri="http://schemas.microsoft.com/office/2006/metadata/properties"/>
  </ds:schemaRefs>
</ds:datastoreItem>
</file>

<file path=customXml/itemProps3.xml><?xml version="1.0" encoding="utf-8"?>
<ds:datastoreItem xmlns:ds="http://schemas.openxmlformats.org/officeDocument/2006/customXml" ds:itemID="{897EF87C-FFC9-49A8-9F99-098EB5D258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6036</TotalTime>
  <Words>2539</Words>
  <Application>Microsoft Office PowerPoint</Application>
  <PresentationFormat>On-screen Show (4:3)</PresentationFormat>
  <Paragraphs>252</Paragraphs>
  <Slides>25</Slides>
  <Notes>23</Notes>
  <HiddenSlides>0</HiddenSlides>
  <MMClips>0</MMClips>
  <ScaleCrop>false</ScaleCrop>
  <HeadingPairs>
    <vt:vector size="4" baseType="variant">
      <vt:variant>
        <vt:lpstr>Theme</vt:lpstr>
      </vt:variant>
      <vt:variant>
        <vt:i4>6</vt:i4>
      </vt:variant>
      <vt:variant>
        <vt:lpstr>Slide Titles</vt:lpstr>
      </vt:variant>
      <vt:variant>
        <vt:i4>25</vt:i4>
      </vt:variant>
    </vt:vector>
  </HeadingPairs>
  <TitlesOfParts>
    <vt:vector size="31" baseType="lpstr">
      <vt:lpstr>Title slides</vt:lpstr>
      <vt:lpstr>Subtitle slides</vt:lpstr>
      <vt:lpstr>Content slides</vt:lpstr>
      <vt:lpstr>Bespoke title slides</vt:lpstr>
      <vt:lpstr>Bespoke content slides</vt:lpstr>
      <vt:lpstr>End slides</vt:lpstr>
      <vt:lpstr>PowerPoint Presentation</vt:lpstr>
      <vt:lpstr>NOTE: This is part 2 of 3 training sessions. </vt:lpstr>
      <vt:lpstr>Domestics            </vt:lpstr>
      <vt:lpstr>PowerPoint Presentation</vt:lpstr>
      <vt:lpstr>Legislation​</vt:lpstr>
      <vt:lpstr>What is Direct and Indirect Discrimination?</vt:lpstr>
      <vt:lpstr>Direct Discrimination</vt:lpstr>
      <vt:lpstr>Indirect Discrimination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Owen</dc:creator>
  <cp:lastModifiedBy>Edward Hopkins</cp:lastModifiedBy>
  <cp:revision>301</cp:revision>
  <dcterms:created xsi:type="dcterms:W3CDTF">2019-11-26T09:38:15Z</dcterms:created>
  <dcterms:modified xsi:type="dcterms:W3CDTF">2022-10-06T13:46:28Z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0x010100D0BB9B6B381FB54CA1648707A35FA531</vt:lpwstr>
  </property>
  <property fmtid="{D5CDD505-2E9C-101B-9397-08002B2CF9AE}" pid="3" name="Order">
    <vt:r8>1107200</vt:r8>
  </property>
  <property fmtid="{D5CDD505-2E9C-101B-9397-08002B2CF9AE}" pid="4" name="MSIP_Label_f194113b-ecba-4458-8e2e-fa038bf17a69_Enabled">
    <vt:lpwstr>true</vt:lpwstr>
  </property>
  <property fmtid="{D5CDD505-2E9C-101B-9397-08002B2CF9AE}" pid="5" name="MSIP_Label_f194113b-ecba-4458-8e2e-fa038bf17a69_SetDate">
    <vt:lpwstr>2022-10-06T13:45:10Z</vt:lpwstr>
  </property>
  <property fmtid="{D5CDD505-2E9C-101B-9397-08002B2CF9AE}" pid="6" name="MSIP_Label_f194113b-ecba-4458-8e2e-fa038bf17a69_Method">
    <vt:lpwstr>Standard</vt:lpwstr>
  </property>
  <property fmtid="{D5CDD505-2E9C-101B-9397-08002B2CF9AE}" pid="7" name="MSIP_Label_f194113b-ecba-4458-8e2e-fa038bf17a69_Name">
    <vt:lpwstr>Internal</vt:lpwstr>
  </property>
  <property fmtid="{D5CDD505-2E9C-101B-9397-08002B2CF9AE}" pid="8" name="MSIP_Label_f194113b-ecba-4458-8e2e-fa038bf17a69_SiteId">
    <vt:lpwstr>5c317017-415d-43e6-ada1-7668f9ad3f9f</vt:lpwstr>
  </property>
  <property fmtid="{D5CDD505-2E9C-101B-9397-08002B2CF9AE}" pid="9" name="MSIP_Label_f194113b-ecba-4458-8e2e-fa038bf17a69_ActionId">
    <vt:lpwstr>7383d56b-66b2-4f0f-8b77-96f01f03d044</vt:lpwstr>
  </property>
  <property fmtid="{D5CDD505-2E9C-101B-9397-08002B2CF9AE}" pid="10" name="MSIP_Label_f194113b-ecba-4458-8e2e-fa038bf17a69_ContentBits">
    <vt:lpwstr>2</vt:lpwstr>
  </property>
  <property fmtid="{D5CDD505-2E9C-101B-9397-08002B2CF9AE}" pid="11" name="ClassificationContentMarkingFooterLocations">
    <vt:lpwstr>Title slides:3\Subtitle slides:3\Content slides:4\Bespoke title slides:3\Bespoke content slides:3\End slides:3</vt:lpwstr>
  </property>
  <property fmtid="{D5CDD505-2E9C-101B-9397-08002B2CF9AE}" pid="12" name="ClassificationContentMarkingFooterText">
    <vt:lpwstr>Internal </vt:lpwstr>
  </property>
</Properties>
</file>