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17" r:id="rId5"/>
    <p:sldMasterId id="2147483691" r:id="rId6"/>
    <p:sldMasterId id="2147483686" r:id="rId7"/>
    <p:sldMasterId id="2147483682" r:id="rId8"/>
    <p:sldMasterId id="2147483684" r:id="rId9"/>
  </p:sldMasterIdLst>
  <p:notesMasterIdLst>
    <p:notesMasterId r:id="rId34"/>
  </p:notesMasterIdLst>
  <p:handoutMasterIdLst>
    <p:handoutMasterId r:id="rId35"/>
  </p:handoutMasterIdLst>
  <p:sldIdLst>
    <p:sldId id="257" r:id="rId10"/>
    <p:sldId id="258" r:id="rId11"/>
    <p:sldId id="259" r:id="rId12"/>
    <p:sldId id="260" r:id="rId13"/>
    <p:sldId id="262" r:id="rId14"/>
    <p:sldId id="264" r:id="rId15"/>
    <p:sldId id="265" r:id="rId16"/>
    <p:sldId id="279" r:id="rId17"/>
    <p:sldId id="266" r:id="rId18"/>
    <p:sldId id="268" r:id="rId19"/>
    <p:sldId id="269" r:id="rId20"/>
    <p:sldId id="271" r:id="rId21"/>
    <p:sldId id="270" r:id="rId22"/>
    <p:sldId id="272" r:id="rId23"/>
    <p:sldId id="273" r:id="rId24"/>
    <p:sldId id="274" r:id="rId25"/>
    <p:sldId id="275" r:id="rId26"/>
    <p:sldId id="276" r:id="rId27"/>
    <p:sldId id="280" r:id="rId28"/>
    <p:sldId id="281" r:id="rId29"/>
    <p:sldId id="282" r:id="rId30"/>
    <p:sldId id="277" r:id="rId31"/>
    <p:sldId id="278" r:id="rId32"/>
    <p:sldId id="28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 Simons" initials="FS" lastIdx="3" clrIdx="0">
    <p:extLst>
      <p:ext uri="{19B8F6BF-5375-455C-9EA6-DF929625EA0E}">
        <p15:presenceInfo xmlns:p15="http://schemas.microsoft.com/office/powerpoint/2012/main" userId="S::fran.simons@skillsforcare.org.uk::2850918c-2d37-42f3-b01f-652f037da03d" providerId="AD"/>
      </p:ext>
    </p:extLst>
  </p:cmAuthor>
  <p:cmAuthor id="2" name="Juliet Green" initials="JG" lastIdx="31" clrIdx="1">
    <p:extLst>
      <p:ext uri="{19B8F6BF-5375-455C-9EA6-DF929625EA0E}">
        <p15:presenceInfo xmlns:p15="http://schemas.microsoft.com/office/powerpoint/2012/main" userId="S::juliet.green@skillsforcare.org.uk::72ad3bb9-ef0d-4629-b366-dd58d266c002" providerId="AD"/>
      </p:ext>
    </p:extLst>
  </p:cmAuthor>
  <p:cmAuthor id="3" name="Jill Croskell" initials="JC" lastIdx="6" clrIdx="2">
    <p:extLst>
      <p:ext uri="{19B8F6BF-5375-455C-9EA6-DF929625EA0E}">
        <p15:presenceInfo xmlns:p15="http://schemas.microsoft.com/office/powerpoint/2012/main" userId="S::jill.croskell@skillsforcare.org.uk::cbecb17c-f14d-4fe4-82f4-843463434305" providerId="AD"/>
      </p:ext>
    </p:extLst>
  </p:cmAuthor>
  <p:cmAuthor id="4" name="Holly Irwin" initials="HI" lastIdx="8" clrIdx="3">
    <p:extLst>
      <p:ext uri="{19B8F6BF-5375-455C-9EA6-DF929625EA0E}">
        <p15:presenceInfo xmlns:p15="http://schemas.microsoft.com/office/powerpoint/2012/main" userId="S::holly.irwin@skillsforcare.org.uk::1e9d338b-74a5-4df6-bbb5-3030d6c930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B0036A"/>
    <a:srgbClr val="FFCC00"/>
    <a:srgbClr val="FFCCCC"/>
    <a:srgbClr val="FFFFCC"/>
    <a:srgbClr val="CCFFCC"/>
    <a:srgbClr val="CCCCFF"/>
    <a:srgbClr val="E87722"/>
    <a:srgbClr val="FFB81C"/>
    <a:srgbClr val="00A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BC5FE-D055-4B8D-A75A-B625050414D8}" v="2" dt="2022-10-19T11:14:30.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5"/>
    <p:restoredTop sz="75688" autoAdjust="0"/>
  </p:normalViewPr>
  <p:slideViewPr>
    <p:cSldViewPr snapToGrid="0">
      <p:cViewPr varScale="1">
        <p:scale>
          <a:sx n="50" d="100"/>
          <a:sy n="50" d="100"/>
        </p:scale>
        <p:origin x="1640" y="24"/>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Hopkins" userId="dc8e6e9b-98db-402e-890a-5b1c64b3f31e" providerId="ADAL" clId="{962BC5FE-D055-4B8D-A75A-B625050414D8}"/>
    <pc:docChg chg="custSel modSld">
      <pc:chgData name="Edward Hopkins" userId="dc8e6e9b-98db-402e-890a-5b1c64b3f31e" providerId="ADAL" clId="{962BC5FE-D055-4B8D-A75A-B625050414D8}" dt="2022-10-19T11:14:46.652" v="21" actId="1076"/>
      <pc:docMkLst>
        <pc:docMk/>
      </pc:docMkLst>
      <pc:sldChg chg="addSp delSp modSp mod modClrScheme chgLayout">
        <pc:chgData name="Edward Hopkins" userId="dc8e6e9b-98db-402e-890a-5b1c64b3f31e" providerId="ADAL" clId="{962BC5FE-D055-4B8D-A75A-B625050414D8}" dt="2022-10-19T11:14:46.652" v="21" actId="1076"/>
        <pc:sldMkLst>
          <pc:docMk/>
          <pc:sldMk cId="1921659513" sldId="262"/>
        </pc:sldMkLst>
        <pc:spChg chg="mod ord">
          <ac:chgData name="Edward Hopkins" userId="dc8e6e9b-98db-402e-890a-5b1c64b3f31e" providerId="ADAL" clId="{962BC5FE-D055-4B8D-A75A-B625050414D8}" dt="2022-10-19T11:14:08.701" v="16" actId="1037"/>
          <ac:spMkLst>
            <pc:docMk/>
            <pc:sldMk cId="1921659513" sldId="262"/>
            <ac:spMk id="7" creationId="{E2C86B04-9A02-C597-F1DC-E52DD0C0F3EF}"/>
          </ac:spMkLst>
        </pc:spChg>
        <pc:picChg chg="add del mod">
          <ac:chgData name="Edward Hopkins" userId="dc8e6e9b-98db-402e-890a-5b1c64b3f31e" providerId="ADAL" clId="{962BC5FE-D055-4B8D-A75A-B625050414D8}" dt="2022-10-19T11:14:32.363" v="20" actId="478"/>
          <ac:picMkLst>
            <pc:docMk/>
            <pc:sldMk cId="1921659513" sldId="262"/>
            <ac:picMk id="3" creationId="{30E7299B-A429-D85B-E3DF-7D600DBEB181}"/>
          </ac:picMkLst>
        </pc:picChg>
        <pc:picChg chg="mod">
          <ac:chgData name="Edward Hopkins" userId="dc8e6e9b-98db-402e-890a-5b1c64b3f31e" providerId="ADAL" clId="{962BC5FE-D055-4B8D-A75A-B625050414D8}" dt="2022-10-19T11:13:40.748" v="11" actId="1076"/>
          <ac:picMkLst>
            <pc:docMk/>
            <pc:sldMk cId="1921659513" sldId="262"/>
            <ac:picMk id="5" creationId="{E910465B-B946-8DE9-6E25-0989A8C48EA5}"/>
          </ac:picMkLst>
        </pc:picChg>
        <pc:picChg chg="mod">
          <ac:chgData name="Edward Hopkins" userId="dc8e6e9b-98db-402e-890a-5b1c64b3f31e" providerId="ADAL" clId="{962BC5FE-D055-4B8D-A75A-B625050414D8}" dt="2022-10-19T11:13:38.532" v="10" actId="1076"/>
          <ac:picMkLst>
            <pc:docMk/>
            <pc:sldMk cId="1921659513" sldId="262"/>
            <ac:picMk id="8" creationId="{8BA94B83-A8D7-946A-A384-0BBA5959B87C}"/>
          </ac:picMkLst>
        </pc:picChg>
        <pc:picChg chg="del">
          <ac:chgData name="Edward Hopkins" userId="dc8e6e9b-98db-402e-890a-5b1c64b3f31e" providerId="ADAL" clId="{962BC5FE-D055-4B8D-A75A-B625050414D8}" dt="2022-10-19T11:13:25.443" v="7" actId="478"/>
          <ac:picMkLst>
            <pc:docMk/>
            <pc:sldMk cId="1921659513" sldId="262"/>
            <ac:picMk id="9" creationId="{48D1213A-ECEC-F449-7F1D-8696EF2A92AD}"/>
          </ac:picMkLst>
        </pc:picChg>
        <pc:picChg chg="add mod">
          <ac:chgData name="Edward Hopkins" userId="dc8e6e9b-98db-402e-890a-5b1c64b3f31e" providerId="ADAL" clId="{962BC5FE-D055-4B8D-A75A-B625050414D8}" dt="2022-10-19T11:14:46.652" v="21" actId="1076"/>
          <ac:picMkLst>
            <pc:docMk/>
            <pc:sldMk cId="1921659513" sldId="262"/>
            <ac:picMk id="10" creationId="{3B0BAE5A-03C7-A590-58BA-7D2FC7E6F5EC}"/>
          </ac:picMkLst>
        </pc:picChg>
        <pc:picChg chg="mod">
          <ac:chgData name="Edward Hopkins" userId="dc8e6e9b-98db-402e-890a-5b1c64b3f31e" providerId="ADAL" clId="{962BC5FE-D055-4B8D-A75A-B625050414D8}" dt="2022-10-19T11:13:20.039" v="5" actId="1076"/>
          <ac:picMkLst>
            <pc:docMk/>
            <pc:sldMk cId="1921659513" sldId="262"/>
            <ac:picMk id="11" creationId="{5BE63129-A819-59A9-1BED-BAF6F40DD352}"/>
          </ac:picMkLst>
        </pc:picChg>
      </pc:sldChg>
    </pc:docChg>
  </pc:docChgLst>
  <pc:docChgLst>
    <pc:chgData name="Margaret Sharpe" userId="S::margaret.sharpe@skillsforcare.org.uk::4191a132-42b3-4eb6-ac20-0e3d3c12c6bd" providerId="AD" clId="Web-{DF167D64-2226-4954-9C28-E5E68634235F}"/>
    <pc:docChg chg="mod modMainMaster">
      <pc:chgData name="Margaret Sharpe" userId="S::margaret.sharpe@skillsforcare.org.uk::4191a132-42b3-4eb6-ac20-0e3d3c12c6bd" providerId="AD" clId="Web-{DF167D64-2226-4954-9C28-E5E68634235F}" dt="2022-08-30T16:06:34.497" v="1" actId="33475"/>
      <pc:docMkLst>
        <pc:docMk/>
      </pc:docMkLst>
      <pc:sldMasterChg chg="addSp">
        <pc:chgData name="Margaret Sharpe" userId="S::margaret.sharpe@skillsforcare.org.uk::4191a132-42b3-4eb6-ac20-0e3d3c12c6bd" providerId="AD" clId="Web-{DF167D64-2226-4954-9C28-E5E68634235F}" dt="2022-08-30T16:06:34.497" v="0" actId="33475"/>
        <pc:sldMasterMkLst>
          <pc:docMk/>
          <pc:sldMasterMk cId="4112092999" sldId="2147483672"/>
        </pc:sldMasterMkLst>
        <pc:spChg chg="add">
          <ac:chgData name="Margaret Sharpe" userId="S::margaret.sharpe@skillsforcare.org.uk::4191a132-42b3-4eb6-ac20-0e3d3c12c6bd" providerId="AD" clId="Web-{DF167D64-2226-4954-9C28-E5E68634235F}" dt="2022-08-30T16:06:34.497" v="0" actId="33475"/>
          <ac:spMkLst>
            <pc:docMk/>
            <pc:sldMasterMk cId="4112092999" sldId="2147483672"/>
            <ac:spMk id="3" creationId="{834FC4C2-5D1E-F936-6016-C89E4E004E45}"/>
          </ac:spMkLst>
        </pc:spChg>
      </pc:sldMasterChg>
      <pc:sldMasterChg chg="addSp">
        <pc:chgData name="Margaret Sharpe" userId="S::margaret.sharpe@skillsforcare.org.uk::4191a132-42b3-4eb6-ac20-0e3d3c12c6bd" providerId="AD" clId="Web-{DF167D64-2226-4954-9C28-E5E68634235F}" dt="2022-08-30T16:06:34.497" v="0" actId="33475"/>
        <pc:sldMasterMkLst>
          <pc:docMk/>
          <pc:sldMasterMk cId="3444756830" sldId="2147483682"/>
        </pc:sldMasterMkLst>
        <pc:spChg chg="add">
          <ac:chgData name="Margaret Sharpe" userId="S::margaret.sharpe@skillsforcare.org.uk::4191a132-42b3-4eb6-ac20-0e3d3c12c6bd" providerId="AD" clId="Web-{DF167D64-2226-4954-9C28-E5E68634235F}" dt="2022-08-30T16:06:34.497" v="0" actId="33475"/>
          <ac:spMkLst>
            <pc:docMk/>
            <pc:sldMasterMk cId="3444756830" sldId="2147483682"/>
            <ac:spMk id="3" creationId="{CCC1FCDF-F9DA-524A-784F-DB654D91A223}"/>
          </ac:spMkLst>
        </pc:spChg>
      </pc:sldMasterChg>
      <pc:sldMasterChg chg="addSp">
        <pc:chgData name="Margaret Sharpe" userId="S::margaret.sharpe@skillsforcare.org.uk::4191a132-42b3-4eb6-ac20-0e3d3c12c6bd" providerId="AD" clId="Web-{DF167D64-2226-4954-9C28-E5E68634235F}" dt="2022-08-30T16:06:34.497" v="0" actId="33475"/>
        <pc:sldMasterMkLst>
          <pc:docMk/>
          <pc:sldMasterMk cId="696758238" sldId="2147483684"/>
        </pc:sldMasterMkLst>
        <pc:spChg chg="add">
          <ac:chgData name="Margaret Sharpe" userId="S::margaret.sharpe@skillsforcare.org.uk::4191a132-42b3-4eb6-ac20-0e3d3c12c6bd" providerId="AD" clId="Web-{DF167D64-2226-4954-9C28-E5E68634235F}" dt="2022-08-30T16:06:34.497" v="0" actId="33475"/>
          <ac:spMkLst>
            <pc:docMk/>
            <pc:sldMasterMk cId="696758238" sldId="2147483684"/>
            <ac:spMk id="3" creationId="{CA7DC3CA-2415-393A-3392-54BF5DF9AB05}"/>
          </ac:spMkLst>
        </pc:spChg>
      </pc:sldMasterChg>
      <pc:sldMasterChg chg="addSp">
        <pc:chgData name="Margaret Sharpe" userId="S::margaret.sharpe@skillsforcare.org.uk::4191a132-42b3-4eb6-ac20-0e3d3c12c6bd" providerId="AD" clId="Web-{DF167D64-2226-4954-9C28-E5E68634235F}" dt="2022-08-30T16:06:34.497" v="0" actId="33475"/>
        <pc:sldMasterMkLst>
          <pc:docMk/>
          <pc:sldMasterMk cId="718475917" sldId="2147483686"/>
        </pc:sldMasterMkLst>
        <pc:spChg chg="add">
          <ac:chgData name="Margaret Sharpe" userId="S::margaret.sharpe@skillsforcare.org.uk::4191a132-42b3-4eb6-ac20-0e3d3c12c6bd" providerId="AD" clId="Web-{DF167D64-2226-4954-9C28-E5E68634235F}" dt="2022-08-30T16:06:34.497" v="0" actId="33475"/>
          <ac:spMkLst>
            <pc:docMk/>
            <pc:sldMasterMk cId="718475917" sldId="2147483686"/>
            <ac:spMk id="3" creationId="{565C5F04-C252-2429-E196-4175088A7F67}"/>
          </ac:spMkLst>
        </pc:spChg>
      </pc:sldMasterChg>
      <pc:sldMasterChg chg="addSp">
        <pc:chgData name="Margaret Sharpe" userId="S::margaret.sharpe@skillsforcare.org.uk::4191a132-42b3-4eb6-ac20-0e3d3c12c6bd" providerId="AD" clId="Web-{DF167D64-2226-4954-9C28-E5E68634235F}" dt="2022-08-30T16:06:34.497" v="0" actId="33475"/>
        <pc:sldMasterMkLst>
          <pc:docMk/>
          <pc:sldMasterMk cId="1612256413" sldId="2147483691"/>
        </pc:sldMasterMkLst>
        <pc:spChg chg="add">
          <ac:chgData name="Margaret Sharpe" userId="S::margaret.sharpe@skillsforcare.org.uk::4191a132-42b3-4eb6-ac20-0e3d3c12c6bd" providerId="AD" clId="Web-{DF167D64-2226-4954-9C28-E5E68634235F}" dt="2022-08-30T16:06:34.497" v="0" actId="33475"/>
          <ac:spMkLst>
            <pc:docMk/>
            <pc:sldMasterMk cId="1612256413" sldId="2147483691"/>
            <ac:spMk id="4" creationId="{918456E3-F3C7-FCF4-A028-E5B98D9DCE08}"/>
          </ac:spMkLst>
        </pc:spChg>
      </pc:sldMasterChg>
      <pc:sldMasterChg chg="addSp">
        <pc:chgData name="Margaret Sharpe" userId="S::margaret.sharpe@skillsforcare.org.uk::4191a132-42b3-4eb6-ac20-0e3d3c12c6bd" providerId="AD" clId="Web-{DF167D64-2226-4954-9C28-E5E68634235F}" dt="2022-08-30T16:06:34.497" v="0" actId="33475"/>
        <pc:sldMasterMkLst>
          <pc:docMk/>
          <pc:sldMasterMk cId="3143382474" sldId="2147483717"/>
        </pc:sldMasterMkLst>
        <pc:spChg chg="add">
          <ac:chgData name="Margaret Sharpe" userId="S::margaret.sharpe@skillsforcare.org.uk::4191a132-42b3-4eb6-ac20-0e3d3c12c6bd" providerId="AD" clId="Web-{DF167D64-2226-4954-9C28-E5E68634235F}" dt="2022-08-30T16:06:34.497" v="0" actId="33475"/>
          <ac:spMkLst>
            <pc:docMk/>
            <pc:sldMasterMk cId="3143382474" sldId="2147483717"/>
            <ac:spMk id="3" creationId="{29FF9704-A95B-0609-DC8B-C618EB83E038}"/>
          </ac:spMkLst>
        </pc:spChg>
      </pc:sldMasterChg>
    </pc:docChg>
  </pc:docChgLst>
  <pc:docChgLst>
    <pc:chgData name="Edward Hopkins" userId="dc8e6e9b-98db-402e-890a-5b1c64b3f31e" providerId="ADAL" clId="{ECC5C075-1EBB-4778-92A4-27DBE3DE244A}"/>
    <pc:docChg chg="custSel modSld">
      <pc:chgData name="Edward Hopkins" userId="dc8e6e9b-98db-402e-890a-5b1c64b3f31e" providerId="ADAL" clId="{ECC5C075-1EBB-4778-92A4-27DBE3DE244A}" dt="2022-08-12T08:40:46.851" v="13" actId="313"/>
      <pc:docMkLst>
        <pc:docMk/>
      </pc:docMkLst>
      <pc:sldChg chg="modSp mod">
        <pc:chgData name="Edward Hopkins" userId="dc8e6e9b-98db-402e-890a-5b1c64b3f31e" providerId="ADAL" clId="{ECC5C075-1EBB-4778-92A4-27DBE3DE244A}" dt="2022-08-12T08:40:46.851" v="13" actId="313"/>
        <pc:sldMkLst>
          <pc:docMk/>
          <pc:sldMk cId="3613774686" sldId="257"/>
        </pc:sldMkLst>
        <pc:spChg chg="mod">
          <ac:chgData name="Edward Hopkins" userId="dc8e6e9b-98db-402e-890a-5b1c64b3f31e" providerId="ADAL" clId="{ECC5C075-1EBB-4778-92A4-27DBE3DE244A}" dt="2022-08-12T08:40:46.851" v="13" actId="313"/>
          <ac:spMkLst>
            <pc:docMk/>
            <pc:sldMk cId="3613774686" sldId="257"/>
            <ac:spMk id="3" creationId="{A497B231-FE2E-F390-1221-80257B89FBE1}"/>
          </ac:spMkLst>
        </pc:spChg>
      </pc:sldChg>
    </pc:docChg>
  </pc:docChgLst>
  <pc:docChgLst>
    <pc:chgData name="Edward Hopkins" userId="dc8e6e9b-98db-402e-890a-5b1c64b3f31e" providerId="ADAL" clId="{1A3FA971-29C0-44C5-B4C9-31FE580443BC}"/>
    <pc:docChg chg="undo custSel modSld">
      <pc:chgData name="Edward Hopkins" userId="dc8e6e9b-98db-402e-890a-5b1c64b3f31e" providerId="ADAL" clId="{1A3FA971-29C0-44C5-B4C9-31FE580443BC}" dt="2022-08-12T08:50:09.365" v="2" actId="1076"/>
      <pc:docMkLst>
        <pc:docMk/>
      </pc:docMkLst>
      <pc:sldChg chg="modSp">
        <pc:chgData name="Edward Hopkins" userId="dc8e6e9b-98db-402e-890a-5b1c64b3f31e" providerId="ADAL" clId="{1A3FA971-29C0-44C5-B4C9-31FE580443BC}" dt="2022-08-12T08:49:54.851" v="0"/>
        <pc:sldMkLst>
          <pc:docMk/>
          <pc:sldMk cId="3205229154" sldId="258"/>
        </pc:sldMkLst>
        <pc:spChg chg="mod">
          <ac:chgData name="Edward Hopkins" userId="dc8e6e9b-98db-402e-890a-5b1c64b3f31e" providerId="ADAL" clId="{1A3FA971-29C0-44C5-B4C9-31FE580443BC}" dt="2022-08-12T08:49:54.851" v="0"/>
          <ac:spMkLst>
            <pc:docMk/>
            <pc:sldMk cId="3205229154" sldId="258"/>
            <ac:spMk id="3" creationId="{E423D767-9C57-6E8B-FCE7-43E914ED682E}"/>
          </ac:spMkLst>
        </pc:spChg>
        <pc:spChg chg="mod">
          <ac:chgData name="Edward Hopkins" userId="dc8e6e9b-98db-402e-890a-5b1c64b3f31e" providerId="ADAL" clId="{1A3FA971-29C0-44C5-B4C9-31FE580443BC}" dt="2022-08-12T08:49:54.851" v="0"/>
          <ac:spMkLst>
            <pc:docMk/>
            <pc:sldMk cId="3205229154" sldId="258"/>
            <ac:spMk id="4" creationId="{8F74CBBE-B700-A032-51EA-E62965953EF1}"/>
          </ac:spMkLst>
        </pc:spChg>
      </pc:sldChg>
      <pc:sldChg chg="modSp mod">
        <pc:chgData name="Edward Hopkins" userId="dc8e6e9b-98db-402e-890a-5b1c64b3f31e" providerId="ADAL" clId="{1A3FA971-29C0-44C5-B4C9-31FE580443BC}" dt="2022-08-12T08:50:09.365" v="2" actId="1076"/>
        <pc:sldMkLst>
          <pc:docMk/>
          <pc:sldMk cId="1302071841" sldId="268"/>
        </pc:sldMkLst>
        <pc:spChg chg="mod">
          <ac:chgData name="Edward Hopkins" userId="dc8e6e9b-98db-402e-890a-5b1c64b3f31e" providerId="ADAL" clId="{1A3FA971-29C0-44C5-B4C9-31FE580443BC}" dt="2022-08-12T08:50:09.365" v="2" actId="1076"/>
          <ac:spMkLst>
            <pc:docMk/>
            <pc:sldMk cId="1302071841" sldId="268"/>
            <ac:spMk id="46" creationId="{C343D6A0-33FB-81DF-5158-01700722C304}"/>
          </ac:spMkLst>
        </pc:spChg>
      </pc:sldChg>
      <pc:sldChg chg="modSp">
        <pc:chgData name="Edward Hopkins" userId="dc8e6e9b-98db-402e-890a-5b1c64b3f31e" providerId="ADAL" clId="{1A3FA971-29C0-44C5-B4C9-31FE580443BC}" dt="2022-08-12T08:49:54.851" v="0"/>
        <pc:sldMkLst>
          <pc:docMk/>
          <pc:sldMk cId="1295195096" sldId="280"/>
        </pc:sldMkLst>
        <pc:spChg chg="mod">
          <ac:chgData name="Edward Hopkins" userId="dc8e6e9b-98db-402e-890a-5b1c64b3f31e" providerId="ADAL" clId="{1A3FA971-29C0-44C5-B4C9-31FE580443BC}" dt="2022-08-12T08:49:54.851" v="0"/>
          <ac:spMkLst>
            <pc:docMk/>
            <pc:sldMk cId="1295195096" sldId="280"/>
            <ac:spMk id="3" creationId="{E94AE4C7-8676-5AAA-14B2-DDA88D8B22C3}"/>
          </ac:spMkLst>
        </pc:spChg>
      </pc:sldChg>
      <pc:sldChg chg="modSp">
        <pc:chgData name="Edward Hopkins" userId="dc8e6e9b-98db-402e-890a-5b1c64b3f31e" providerId="ADAL" clId="{1A3FA971-29C0-44C5-B4C9-31FE580443BC}" dt="2022-08-12T08:49:54.851" v="0"/>
        <pc:sldMkLst>
          <pc:docMk/>
          <pc:sldMk cId="2088688710" sldId="281"/>
        </pc:sldMkLst>
        <pc:spChg chg="mod">
          <ac:chgData name="Edward Hopkins" userId="dc8e6e9b-98db-402e-890a-5b1c64b3f31e" providerId="ADAL" clId="{1A3FA971-29C0-44C5-B4C9-31FE580443BC}" dt="2022-08-12T08:49:54.851" v="0"/>
          <ac:spMkLst>
            <pc:docMk/>
            <pc:sldMk cId="2088688710" sldId="281"/>
            <ac:spMk id="17" creationId="{94C0F149-CA42-4B37-5672-4C0C0F44DA32}"/>
          </ac:spMkLst>
        </pc:spChg>
      </pc:sldChg>
      <pc:sldChg chg="modSp">
        <pc:chgData name="Edward Hopkins" userId="dc8e6e9b-98db-402e-890a-5b1c64b3f31e" providerId="ADAL" clId="{1A3FA971-29C0-44C5-B4C9-31FE580443BC}" dt="2022-08-12T08:49:54.851" v="0"/>
        <pc:sldMkLst>
          <pc:docMk/>
          <pc:sldMk cId="776359448" sldId="282"/>
        </pc:sldMkLst>
        <pc:spChg chg="mod">
          <ac:chgData name="Edward Hopkins" userId="dc8e6e9b-98db-402e-890a-5b1c64b3f31e" providerId="ADAL" clId="{1A3FA971-29C0-44C5-B4C9-31FE580443BC}" dt="2022-08-12T08:49:54.851" v="0"/>
          <ac:spMkLst>
            <pc:docMk/>
            <pc:sldMk cId="776359448" sldId="282"/>
            <ac:spMk id="3" creationId="{E94AE4C7-8676-5AAA-14B2-DDA88D8B22C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10D1C5-C611-6044-ADE7-20462F95D6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C678EB7-8683-3D4A-B257-9724A20B80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3CB820-A449-A448-B1AD-1FAD9D18D087}" type="datetimeFigureOut">
              <a:rPr lang="en-GB" smtClean="0"/>
              <a:t>19/10/2022</a:t>
            </a:fld>
            <a:endParaRPr lang="en-GB"/>
          </a:p>
        </p:txBody>
      </p:sp>
      <p:sp>
        <p:nvSpPr>
          <p:cNvPr id="4" name="Footer Placeholder 3">
            <a:extLst>
              <a:ext uri="{FF2B5EF4-FFF2-40B4-BE49-F238E27FC236}">
                <a16:creationId xmlns:a16="http://schemas.microsoft.com/office/drawing/2014/main" id="{6B0332AA-E1A7-E148-9409-B1201AB906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A609170-FEDA-1D42-9A85-9C75F30CC5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408056-F800-D243-93C1-74005A17F04A}" type="slidenum">
              <a:rPr lang="en-GB" smtClean="0"/>
              <a:t>‹#›</a:t>
            </a:fld>
            <a:endParaRPr lang="en-GB"/>
          </a:p>
        </p:txBody>
      </p:sp>
    </p:spTree>
    <p:extLst>
      <p:ext uri="{BB962C8B-B14F-4D97-AF65-F5344CB8AC3E}">
        <p14:creationId xmlns:p14="http://schemas.microsoft.com/office/powerpoint/2010/main" val="306300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E30D2-496F-4335-94FD-7CD205B40B2C}" type="datetimeFigureOut">
              <a:rPr lang="en-GB" smtClean="0"/>
              <a:t>19/10/2022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B467E-689E-4776-8297-2FB7C7A995D4}" type="slidenum">
              <a:rPr lang="en-GB" smtClean="0"/>
              <a:t>‹#›</a:t>
            </a:fld>
            <a:endParaRPr lang="en-GB"/>
          </a:p>
        </p:txBody>
      </p:sp>
    </p:spTree>
    <p:extLst>
      <p:ext uri="{BB962C8B-B14F-4D97-AF65-F5344CB8AC3E}">
        <p14:creationId xmlns:p14="http://schemas.microsoft.com/office/powerpoint/2010/main" val="296201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a:t>
            </a:fld>
            <a:endParaRPr lang="en-GB"/>
          </a:p>
        </p:txBody>
      </p:sp>
    </p:spTree>
    <p:extLst>
      <p:ext uri="{BB962C8B-B14F-4D97-AF65-F5344CB8AC3E}">
        <p14:creationId xmlns:p14="http://schemas.microsoft.com/office/powerpoint/2010/main" val="239270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11</a:t>
            </a:fld>
            <a:endParaRPr lang="en-GB"/>
          </a:p>
        </p:txBody>
      </p:sp>
    </p:spTree>
    <p:extLst>
      <p:ext uri="{BB962C8B-B14F-4D97-AF65-F5344CB8AC3E}">
        <p14:creationId xmlns:p14="http://schemas.microsoft.com/office/powerpoint/2010/main" val="3331807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12</a:t>
            </a:fld>
            <a:endParaRPr lang="en-GB"/>
          </a:p>
        </p:txBody>
      </p:sp>
    </p:spTree>
    <p:extLst>
      <p:ext uri="{BB962C8B-B14F-4D97-AF65-F5344CB8AC3E}">
        <p14:creationId xmlns:p14="http://schemas.microsoft.com/office/powerpoint/2010/main" val="2755471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13</a:t>
            </a:fld>
            <a:endParaRPr lang="en-GB"/>
          </a:p>
        </p:txBody>
      </p:sp>
    </p:spTree>
    <p:extLst>
      <p:ext uri="{BB962C8B-B14F-4D97-AF65-F5344CB8AC3E}">
        <p14:creationId xmlns:p14="http://schemas.microsoft.com/office/powerpoint/2010/main" val="1670401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14</a:t>
            </a:fld>
            <a:endParaRPr lang="en-GB"/>
          </a:p>
        </p:txBody>
      </p:sp>
    </p:spTree>
    <p:extLst>
      <p:ext uri="{BB962C8B-B14F-4D97-AF65-F5344CB8AC3E}">
        <p14:creationId xmlns:p14="http://schemas.microsoft.com/office/powerpoint/2010/main" val="1163687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15</a:t>
            </a:fld>
            <a:endParaRPr lang="en-GB"/>
          </a:p>
        </p:txBody>
      </p:sp>
    </p:spTree>
    <p:extLst>
      <p:ext uri="{BB962C8B-B14F-4D97-AF65-F5344CB8AC3E}">
        <p14:creationId xmlns:p14="http://schemas.microsoft.com/office/powerpoint/2010/main" val="150859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16</a:t>
            </a:fld>
            <a:endParaRPr lang="en-GB"/>
          </a:p>
        </p:txBody>
      </p:sp>
    </p:spTree>
    <p:extLst>
      <p:ext uri="{BB962C8B-B14F-4D97-AF65-F5344CB8AC3E}">
        <p14:creationId xmlns:p14="http://schemas.microsoft.com/office/powerpoint/2010/main" val="313113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17</a:t>
            </a:fld>
            <a:endParaRPr lang="en-GB"/>
          </a:p>
        </p:txBody>
      </p:sp>
    </p:spTree>
    <p:extLst>
      <p:ext uri="{BB962C8B-B14F-4D97-AF65-F5344CB8AC3E}">
        <p14:creationId xmlns:p14="http://schemas.microsoft.com/office/powerpoint/2010/main" val="831492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18</a:t>
            </a:fld>
            <a:endParaRPr lang="en-GB"/>
          </a:p>
        </p:txBody>
      </p:sp>
    </p:spTree>
    <p:extLst>
      <p:ext uri="{BB962C8B-B14F-4D97-AF65-F5344CB8AC3E}">
        <p14:creationId xmlns:p14="http://schemas.microsoft.com/office/powerpoint/2010/main" val="2367172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19</a:t>
            </a:fld>
            <a:endParaRPr lang="en-GB"/>
          </a:p>
        </p:txBody>
      </p:sp>
    </p:spTree>
    <p:extLst>
      <p:ext uri="{BB962C8B-B14F-4D97-AF65-F5344CB8AC3E}">
        <p14:creationId xmlns:p14="http://schemas.microsoft.com/office/powerpoint/2010/main" val="1724493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20</a:t>
            </a:fld>
            <a:endParaRPr lang="en-GB"/>
          </a:p>
        </p:txBody>
      </p:sp>
    </p:spTree>
    <p:extLst>
      <p:ext uri="{BB962C8B-B14F-4D97-AF65-F5344CB8AC3E}">
        <p14:creationId xmlns:p14="http://schemas.microsoft.com/office/powerpoint/2010/main" val="197628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2</a:t>
            </a:fld>
            <a:endParaRPr lang="en-GB"/>
          </a:p>
        </p:txBody>
      </p:sp>
    </p:spTree>
    <p:extLst>
      <p:ext uri="{BB962C8B-B14F-4D97-AF65-F5344CB8AC3E}">
        <p14:creationId xmlns:p14="http://schemas.microsoft.com/office/powerpoint/2010/main" val="2740348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A5EB467E-689E-4776-8297-2FB7C7A995D4}" type="slidenum">
              <a:rPr lang="en-GB" smtClean="0"/>
              <a:t>21</a:t>
            </a:fld>
            <a:endParaRPr lang="en-GB"/>
          </a:p>
        </p:txBody>
      </p:sp>
    </p:spTree>
    <p:extLst>
      <p:ext uri="{BB962C8B-B14F-4D97-AF65-F5344CB8AC3E}">
        <p14:creationId xmlns:p14="http://schemas.microsoft.com/office/powerpoint/2010/main" val="905229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p>
        </p:txBody>
      </p:sp>
      <p:sp>
        <p:nvSpPr>
          <p:cNvPr id="4" name="Slide Number Placeholder 3"/>
          <p:cNvSpPr>
            <a:spLocks noGrp="1"/>
          </p:cNvSpPr>
          <p:nvPr>
            <p:ph type="sldNum" sz="quarter" idx="5"/>
          </p:nvPr>
        </p:nvSpPr>
        <p:spPr/>
        <p:txBody>
          <a:bodyPr/>
          <a:lstStyle/>
          <a:p>
            <a:fld id="{A5EB467E-689E-4776-8297-2FB7C7A995D4}" type="slidenum">
              <a:rPr lang="en-GB" smtClean="0"/>
              <a:t>22</a:t>
            </a:fld>
            <a:endParaRPr lang="en-GB"/>
          </a:p>
        </p:txBody>
      </p:sp>
    </p:spTree>
    <p:extLst>
      <p:ext uri="{BB962C8B-B14F-4D97-AF65-F5344CB8AC3E}">
        <p14:creationId xmlns:p14="http://schemas.microsoft.com/office/powerpoint/2010/main" val="3113518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23</a:t>
            </a:fld>
            <a:endParaRPr lang="en-GB"/>
          </a:p>
        </p:txBody>
      </p:sp>
    </p:spTree>
    <p:extLst>
      <p:ext uri="{BB962C8B-B14F-4D97-AF65-F5344CB8AC3E}">
        <p14:creationId xmlns:p14="http://schemas.microsoft.com/office/powerpoint/2010/main" val="750796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4</a:t>
            </a:fld>
            <a:endParaRPr lang="en-GB"/>
          </a:p>
        </p:txBody>
      </p:sp>
    </p:spTree>
    <p:extLst>
      <p:ext uri="{BB962C8B-B14F-4D97-AF65-F5344CB8AC3E}">
        <p14:creationId xmlns:p14="http://schemas.microsoft.com/office/powerpoint/2010/main" val="107962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ww</a:t>
            </a:r>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5</a:t>
            </a:fld>
            <a:endParaRPr lang="en-GB"/>
          </a:p>
        </p:txBody>
      </p:sp>
    </p:spTree>
    <p:extLst>
      <p:ext uri="{BB962C8B-B14F-4D97-AF65-F5344CB8AC3E}">
        <p14:creationId xmlns:p14="http://schemas.microsoft.com/office/powerpoint/2010/main" val="3972113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p>
        </p:txBody>
      </p:sp>
      <p:sp>
        <p:nvSpPr>
          <p:cNvPr id="4" name="Slide Number Placeholder 3"/>
          <p:cNvSpPr>
            <a:spLocks noGrp="1"/>
          </p:cNvSpPr>
          <p:nvPr>
            <p:ph type="sldNum" sz="quarter" idx="5"/>
          </p:nvPr>
        </p:nvSpPr>
        <p:spPr/>
        <p:txBody>
          <a:bodyPr/>
          <a:lstStyle/>
          <a:p>
            <a:fld id="{A5EB467E-689E-4776-8297-2FB7C7A995D4}" type="slidenum">
              <a:rPr lang="en-GB" smtClean="0"/>
              <a:t>6</a:t>
            </a:fld>
            <a:endParaRPr lang="en-GB"/>
          </a:p>
        </p:txBody>
      </p:sp>
    </p:spTree>
    <p:extLst>
      <p:ext uri="{BB962C8B-B14F-4D97-AF65-F5344CB8AC3E}">
        <p14:creationId xmlns:p14="http://schemas.microsoft.com/office/powerpoint/2010/main" val="3425051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wv</a:t>
            </a:r>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7</a:t>
            </a:fld>
            <a:endParaRPr lang="en-GB"/>
          </a:p>
        </p:txBody>
      </p:sp>
    </p:spTree>
    <p:extLst>
      <p:ext uri="{BB962C8B-B14F-4D97-AF65-F5344CB8AC3E}">
        <p14:creationId xmlns:p14="http://schemas.microsoft.com/office/powerpoint/2010/main" val="123759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8</a:t>
            </a:fld>
            <a:endParaRPr lang="en-GB"/>
          </a:p>
        </p:txBody>
      </p:sp>
    </p:spTree>
    <p:extLst>
      <p:ext uri="{BB962C8B-B14F-4D97-AF65-F5344CB8AC3E}">
        <p14:creationId xmlns:p14="http://schemas.microsoft.com/office/powerpoint/2010/main" val="218578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9</a:t>
            </a:fld>
            <a:endParaRPr lang="en-GB"/>
          </a:p>
        </p:txBody>
      </p:sp>
    </p:spTree>
    <p:extLst>
      <p:ext uri="{BB962C8B-B14F-4D97-AF65-F5344CB8AC3E}">
        <p14:creationId xmlns:p14="http://schemas.microsoft.com/office/powerpoint/2010/main" val="19144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10</a:t>
            </a:fld>
            <a:endParaRPr lang="en-GB"/>
          </a:p>
        </p:txBody>
      </p:sp>
    </p:spTree>
    <p:extLst>
      <p:ext uri="{BB962C8B-B14F-4D97-AF65-F5344CB8AC3E}">
        <p14:creationId xmlns:p14="http://schemas.microsoft.com/office/powerpoint/2010/main" val="4251081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4" name="Picture 3" descr="A group of people sitting next to a person&#10;&#10;Description automatically generated">
            <a:extLst>
              <a:ext uri="{FF2B5EF4-FFF2-40B4-BE49-F238E27FC236}">
                <a16:creationId xmlns:a16="http://schemas.microsoft.com/office/drawing/2014/main" id="{4AF7D064-3FD2-8042-877F-A1141B0F1A60}"/>
              </a:ext>
            </a:extLst>
          </p:cNvPr>
          <p:cNvPicPr>
            <a:picLocks noChangeAspect="1"/>
          </p:cNvPicPr>
          <p:nvPr userDrawn="1"/>
        </p:nvPicPr>
        <p:blipFill>
          <a:blip r:embed="rId2"/>
          <a:stretch>
            <a:fillRect/>
          </a:stretch>
        </p:blipFill>
        <p:spPr>
          <a:xfrm>
            <a:off x="0" y="3292838"/>
            <a:ext cx="9144000" cy="2984500"/>
          </a:xfrm>
          <a:prstGeom prst="rect">
            <a:avLst/>
          </a:prstGeom>
        </p:spPr>
      </p:pic>
    </p:spTree>
    <p:extLst>
      <p:ext uri="{BB962C8B-B14F-4D97-AF65-F5344CB8AC3E}">
        <p14:creationId xmlns:p14="http://schemas.microsoft.com/office/powerpoint/2010/main" val="3051647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107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5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A651"/>
                </a:solidFill>
              </a:defRPr>
            </a:lvl1pPr>
          </a:lstStyle>
          <a:p>
            <a:r>
              <a:rPr lang="en-GB"/>
              <a:t>Click to edit Master title style </a:t>
            </a:r>
            <a:endParaRPr lang="en-US"/>
          </a:p>
        </p:txBody>
      </p:sp>
    </p:spTree>
    <p:extLst>
      <p:ext uri="{BB962C8B-B14F-4D97-AF65-F5344CB8AC3E}">
        <p14:creationId xmlns:p14="http://schemas.microsoft.com/office/powerpoint/2010/main" val="6390974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 slide 6 (cherr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BA0C2F"/>
                </a:solidFill>
              </a:defRPr>
            </a:lvl1pPr>
          </a:lstStyle>
          <a:p>
            <a:r>
              <a:rPr lang="en-GB"/>
              <a:t>Click to edit Master title style </a:t>
            </a:r>
            <a:endParaRPr lang="en-US"/>
          </a:p>
        </p:txBody>
      </p:sp>
    </p:spTree>
    <p:extLst>
      <p:ext uri="{BB962C8B-B14F-4D97-AF65-F5344CB8AC3E}">
        <p14:creationId xmlns:p14="http://schemas.microsoft.com/office/powerpoint/2010/main" val="321671058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itle slide 7 (oran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E87722"/>
                </a:solidFill>
              </a:defRPr>
            </a:lvl1pPr>
          </a:lstStyle>
          <a:p>
            <a:r>
              <a:rPr lang="en-GB"/>
              <a:t>Click to edit Master title style </a:t>
            </a:r>
            <a:endParaRPr lang="en-US"/>
          </a:p>
        </p:txBody>
      </p:sp>
    </p:spTree>
    <p:extLst>
      <p:ext uri="{BB962C8B-B14F-4D97-AF65-F5344CB8AC3E}">
        <p14:creationId xmlns:p14="http://schemas.microsoft.com/office/powerpoint/2010/main" val="303697862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itle 1">
            <a:extLst>
              <a:ext uri="{FF2B5EF4-FFF2-40B4-BE49-F238E27FC236}">
                <a16:creationId xmlns:a16="http://schemas.microsoft.com/office/drawing/2014/main" id="{E2CE2177-2335-D344-AC68-1E84A8463B3E}"/>
              </a:ext>
            </a:extLst>
          </p:cNvPr>
          <p:cNvSpPr>
            <a:spLocks noGrp="1"/>
          </p:cNvSpPr>
          <p:nvPr>
            <p:ph type="title" hasCustomPrompt="1"/>
          </p:nvPr>
        </p:nvSpPr>
        <p:spPr>
          <a:xfrm>
            <a:off x="367729" y="441327"/>
            <a:ext cx="7366964" cy="646811"/>
          </a:xfrm>
          <a:prstGeom prst="rect">
            <a:avLst/>
          </a:prstGeom>
          <a:noFill/>
          <a:ln w="12700">
            <a:noFill/>
          </a:ln>
        </p:spPr>
        <p:txBody>
          <a:bodyPr/>
          <a:lstStyle>
            <a:lvl1pPr>
              <a:defRPr sz="27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B0AC26F6-B251-6C43-8652-E7DF249E7420}"/>
              </a:ext>
            </a:extLst>
          </p:cNvPr>
          <p:cNvSpPr>
            <a:spLocks noGrp="1"/>
          </p:cNvSpPr>
          <p:nvPr>
            <p:ph type="body" sz="quarter" idx="11"/>
          </p:nvPr>
        </p:nvSpPr>
        <p:spPr>
          <a:xfrm>
            <a:off x="367730" y="2145794"/>
            <a:ext cx="7366964" cy="3989830"/>
          </a:xfrm>
          <a:prstGeom prst="rect">
            <a:avLst/>
          </a:prstGeom>
        </p:spPr>
        <p:txBody>
          <a:bodyPr/>
          <a:lstStyle>
            <a:lvl1pPr marL="0" indent="0">
              <a:buClr>
                <a:srgbClr val="005EB8"/>
              </a:buClr>
              <a:buFont typeface="Wingdings" pitchFamily="2" charset="2"/>
              <a:buNone/>
              <a:defRPr sz="1800"/>
            </a:lvl1pPr>
            <a:lvl2pPr marL="514350" indent="-171450">
              <a:buClr>
                <a:srgbClr val="005EB8"/>
              </a:buClr>
              <a:buFont typeface="Wingdings" pitchFamily="2" charset="2"/>
              <a:buChar char="§"/>
              <a:defRPr sz="1500"/>
            </a:lvl2pPr>
            <a:lvl3pPr marL="857250" indent="-171450">
              <a:buClr>
                <a:srgbClr val="005EB8"/>
              </a:buClr>
              <a:buFont typeface="Wingdings" pitchFamily="2" charset="2"/>
              <a:buChar char="§"/>
              <a:defRPr sz="1350"/>
            </a:lvl3pPr>
            <a:lvl4pPr marL="1200150" indent="-171450">
              <a:buClr>
                <a:srgbClr val="005EB8"/>
              </a:buClr>
              <a:buFont typeface="Wingdings" pitchFamily="2" charset="2"/>
              <a:buChar char="§"/>
              <a:defRPr sz="1200"/>
            </a:lvl4pPr>
            <a:lvl5pPr marL="1543050" indent="-171450">
              <a:buClr>
                <a:srgbClr val="005EB8"/>
              </a:buClr>
              <a:buFont typeface="Wingdings" pitchFamily="2" charset="2"/>
              <a:buChar cha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87E9841E-C518-9249-ABAC-394235E0869B}"/>
              </a:ext>
            </a:extLst>
          </p:cNvPr>
          <p:cNvSpPr>
            <a:spLocks noGrp="1"/>
          </p:cNvSpPr>
          <p:nvPr>
            <p:ph type="body" sz="quarter" idx="12"/>
          </p:nvPr>
        </p:nvSpPr>
        <p:spPr>
          <a:xfrm>
            <a:off x="367729" y="1351028"/>
            <a:ext cx="7366964" cy="731837"/>
          </a:xfrm>
          <a:prstGeom prst="rect">
            <a:avLst/>
          </a:prstGeom>
        </p:spPr>
        <p:txBody>
          <a:bodyPr/>
          <a:lstStyle>
            <a:lvl1pPr marL="0" indent="0">
              <a:buClr>
                <a:srgbClr val="005EB8"/>
              </a:buClr>
              <a:buFont typeface="Wingdings" pitchFamily="2" charset="2"/>
              <a:buNone/>
              <a:defRPr>
                <a:solidFill>
                  <a:srgbClr val="E87722"/>
                </a:solidFill>
              </a:defRPr>
            </a:lvl1pPr>
            <a:lvl2pPr marL="514350" indent="-171450">
              <a:buClr>
                <a:srgbClr val="005EB8"/>
              </a:buClr>
              <a:buFont typeface="Wingdings" pitchFamily="2" charset="2"/>
              <a:buChar char="§"/>
              <a:defRPr/>
            </a:lvl2pPr>
            <a:lvl3pPr marL="857250" indent="-171450">
              <a:buClr>
                <a:srgbClr val="005EB8"/>
              </a:buClr>
              <a:buFont typeface="Wingdings" pitchFamily="2" charset="2"/>
              <a:buChar char="§"/>
              <a:defRPr/>
            </a:lvl3pPr>
            <a:lvl4pPr marL="1200150" indent="-171450">
              <a:buClr>
                <a:srgbClr val="005EB8"/>
              </a:buClr>
              <a:buFont typeface="Wingdings" pitchFamily="2" charset="2"/>
              <a:buChar char="§"/>
              <a:defRPr/>
            </a:lvl4pPr>
            <a:lvl5pPr marL="1543050" indent="-17145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7A84CAD6-8778-0E46-877A-6B50F8502ACA}"/>
              </a:ext>
            </a:extLst>
          </p:cNvPr>
          <p:cNvPicPr>
            <a:picLocks noChangeAspect="1"/>
          </p:cNvPicPr>
          <p:nvPr userDrawn="1"/>
        </p:nvPicPr>
        <p:blipFill>
          <a:blip r:embed="rId2"/>
          <a:srcRect/>
          <a:stretch/>
        </p:blipFill>
        <p:spPr>
          <a:xfrm>
            <a:off x="8091824" y="1609971"/>
            <a:ext cx="921243" cy="4614824"/>
          </a:xfrm>
          <a:prstGeom prst="rect">
            <a:avLst/>
          </a:prstGeom>
        </p:spPr>
      </p:pic>
    </p:spTree>
    <p:extLst>
      <p:ext uri="{BB962C8B-B14F-4D97-AF65-F5344CB8AC3E}">
        <p14:creationId xmlns:p14="http://schemas.microsoft.com/office/powerpoint/2010/main" val="3255067890"/>
      </p:ext>
    </p:extLst>
  </p:cSld>
  <p:clrMapOvr>
    <a:masterClrMapping/>
  </p:clrMapOvr>
  <p:extLst>
    <p:ext uri="{DCECCB84-F9BA-43D5-87BE-67443E8EF086}">
      <p15:sldGuideLst xmlns:p15="http://schemas.microsoft.com/office/powerpoint/2012/main">
        <p15:guide id="1" orient="horz" pos="2160">
          <p15:clr>
            <a:srgbClr val="FBAE40"/>
          </p15:clr>
        </p15:guide>
        <p15:guide id="2" pos="6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BE54896B-A414-1349-BED9-26A753E6AA1F}"/>
              </a:ext>
            </a:extLst>
          </p:cNvPr>
          <p:cNvSpPr>
            <a:spLocks noGrp="1"/>
          </p:cNvSpPr>
          <p:nvPr>
            <p:ph type="body" sz="quarter" idx="11"/>
          </p:nvPr>
        </p:nvSpPr>
        <p:spPr>
          <a:xfrm>
            <a:off x="367729" y="2145794"/>
            <a:ext cx="8307959"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DFA3CAE1-74FD-B74B-BAF7-282D3C9CEC70}"/>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7" name="Text Placeholder 9">
            <a:extLst>
              <a:ext uri="{FF2B5EF4-FFF2-40B4-BE49-F238E27FC236}">
                <a16:creationId xmlns:a16="http://schemas.microsoft.com/office/drawing/2014/main" id="{5F1C9E69-2546-444E-9903-F6030191E0A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spTree>
    <p:extLst>
      <p:ext uri="{BB962C8B-B14F-4D97-AF65-F5344CB8AC3E}">
        <p14:creationId xmlns:p14="http://schemas.microsoft.com/office/powerpoint/2010/main" val="26446348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144506250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slide 2 (plu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A20067"/>
              </a:buClr>
              <a:buFont typeface="Wingdings" pitchFamily="2" charset="2"/>
              <a:buChar char="§"/>
              <a:defRPr sz="2400"/>
            </a:lvl1pPr>
            <a:lvl2pPr marL="685800" indent="-228600">
              <a:buClr>
                <a:srgbClr val="A20067"/>
              </a:buClr>
              <a:buFont typeface="Wingdings" pitchFamily="2" charset="2"/>
              <a:buChar char="§"/>
              <a:defRPr sz="2000"/>
            </a:lvl2pPr>
            <a:lvl3pPr marL="1143000" indent="-228600">
              <a:buClr>
                <a:srgbClr val="A20067"/>
              </a:buClr>
              <a:buFont typeface="Wingdings" pitchFamily="2" charset="2"/>
              <a:buChar char="§"/>
              <a:defRPr sz="1800"/>
            </a:lvl3pPr>
            <a:lvl4pPr marL="1600200" indent="-228600">
              <a:buClr>
                <a:srgbClr val="A20067"/>
              </a:buClr>
              <a:buFont typeface="Wingdings" pitchFamily="2" charset="2"/>
              <a:buChar char="§"/>
              <a:defRPr sz="1600"/>
            </a:lvl4pPr>
            <a:lvl5pPr marL="2057400" indent="-228600">
              <a:buClr>
                <a:srgbClr val="A20067"/>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A20067"/>
              </a:buClr>
              <a:buFont typeface="Wingdings" pitchFamily="2" charset="2"/>
              <a:buChar char="§"/>
              <a:defRPr>
                <a:solidFill>
                  <a:srgbClr val="A20067"/>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3377218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lide 3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8C95"/>
              </a:buClr>
              <a:buFont typeface="Wingdings" pitchFamily="2" charset="2"/>
              <a:buChar char="§"/>
              <a:defRPr sz="2400"/>
            </a:lvl1pPr>
            <a:lvl2pPr marL="685800" indent="-228600">
              <a:buClr>
                <a:srgbClr val="008C95"/>
              </a:buClr>
              <a:buFont typeface="Wingdings" pitchFamily="2" charset="2"/>
              <a:buChar char="§"/>
              <a:defRPr sz="2000"/>
            </a:lvl2pPr>
            <a:lvl3pPr marL="1143000" indent="-228600">
              <a:buClr>
                <a:srgbClr val="008C95"/>
              </a:buClr>
              <a:buFont typeface="Wingdings" pitchFamily="2" charset="2"/>
              <a:buChar char="§"/>
              <a:defRPr sz="1800"/>
            </a:lvl3pPr>
            <a:lvl4pPr marL="1600200" indent="-228600">
              <a:buClr>
                <a:srgbClr val="008C95"/>
              </a:buClr>
              <a:buFont typeface="Wingdings" pitchFamily="2" charset="2"/>
              <a:buChar char="§"/>
              <a:defRPr sz="1600"/>
            </a:lvl4pPr>
            <a:lvl5pPr marL="2057400" indent="-228600">
              <a:buClr>
                <a:srgbClr val="008C95"/>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8C95"/>
              </a:buClr>
              <a:buFont typeface="Wingdings" pitchFamily="2" charset="2"/>
              <a:buChar char="§"/>
              <a:defRPr>
                <a:solidFill>
                  <a:srgbClr val="008C95"/>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29067521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lide 4 (viole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330072"/>
              </a:buClr>
              <a:buFont typeface="Wingdings" pitchFamily="2" charset="2"/>
              <a:buChar char="§"/>
              <a:defRPr sz="2400"/>
            </a:lvl1pPr>
            <a:lvl2pPr marL="685800" indent="-228600">
              <a:buClr>
                <a:srgbClr val="330072"/>
              </a:buClr>
              <a:buFont typeface="Wingdings" pitchFamily="2" charset="2"/>
              <a:buChar char="§"/>
              <a:defRPr sz="2000"/>
            </a:lvl2pPr>
            <a:lvl3pPr marL="1143000" indent="-228600">
              <a:buClr>
                <a:srgbClr val="330072"/>
              </a:buClr>
              <a:buFont typeface="Wingdings" pitchFamily="2" charset="2"/>
              <a:buChar char="§"/>
              <a:defRPr sz="1800"/>
            </a:lvl3pPr>
            <a:lvl4pPr marL="1600200" indent="-228600">
              <a:buClr>
                <a:srgbClr val="330072"/>
              </a:buClr>
              <a:buFont typeface="Wingdings" pitchFamily="2" charset="2"/>
              <a:buChar char="§"/>
              <a:defRPr sz="1600"/>
            </a:lvl4pPr>
            <a:lvl5pPr marL="2057400" indent="-228600">
              <a:buClr>
                <a:srgbClr val="330072"/>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330072"/>
              </a:buClr>
              <a:buFont typeface="Wingdings" pitchFamily="2" charset="2"/>
              <a:buChar char="§"/>
              <a:defRPr>
                <a:solidFill>
                  <a:srgbClr val="330072"/>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407743699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slide 5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A651"/>
              </a:buClr>
              <a:buFont typeface="Wingdings" pitchFamily="2" charset="2"/>
              <a:buChar char="§"/>
              <a:defRPr sz="2400"/>
            </a:lvl1pPr>
            <a:lvl2pPr marL="685800" indent="-228600">
              <a:buClr>
                <a:srgbClr val="00A651"/>
              </a:buClr>
              <a:buFont typeface="Wingdings" pitchFamily="2" charset="2"/>
              <a:buChar char="§"/>
              <a:defRPr sz="2000"/>
            </a:lvl2pPr>
            <a:lvl3pPr marL="1143000" indent="-228600">
              <a:buClr>
                <a:srgbClr val="00A651"/>
              </a:buClr>
              <a:buFont typeface="Wingdings" pitchFamily="2" charset="2"/>
              <a:buChar char="§"/>
              <a:defRPr sz="1800"/>
            </a:lvl3pPr>
            <a:lvl4pPr marL="1600200" indent="-228600">
              <a:buClr>
                <a:srgbClr val="00A651"/>
              </a:buClr>
              <a:buFont typeface="Wingdings" pitchFamily="2" charset="2"/>
              <a:buChar char="§"/>
              <a:defRPr sz="1600"/>
            </a:lvl4pPr>
            <a:lvl5pPr marL="2057400" indent="-228600">
              <a:buClr>
                <a:srgbClr val="00A651"/>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A651"/>
              </a:buClr>
              <a:buFont typeface="Wingdings" pitchFamily="2" charset="2"/>
              <a:buChar char="§"/>
              <a:defRPr>
                <a:solidFill>
                  <a:srgbClr val="00A651"/>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373129778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6" name="Picture 5">
            <a:extLst>
              <a:ext uri="{FF2B5EF4-FFF2-40B4-BE49-F238E27FC236}">
                <a16:creationId xmlns:a16="http://schemas.microsoft.com/office/drawing/2014/main" id="{38A4FE44-5611-764D-A6AE-AA87C019C28D}"/>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3210560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slide 5 (cherr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BA0C2F"/>
              </a:buClr>
              <a:buFont typeface="Wingdings" pitchFamily="2" charset="2"/>
              <a:buChar char="§"/>
              <a:defRPr sz="2400"/>
            </a:lvl1pPr>
            <a:lvl2pPr marL="685800" indent="-228600">
              <a:buClr>
                <a:srgbClr val="BA0C2F"/>
              </a:buClr>
              <a:buFont typeface="Wingdings" pitchFamily="2" charset="2"/>
              <a:buChar char="§"/>
              <a:defRPr sz="2000"/>
            </a:lvl2pPr>
            <a:lvl3pPr marL="1143000" indent="-228600">
              <a:buClr>
                <a:srgbClr val="BA0C2F"/>
              </a:buClr>
              <a:buFont typeface="Wingdings" pitchFamily="2" charset="2"/>
              <a:buChar char="§"/>
              <a:defRPr sz="1800"/>
            </a:lvl3pPr>
            <a:lvl4pPr marL="1600200" indent="-228600">
              <a:buClr>
                <a:srgbClr val="BA0C2F"/>
              </a:buClr>
              <a:buFont typeface="Wingdings" pitchFamily="2" charset="2"/>
              <a:buChar char="§"/>
              <a:defRPr sz="1600"/>
            </a:lvl4pPr>
            <a:lvl5pPr marL="2057400" indent="-228600">
              <a:buClr>
                <a:srgbClr val="BA0C2F"/>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BA0C2F"/>
              </a:buClr>
              <a:buFont typeface="Wingdings" pitchFamily="2" charset="2"/>
              <a:buChar char="§"/>
              <a:defRPr>
                <a:solidFill>
                  <a:srgbClr val="BA0C2F"/>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76493161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reers/young peo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71227A66-0678-1C49-A37B-07FDED0ACB9D}"/>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160935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vents/meeting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4AF7D064-3FD2-8042-877F-A1141B0F1A60}"/>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11536207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ividual employer (community/home car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6" name="Picture 5">
            <a:extLst>
              <a:ext uri="{FF2B5EF4-FFF2-40B4-BE49-F238E27FC236}">
                <a16:creationId xmlns:a16="http://schemas.microsoft.com/office/drawing/2014/main" id="{72A34AD5-D911-DD4C-BEF3-40C0975C1D70}"/>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11614808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and man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7A8220DF-6815-BF40-A078-D5B22A5FD752}"/>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196738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arning disability/autis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BD3B3786-9677-F243-9687-217339B3152C}"/>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1943647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s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7926098A-F4D7-2C45-B97D-DA9C5C9F343E}"/>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53557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AA701A7C-7DC4-A044-B817-A748BDFB96AF}"/>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468391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reers/young peo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descr="A screen shot of a person&#10;&#10;Description automatically generated">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7800" y="1609969"/>
            <a:ext cx="1228325" cy="4614828"/>
          </a:xfrm>
          <a:prstGeom prst="rect">
            <a:avLst/>
          </a:prstGeom>
        </p:spPr>
      </p:pic>
    </p:spTree>
    <p:extLst>
      <p:ext uri="{BB962C8B-B14F-4D97-AF65-F5344CB8AC3E}">
        <p14:creationId xmlns:p14="http://schemas.microsoft.com/office/powerpoint/2010/main" val="273743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vents/meeting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308242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82E5A7EA-545A-4244-9686-0E869516DFFF}"/>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018568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dividual employer (community/home ca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1520343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adership and man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a:srcRect/>
          <a:stretch/>
        </p:blipFill>
        <p:spPr>
          <a:xfrm>
            <a:off x="7737800" y="1609971"/>
            <a:ext cx="1228324" cy="4614824"/>
          </a:xfrm>
          <a:prstGeom prst="rect">
            <a:avLst/>
          </a:prstGeom>
        </p:spPr>
      </p:pic>
    </p:spTree>
    <p:extLst>
      <p:ext uri="{BB962C8B-B14F-4D97-AF65-F5344CB8AC3E}">
        <p14:creationId xmlns:p14="http://schemas.microsoft.com/office/powerpoint/2010/main" val="215196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arning disability/autis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2665361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urs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2878642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3096326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4" name="Picture 3" descr="A group of people sitting next to a person&#10;&#10;Description automatically generated">
            <a:extLst>
              <a:ext uri="{FF2B5EF4-FFF2-40B4-BE49-F238E27FC236}">
                <a16:creationId xmlns:a16="http://schemas.microsoft.com/office/drawing/2014/main" id="{4AF7D064-3FD2-8042-877F-A1141B0F1A60}"/>
              </a:ext>
            </a:extLst>
          </p:cNvPr>
          <p:cNvPicPr>
            <a:picLocks noChangeAspect="1"/>
          </p:cNvPicPr>
          <p:nvPr userDrawn="1"/>
        </p:nvPicPr>
        <p:blipFill>
          <a:blip r:embed="rId2"/>
          <a:stretch>
            <a:fillRect/>
          </a:stretch>
        </p:blipFill>
        <p:spPr>
          <a:xfrm>
            <a:off x="0" y="3292838"/>
            <a:ext cx="9144000" cy="2984500"/>
          </a:xfrm>
          <a:prstGeom prst="rect">
            <a:avLst/>
          </a:prstGeom>
        </p:spPr>
      </p:pic>
    </p:spTree>
    <p:extLst>
      <p:ext uri="{BB962C8B-B14F-4D97-AF65-F5344CB8AC3E}">
        <p14:creationId xmlns:p14="http://schemas.microsoft.com/office/powerpoint/2010/main" val="248746236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on white (thank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1EFCE54-37F2-3142-AAC7-A2AD97F69029}"/>
              </a:ext>
            </a:extLst>
          </p:cNvPr>
          <p:cNvSpPr txBox="1"/>
          <p:nvPr userDrawn="1"/>
        </p:nvSpPr>
        <p:spPr>
          <a:xfrm>
            <a:off x="1188720" y="4845050"/>
            <a:ext cx="6766560" cy="1015663"/>
          </a:xfrm>
          <a:prstGeom prst="rect">
            <a:avLst/>
          </a:prstGeom>
          <a:noFill/>
        </p:spPr>
        <p:txBody>
          <a:bodyPr wrap="square" rtlCol="0">
            <a:spAutoFit/>
          </a:bodyPr>
          <a:lstStyle/>
          <a:p>
            <a:pPr algn="ctr"/>
            <a:r>
              <a:rPr lang="en-GB" sz="6000" b="0"/>
              <a:t>Thank you</a:t>
            </a:r>
          </a:p>
        </p:txBody>
      </p:sp>
      <p:pic>
        <p:nvPicPr>
          <p:cNvPr id="4" name="Picture 3" descr="A close up of a logo&#10;&#10;Description automatically generated">
            <a:extLst>
              <a:ext uri="{FF2B5EF4-FFF2-40B4-BE49-F238E27FC236}">
                <a16:creationId xmlns:a16="http://schemas.microsoft.com/office/drawing/2014/main" id="{85FDE45D-26D8-3E46-B069-86B1166C2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000" y="1213493"/>
            <a:ext cx="5598000" cy="3234078"/>
          </a:xfrm>
          <a:prstGeom prst="rect">
            <a:avLst/>
          </a:prstGeom>
        </p:spPr>
      </p:pic>
    </p:spTree>
    <p:extLst>
      <p:ext uri="{BB962C8B-B14F-4D97-AF65-F5344CB8AC3E}">
        <p14:creationId xmlns:p14="http://schemas.microsoft.com/office/powerpoint/2010/main" val="1434411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go on blue (thank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4B4C24-8E23-A849-8ABD-D076D01B4F93}"/>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7225738-0017-6B48-9451-3D7AA0CD16E9}"/>
              </a:ext>
            </a:extLst>
          </p:cNvPr>
          <p:cNvSpPr txBox="1"/>
          <p:nvPr userDrawn="1"/>
        </p:nvSpPr>
        <p:spPr>
          <a:xfrm>
            <a:off x="1188720" y="4845050"/>
            <a:ext cx="6766560" cy="1015663"/>
          </a:xfrm>
          <a:prstGeom prst="rect">
            <a:avLst/>
          </a:prstGeom>
          <a:noFill/>
        </p:spPr>
        <p:txBody>
          <a:bodyPr wrap="square" rtlCol="0">
            <a:spAutoFit/>
          </a:bodyPr>
          <a:lstStyle/>
          <a:p>
            <a:pPr algn="ctr"/>
            <a:r>
              <a:rPr lang="en-GB" sz="6000" b="0">
                <a:solidFill>
                  <a:schemeClr val="bg1"/>
                </a:solidFill>
              </a:rPr>
              <a:t>Thank you</a:t>
            </a:r>
          </a:p>
        </p:txBody>
      </p:sp>
      <p:pic>
        <p:nvPicPr>
          <p:cNvPr id="5" name="Picture 4" descr="A picture containing drawing&#10;&#10;Description automatically generated">
            <a:extLst>
              <a:ext uri="{FF2B5EF4-FFF2-40B4-BE49-F238E27FC236}">
                <a16:creationId xmlns:a16="http://schemas.microsoft.com/office/drawing/2014/main" id="{A9D59B36-A22C-864E-83A5-9B434E41C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1213955"/>
            <a:ext cx="5596400" cy="3233154"/>
          </a:xfrm>
          <a:prstGeom prst="rect">
            <a:avLst/>
          </a:prstGeom>
        </p:spPr>
      </p:pic>
    </p:spTree>
    <p:extLst>
      <p:ext uri="{BB962C8B-B14F-4D97-AF65-F5344CB8AC3E}">
        <p14:creationId xmlns:p14="http://schemas.microsoft.com/office/powerpoint/2010/main" val="51016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Just logo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000" y="1811961"/>
            <a:ext cx="5598000" cy="3234078"/>
          </a:xfrm>
          <a:prstGeom prst="rect">
            <a:avLst/>
          </a:prstGeom>
        </p:spPr>
      </p:pic>
    </p:spTree>
    <p:extLst>
      <p:ext uri="{BB962C8B-B14F-4D97-AF65-F5344CB8AC3E}">
        <p14:creationId xmlns:p14="http://schemas.microsoft.com/office/powerpoint/2010/main" val="1801218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Just logo on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3173DF-EB41-0842-B344-F88A039A952F}"/>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drawing&#10;&#10;Description automatically generated">
            <a:extLst>
              <a:ext uri="{FF2B5EF4-FFF2-40B4-BE49-F238E27FC236}">
                <a16:creationId xmlns:a16="http://schemas.microsoft.com/office/drawing/2014/main" id="{8D6A50DD-6A60-8342-B6AB-B39C43D99B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1812423"/>
            <a:ext cx="5596400" cy="3233154"/>
          </a:xfrm>
          <a:prstGeom prst="rect">
            <a:avLst/>
          </a:prstGeom>
        </p:spPr>
      </p:pic>
    </p:spTree>
    <p:extLst>
      <p:ext uri="{BB962C8B-B14F-4D97-AF65-F5344CB8AC3E}">
        <p14:creationId xmlns:p14="http://schemas.microsoft.com/office/powerpoint/2010/main" val="376574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5D1CD9AB-DEE5-3A4E-80FA-F8A83398EA1C}"/>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6396478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nd out more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885" y="913059"/>
            <a:ext cx="5598000" cy="3234078"/>
          </a:xfrm>
          <a:prstGeom prst="rect">
            <a:avLst/>
          </a:prstGeom>
        </p:spPr>
      </p:pic>
      <p:sp>
        <p:nvSpPr>
          <p:cNvPr id="8" name="Title 1">
            <a:extLst>
              <a:ext uri="{FF2B5EF4-FFF2-40B4-BE49-F238E27FC236}">
                <a16:creationId xmlns:a16="http://schemas.microsoft.com/office/drawing/2014/main" id="{A6CE4ECB-F4B8-2F48-ADCE-069ADD7C7C5D}"/>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rgbClr val="005EB8"/>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CCA13266-95EC-6148-A549-65314ACCA95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t>Find out more</a:t>
            </a:r>
            <a:endParaRPr lang="en-US" b="1"/>
          </a:p>
        </p:txBody>
      </p:sp>
    </p:spTree>
    <p:extLst>
      <p:ext uri="{BB962C8B-B14F-4D97-AF65-F5344CB8AC3E}">
        <p14:creationId xmlns:p14="http://schemas.microsoft.com/office/powerpoint/2010/main" val="3316431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d out more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D2D-0788-384E-981C-794F2F4D423A}"/>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3E9C1A09-1E73-294C-BB9D-46B1ACFB52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913059"/>
            <a:ext cx="5596400" cy="3233154"/>
          </a:xfrm>
          <a:prstGeom prst="rect">
            <a:avLst/>
          </a:prstGeom>
        </p:spPr>
      </p:pic>
      <p:sp>
        <p:nvSpPr>
          <p:cNvPr id="8" name="Title 1">
            <a:extLst>
              <a:ext uri="{FF2B5EF4-FFF2-40B4-BE49-F238E27FC236}">
                <a16:creationId xmlns:a16="http://schemas.microsoft.com/office/drawing/2014/main" id="{24CE72D4-1CC1-1E46-8A38-EDA405B8EB43}"/>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chemeClr val="bg1"/>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ADEB3A95-291A-3F45-B0CE-3CF6E473D04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solidFill>
                  <a:schemeClr val="bg1"/>
                </a:solidFill>
              </a:rPr>
              <a:t>Find out more</a:t>
            </a:r>
            <a:endParaRPr lang="en-US" b="1">
              <a:solidFill>
                <a:schemeClr val="bg1"/>
              </a:solidFill>
            </a:endParaRPr>
          </a:p>
        </p:txBody>
      </p:sp>
    </p:spTree>
    <p:extLst>
      <p:ext uri="{BB962C8B-B14F-4D97-AF65-F5344CB8AC3E}">
        <p14:creationId xmlns:p14="http://schemas.microsoft.com/office/powerpoint/2010/main" val="926843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us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885" y="913059"/>
            <a:ext cx="5598000" cy="3234078"/>
          </a:xfrm>
          <a:prstGeom prst="rect">
            <a:avLst/>
          </a:prstGeom>
        </p:spPr>
      </p:pic>
      <p:sp>
        <p:nvSpPr>
          <p:cNvPr id="8" name="Title 1">
            <a:extLst>
              <a:ext uri="{FF2B5EF4-FFF2-40B4-BE49-F238E27FC236}">
                <a16:creationId xmlns:a16="http://schemas.microsoft.com/office/drawing/2014/main" id="{A6CE4ECB-F4B8-2F48-ADCE-069ADD7C7C5D}"/>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rgbClr val="005EB8"/>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CCA13266-95EC-6148-A549-65314ACCA95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t>Contact us</a:t>
            </a:r>
            <a:endParaRPr lang="en-US" b="1"/>
          </a:p>
        </p:txBody>
      </p:sp>
    </p:spTree>
    <p:extLst>
      <p:ext uri="{BB962C8B-B14F-4D97-AF65-F5344CB8AC3E}">
        <p14:creationId xmlns:p14="http://schemas.microsoft.com/office/powerpoint/2010/main" val="3991521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us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D2D-0788-384E-981C-794F2F4D423A}"/>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3E9C1A09-1E73-294C-BB9D-46B1ACFB52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913059"/>
            <a:ext cx="5596400" cy="3233154"/>
          </a:xfrm>
          <a:prstGeom prst="rect">
            <a:avLst/>
          </a:prstGeom>
        </p:spPr>
      </p:pic>
      <p:sp>
        <p:nvSpPr>
          <p:cNvPr id="8" name="Title 1">
            <a:extLst>
              <a:ext uri="{FF2B5EF4-FFF2-40B4-BE49-F238E27FC236}">
                <a16:creationId xmlns:a16="http://schemas.microsoft.com/office/drawing/2014/main" id="{24CE72D4-1CC1-1E46-8A38-EDA405B8EB43}"/>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chemeClr val="bg1"/>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ADEB3A95-291A-3F45-B0CE-3CF6E473D04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solidFill>
                  <a:schemeClr val="bg1"/>
                </a:solidFill>
              </a:rPr>
              <a:t>Contact us</a:t>
            </a:r>
            <a:endParaRPr lang="en-US" b="1">
              <a:solidFill>
                <a:schemeClr val="bg1"/>
              </a:solidFill>
            </a:endParaRPr>
          </a:p>
        </p:txBody>
      </p:sp>
    </p:spTree>
    <p:extLst>
      <p:ext uri="{BB962C8B-B14F-4D97-AF65-F5344CB8AC3E}">
        <p14:creationId xmlns:p14="http://schemas.microsoft.com/office/powerpoint/2010/main" val="4460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8D6459D4-E8E1-994B-8D26-6D736958A348}"/>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4493858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Tree>
    <p:extLst>
      <p:ext uri="{BB962C8B-B14F-4D97-AF65-F5344CB8AC3E}">
        <p14:creationId xmlns:p14="http://schemas.microsoft.com/office/powerpoint/2010/main" val="27662016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slide 2 (plu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A20067"/>
                </a:solidFill>
              </a:defRPr>
            </a:lvl1pPr>
          </a:lstStyle>
          <a:p>
            <a:r>
              <a:rPr lang="en-GB"/>
              <a:t>Click to edit Master title style </a:t>
            </a:r>
            <a:endParaRPr lang="en-US"/>
          </a:p>
        </p:txBody>
      </p:sp>
    </p:spTree>
    <p:extLst>
      <p:ext uri="{BB962C8B-B14F-4D97-AF65-F5344CB8AC3E}">
        <p14:creationId xmlns:p14="http://schemas.microsoft.com/office/powerpoint/2010/main" val="22201390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le slide 3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8C95"/>
                </a:solidFill>
              </a:defRPr>
            </a:lvl1pPr>
          </a:lstStyle>
          <a:p>
            <a:r>
              <a:rPr lang="en-GB"/>
              <a:t>Click to edit Master title style </a:t>
            </a:r>
            <a:endParaRPr lang="en-US"/>
          </a:p>
        </p:txBody>
      </p:sp>
    </p:spTree>
    <p:extLst>
      <p:ext uri="{BB962C8B-B14F-4D97-AF65-F5344CB8AC3E}">
        <p14:creationId xmlns:p14="http://schemas.microsoft.com/office/powerpoint/2010/main" val="180805529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4 (viole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330072"/>
                </a:solidFill>
              </a:defRPr>
            </a:lvl1pPr>
          </a:lstStyle>
          <a:p>
            <a:r>
              <a:rPr lang="en-GB"/>
              <a:t>Click to edit Master title style </a:t>
            </a:r>
            <a:endParaRPr lang="en-US"/>
          </a:p>
        </p:txBody>
      </p:sp>
    </p:spTree>
    <p:extLst>
      <p:ext uri="{BB962C8B-B14F-4D97-AF65-F5344CB8AC3E}">
        <p14:creationId xmlns:p14="http://schemas.microsoft.com/office/powerpoint/2010/main" val="376952231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8.jpeg"/><Relationship Id="rId4" Type="http://schemas.openxmlformats.org/officeDocument/2006/relationships/slideLayout" Target="../slideLayouts/slideLayout3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10FBC4F-605F-E949-B9D4-62D1E863167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834FC4C2-5D1E-F936-6016-C89E4E004E45}"/>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4112092999"/>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94"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95" userDrawn="1">
          <p15:clr>
            <a:srgbClr val="F26B43"/>
          </p15:clr>
        </p15:guide>
        <p15:guide id="4" pos="5465"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10FBC4F-605F-E949-B9D4-62D1E863167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29FF9704-A95B-0609-DC8B-C618EB83E038}"/>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314338247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8" r:id="rId7"/>
    <p:sldLayoutId id="214748373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95">
          <p15:clr>
            <a:srgbClr val="F26B43"/>
          </p15:clr>
        </p15:guide>
        <p15:guide id="4" pos="5465">
          <p15:clr>
            <a:srgbClr val="F26B43"/>
          </p15:clr>
        </p15:guide>
        <p15:guide id="5" orient="horz" pos="4042">
          <p15:clr>
            <a:srgbClr val="F26B43"/>
          </p15:clr>
        </p15:guide>
        <p15:guide id="6" orient="horz" pos="2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B0D37FB-D3CF-7F45-BB86-5227AFF6EA9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734300" y="0"/>
            <a:ext cx="1409700" cy="1409700"/>
          </a:xfrm>
          <a:prstGeom prst="rect">
            <a:avLst/>
          </a:prstGeom>
        </p:spPr>
      </p:pic>
      <p:sp>
        <p:nvSpPr>
          <p:cNvPr id="4" name="TextBox 3">
            <a:extLst>
              <a:ext uri="{FF2B5EF4-FFF2-40B4-BE49-F238E27FC236}">
                <a16:creationId xmlns:a16="http://schemas.microsoft.com/office/drawing/2014/main" id="{918456E3-F3C7-FCF4-A028-E5B98D9DCE08}"/>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1612256413"/>
      </p:ext>
    </p:extLst>
  </p:cSld>
  <p:clrMap bg1="lt1" tx1="dk1" bg2="lt2" tx2="dk2" accent1="accent1" accent2="accent2" accent3="accent3" accent4="accent4" accent5="accent5" accent6="accent6" hlink="hlink" folHlink="folHlink"/>
  <p:sldLayoutIdLst>
    <p:sldLayoutId id="2147483692" r:id="rId1"/>
    <p:sldLayoutId id="2147483711" r:id="rId2"/>
    <p:sldLayoutId id="2147483712" r:id="rId3"/>
    <p:sldLayoutId id="2147483713" r:id="rId4"/>
    <p:sldLayoutId id="2147483714" r:id="rId5"/>
    <p:sldLayoutId id="2147483715" r:id="rId6"/>
    <p:sldLayoutId id="214748371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95">
          <p15:clr>
            <a:srgbClr val="F26B43"/>
          </p15:clr>
        </p15:guide>
        <p15:guide id="4" pos="5465">
          <p15:clr>
            <a:srgbClr val="F26B43"/>
          </p15:clr>
        </p15:guide>
        <p15:guide id="5" orient="horz" pos="4042">
          <p15:clr>
            <a:srgbClr val="F26B43"/>
          </p15:clr>
        </p15:guide>
        <p15:guide id="6" orient="horz" pos="2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C3F180CD-8FFC-6643-AE92-EBFB6DBC66F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565C5F04-C252-2429-E196-4175088A7F67}"/>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718475917"/>
      </p:ext>
    </p:extLst>
  </p:cSld>
  <p:clrMap bg1="lt1" tx1="dk1" bg2="lt2" tx2="dk2" accent1="accent1" accent2="accent2" accent3="accent3" accent4="accent4" accent5="accent5" accent6="accent6" hlink="hlink" folHlink="folHlink"/>
  <p:sldLayoutIdLst>
    <p:sldLayoutId id="2147483698" r:id="rId1"/>
    <p:sldLayoutId id="2147483710" r:id="rId2"/>
    <p:sldLayoutId id="2147483709" r:id="rId3"/>
    <p:sldLayoutId id="2147483700" r:id="rId4"/>
    <p:sldLayoutId id="2147483701" r:id="rId5"/>
    <p:sldLayoutId id="2147483699" r:id="rId6"/>
    <p:sldLayoutId id="214748368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3A4CBB1A-F042-2A46-AD67-4B8860EEFFE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734300" y="0"/>
            <a:ext cx="1409700" cy="1409700"/>
          </a:xfrm>
          <a:prstGeom prst="rect">
            <a:avLst/>
          </a:prstGeom>
        </p:spPr>
      </p:pic>
      <p:sp>
        <p:nvSpPr>
          <p:cNvPr id="3" name="TextBox 2">
            <a:extLst>
              <a:ext uri="{FF2B5EF4-FFF2-40B4-BE49-F238E27FC236}">
                <a16:creationId xmlns:a16="http://schemas.microsoft.com/office/drawing/2014/main" id="{CCC1FCDF-F9DA-524A-784F-DB654D91A223}"/>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3444756830"/>
      </p:ext>
    </p:extLst>
  </p:cSld>
  <p:clrMap bg1="lt1" tx1="dk1" bg2="lt2" tx2="dk2" accent1="accent1" accent2="accent2" accent3="accent3" accent4="accent4" accent5="accent5" accent6="accent6" hlink="hlink" folHlink="folHlink"/>
  <p:sldLayoutIdLst>
    <p:sldLayoutId id="2147483683" r:id="rId1"/>
    <p:sldLayoutId id="2147483705" r:id="rId2"/>
    <p:sldLayoutId id="2147483704" r:id="rId3"/>
    <p:sldLayoutId id="2147483703" r:id="rId4"/>
    <p:sldLayoutId id="2147483706" r:id="rId5"/>
    <p:sldLayoutId id="2147483707" r:id="rId6"/>
    <p:sldLayoutId id="2147483708" r:id="rId7"/>
    <p:sldLayoutId id="214748373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7DC3CA-2415-393A-3392-54BF5DF9AB05}"/>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696758238"/>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9" r:id="rId3"/>
    <p:sldLayoutId id="2147483690" r:id="rId4"/>
    <p:sldLayoutId id="2147483724" r:id="rId5"/>
    <p:sldLayoutId id="2147483725" r:id="rId6"/>
    <p:sldLayoutId id="2147483726" r:id="rId7"/>
    <p:sldLayoutId id="214748372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5EB8"/>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5.emf"/></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8.emf"/><Relationship Id="rId3" Type="http://schemas.openxmlformats.org/officeDocument/2006/relationships/image" Target="../media/image48.emf"/><Relationship Id="rId7" Type="http://schemas.openxmlformats.org/officeDocument/2006/relationships/image" Target="../media/image52.emf"/><Relationship Id="rId12" Type="http://schemas.openxmlformats.org/officeDocument/2006/relationships/image" Target="../media/image57.emf"/><Relationship Id="rId17" Type="http://schemas.openxmlformats.org/officeDocument/2006/relationships/image" Target="../media/image62.emf"/><Relationship Id="rId2" Type="http://schemas.openxmlformats.org/officeDocument/2006/relationships/notesSlide" Target="../notesSlides/notesSlide12.xml"/><Relationship Id="rId16" Type="http://schemas.openxmlformats.org/officeDocument/2006/relationships/image" Target="../media/image61.emf"/><Relationship Id="rId1" Type="http://schemas.openxmlformats.org/officeDocument/2006/relationships/slideLayout" Target="../slideLayouts/slideLayout14.xml"/><Relationship Id="rId6" Type="http://schemas.openxmlformats.org/officeDocument/2006/relationships/image" Target="../media/image51.emf"/><Relationship Id="rId11" Type="http://schemas.openxmlformats.org/officeDocument/2006/relationships/image" Target="../media/image56.emf"/><Relationship Id="rId5" Type="http://schemas.openxmlformats.org/officeDocument/2006/relationships/image" Target="../media/image50.emf"/><Relationship Id="rId15" Type="http://schemas.openxmlformats.org/officeDocument/2006/relationships/image" Target="../media/image60.emf"/><Relationship Id="rId10" Type="http://schemas.openxmlformats.org/officeDocument/2006/relationships/image" Target="../media/image55.emf"/><Relationship Id="rId4" Type="http://schemas.openxmlformats.org/officeDocument/2006/relationships/image" Target="../media/image49.emf"/><Relationship Id="rId9" Type="http://schemas.openxmlformats.org/officeDocument/2006/relationships/image" Target="../media/image54.emf"/><Relationship Id="rId14" Type="http://schemas.openxmlformats.org/officeDocument/2006/relationships/image" Target="../media/image59.emf"/></Relationships>
</file>

<file path=ppt/slides/_rels/slide1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1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66.emf"/></Relationships>
</file>

<file path=ppt/slides/_rels/slide1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1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9.emf"/></Relationships>
</file>

<file path=ppt/slides/_rels/slide2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9.emf"/></Relationships>
</file>

<file path=ppt/slides/_rels/slide2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73.emf"/><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39.emf"/></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41.emf"/></Relationships>
</file>

<file path=ppt/slides/_rels/slide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www.youtube.com/watch?v=VXLtKlmtrvM" TargetMode="External"/><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97B231-FE2E-F390-1221-80257B89FBE1}"/>
              </a:ext>
            </a:extLst>
          </p:cNvPr>
          <p:cNvSpPr txBox="1">
            <a:spLocks/>
          </p:cNvSpPr>
          <p:nvPr/>
        </p:nvSpPr>
        <p:spPr>
          <a:xfrm>
            <a:off x="367729" y="740664"/>
            <a:ext cx="6718871" cy="1169861"/>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dirty="0"/>
              <a:t>Culturally Appropriate </a:t>
            </a:r>
          </a:p>
          <a:p>
            <a:r>
              <a:rPr lang="en-GB" dirty="0"/>
              <a:t>Care</a:t>
            </a:r>
            <a:br>
              <a:rPr lang="en-GB" sz="8000"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sz="2800" dirty="0">
                <a:solidFill>
                  <a:schemeClr val="tx1"/>
                </a:solidFill>
              </a:rPr>
              <a:t>Part 1:</a:t>
            </a:r>
            <a:r>
              <a:rPr lang="en-GB" dirty="0">
                <a:solidFill>
                  <a:schemeClr val="tx1"/>
                </a:solidFill>
              </a:rPr>
              <a:t> </a:t>
            </a:r>
            <a:r>
              <a:rPr lang="en-GB" sz="2000" b="0" dirty="0">
                <a:solidFill>
                  <a:schemeClr val="tx1"/>
                </a:solidFill>
              </a:rPr>
              <a:t>Stereotyping​</a:t>
            </a:r>
            <a:br>
              <a:rPr lang="en-US" sz="1800" dirty="0">
                <a:solidFill>
                  <a:schemeClr val="tx1"/>
                </a:solidFill>
              </a:rPr>
            </a:br>
            <a:endParaRPr lang="en-US" sz="1800" dirty="0">
              <a:solidFill>
                <a:schemeClr val="tx1"/>
              </a:solidFill>
            </a:endParaRPr>
          </a:p>
        </p:txBody>
      </p:sp>
      <p:pic>
        <p:nvPicPr>
          <p:cNvPr id="7" name="Picture 6" descr="East Sussex County Council logo">
            <a:extLst>
              <a:ext uri="{FF2B5EF4-FFF2-40B4-BE49-F238E27FC236}">
                <a16:creationId xmlns:a16="http://schemas.microsoft.com/office/drawing/2014/main" id="{EBF34CB7-6989-D3EB-89D0-F2FEBBEE5845}"/>
              </a:ext>
              <a:ext uri="{C183D7F6-B498-43B3-948B-1728B52AA6E4}">
                <adec:decorative xmlns:adec="http://schemas.microsoft.com/office/drawing/2017/decorative" val="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313" y="4543664"/>
            <a:ext cx="2018632" cy="1465136"/>
          </a:xfrm>
          <a:prstGeom prst="rect">
            <a:avLst/>
          </a:prstGeom>
          <a:noFill/>
        </p:spPr>
      </p:pic>
      <p:sp>
        <p:nvSpPr>
          <p:cNvPr id="10" name="TextBox 9">
            <a:extLst>
              <a:ext uri="{FF2B5EF4-FFF2-40B4-BE49-F238E27FC236}">
                <a16:creationId xmlns:a16="http://schemas.microsoft.com/office/drawing/2014/main" id="{02CD1524-7098-3520-3EE5-C71F099CE59E}"/>
              </a:ext>
            </a:extLst>
          </p:cNvPr>
          <p:cNvSpPr txBox="1"/>
          <p:nvPr/>
        </p:nvSpPr>
        <p:spPr>
          <a:xfrm>
            <a:off x="367729" y="3546311"/>
            <a:ext cx="2843822" cy="646331"/>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GB" b="0" i="1" u="none" strike="noStrike" kern="1200" cap="none" spc="0" normalizeH="0" baseline="0" noProof="0" dirty="0">
                <a:ln>
                  <a:noFill/>
                </a:ln>
                <a:effectLst/>
                <a:uLnTx/>
                <a:uFillTx/>
                <a:latin typeface="Arial" panose="020B0604020202020204" pitchFamily="34" charset="0"/>
                <a:cs typeface="Arial" panose="020B0604020202020204" pitchFamily="34" charset="0"/>
              </a:rPr>
              <a:t>ESCC Adult Social Care Training Team 2022</a:t>
            </a:r>
          </a:p>
        </p:txBody>
      </p:sp>
      <p:pic>
        <p:nvPicPr>
          <p:cNvPr id="2" name="Picture 1">
            <a:extLst>
              <a:ext uri="{FF2B5EF4-FFF2-40B4-BE49-F238E27FC236}">
                <a16:creationId xmlns:a16="http://schemas.microsoft.com/office/drawing/2014/main" id="{A81E8392-7A63-7A54-8736-B986DF044ECA}"/>
              </a:ext>
            </a:extLst>
          </p:cNvPr>
          <p:cNvPicPr>
            <a:picLocks noChangeAspect="1"/>
          </p:cNvPicPr>
          <p:nvPr/>
        </p:nvPicPr>
        <p:blipFill>
          <a:blip r:embed="rId4"/>
          <a:stretch>
            <a:fillRect/>
          </a:stretch>
        </p:blipFill>
        <p:spPr>
          <a:xfrm>
            <a:off x="3862605" y="3804016"/>
            <a:ext cx="4139692" cy="2069846"/>
          </a:xfrm>
          <a:prstGeom prst="rect">
            <a:avLst/>
          </a:prstGeom>
          <a:effectLst>
            <a:outerShdw blurRad="190500" dist="38100" dir="2700000" algn="tl" rotWithShape="0">
              <a:prstClr val="black">
                <a:alpha val="40000"/>
              </a:prstClr>
            </a:outerShdw>
          </a:effectLst>
        </p:spPr>
      </p:pic>
      <p:sp>
        <p:nvSpPr>
          <p:cNvPr id="4" name="TextBox 3">
            <a:extLst>
              <a:ext uri="{FF2B5EF4-FFF2-40B4-BE49-F238E27FC236}">
                <a16:creationId xmlns:a16="http://schemas.microsoft.com/office/drawing/2014/main" id="{CE25E8B7-4C20-FDD5-662C-3DDE9C16D5AD}"/>
              </a:ext>
            </a:extLst>
          </p:cNvPr>
          <p:cNvSpPr txBox="1"/>
          <p:nvPr/>
        </p:nvSpPr>
        <p:spPr>
          <a:xfrm>
            <a:off x="2363372" y="6513342"/>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7660E763-EACB-0352-9463-5BABB48C8122}"/>
              </a:ext>
            </a:extLst>
          </p:cNvPr>
          <p:cNvSpPr/>
          <p:nvPr/>
        </p:nvSpPr>
        <p:spPr>
          <a:xfrm>
            <a:off x="0" y="6416675"/>
            <a:ext cx="9144000" cy="465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377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C343D6A0-33FB-81DF-5158-01700722C304}"/>
              </a:ext>
            </a:extLst>
          </p:cNvPr>
          <p:cNvSpPr txBox="1"/>
          <p:nvPr/>
        </p:nvSpPr>
        <p:spPr>
          <a:xfrm>
            <a:off x="468312" y="2067885"/>
            <a:ext cx="6897688" cy="4185761"/>
          </a:xfrm>
          <a:prstGeom prst="rect">
            <a:avLst/>
          </a:prstGeom>
          <a:noFill/>
        </p:spPr>
        <p:txBody>
          <a:bodyPr wrap="square">
            <a:spAutoFit/>
          </a:bodyPr>
          <a:lstStyle/>
          <a:p>
            <a:pPr fontAlgn="base"/>
            <a:r>
              <a:rPr lang="en-GB" sz="1400" dirty="0"/>
              <a:t>People using services may:</a:t>
            </a:r>
            <a:r>
              <a:rPr lang="en-US" sz="1400" dirty="0"/>
              <a:t>​</a:t>
            </a:r>
          </a:p>
          <a:p>
            <a:pPr fontAlgn="base"/>
            <a:r>
              <a:rPr lang="en-GB" sz="1400" dirty="0"/>
              <a:t>​</a:t>
            </a:r>
          </a:p>
          <a:p>
            <a:pPr marL="285750" indent="-285750" fontAlgn="base">
              <a:buClr>
                <a:srgbClr val="005EB8"/>
              </a:buClr>
              <a:buFont typeface="Wingdings" pitchFamily="2" charset="2"/>
              <a:buChar char="§"/>
            </a:pPr>
            <a:r>
              <a:rPr lang="en-GB" sz="1400" dirty="0"/>
              <a:t>have less contact with people that understand and affirm their culture - for example, family and friends</a:t>
            </a:r>
            <a:r>
              <a:rPr lang="en-US" sz="1400" dirty="0"/>
              <a:t>​</a:t>
            </a:r>
          </a:p>
          <a:p>
            <a:pPr fontAlgn="base">
              <a:buClr>
                <a:srgbClr val="005EB8"/>
              </a:buClr>
            </a:pPr>
            <a:endParaRPr lang="en-US" sz="1400" dirty="0"/>
          </a:p>
          <a:p>
            <a:pPr marL="285750" indent="-285750" fontAlgn="base">
              <a:buClr>
                <a:srgbClr val="005EB8"/>
              </a:buClr>
              <a:buFont typeface="Wingdings" pitchFamily="2" charset="2"/>
              <a:buChar char="§"/>
            </a:pPr>
            <a:r>
              <a:rPr lang="en-GB" sz="1400" dirty="0"/>
              <a:t>have no opportunity for contact with their culture or community outside their home</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spend more time with people who do not share their culture - for example in a care home</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experience more life events that have cultural significance - for example, they may be at the end of their life or lose someone close to them</a:t>
            </a:r>
          </a:p>
          <a:p>
            <a:pPr marL="285750" indent="-285750" fontAlgn="base">
              <a:buClr>
                <a:srgbClr val="005EB8"/>
              </a:buClr>
              <a:buFont typeface="Wingdings" pitchFamily="2" charset="2"/>
              <a:buChar char="§"/>
            </a:pPr>
            <a:endParaRPr lang="en-US" sz="1400" dirty="0"/>
          </a:p>
          <a:p>
            <a:pPr fontAlgn="base">
              <a:buClr>
                <a:srgbClr val="005EB8"/>
              </a:buClr>
            </a:pPr>
            <a:r>
              <a:rPr lang="en-GB" sz="1400" i="1" dirty="0"/>
              <a:t>CQC 2021​</a:t>
            </a:r>
          </a:p>
          <a:p>
            <a:pPr fontAlgn="base">
              <a:buClr>
                <a:srgbClr val="005EB8"/>
              </a:buClr>
            </a:pPr>
            <a:endParaRPr lang="en-GB" sz="1400" i="1" dirty="0"/>
          </a:p>
          <a:p>
            <a:pPr fontAlgn="base">
              <a:buClr>
                <a:srgbClr val="005EB8"/>
              </a:buClr>
            </a:pPr>
            <a:r>
              <a:rPr lang="en-GB" sz="1400" b="1" dirty="0"/>
              <a:t>While we strive to provide care and support that is appropriate, sometimes staff may make assumptions around a persons needs depending on their cultural identity or heritage…</a:t>
            </a:r>
            <a:endParaRPr lang="en-US" sz="1400" b="1" i="1" dirty="0"/>
          </a:p>
          <a:p>
            <a:pPr fontAlgn="base"/>
            <a:r>
              <a:rPr lang="en-GB" sz="1400" dirty="0"/>
              <a:t>​</a:t>
            </a:r>
            <a:endParaRPr lang="en-GB" dirty="0"/>
          </a:p>
        </p:txBody>
      </p:sp>
      <p:sp>
        <p:nvSpPr>
          <p:cNvPr id="4" name="Title 1">
            <a:extLst>
              <a:ext uri="{FF2B5EF4-FFF2-40B4-BE49-F238E27FC236}">
                <a16:creationId xmlns:a16="http://schemas.microsoft.com/office/drawing/2014/main" id="{C1A63545-DC35-225B-CF60-2F25BE7D2A5B}"/>
              </a:ext>
            </a:extLst>
          </p:cNvPr>
          <p:cNvSpPr txBox="1">
            <a:spLocks/>
          </p:cNvSpPr>
          <p:nvPr/>
        </p:nvSpPr>
        <p:spPr>
          <a:xfrm>
            <a:off x="468312" y="441325"/>
            <a:ext cx="7014155"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t>Culturally appropriate care during the coronavirus (COVID-19) pandemic…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07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F3F71A-B496-4872-05F2-BE27CF566DF6}"/>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dirty="0"/>
              <a:t>What is unconscious bias?</a:t>
            </a:r>
            <a:endParaRPr lang="en-GB"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71DFFA5-07D8-7055-C6DA-0437DDD47115}"/>
              </a:ext>
            </a:extLst>
          </p:cNvPr>
          <p:cNvSpPr txBox="1"/>
          <p:nvPr/>
        </p:nvSpPr>
        <p:spPr>
          <a:xfrm>
            <a:off x="468313" y="1341798"/>
            <a:ext cx="5038376" cy="6011902"/>
          </a:xfrm>
          <a:prstGeom prst="rect">
            <a:avLst/>
          </a:prstGeom>
          <a:noFill/>
        </p:spPr>
        <p:txBody>
          <a:bodyPr wrap="square" rtlCol="0">
            <a:spAutoFit/>
          </a:bodyPr>
          <a:lstStyle/>
          <a:p>
            <a:pPr marL="285750" indent="-285750" fontAlgn="base">
              <a:buClr>
                <a:srgbClr val="005EB8"/>
              </a:buClr>
              <a:buFont typeface="Wingdings" pitchFamily="2" charset="2"/>
              <a:buChar char="§"/>
            </a:pPr>
            <a:r>
              <a:rPr lang="en-GB" sz="1400" dirty="0"/>
              <a:t>How a person thinks can depend on their life experiences and sometimes they have beliefs and views about other people that might not be right or reasonable.​</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This is known as 'unconscious </a:t>
            </a:r>
            <a:r>
              <a:rPr lang="en-GB" sz="1400" dirty="0" err="1"/>
              <a:t>bias'</a:t>
            </a:r>
            <a:r>
              <a:rPr lang="en-GB" sz="1400" dirty="0"/>
              <a:t> and includes when a person thinks;​</a:t>
            </a:r>
          </a:p>
          <a:p>
            <a:pPr marL="285750" indent="-285750" fontAlgn="base">
              <a:buClr>
                <a:srgbClr val="005EB8"/>
              </a:buClr>
              <a:buFont typeface="Wingdings" pitchFamily="2" charset="2"/>
              <a:buChar char="§"/>
            </a:pPr>
            <a:endParaRPr lang="en-GB" sz="1400" dirty="0"/>
          </a:p>
          <a:p>
            <a:pPr marL="742950" lvl="1" indent="-285750" fontAlgn="base">
              <a:buClr>
                <a:srgbClr val="005EB8"/>
              </a:buClr>
              <a:buFont typeface="Wingdings" pitchFamily="2" charset="2"/>
              <a:buChar char="§"/>
            </a:pPr>
            <a:r>
              <a:rPr lang="en-GB" sz="1400" dirty="0"/>
              <a:t>better of someone because they believe they're alike​</a:t>
            </a:r>
          </a:p>
          <a:p>
            <a:pPr marL="742950" lvl="1" indent="-285750" fontAlgn="base">
              <a:buClr>
                <a:srgbClr val="005EB8"/>
              </a:buClr>
              <a:buFont typeface="Wingdings" pitchFamily="2" charset="2"/>
              <a:buChar char="§"/>
            </a:pPr>
            <a:endParaRPr lang="en-GB" sz="1400" dirty="0"/>
          </a:p>
          <a:p>
            <a:pPr marL="742950" lvl="1" indent="-285750" fontAlgn="base">
              <a:buClr>
                <a:srgbClr val="005EB8"/>
              </a:buClr>
              <a:buFont typeface="Wingdings" pitchFamily="2" charset="2"/>
              <a:buChar char="§"/>
            </a:pPr>
            <a:r>
              <a:rPr lang="en-GB" sz="1400" dirty="0"/>
              <a:t>less of someone because that person is different to them, for example, they might be of a different race, religion or age​</a:t>
            </a:r>
          </a:p>
          <a:p>
            <a:pPr marL="742950" lvl="1"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This means they could make a decision influenced by false beliefs or assumptions. Sometimes it's also called 'stereotyping’.​</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Everyone can think in a way that involves unconscious bias at some point, but it's important to be aware of it and not let it affect behaviour or decisions.</a:t>
            </a:r>
          </a:p>
          <a:p>
            <a:pPr fontAlgn="base"/>
            <a:endParaRPr lang="en-US" sz="1400" dirty="0"/>
          </a:p>
          <a:p>
            <a:pPr fontAlgn="base"/>
            <a:r>
              <a:rPr lang="en-GB" dirty="0"/>
              <a:t>​</a:t>
            </a:r>
          </a:p>
          <a:p>
            <a:pPr marL="28575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DD740E-7C42-6A25-455E-487FCEFCF593}"/>
              </a:ext>
            </a:extLst>
          </p:cNvPr>
          <p:cNvPicPr>
            <a:picLocks noChangeAspect="1"/>
          </p:cNvPicPr>
          <p:nvPr/>
        </p:nvPicPr>
        <p:blipFill>
          <a:blip r:embed="rId3"/>
          <a:stretch>
            <a:fillRect/>
          </a:stretch>
        </p:blipFill>
        <p:spPr>
          <a:xfrm>
            <a:off x="5506689" y="4765675"/>
            <a:ext cx="1587500" cy="1651000"/>
          </a:xfrm>
          <a:prstGeom prst="rect">
            <a:avLst/>
          </a:prstGeom>
        </p:spPr>
      </p:pic>
      <p:pic>
        <p:nvPicPr>
          <p:cNvPr id="3" name="Picture 2">
            <a:extLst>
              <a:ext uri="{FF2B5EF4-FFF2-40B4-BE49-F238E27FC236}">
                <a16:creationId xmlns:a16="http://schemas.microsoft.com/office/drawing/2014/main" id="{1577A752-F034-0D79-932F-B9FA9152AE5B}"/>
              </a:ext>
            </a:extLst>
          </p:cNvPr>
          <p:cNvPicPr>
            <a:picLocks noChangeAspect="1"/>
          </p:cNvPicPr>
          <p:nvPr/>
        </p:nvPicPr>
        <p:blipFill>
          <a:blip r:embed="rId4"/>
          <a:stretch>
            <a:fillRect/>
          </a:stretch>
        </p:blipFill>
        <p:spPr>
          <a:xfrm>
            <a:off x="6812466" y="3508375"/>
            <a:ext cx="1295400" cy="1257300"/>
          </a:xfrm>
          <a:prstGeom prst="rect">
            <a:avLst/>
          </a:prstGeom>
        </p:spPr>
      </p:pic>
      <p:pic>
        <p:nvPicPr>
          <p:cNvPr id="4" name="Picture 3">
            <a:extLst>
              <a:ext uri="{FF2B5EF4-FFF2-40B4-BE49-F238E27FC236}">
                <a16:creationId xmlns:a16="http://schemas.microsoft.com/office/drawing/2014/main" id="{06B2A795-51DC-9614-4453-620A6CDB7712}"/>
              </a:ext>
            </a:extLst>
          </p:cNvPr>
          <p:cNvPicPr>
            <a:picLocks noChangeAspect="1"/>
          </p:cNvPicPr>
          <p:nvPr/>
        </p:nvPicPr>
        <p:blipFill>
          <a:blip r:embed="rId4">
            <a:alphaModFix amt="10000"/>
          </a:blip>
          <a:stretch>
            <a:fillRect/>
          </a:stretch>
        </p:blipFill>
        <p:spPr>
          <a:xfrm>
            <a:off x="5190873" y="-781116"/>
            <a:ext cx="4538586" cy="4405098"/>
          </a:xfrm>
          <a:prstGeom prst="rect">
            <a:avLst/>
          </a:prstGeom>
        </p:spPr>
      </p:pic>
    </p:spTree>
    <p:extLst>
      <p:ext uri="{BB962C8B-B14F-4D97-AF65-F5344CB8AC3E}">
        <p14:creationId xmlns:p14="http://schemas.microsoft.com/office/powerpoint/2010/main" val="126574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5821517-3D06-B10D-1881-5E58DFE5E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4" y="545556"/>
            <a:ext cx="4051928" cy="599463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9F3F71A-B496-4872-05F2-BE27CF566DF6}"/>
              </a:ext>
            </a:extLst>
          </p:cNvPr>
          <p:cNvSpPr txBox="1">
            <a:spLocks/>
          </p:cNvSpPr>
          <p:nvPr/>
        </p:nvSpPr>
        <p:spPr>
          <a:xfrm>
            <a:off x="4512582" y="1222055"/>
            <a:ext cx="4474931"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t>Terminology</a:t>
            </a:r>
            <a:r>
              <a:rPr lang="en-GB" sz="3200" b="0" dirty="0"/>
              <a:t>​</a:t>
            </a:r>
            <a:endParaRPr lang="en-US" sz="1100" dirty="0"/>
          </a:p>
        </p:txBody>
      </p:sp>
      <p:sp>
        <p:nvSpPr>
          <p:cNvPr id="9" name="TextBox 8">
            <a:extLst>
              <a:ext uri="{FF2B5EF4-FFF2-40B4-BE49-F238E27FC236}">
                <a16:creationId xmlns:a16="http://schemas.microsoft.com/office/drawing/2014/main" id="{E71DFFA5-07D8-7055-C6DA-0437DDD47115}"/>
              </a:ext>
            </a:extLst>
          </p:cNvPr>
          <p:cNvSpPr txBox="1"/>
          <p:nvPr/>
        </p:nvSpPr>
        <p:spPr>
          <a:xfrm>
            <a:off x="4512582" y="1888352"/>
            <a:ext cx="4040188" cy="4180632"/>
          </a:xfrm>
          <a:prstGeom prst="rect">
            <a:avLst/>
          </a:prstGeom>
          <a:noFill/>
        </p:spPr>
        <p:txBody>
          <a:bodyPr wrap="square" rtlCol="0">
            <a:spAutoFit/>
          </a:bodyPr>
          <a:lstStyle/>
          <a:p>
            <a:pPr fontAlgn="base"/>
            <a:r>
              <a:rPr lang="en-GB" sz="1400" dirty="0"/>
              <a:t>Terminology around age, disability, ethnicity and sexuality evolves continuously.   It is important that you learn about preferred terminology used in your organisation and with the individuals you support.  It is also important to remain actively conscious of changes. It’s important to ask the person how they would like to be referred to and not to make assumptions</a:t>
            </a:r>
            <a:r>
              <a:rPr lang="en-US" sz="1400" dirty="0"/>
              <a:t>​.</a:t>
            </a:r>
          </a:p>
          <a:p>
            <a:pPr fontAlgn="base"/>
            <a:endParaRPr lang="en-US" sz="1400" dirty="0"/>
          </a:p>
          <a:p>
            <a:pPr fontAlgn="base"/>
            <a:r>
              <a:rPr lang="en-GB" sz="1400" dirty="0"/>
              <a:t>Some terms are very outdated and are sometimes used as verbal abuse towards someone.</a:t>
            </a:r>
            <a:r>
              <a:rPr lang="en-US" sz="1400" dirty="0"/>
              <a:t>​</a:t>
            </a:r>
          </a:p>
          <a:p>
            <a:pPr fontAlgn="base"/>
            <a:endParaRPr lang="en-US" sz="1400" dirty="0"/>
          </a:p>
          <a:p>
            <a:pPr fontAlgn="base"/>
            <a:r>
              <a:rPr lang="en-GB" sz="1400" dirty="0"/>
              <a:t>Can you think of any examples regarding someone with a learning disability?</a:t>
            </a:r>
            <a:endParaRPr lang="en-US" sz="1400" dirty="0"/>
          </a:p>
          <a:p>
            <a:pPr fontAlgn="base">
              <a:buClr>
                <a:srgbClr val="005EB8"/>
              </a:buClr>
            </a:pPr>
            <a:endParaRPr lang="en-US" sz="1100" dirty="0"/>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D83B137-D12E-E8C8-F497-B234F2F585EF}"/>
              </a:ext>
            </a:extLst>
          </p:cNvPr>
          <p:cNvSpPr/>
          <p:nvPr/>
        </p:nvSpPr>
        <p:spPr>
          <a:xfrm>
            <a:off x="3985611" y="0"/>
            <a:ext cx="263005" cy="6416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2EA375-EBB2-0FEF-E973-97FF4617A952}"/>
              </a:ext>
            </a:extLst>
          </p:cNvPr>
          <p:cNvSpPr txBox="1"/>
          <p:nvPr/>
        </p:nvSpPr>
        <p:spPr>
          <a:xfrm>
            <a:off x="4468928" y="5485303"/>
            <a:ext cx="3809903" cy="307777"/>
          </a:xfrm>
          <a:prstGeom prst="rect">
            <a:avLst/>
          </a:prstGeom>
          <a:noFill/>
        </p:spPr>
        <p:txBody>
          <a:bodyPr wrap="square">
            <a:spAutoFit/>
          </a:bodyPr>
          <a:lstStyle/>
          <a:p>
            <a:r>
              <a:rPr lang="en-GB" sz="1400" b="0" i="1" u="none" strike="noStrike" dirty="0">
                <a:solidFill>
                  <a:srgbClr val="000000"/>
                </a:solidFill>
                <a:effectLst/>
                <a:latin typeface="Arial" panose="020B0604020202020204" pitchFamily="34" charset="0"/>
              </a:rPr>
              <a:t>Made With </a:t>
            </a:r>
            <a:r>
              <a:rPr lang="en-GB" sz="1400" b="0" i="1" u="none" strike="noStrike" dirty="0" err="1">
                <a:solidFill>
                  <a:srgbClr val="000000"/>
                </a:solidFill>
                <a:effectLst/>
                <a:latin typeface="Arial" panose="020B0604020202020204" pitchFamily="34" charset="0"/>
              </a:rPr>
              <a:t>Photosymbols</a:t>
            </a:r>
            <a:r>
              <a:rPr lang="en-GB" sz="1400" b="0" i="1" u="none" strike="noStrike" dirty="0">
                <a:solidFill>
                  <a:srgbClr val="000000"/>
                </a:solidFill>
                <a:effectLst/>
                <a:latin typeface="Arial" panose="020B0604020202020204" pitchFamily="34" charset="0"/>
              </a:rPr>
              <a:t>  </a:t>
            </a:r>
            <a:r>
              <a:rPr lang="en-GB" sz="1400" b="0" i="1" dirty="0">
                <a:solidFill>
                  <a:srgbClr val="000000"/>
                </a:solidFill>
                <a:effectLst/>
                <a:latin typeface="Arial" panose="020B0604020202020204" pitchFamily="34" charset="0"/>
              </a:rPr>
              <a:t>​</a:t>
            </a:r>
            <a:endParaRPr lang="en-US" sz="1400" i="1" dirty="0"/>
          </a:p>
        </p:txBody>
      </p:sp>
      <p:pic>
        <p:nvPicPr>
          <p:cNvPr id="1030" name="Picture 6">
            <a:extLst>
              <a:ext uri="{FF2B5EF4-FFF2-40B4-BE49-F238E27FC236}">
                <a16:creationId xmlns:a16="http://schemas.microsoft.com/office/drawing/2014/main" id="{4B921F4F-30FA-6EA3-BBCA-0E4386A5A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582" y="5589534"/>
            <a:ext cx="938870" cy="93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235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579511EE-4936-E53B-9EEF-DA7024C0C8DC}"/>
              </a:ext>
            </a:extLst>
          </p:cNvPr>
          <p:cNvPicPr>
            <a:picLocks noChangeAspect="1"/>
          </p:cNvPicPr>
          <p:nvPr/>
        </p:nvPicPr>
        <p:blipFill>
          <a:blip r:embed="rId3">
            <a:alphaModFix amt="10000"/>
          </a:blip>
          <a:stretch>
            <a:fillRect/>
          </a:stretch>
        </p:blipFill>
        <p:spPr>
          <a:xfrm>
            <a:off x="6481648" y="4103650"/>
            <a:ext cx="2945755" cy="2859115"/>
          </a:xfrm>
          <a:prstGeom prst="rect">
            <a:avLst/>
          </a:prstGeom>
        </p:spPr>
      </p:pic>
      <p:pic>
        <p:nvPicPr>
          <p:cNvPr id="7" name="Picture 6">
            <a:extLst>
              <a:ext uri="{FF2B5EF4-FFF2-40B4-BE49-F238E27FC236}">
                <a16:creationId xmlns:a16="http://schemas.microsoft.com/office/drawing/2014/main" id="{426B9433-9BD1-D952-EA06-5DC38D4B2DC0}"/>
              </a:ext>
            </a:extLst>
          </p:cNvPr>
          <p:cNvPicPr>
            <a:picLocks noChangeAspect="1"/>
          </p:cNvPicPr>
          <p:nvPr/>
        </p:nvPicPr>
        <p:blipFill>
          <a:blip r:embed="rId4"/>
          <a:stretch>
            <a:fillRect/>
          </a:stretch>
        </p:blipFill>
        <p:spPr>
          <a:xfrm>
            <a:off x="609136" y="1574799"/>
            <a:ext cx="1257300" cy="965200"/>
          </a:xfrm>
          <a:prstGeom prst="rect">
            <a:avLst/>
          </a:prstGeom>
          <a:effectLst/>
        </p:spPr>
      </p:pic>
      <p:sp>
        <p:nvSpPr>
          <p:cNvPr id="9" name="Title 1">
            <a:extLst>
              <a:ext uri="{FF2B5EF4-FFF2-40B4-BE49-F238E27FC236}">
                <a16:creationId xmlns:a16="http://schemas.microsoft.com/office/drawing/2014/main" id="{C3FE33F2-B792-9D74-7190-9D26FE7F7451}"/>
              </a:ext>
            </a:extLst>
          </p:cNvPr>
          <p:cNvSpPr txBox="1">
            <a:spLocks/>
          </p:cNvSpPr>
          <p:nvPr/>
        </p:nvSpPr>
        <p:spPr>
          <a:xfrm>
            <a:off x="468313" y="436601"/>
            <a:ext cx="4474931"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t>Did you think of….</a:t>
            </a:r>
            <a:endParaRPr lang="en-US" sz="1100" dirty="0"/>
          </a:p>
        </p:txBody>
      </p:sp>
      <p:pic>
        <p:nvPicPr>
          <p:cNvPr id="10" name="Picture 9">
            <a:extLst>
              <a:ext uri="{FF2B5EF4-FFF2-40B4-BE49-F238E27FC236}">
                <a16:creationId xmlns:a16="http://schemas.microsoft.com/office/drawing/2014/main" id="{35A9F877-A660-7C59-8402-5C45ED97623A}"/>
              </a:ext>
            </a:extLst>
          </p:cNvPr>
          <p:cNvPicPr>
            <a:picLocks noChangeAspect="1"/>
          </p:cNvPicPr>
          <p:nvPr/>
        </p:nvPicPr>
        <p:blipFill>
          <a:blip r:embed="rId5"/>
          <a:stretch>
            <a:fillRect/>
          </a:stretch>
        </p:blipFill>
        <p:spPr>
          <a:xfrm>
            <a:off x="2147540" y="1574799"/>
            <a:ext cx="1257300" cy="965200"/>
          </a:xfrm>
          <a:prstGeom prst="rect">
            <a:avLst/>
          </a:prstGeom>
          <a:effectLst/>
        </p:spPr>
      </p:pic>
      <p:pic>
        <p:nvPicPr>
          <p:cNvPr id="11" name="Picture 10">
            <a:extLst>
              <a:ext uri="{FF2B5EF4-FFF2-40B4-BE49-F238E27FC236}">
                <a16:creationId xmlns:a16="http://schemas.microsoft.com/office/drawing/2014/main" id="{A21FA049-C5EE-8413-4556-6E91D29C162F}"/>
              </a:ext>
            </a:extLst>
          </p:cNvPr>
          <p:cNvPicPr>
            <a:picLocks noChangeAspect="1"/>
          </p:cNvPicPr>
          <p:nvPr/>
        </p:nvPicPr>
        <p:blipFill>
          <a:blip r:embed="rId6"/>
          <a:stretch>
            <a:fillRect/>
          </a:stretch>
        </p:blipFill>
        <p:spPr>
          <a:xfrm>
            <a:off x="3685944" y="1574799"/>
            <a:ext cx="1257300" cy="965200"/>
          </a:xfrm>
          <a:prstGeom prst="rect">
            <a:avLst/>
          </a:prstGeom>
          <a:effectLst/>
        </p:spPr>
      </p:pic>
      <p:pic>
        <p:nvPicPr>
          <p:cNvPr id="12" name="Picture 11">
            <a:extLst>
              <a:ext uri="{FF2B5EF4-FFF2-40B4-BE49-F238E27FC236}">
                <a16:creationId xmlns:a16="http://schemas.microsoft.com/office/drawing/2014/main" id="{B9F6318B-54F9-4124-331C-37FF9879B40D}"/>
              </a:ext>
            </a:extLst>
          </p:cNvPr>
          <p:cNvPicPr>
            <a:picLocks noChangeAspect="1"/>
          </p:cNvPicPr>
          <p:nvPr/>
        </p:nvPicPr>
        <p:blipFill>
          <a:blip r:embed="rId7"/>
          <a:stretch>
            <a:fillRect/>
          </a:stretch>
        </p:blipFill>
        <p:spPr>
          <a:xfrm>
            <a:off x="5224348" y="1574799"/>
            <a:ext cx="1257300" cy="965200"/>
          </a:xfrm>
          <a:prstGeom prst="rect">
            <a:avLst/>
          </a:prstGeom>
          <a:effectLst/>
        </p:spPr>
      </p:pic>
      <p:pic>
        <p:nvPicPr>
          <p:cNvPr id="13" name="Picture 12">
            <a:extLst>
              <a:ext uri="{FF2B5EF4-FFF2-40B4-BE49-F238E27FC236}">
                <a16:creationId xmlns:a16="http://schemas.microsoft.com/office/drawing/2014/main" id="{1BD693B6-7DD9-1962-2B37-FF79EF212C0D}"/>
              </a:ext>
            </a:extLst>
          </p:cNvPr>
          <p:cNvPicPr>
            <a:picLocks noChangeAspect="1"/>
          </p:cNvPicPr>
          <p:nvPr/>
        </p:nvPicPr>
        <p:blipFill>
          <a:blip r:embed="rId8"/>
          <a:stretch>
            <a:fillRect/>
          </a:stretch>
        </p:blipFill>
        <p:spPr>
          <a:xfrm>
            <a:off x="609136" y="2846039"/>
            <a:ext cx="1257300" cy="965200"/>
          </a:xfrm>
          <a:prstGeom prst="rect">
            <a:avLst/>
          </a:prstGeom>
          <a:effectLst/>
        </p:spPr>
      </p:pic>
      <p:pic>
        <p:nvPicPr>
          <p:cNvPr id="15" name="Picture 14">
            <a:extLst>
              <a:ext uri="{FF2B5EF4-FFF2-40B4-BE49-F238E27FC236}">
                <a16:creationId xmlns:a16="http://schemas.microsoft.com/office/drawing/2014/main" id="{F67283C7-DB37-D60F-DCCD-EA10E1B8A86F}"/>
              </a:ext>
            </a:extLst>
          </p:cNvPr>
          <p:cNvPicPr>
            <a:picLocks noChangeAspect="1"/>
          </p:cNvPicPr>
          <p:nvPr/>
        </p:nvPicPr>
        <p:blipFill>
          <a:blip r:embed="rId9"/>
          <a:stretch>
            <a:fillRect/>
          </a:stretch>
        </p:blipFill>
        <p:spPr>
          <a:xfrm>
            <a:off x="2147540" y="2846039"/>
            <a:ext cx="1257300" cy="965200"/>
          </a:xfrm>
          <a:prstGeom prst="rect">
            <a:avLst/>
          </a:prstGeom>
          <a:effectLst/>
        </p:spPr>
      </p:pic>
      <p:pic>
        <p:nvPicPr>
          <p:cNvPr id="16" name="Picture 15">
            <a:extLst>
              <a:ext uri="{FF2B5EF4-FFF2-40B4-BE49-F238E27FC236}">
                <a16:creationId xmlns:a16="http://schemas.microsoft.com/office/drawing/2014/main" id="{60120ECF-24D6-5C23-3DF4-DABE853978A3}"/>
              </a:ext>
            </a:extLst>
          </p:cNvPr>
          <p:cNvPicPr>
            <a:picLocks noChangeAspect="1"/>
          </p:cNvPicPr>
          <p:nvPr/>
        </p:nvPicPr>
        <p:blipFill>
          <a:blip r:embed="rId10"/>
          <a:stretch>
            <a:fillRect/>
          </a:stretch>
        </p:blipFill>
        <p:spPr>
          <a:xfrm>
            <a:off x="3685944" y="2846039"/>
            <a:ext cx="1257300" cy="965200"/>
          </a:xfrm>
          <a:prstGeom prst="rect">
            <a:avLst/>
          </a:prstGeom>
          <a:effectLst/>
        </p:spPr>
      </p:pic>
      <p:pic>
        <p:nvPicPr>
          <p:cNvPr id="19" name="Picture 18">
            <a:extLst>
              <a:ext uri="{FF2B5EF4-FFF2-40B4-BE49-F238E27FC236}">
                <a16:creationId xmlns:a16="http://schemas.microsoft.com/office/drawing/2014/main" id="{20785B92-5C88-F8D7-2B74-EBED0DD4A624}"/>
              </a:ext>
            </a:extLst>
          </p:cNvPr>
          <p:cNvPicPr>
            <a:picLocks noChangeAspect="1"/>
          </p:cNvPicPr>
          <p:nvPr/>
        </p:nvPicPr>
        <p:blipFill>
          <a:blip r:embed="rId11"/>
          <a:stretch>
            <a:fillRect/>
          </a:stretch>
        </p:blipFill>
        <p:spPr>
          <a:xfrm>
            <a:off x="5224348" y="2846039"/>
            <a:ext cx="1257300" cy="965200"/>
          </a:xfrm>
          <a:prstGeom prst="rect">
            <a:avLst/>
          </a:prstGeom>
          <a:effectLst/>
        </p:spPr>
      </p:pic>
      <p:pic>
        <p:nvPicPr>
          <p:cNvPr id="20" name="Picture 19">
            <a:extLst>
              <a:ext uri="{FF2B5EF4-FFF2-40B4-BE49-F238E27FC236}">
                <a16:creationId xmlns:a16="http://schemas.microsoft.com/office/drawing/2014/main" id="{841DCD37-0836-20E2-BABD-FB0BF4D533BA}"/>
              </a:ext>
            </a:extLst>
          </p:cNvPr>
          <p:cNvPicPr>
            <a:picLocks noChangeAspect="1"/>
          </p:cNvPicPr>
          <p:nvPr/>
        </p:nvPicPr>
        <p:blipFill>
          <a:blip r:embed="rId12"/>
          <a:stretch>
            <a:fillRect/>
          </a:stretch>
        </p:blipFill>
        <p:spPr>
          <a:xfrm>
            <a:off x="609136" y="4103650"/>
            <a:ext cx="1257300" cy="965200"/>
          </a:xfrm>
          <a:prstGeom prst="rect">
            <a:avLst/>
          </a:prstGeom>
          <a:effectLst/>
        </p:spPr>
      </p:pic>
      <p:pic>
        <p:nvPicPr>
          <p:cNvPr id="21" name="Picture 20">
            <a:extLst>
              <a:ext uri="{FF2B5EF4-FFF2-40B4-BE49-F238E27FC236}">
                <a16:creationId xmlns:a16="http://schemas.microsoft.com/office/drawing/2014/main" id="{60E0BCBD-6223-ADBF-63CB-DB3C34122F41}"/>
              </a:ext>
            </a:extLst>
          </p:cNvPr>
          <p:cNvPicPr>
            <a:picLocks noChangeAspect="1"/>
          </p:cNvPicPr>
          <p:nvPr/>
        </p:nvPicPr>
        <p:blipFill>
          <a:blip r:embed="rId13"/>
          <a:stretch>
            <a:fillRect/>
          </a:stretch>
        </p:blipFill>
        <p:spPr>
          <a:xfrm>
            <a:off x="2147540" y="4103650"/>
            <a:ext cx="1257300" cy="965200"/>
          </a:xfrm>
          <a:prstGeom prst="rect">
            <a:avLst/>
          </a:prstGeom>
          <a:effectLst/>
        </p:spPr>
      </p:pic>
      <p:pic>
        <p:nvPicPr>
          <p:cNvPr id="22" name="Picture 21">
            <a:extLst>
              <a:ext uri="{FF2B5EF4-FFF2-40B4-BE49-F238E27FC236}">
                <a16:creationId xmlns:a16="http://schemas.microsoft.com/office/drawing/2014/main" id="{125E545E-0119-40E6-365B-34FD44B034F8}"/>
              </a:ext>
            </a:extLst>
          </p:cNvPr>
          <p:cNvPicPr>
            <a:picLocks noChangeAspect="1"/>
          </p:cNvPicPr>
          <p:nvPr/>
        </p:nvPicPr>
        <p:blipFill>
          <a:blip r:embed="rId14"/>
          <a:stretch>
            <a:fillRect/>
          </a:stretch>
        </p:blipFill>
        <p:spPr>
          <a:xfrm>
            <a:off x="3685944" y="4103650"/>
            <a:ext cx="1257300" cy="965200"/>
          </a:xfrm>
          <a:prstGeom prst="rect">
            <a:avLst/>
          </a:prstGeom>
          <a:effectLst/>
        </p:spPr>
      </p:pic>
      <p:pic>
        <p:nvPicPr>
          <p:cNvPr id="23" name="Picture 22">
            <a:extLst>
              <a:ext uri="{FF2B5EF4-FFF2-40B4-BE49-F238E27FC236}">
                <a16:creationId xmlns:a16="http://schemas.microsoft.com/office/drawing/2014/main" id="{1B0EF516-7394-1565-9056-661F7B182270}"/>
              </a:ext>
            </a:extLst>
          </p:cNvPr>
          <p:cNvPicPr>
            <a:picLocks noChangeAspect="1"/>
          </p:cNvPicPr>
          <p:nvPr/>
        </p:nvPicPr>
        <p:blipFill>
          <a:blip r:embed="rId15"/>
          <a:stretch>
            <a:fillRect/>
          </a:stretch>
        </p:blipFill>
        <p:spPr>
          <a:xfrm>
            <a:off x="5224348" y="4103650"/>
            <a:ext cx="1257300" cy="965200"/>
          </a:xfrm>
          <a:prstGeom prst="rect">
            <a:avLst/>
          </a:prstGeom>
          <a:effectLst/>
        </p:spPr>
      </p:pic>
      <p:pic>
        <p:nvPicPr>
          <p:cNvPr id="24" name="Picture 23">
            <a:extLst>
              <a:ext uri="{FF2B5EF4-FFF2-40B4-BE49-F238E27FC236}">
                <a16:creationId xmlns:a16="http://schemas.microsoft.com/office/drawing/2014/main" id="{EE979D8F-1DB5-0649-D8DE-CBC5DC0FE768}"/>
              </a:ext>
            </a:extLst>
          </p:cNvPr>
          <p:cNvPicPr>
            <a:picLocks noChangeAspect="1"/>
          </p:cNvPicPr>
          <p:nvPr/>
        </p:nvPicPr>
        <p:blipFill>
          <a:blip r:embed="rId16"/>
          <a:stretch>
            <a:fillRect/>
          </a:stretch>
        </p:blipFill>
        <p:spPr>
          <a:xfrm>
            <a:off x="6762752" y="2846039"/>
            <a:ext cx="1257300" cy="965200"/>
          </a:xfrm>
          <a:prstGeom prst="rect">
            <a:avLst/>
          </a:prstGeom>
          <a:effectLst/>
        </p:spPr>
      </p:pic>
      <p:pic>
        <p:nvPicPr>
          <p:cNvPr id="25" name="Picture 24">
            <a:extLst>
              <a:ext uri="{FF2B5EF4-FFF2-40B4-BE49-F238E27FC236}">
                <a16:creationId xmlns:a16="http://schemas.microsoft.com/office/drawing/2014/main" id="{4C93B878-61B0-B9AF-6D8F-BA330B8F391A}"/>
              </a:ext>
            </a:extLst>
          </p:cNvPr>
          <p:cNvPicPr>
            <a:picLocks noChangeAspect="1"/>
          </p:cNvPicPr>
          <p:nvPr/>
        </p:nvPicPr>
        <p:blipFill>
          <a:blip r:embed="rId17"/>
          <a:stretch>
            <a:fillRect/>
          </a:stretch>
        </p:blipFill>
        <p:spPr>
          <a:xfrm>
            <a:off x="468313" y="4992961"/>
            <a:ext cx="469900" cy="368300"/>
          </a:xfrm>
          <a:prstGeom prst="rect">
            <a:avLst/>
          </a:prstGeom>
        </p:spPr>
      </p:pic>
      <p:pic>
        <p:nvPicPr>
          <p:cNvPr id="26" name="Picture 25">
            <a:extLst>
              <a:ext uri="{FF2B5EF4-FFF2-40B4-BE49-F238E27FC236}">
                <a16:creationId xmlns:a16="http://schemas.microsoft.com/office/drawing/2014/main" id="{9B6473BE-46CF-44BB-9311-32A7AECA8539}"/>
              </a:ext>
            </a:extLst>
          </p:cNvPr>
          <p:cNvPicPr>
            <a:picLocks noChangeAspect="1"/>
          </p:cNvPicPr>
          <p:nvPr/>
        </p:nvPicPr>
        <p:blipFill>
          <a:blip r:embed="rId17"/>
          <a:stretch>
            <a:fillRect/>
          </a:stretch>
        </p:blipFill>
        <p:spPr>
          <a:xfrm>
            <a:off x="1929123" y="4992961"/>
            <a:ext cx="469900" cy="368300"/>
          </a:xfrm>
          <a:prstGeom prst="rect">
            <a:avLst/>
          </a:prstGeom>
        </p:spPr>
      </p:pic>
      <p:pic>
        <p:nvPicPr>
          <p:cNvPr id="27" name="Picture 26">
            <a:extLst>
              <a:ext uri="{FF2B5EF4-FFF2-40B4-BE49-F238E27FC236}">
                <a16:creationId xmlns:a16="http://schemas.microsoft.com/office/drawing/2014/main" id="{71B63D83-6780-9A63-13DE-AC3470ADD7E2}"/>
              </a:ext>
            </a:extLst>
          </p:cNvPr>
          <p:cNvPicPr>
            <a:picLocks noChangeAspect="1"/>
          </p:cNvPicPr>
          <p:nvPr/>
        </p:nvPicPr>
        <p:blipFill>
          <a:blip r:embed="rId17"/>
          <a:stretch>
            <a:fillRect/>
          </a:stretch>
        </p:blipFill>
        <p:spPr>
          <a:xfrm>
            <a:off x="3490293" y="4992961"/>
            <a:ext cx="469900" cy="368300"/>
          </a:xfrm>
          <a:prstGeom prst="rect">
            <a:avLst/>
          </a:prstGeom>
        </p:spPr>
      </p:pic>
      <p:pic>
        <p:nvPicPr>
          <p:cNvPr id="28" name="Picture 27">
            <a:extLst>
              <a:ext uri="{FF2B5EF4-FFF2-40B4-BE49-F238E27FC236}">
                <a16:creationId xmlns:a16="http://schemas.microsoft.com/office/drawing/2014/main" id="{A92CC37A-AD3A-7578-76B8-A098F2FAF208}"/>
              </a:ext>
            </a:extLst>
          </p:cNvPr>
          <p:cNvPicPr>
            <a:picLocks noChangeAspect="1"/>
          </p:cNvPicPr>
          <p:nvPr/>
        </p:nvPicPr>
        <p:blipFill>
          <a:blip r:embed="rId17"/>
          <a:stretch>
            <a:fillRect/>
          </a:stretch>
        </p:blipFill>
        <p:spPr>
          <a:xfrm>
            <a:off x="4962254" y="4937206"/>
            <a:ext cx="469900" cy="368300"/>
          </a:xfrm>
          <a:prstGeom prst="rect">
            <a:avLst/>
          </a:prstGeom>
        </p:spPr>
      </p:pic>
      <p:pic>
        <p:nvPicPr>
          <p:cNvPr id="29" name="Picture 28">
            <a:extLst>
              <a:ext uri="{FF2B5EF4-FFF2-40B4-BE49-F238E27FC236}">
                <a16:creationId xmlns:a16="http://schemas.microsoft.com/office/drawing/2014/main" id="{F2BF947C-140A-EE8A-92D3-9FCD3C0F81E9}"/>
              </a:ext>
            </a:extLst>
          </p:cNvPr>
          <p:cNvPicPr>
            <a:picLocks noChangeAspect="1"/>
          </p:cNvPicPr>
          <p:nvPr/>
        </p:nvPicPr>
        <p:blipFill>
          <a:blip r:embed="rId17"/>
          <a:stretch>
            <a:fillRect/>
          </a:stretch>
        </p:blipFill>
        <p:spPr>
          <a:xfrm>
            <a:off x="4962254" y="3665966"/>
            <a:ext cx="469900" cy="368300"/>
          </a:xfrm>
          <a:prstGeom prst="rect">
            <a:avLst/>
          </a:prstGeom>
        </p:spPr>
      </p:pic>
      <p:pic>
        <p:nvPicPr>
          <p:cNvPr id="30" name="Picture 29">
            <a:extLst>
              <a:ext uri="{FF2B5EF4-FFF2-40B4-BE49-F238E27FC236}">
                <a16:creationId xmlns:a16="http://schemas.microsoft.com/office/drawing/2014/main" id="{A3020ECD-26A5-5C85-4019-C0740C201726}"/>
              </a:ext>
            </a:extLst>
          </p:cNvPr>
          <p:cNvPicPr>
            <a:picLocks noChangeAspect="1"/>
          </p:cNvPicPr>
          <p:nvPr/>
        </p:nvPicPr>
        <p:blipFill>
          <a:blip r:embed="rId17"/>
          <a:stretch>
            <a:fillRect/>
          </a:stretch>
        </p:blipFill>
        <p:spPr>
          <a:xfrm>
            <a:off x="6467669" y="3665966"/>
            <a:ext cx="469900" cy="368300"/>
          </a:xfrm>
          <a:prstGeom prst="rect">
            <a:avLst/>
          </a:prstGeom>
        </p:spPr>
      </p:pic>
      <p:pic>
        <p:nvPicPr>
          <p:cNvPr id="31" name="Picture 30">
            <a:extLst>
              <a:ext uri="{FF2B5EF4-FFF2-40B4-BE49-F238E27FC236}">
                <a16:creationId xmlns:a16="http://schemas.microsoft.com/office/drawing/2014/main" id="{8419CC49-AB49-817C-EE89-BFE4CDA30EAF}"/>
              </a:ext>
            </a:extLst>
          </p:cNvPr>
          <p:cNvPicPr>
            <a:picLocks noChangeAspect="1"/>
          </p:cNvPicPr>
          <p:nvPr/>
        </p:nvPicPr>
        <p:blipFill>
          <a:blip r:embed="rId17"/>
          <a:stretch>
            <a:fillRect/>
          </a:stretch>
        </p:blipFill>
        <p:spPr>
          <a:xfrm>
            <a:off x="3412235" y="3665966"/>
            <a:ext cx="469900" cy="368300"/>
          </a:xfrm>
          <a:prstGeom prst="rect">
            <a:avLst/>
          </a:prstGeom>
        </p:spPr>
      </p:pic>
      <p:pic>
        <p:nvPicPr>
          <p:cNvPr id="32" name="Picture 31">
            <a:extLst>
              <a:ext uri="{FF2B5EF4-FFF2-40B4-BE49-F238E27FC236}">
                <a16:creationId xmlns:a16="http://schemas.microsoft.com/office/drawing/2014/main" id="{083844D9-7658-ADA3-31E8-6864277E2491}"/>
              </a:ext>
            </a:extLst>
          </p:cNvPr>
          <p:cNvPicPr>
            <a:picLocks noChangeAspect="1"/>
          </p:cNvPicPr>
          <p:nvPr/>
        </p:nvPicPr>
        <p:blipFill>
          <a:blip r:embed="rId17"/>
          <a:stretch>
            <a:fillRect/>
          </a:stretch>
        </p:blipFill>
        <p:spPr>
          <a:xfrm>
            <a:off x="1873366" y="3665966"/>
            <a:ext cx="469900" cy="368300"/>
          </a:xfrm>
          <a:prstGeom prst="rect">
            <a:avLst/>
          </a:prstGeom>
        </p:spPr>
      </p:pic>
      <p:pic>
        <p:nvPicPr>
          <p:cNvPr id="33" name="Picture 32">
            <a:extLst>
              <a:ext uri="{FF2B5EF4-FFF2-40B4-BE49-F238E27FC236}">
                <a16:creationId xmlns:a16="http://schemas.microsoft.com/office/drawing/2014/main" id="{897AB3BB-23A9-93EF-D57D-2663D8CEF199}"/>
              </a:ext>
            </a:extLst>
          </p:cNvPr>
          <p:cNvPicPr>
            <a:picLocks noChangeAspect="1"/>
          </p:cNvPicPr>
          <p:nvPr/>
        </p:nvPicPr>
        <p:blipFill>
          <a:blip r:embed="rId17"/>
          <a:stretch>
            <a:fillRect/>
          </a:stretch>
        </p:blipFill>
        <p:spPr>
          <a:xfrm>
            <a:off x="334497" y="3665966"/>
            <a:ext cx="469900" cy="368300"/>
          </a:xfrm>
          <a:prstGeom prst="rect">
            <a:avLst/>
          </a:prstGeom>
        </p:spPr>
      </p:pic>
      <p:pic>
        <p:nvPicPr>
          <p:cNvPr id="34" name="Picture 33">
            <a:extLst>
              <a:ext uri="{FF2B5EF4-FFF2-40B4-BE49-F238E27FC236}">
                <a16:creationId xmlns:a16="http://schemas.microsoft.com/office/drawing/2014/main" id="{5CAE0489-430C-6EC0-DDA3-5FD54944C2D8}"/>
              </a:ext>
            </a:extLst>
          </p:cNvPr>
          <p:cNvPicPr>
            <a:picLocks noChangeAspect="1"/>
          </p:cNvPicPr>
          <p:nvPr/>
        </p:nvPicPr>
        <p:blipFill>
          <a:blip r:embed="rId17"/>
          <a:stretch>
            <a:fillRect/>
          </a:stretch>
        </p:blipFill>
        <p:spPr>
          <a:xfrm>
            <a:off x="334497" y="2383576"/>
            <a:ext cx="469900" cy="368300"/>
          </a:xfrm>
          <a:prstGeom prst="rect">
            <a:avLst/>
          </a:prstGeom>
        </p:spPr>
      </p:pic>
      <p:pic>
        <p:nvPicPr>
          <p:cNvPr id="35" name="Picture 34">
            <a:extLst>
              <a:ext uri="{FF2B5EF4-FFF2-40B4-BE49-F238E27FC236}">
                <a16:creationId xmlns:a16="http://schemas.microsoft.com/office/drawing/2014/main" id="{691E9EA5-CE78-2343-18E2-22DAED2B800E}"/>
              </a:ext>
            </a:extLst>
          </p:cNvPr>
          <p:cNvPicPr>
            <a:picLocks noChangeAspect="1"/>
          </p:cNvPicPr>
          <p:nvPr/>
        </p:nvPicPr>
        <p:blipFill>
          <a:blip r:embed="rId17"/>
          <a:stretch>
            <a:fillRect/>
          </a:stretch>
        </p:blipFill>
        <p:spPr>
          <a:xfrm>
            <a:off x="1862214" y="2383576"/>
            <a:ext cx="469900" cy="368300"/>
          </a:xfrm>
          <a:prstGeom prst="rect">
            <a:avLst/>
          </a:prstGeom>
        </p:spPr>
      </p:pic>
      <p:pic>
        <p:nvPicPr>
          <p:cNvPr id="36" name="Picture 35">
            <a:extLst>
              <a:ext uri="{FF2B5EF4-FFF2-40B4-BE49-F238E27FC236}">
                <a16:creationId xmlns:a16="http://schemas.microsoft.com/office/drawing/2014/main" id="{82664241-1838-0492-A562-0BB56226A1E2}"/>
              </a:ext>
            </a:extLst>
          </p:cNvPr>
          <p:cNvPicPr>
            <a:picLocks noChangeAspect="1"/>
          </p:cNvPicPr>
          <p:nvPr/>
        </p:nvPicPr>
        <p:blipFill>
          <a:blip r:embed="rId17"/>
          <a:stretch>
            <a:fillRect/>
          </a:stretch>
        </p:blipFill>
        <p:spPr>
          <a:xfrm>
            <a:off x="3367629" y="2383576"/>
            <a:ext cx="469900" cy="368300"/>
          </a:xfrm>
          <a:prstGeom prst="rect">
            <a:avLst/>
          </a:prstGeom>
        </p:spPr>
      </p:pic>
      <p:pic>
        <p:nvPicPr>
          <p:cNvPr id="37" name="Picture 36">
            <a:extLst>
              <a:ext uri="{FF2B5EF4-FFF2-40B4-BE49-F238E27FC236}">
                <a16:creationId xmlns:a16="http://schemas.microsoft.com/office/drawing/2014/main" id="{138CA5F1-E5F8-235A-0092-8ABAB4E6FF19}"/>
              </a:ext>
            </a:extLst>
          </p:cNvPr>
          <p:cNvPicPr>
            <a:picLocks noChangeAspect="1"/>
          </p:cNvPicPr>
          <p:nvPr/>
        </p:nvPicPr>
        <p:blipFill>
          <a:blip r:embed="rId17"/>
          <a:stretch>
            <a:fillRect/>
          </a:stretch>
        </p:blipFill>
        <p:spPr>
          <a:xfrm>
            <a:off x="4973404" y="2383576"/>
            <a:ext cx="469900" cy="368300"/>
          </a:xfrm>
          <a:prstGeom prst="rect">
            <a:avLst/>
          </a:prstGeom>
        </p:spPr>
      </p:pic>
    </p:spTree>
    <p:extLst>
      <p:ext uri="{BB962C8B-B14F-4D97-AF65-F5344CB8AC3E}">
        <p14:creationId xmlns:p14="http://schemas.microsoft.com/office/powerpoint/2010/main" val="54116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6C0961-3BAA-98F0-89F0-71E916DAEF51}"/>
              </a:ext>
            </a:extLst>
          </p:cNvPr>
          <p:cNvPicPr>
            <a:picLocks noChangeAspect="1"/>
          </p:cNvPicPr>
          <p:nvPr/>
        </p:nvPicPr>
        <p:blipFill>
          <a:blip r:embed="rId3">
            <a:alphaModFix amt="10000"/>
          </a:blip>
          <a:stretch>
            <a:fillRect/>
          </a:stretch>
        </p:blipFill>
        <p:spPr>
          <a:xfrm>
            <a:off x="5898514" y="-398152"/>
            <a:ext cx="3743517" cy="3743517"/>
          </a:xfrm>
          <a:prstGeom prst="rect">
            <a:avLst/>
          </a:prstGeom>
        </p:spPr>
      </p:pic>
      <p:sp>
        <p:nvSpPr>
          <p:cNvPr id="6" name="TextBox 5">
            <a:extLst>
              <a:ext uri="{FF2B5EF4-FFF2-40B4-BE49-F238E27FC236}">
                <a16:creationId xmlns:a16="http://schemas.microsoft.com/office/drawing/2014/main" id="{4D7F8FD3-8E30-3909-56C3-5FBC36D34AE9}"/>
              </a:ext>
            </a:extLst>
          </p:cNvPr>
          <p:cNvSpPr txBox="1"/>
          <p:nvPr/>
        </p:nvSpPr>
        <p:spPr>
          <a:xfrm>
            <a:off x="468312" y="1789423"/>
            <a:ext cx="7043836" cy="5858014"/>
          </a:xfrm>
          <a:prstGeom prst="rect">
            <a:avLst/>
          </a:prstGeom>
          <a:noFill/>
        </p:spPr>
        <p:txBody>
          <a:bodyPr wrap="square" rtlCol="0">
            <a:spAutoFit/>
          </a:bodyPr>
          <a:lstStyle/>
          <a:p>
            <a:pPr fontAlgn="base"/>
            <a:r>
              <a:rPr lang="en-GB" sz="1400" b="1" dirty="0"/>
              <a:t>Mentally handicapped:</a:t>
            </a:r>
            <a:r>
              <a:rPr lang="en-GB" sz="1400" dirty="0"/>
              <a:t>​</a:t>
            </a:r>
          </a:p>
          <a:p>
            <a:pPr fontAlgn="base"/>
            <a:endParaRPr lang="en-GB" sz="1400" dirty="0"/>
          </a:p>
          <a:p>
            <a:pPr fontAlgn="base"/>
            <a:r>
              <a:rPr lang="en-US" sz="1400" dirty="0"/>
              <a:t>Learning disability replaced the term ‘mentally handicapped’ in 1990 and is the official term used in England.​</a:t>
            </a:r>
          </a:p>
          <a:p>
            <a:pPr fontAlgn="base"/>
            <a:endParaRPr lang="en-US" sz="1400" dirty="0"/>
          </a:p>
          <a:p>
            <a:pPr fontAlgn="base"/>
            <a:r>
              <a:rPr lang="en-US" sz="1400" dirty="0"/>
              <a:t>In general, a learning disability is a condition which affects learning and IQ across all areas of life, for example, a person with Downs Syndrome.</a:t>
            </a:r>
          </a:p>
          <a:p>
            <a:pPr fontAlgn="base"/>
            <a:endParaRPr lang="en-US" sz="1400" dirty="0"/>
          </a:p>
          <a:p>
            <a:pPr fontAlgn="base"/>
            <a:r>
              <a:rPr lang="en-GB" sz="1400" b="1" dirty="0"/>
              <a:t>Loony / idiot</a:t>
            </a:r>
            <a:r>
              <a:rPr lang="en-GB" sz="1400" dirty="0"/>
              <a:t>​:</a:t>
            </a:r>
          </a:p>
          <a:p>
            <a:pPr fontAlgn="base"/>
            <a:endParaRPr lang="en-GB" sz="1400" dirty="0"/>
          </a:p>
          <a:p>
            <a:pPr fontAlgn="base"/>
            <a:r>
              <a:rPr lang="en-GB" sz="1400" dirty="0"/>
              <a:t>In 1845 the Lunacy Act made no clear distinction between learning disability and mental illness stating that ‘Lunatic shall mean insane person or any person being idiot or lunatic or of unsound mind’.</a:t>
            </a:r>
          </a:p>
          <a:p>
            <a:pPr fontAlgn="base"/>
            <a:endParaRPr lang="en-GB" sz="1400" dirty="0"/>
          </a:p>
          <a:p>
            <a:pPr fontAlgn="base"/>
            <a:r>
              <a:rPr lang="en-GB" sz="1400" b="1" dirty="0"/>
              <a:t>Idiot / imbecile</a:t>
            </a:r>
          </a:p>
          <a:p>
            <a:pPr fontAlgn="base"/>
            <a:endParaRPr lang="en-GB" sz="1400" b="1" dirty="0"/>
          </a:p>
          <a:p>
            <a:pPr fontAlgn="base"/>
            <a:r>
              <a:rPr lang="en-GB" sz="1400" dirty="0"/>
              <a:t>In 1886 Idiots Act came into force and for the first time legislation was dealing with the educational needs of those with a learning disability.  It made a clear distinction between ‘lunatics’ on one hand and ‘idiots and imbeciles’ on the other.</a:t>
            </a:r>
            <a:endParaRPr lang="en-US" sz="1400" dirty="0"/>
          </a:p>
          <a:p>
            <a:pPr fontAlgn="base"/>
            <a:endParaRPr lang="en-US" sz="1400" dirty="0"/>
          </a:p>
          <a:p>
            <a:pPr marL="285750" indent="-285750" fontAlgn="base">
              <a:buClr>
                <a:srgbClr val="005EB8"/>
              </a:buClr>
              <a:buFont typeface="Wingdings" pitchFamily="2" charset="2"/>
              <a:buChar char="§"/>
            </a:pPr>
            <a:endParaRPr lang="en-US" sz="1400" dirty="0"/>
          </a:p>
          <a:p>
            <a:pPr fontAlgn="base"/>
            <a:r>
              <a:rPr lang="en-GB" dirty="0"/>
              <a:t>​</a:t>
            </a:r>
          </a:p>
          <a:p>
            <a:pPr fontAlgn="base"/>
            <a:r>
              <a:rPr lang="en-GB" dirty="0"/>
              <a:t>​</a:t>
            </a:r>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D3D3863-771B-897B-6731-A34A3E97E5B5}"/>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US" sz="3200" dirty="0"/>
              <a:t>Where did some of these terms come from?</a:t>
            </a:r>
            <a:endParaRPr lang="en-GB" sz="105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E8F0329-5502-BAAB-D7D2-7A6BC729C1CE}"/>
              </a:ext>
            </a:extLst>
          </p:cNvPr>
          <p:cNvPicPr>
            <a:picLocks noChangeAspect="1"/>
          </p:cNvPicPr>
          <p:nvPr/>
        </p:nvPicPr>
        <p:blipFill>
          <a:blip r:embed="rId4"/>
          <a:stretch>
            <a:fillRect/>
          </a:stretch>
        </p:blipFill>
        <p:spPr>
          <a:xfrm>
            <a:off x="7689850" y="4874167"/>
            <a:ext cx="1079500" cy="1079500"/>
          </a:xfrm>
          <a:prstGeom prst="rect">
            <a:avLst/>
          </a:prstGeom>
        </p:spPr>
      </p:pic>
    </p:spTree>
    <p:extLst>
      <p:ext uri="{BB962C8B-B14F-4D97-AF65-F5344CB8AC3E}">
        <p14:creationId xmlns:p14="http://schemas.microsoft.com/office/powerpoint/2010/main" val="292879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6C7135-8167-00B4-F59C-3B6C8E515ADB}"/>
              </a:ext>
            </a:extLst>
          </p:cNvPr>
          <p:cNvSpPr txBox="1"/>
          <p:nvPr/>
        </p:nvSpPr>
        <p:spPr>
          <a:xfrm>
            <a:off x="468312" y="1789423"/>
            <a:ext cx="7043836" cy="5642570"/>
          </a:xfrm>
          <a:prstGeom prst="rect">
            <a:avLst/>
          </a:prstGeom>
          <a:noFill/>
        </p:spPr>
        <p:txBody>
          <a:bodyPr wrap="square" rtlCol="0">
            <a:spAutoFit/>
          </a:bodyPr>
          <a:lstStyle/>
          <a:p>
            <a:pPr fontAlgn="base"/>
            <a:r>
              <a:rPr lang="en-GB" sz="1400" b="1" dirty="0"/>
              <a:t>Spastic / spaz</a:t>
            </a:r>
            <a:r>
              <a:rPr lang="en-GB" sz="1400" dirty="0"/>
              <a:t>​:</a:t>
            </a:r>
          </a:p>
          <a:p>
            <a:pPr fontAlgn="base"/>
            <a:endParaRPr lang="en-GB" sz="1400" dirty="0"/>
          </a:p>
          <a:p>
            <a:pPr fontAlgn="base"/>
            <a:r>
              <a:rPr lang="en-GB" sz="1400" dirty="0"/>
              <a:t>The medical term ‘spastic’ was used to describe people with cerebral palsy; the Spastics Society was founded in 1951 and was changed to SCOPE in 1994.</a:t>
            </a:r>
          </a:p>
          <a:p>
            <a:pPr fontAlgn="base"/>
            <a:endParaRPr lang="en-US" sz="1400" dirty="0"/>
          </a:p>
          <a:p>
            <a:pPr fontAlgn="base"/>
            <a:r>
              <a:rPr lang="en-GB" sz="1400" b="1" dirty="0"/>
              <a:t>Mong / Mongol</a:t>
            </a:r>
            <a:r>
              <a:rPr lang="en-GB" sz="1400" dirty="0"/>
              <a:t>​:</a:t>
            </a:r>
          </a:p>
          <a:p>
            <a:pPr fontAlgn="base"/>
            <a:endParaRPr lang="en-GB" sz="1400" dirty="0"/>
          </a:p>
          <a:p>
            <a:pPr fontAlgn="base"/>
            <a:r>
              <a:rPr lang="en-GB" sz="1400" dirty="0"/>
              <a:t>The Victorian physician Dr John Langdon Down is best remembered for having, in 1866, identified a specific group of patients whose characteristics were similar in character. They had upward slanting eyes, flattening of the back of the head and poorly controlled tongues. </a:t>
            </a:r>
            <a:r>
              <a:rPr lang="en-US" sz="1400" dirty="0"/>
              <a:t>​</a:t>
            </a:r>
          </a:p>
          <a:p>
            <a:pPr fontAlgn="base"/>
            <a:endParaRPr lang="en-US" sz="1400" dirty="0"/>
          </a:p>
          <a:p>
            <a:pPr fontAlgn="base"/>
            <a:r>
              <a:rPr lang="en-GB" sz="1400" dirty="0"/>
              <a:t>He thought that people with this disorder shared facial features with people of Mongolian ethnicity, so he named this group of people ‘Mongolian’ or ‘Mongol’ </a:t>
            </a:r>
            <a:endParaRPr lang="en-US" sz="1400" dirty="0"/>
          </a:p>
          <a:p>
            <a:pPr fontAlgn="base"/>
            <a:endParaRPr lang="en-GB" sz="1400" dirty="0"/>
          </a:p>
          <a:p>
            <a:pPr fontAlgn="base"/>
            <a:r>
              <a:rPr lang="en-GB" sz="1400" b="1" dirty="0"/>
              <a:t>Other terms</a:t>
            </a:r>
            <a:r>
              <a:rPr lang="en-GB" sz="1400" dirty="0"/>
              <a:t>​</a:t>
            </a:r>
          </a:p>
          <a:p>
            <a:pPr fontAlgn="base"/>
            <a:endParaRPr lang="en-GB" sz="1400" b="1" dirty="0"/>
          </a:p>
          <a:p>
            <a:pPr fontAlgn="base"/>
            <a:r>
              <a:rPr lang="en-GB" sz="1400" dirty="0"/>
              <a:t>Many other terms are made up by different generations along the way.  Even the term ‘special’ is used in a derogatory way, stemming from ‘Special Educational Needs’</a:t>
            </a:r>
            <a:endParaRPr lang="en-US" sz="1400" dirty="0"/>
          </a:p>
          <a:p>
            <a:pPr marL="285750" indent="-285750" fontAlgn="base">
              <a:buClr>
                <a:srgbClr val="005EB8"/>
              </a:buClr>
              <a:buFont typeface="Wingdings" pitchFamily="2" charset="2"/>
              <a:buChar char="§"/>
            </a:pPr>
            <a:endParaRPr lang="en-US" sz="1400" dirty="0"/>
          </a:p>
          <a:p>
            <a:pPr fontAlgn="base"/>
            <a:r>
              <a:rPr lang="en-GB" dirty="0"/>
              <a:t>​</a:t>
            </a:r>
          </a:p>
          <a:p>
            <a:pPr fontAlgn="base"/>
            <a:r>
              <a:rPr lang="en-GB" dirty="0"/>
              <a:t>​</a:t>
            </a:r>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0424A7-982D-A255-F4E4-AACEE02C81C9}"/>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US" sz="3200" dirty="0"/>
              <a:t>Where did some of these terms come from?</a:t>
            </a:r>
            <a:endParaRPr lang="en-GB" sz="105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D776883-3CC2-5D32-9D23-4F10B3151A19}"/>
              </a:ext>
            </a:extLst>
          </p:cNvPr>
          <p:cNvPicPr>
            <a:picLocks noChangeAspect="1"/>
          </p:cNvPicPr>
          <p:nvPr/>
        </p:nvPicPr>
        <p:blipFill>
          <a:blip r:embed="rId3">
            <a:alphaModFix amt="10000"/>
          </a:blip>
          <a:stretch>
            <a:fillRect/>
          </a:stretch>
        </p:blipFill>
        <p:spPr>
          <a:xfrm>
            <a:off x="5898514" y="-398152"/>
            <a:ext cx="3743517" cy="3743517"/>
          </a:xfrm>
          <a:prstGeom prst="rect">
            <a:avLst/>
          </a:prstGeom>
        </p:spPr>
      </p:pic>
      <p:pic>
        <p:nvPicPr>
          <p:cNvPr id="9" name="Picture 8">
            <a:extLst>
              <a:ext uri="{FF2B5EF4-FFF2-40B4-BE49-F238E27FC236}">
                <a16:creationId xmlns:a16="http://schemas.microsoft.com/office/drawing/2014/main" id="{C0E7D453-59B7-C348-0DBE-22E844D3223A}"/>
              </a:ext>
            </a:extLst>
          </p:cNvPr>
          <p:cNvPicPr>
            <a:picLocks noChangeAspect="1"/>
          </p:cNvPicPr>
          <p:nvPr/>
        </p:nvPicPr>
        <p:blipFill>
          <a:blip r:embed="rId4"/>
          <a:stretch>
            <a:fillRect/>
          </a:stretch>
        </p:blipFill>
        <p:spPr>
          <a:xfrm>
            <a:off x="7689850" y="4874167"/>
            <a:ext cx="1079500" cy="1079500"/>
          </a:xfrm>
          <a:prstGeom prst="rect">
            <a:avLst/>
          </a:prstGeom>
        </p:spPr>
      </p:pic>
    </p:spTree>
    <p:extLst>
      <p:ext uri="{BB962C8B-B14F-4D97-AF65-F5344CB8AC3E}">
        <p14:creationId xmlns:p14="http://schemas.microsoft.com/office/powerpoint/2010/main" val="144591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334059-115F-B75B-3189-796130E0BD35}"/>
              </a:ext>
            </a:extLst>
          </p:cNvPr>
          <p:cNvSpPr txBox="1"/>
          <p:nvPr/>
        </p:nvSpPr>
        <p:spPr>
          <a:xfrm>
            <a:off x="4572000" y="2374543"/>
            <a:ext cx="4103688" cy="4873129"/>
          </a:xfrm>
          <a:prstGeom prst="rect">
            <a:avLst/>
          </a:prstGeom>
          <a:noFill/>
        </p:spPr>
        <p:txBody>
          <a:bodyPr wrap="square" rtlCol="0">
            <a:spAutoFit/>
          </a:bodyPr>
          <a:lstStyle/>
          <a:p>
            <a:pPr fontAlgn="base"/>
            <a:r>
              <a:rPr lang="en-GB" b="1" dirty="0"/>
              <a:t>If you found that activity difficult, imagine how it must feel to have those words directed at you while in the community, at home, school or work.</a:t>
            </a:r>
            <a:r>
              <a:rPr lang="en-US" b="1" dirty="0"/>
              <a:t>​</a:t>
            </a:r>
          </a:p>
          <a:p>
            <a:pPr fontAlgn="base"/>
            <a:r>
              <a:rPr lang="en-GB" b="1" dirty="0"/>
              <a:t>​</a:t>
            </a:r>
          </a:p>
          <a:p>
            <a:pPr fontAlgn="base"/>
            <a:r>
              <a:rPr lang="en-GB" b="1" dirty="0"/>
              <a:t>What impact could that have on someone with a learning disability?</a:t>
            </a:r>
          </a:p>
          <a:p>
            <a:pPr fontAlgn="base"/>
            <a:endParaRPr lang="en-GB" b="1" dirty="0"/>
          </a:p>
          <a:p>
            <a:pPr fontAlgn="base"/>
            <a:r>
              <a:rPr lang="en-GB" b="1" dirty="0"/>
              <a:t>Examples: Low self-esteem, fear, anxiety, feeling worthless, isolation.</a:t>
            </a:r>
            <a:endParaRPr lang="en-US" b="1" dirty="0"/>
          </a:p>
          <a:p>
            <a:pPr marL="285750" indent="-285750" fontAlgn="base">
              <a:buClr>
                <a:srgbClr val="005EB8"/>
              </a:buClr>
              <a:buFont typeface="Wingdings" pitchFamily="2" charset="2"/>
              <a:buChar char="§"/>
            </a:pPr>
            <a:endParaRPr lang="en-US" sz="1400" dirty="0"/>
          </a:p>
          <a:p>
            <a:pPr fontAlgn="base"/>
            <a:r>
              <a:rPr lang="en-GB" dirty="0"/>
              <a:t>​</a:t>
            </a:r>
          </a:p>
          <a:p>
            <a:pPr fontAlgn="base"/>
            <a:r>
              <a:rPr lang="en-GB" dirty="0"/>
              <a:t>​</a:t>
            </a:r>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CBF3C4FA-A0D4-4DEA-1B79-F225826D3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4" y="545556"/>
            <a:ext cx="4051928" cy="59946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8AFE2C0-ECB3-1830-A07D-F90AD589BA0A}"/>
              </a:ext>
            </a:extLst>
          </p:cNvPr>
          <p:cNvSpPr/>
          <p:nvPr/>
        </p:nvSpPr>
        <p:spPr>
          <a:xfrm>
            <a:off x="3985611" y="0"/>
            <a:ext cx="263005" cy="6416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883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BC95-1CB8-FEA8-031E-DBE88770710F}"/>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US" sz="3200" dirty="0"/>
              <a:t>Activity 2</a:t>
            </a:r>
            <a:endParaRPr lang="en-US"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02D8B57-C1BA-8B20-A123-93269FC970CE}"/>
              </a:ext>
            </a:extLst>
          </p:cNvPr>
          <p:cNvSpPr txBox="1"/>
          <p:nvPr/>
        </p:nvSpPr>
        <p:spPr>
          <a:xfrm>
            <a:off x="468310" y="1391631"/>
            <a:ext cx="8230483" cy="1661993"/>
          </a:xfrm>
          <a:prstGeom prst="rect">
            <a:avLst/>
          </a:prstGeom>
          <a:noFill/>
        </p:spPr>
        <p:txBody>
          <a:bodyPr wrap="square" rtlCol="0">
            <a:spAutoFit/>
          </a:bodyPr>
          <a:lstStyle/>
          <a:p>
            <a:pPr fontAlgn="base"/>
            <a:r>
              <a:rPr lang="en-GB" b="1" dirty="0"/>
              <a:t>Agree or disagree?​</a:t>
            </a:r>
          </a:p>
          <a:p>
            <a:pPr fontAlgn="base"/>
            <a:endParaRPr lang="en-GB" sz="1400" b="1" dirty="0">
              <a:latin typeface="Arial" panose="020B0604020202020204" pitchFamily="34" charset="0"/>
              <a:cs typeface="Arial" panose="020B0604020202020204" pitchFamily="34" charset="0"/>
            </a:endParaRPr>
          </a:p>
          <a:p>
            <a:pPr fontAlgn="base"/>
            <a:r>
              <a:rPr lang="en-GB" sz="1400" dirty="0"/>
              <a:t>This activity can be done as </a:t>
            </a:r>
            <a:r>
              <a:rPr lang="en-US" sz="1400" dirty="0"/>
              <a:t>​</a:t>
            </a:r>
          </a:p>
          <a:p>
            <a:pPr fontAlgn="base"/>
            <a:endParaRPr lang="en-US" sz="1400" dirty="0"/>
          </a:p>
          <a:p>
            <a:pPr marL="285750" indent="-285750" fontAlgn="base">
              <a:buClr>
                <a:srgbClr val="005EB8"/>
              </a:buClr>
              <a:buFont typeface="Wingdings" pitchFamily="2" charset="2"/>
              <a:buChar char="§"/>
            </a:pPr>
            <a:r>
              <a:rPr lang="en-GB" sz="1400" dirty="0"/>
              <a:t>a whole group discussion  (via zoom / Microsoft TEAMS)</a:t>
            </a:r>
            <a:r>
              <a:rPr lang="en-US" sz="1400" dirty="0"/>
              <a:t>​</a:t>
            </a:r>
          </a:p>
          <a:p>
            <a:pPr marL="285750" indent="-285750" fontAlgn="base">
              <a:buClr>
                <a:srgbClr val="005EB8"/>
              </a:buClr>
              <a:buFont typeface="Wingdings" pitchFamily="2" charset="2"/>
              <a:buChar char="§"/>
            </a:pPr>
            <a:r>
              <a:rPr lang="en-GB" sz="1400" dirty="0"/>
              <a:t>by individuals or small groups in a classroom setting (see downloadable activity sheets)​</a:t>
            </a:r>
          </a:p>
          <a:p>
            <a:pPr fontAlgn="base"/>
            <a:endParaRPr lang="en-GB" sz="14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339F04D-13D9-B852-63D4-CA3F1B80A4FE}"/>
              </a:ext>
            </a:extLst>
          </p:cNvPr>
          <p:cNvPicPr>
            <a:picLocks noChangeAspect="1"/>
          </p:cNvPicPr>
          <p:nvPr/>
        </p:nvPicPr>
        <p:blipFill>
          <a:blip r:embed="rId3"/>
          <a:stretch>
            <a:fillRect/>
          </a:stretch>
        </p:blipFill>
        <p:spPr>
          <a:xfrm>
            <a:off x="3398115" y="660024"/>
            <a:ext cx="1308100" cy="1054100"/>
          </a:xfrm>
          <a:prstGeom prst="rect">
            <a:avLst/>
          </a:prstGeom>
          <a:effectLst>
            <a:outerShdw blurRad="76200" dist="38100" dir="2700000" algn="tl" rotWithShape="0">
              <a:prstClr val="black">
                <a:alpha val="32000"/>
              </a:prstClr>
            </a:outerShdw>
          </a:effectLst>
        </p:spPr>
      </p:pic>
      <p:pic>
        <p:nvPicPr>
          <p:cNvPr id="10" name="Picture 9">
            <a:extLst>
              <a:ext uri="{FF2B5EF4-FFF2-40B4-BE49-F238E27FC236}">
                <a16:creationId xmlns:a16="http://schemas.microsoft.com/office/drawing/2014/main" id="{0C3274C4-C821-7F5B-2191-966BF9B74622}"/>
              </a:ext>
            </a:extLst>
          </p:cNvPr>
          <p:cNvPicPr>
            <a:picLocks noChangeAspect="1"/>
          </p:cNvPicPr>
          <p:nvPr/>
        </p:nvPicPr>
        <p:blipFill>
          <a:blip r:embed="rId4"/>
          <a:stretch>
            <a:fillRect/>
          </a:stretch>
        </p:blipFill>
        <p:spPr>
          <a:xfrm>
            <a:off x="5268642" y="520982"/>
            <a:ext cx="1193800" cy="1193800"/>
          </a:xfrm>
          <a:prstGeom prst="rect">
            <a:avLst/>
          </a:prstGeom>
          <a:effectLst>
            <a:outerShdw blurRad="76200" dist="38100" dir="2700000" algn="tl" rotWithShape="0">
              <a:prstClr val="black">
                <a:alpha val="32000"/>
              </a:prstClr>
            </a:outerShdw>
          </a:effectLst>
        </p:spPr>
      </p:pic>
    </p:spTree>
    <p:extLst>
      <p:ext uri="{BB962C8B-B14F-4D97-AF65-F5344CB8AC3E}">
        <p14:creationId xmlns:p14="http://schemas.microsoft.com/office/powerpoint/2010/main" val="51587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4AE4C7-8676-5AAA-14B2-DDA88D8B22C3}"/>
              </a:ext>
            </a:extLst>
          </p:cNvPr>
          <p:cNvSpPr txBox="1"/>
          <p:nvPr/>
        </p:nvSpPr>
        <p:spPr>
          <a:xfrm>
            <a:off x="326421" y="432626"/>
            <a:ext cx="2260618" cy="5478423"/>
          </a:xfrm>
          <a:prstGeom prst="rect">
            <a:avLst/>
          </a:prstGeom>
          <a:noFill/>
        </p:spPr>
        <p:txBody>
          <a:bodyPr wrap="square" rtlCol="0">
            <a:spAutoFit/>
          </a:bodyPr>
          <a:lstStyle/>
          <a:p>
            <a:pPr fontAlgn="base"/>
            <a:r>
              <a:rPr lang="en-GB" sz="2800" b="1" dirty="0">
                <a:solidFill>
                  <a:srgbClr val="005EB8"/>
                </a:solidFill>
              </a:rPr>
              <a:t>Example</a:t>
            </a:r>
          </a:p>
          <a:p>
            <a:pPr fontAlgn="base"/>
            <a:endParaRPr lang="en-GB" sz="1400" b="1" dirty="0">
              <a:latin typeface="Arial" panose="020B0604020202020204" pitchFamily="34" charset="0"/>
              <a:cs typeface="Arial" panose="020B0604020202020204" pitchFamily="34" charset="0"/>
            </a:endParaRPr>
          </a:p>
          <a:p>
            <a:pPr fontAlgn="base"/>
            <a:r>
              <a:rPr lang="en-GB" sz="1200" b="1" dirty="0"/>
              <a:t>Siblings are always happy or able to carry on giving help and support when their parents are unable to.</a:t>
            </a:r>
          </a:p>
          <a:p>
            <a:pPr fontAlgn="base"/>
            <a:r>
              <a:rPr lang="en-GB" sz="1200" b="1" dirty="0"/>
              <a:t>​</a:t>
            </a:r>
          </a:p>
          <a:p>
            <a:pPr fontAlgn="base"/>
            <a:endParaRPr lang="en-GB" sz="1200" b="1" dirty="0"/>
          </a:p>
          <a:p>
            <a:pPr fontAlgn="base"/>
            <a:r>
              <a:rPr lang="en-GB" sz="1200" b="1" dirty="0"/>
              <a:t>Some people remove shoes before entering some rooms at home, as well as a Mosque, etc. </a:t>
            </a:r>
          </a:p>
          <a:p>
            <a:pPr fontAlgn="base"/>
            <a:endParaRPr lang="en-GB" sz="1200" b="1" dirty="0"/>
          </a:p>
          <a:p>
            <a:pPr fontAlgn="base"/>
            <a:endParaRPr lang="en-GB" sz="1200" b="1" dirty="0"/>
          </a:p>
          <a:p>
            <a:pPr fontAlgn="base"/>
            <a:r>
              <a:rPr lang="en-GB" sz="1200" b="1" dirty="0"/>
              <a:t>It is good practice to ask the individual to confirm their Christian name and surname before administering medication.</a:t>
            </a:r>
          </a:p>
          <a:p>
            <a:pPr fontAlgn="base"/>
            <a:r>
              <a:rPr lang="en-GB" sz="1200" b="1" dirty="0"/>
              <a:t>​</a:t>
            </a:r>
          </a:p>
          <a:p>
            <a:pPr fontAlgn="base"/>
            <a:endParaRPr lang="en-GB" sz="1200" b="1" dirty="0"/>
          </a:p>
          <a:p>
            <a:pPr fontAlgn="base"/>
            <a:r>
              <a:rPr lang="en-GB" sz="1200" b="1" dirty="0"/>
              <a:t>Wealthy families will not need support.</a:t>
            </a:r>
          </a:p>
          <a:p>
            <a:pPr fontAlgn="base"/>
            <a:endParaRPr lang="en-GB" b="1" dirty="0"/>
          </a:p>
          <a:p>
            <a:pPr fontAlgn="base"/>
            <a:endParaRPr lang="en-GB" sz="1400" b="1"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8D779AC-23F0-6401-2B3E-80D65812A0AE}"/>
              </a:ext>
            </a:extLst>
          </p:cNvPr>
          <p:cNvSpPr/>
          <p:nvPr/>
        </p:nvSpPr>
        <p:spPr>
          <a:xfrm>
            <a:off x="2587038" y="0"/>
            <a:ext cx="2457248" cy="6724185"/>
          </a:xfrm>
          <a:prstGeom prst="rect">
            <a:avLst/>
          </a:prstGeom>
          <a:solidFill>
            <a:schemeClr val="accent1">
              <a:alpha val="54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03B841-E954-DFA8-18F0-0D2FE7D14FD4}"/>
              </a:ext>
            </a:extLst>
          </p:cNvPr>
          <p:cNvSpPr/>
          <p:nvPr/>
        </p:nvSpPr>
        <p:spPr>
          <a:xfrm>
            <a:off x="5044286" y="-298811"/>
            <a:ext cx="4099714" cy="6724185"/>
          </a:xfrm>
          <a:prstGeom prst="rect">
            <a:avLst/>
          </a:prstGeom>
          <a:solidFill>
            <a:srgbClr val="B0036A">
              <a:alpha val="54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AA4F58-404B-DCC6-B49A-8A918337AB5C}"/>
              </a:ext>
            </a:extLst>
          </p:cNvPr>
          <p:cNvSpPr txBox="1"/>
          <p:nvPr/>
        </p:nvSpPr>
        <p:spPr>
          <a:xfrm>
            <a:off x="3105559" y="432626"/>
            <a:ext cx="1327016" cy="523220"/>
          </a:xfrm>
          <a:prstGeom prst="rect">
            <a:avLst/>
          </a:prstGeom>
          <a:noFill/>
        </p:spPr>
        <p:txBody>
          <a:bodyPr wrap="square" rtlCol="0">
            <a:spAutoFit/>
          </a:bodyPr>
          <a:lstStyle/>
          <a:p>
            <a:pPr fontAlgn="base"/>
            <a:r>
              <a:rPr lang="en-GB" sz="2800" b="1" dirty="0">
                <a:solidFill>
                  <a:srgbClr val="005EB8"/>
                </a:solidFill>
              </a:rPr>
              <a:t>Agree</a:t>
            </a:r>
            <a:endParaRPr lang="en-GB"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C93B242-E94F-6785-768A-6569617AFAE1}"/>
              </a:ext>
            </a:extLst>
          </p:cNvPr>
          <p:cNvSpPr txBox="1"/>
          <p:nvPr/>
        </p:nvSpPr>
        <p:spPr>
          <a:xfrm>
            <a:off x="5168535" y="432626"/>
            <a:ext cx="1884577" cy="523220"/>
          </a:xfrm>
          <a:prstGeom prst="rect">
            <a:avLst/>
          </a:prstGeom>
          <a:noFill/>
        </p:spPr>
        <p:txBody>
          <a:bodyPr wrap="square" rtlCol="0">
            <a:spAutoFit/>
          </a:bodyPr>
          <a:lstStyle/>
          <a:p>
            <a:pPr fontAlgn="base"/>
            <a:r>
              <a:rPr lang="en-GB" sz="2800" b="1" dirty="0">
                <a:solidFill>
                  <a:srgbClr val="005EB8"/>
                </a:solidFill>
              </a:rPr>
              <a:t>Disagree</a:t>
            </a:r>
            <a:endParaRPr lang="en-GB" sz="1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E941AC7-E28C-7AAC-C9C0-D597A7074F28}"/>
              </a:ext>
            </a:extLst>
          </p:cNvPr>
          <p:cNvSpPr txBox="1"/>
          <p:nvPr/>
        </p:nvSpPr>
        <p:spPr>
          <a:xfrm>
            <a:off x="5163014" y="694236"/>
            <a:ext cx="2375209" cy="1261884"/>
          </a:xfrm>
          <a:prstGeom prst="rect">
            <a:avLst/>
          </a:prstGeom>
          <a:noFill/>
        </p:spPr>
        <p:txBody>
          <a:bodyPr wrap="square" rtlCol="0">
            <a:spAutoFit/>
          </a:bodyPr>
          <a:lstStyle/>
          <a:p>
            <a:pPr fontAlgn="base"/>
            <a:endParaRPr lang="en-GB" sz="1400" b="1" dirty="0">
              <a:latin typeface="Arial" panose="020B0604020202020204" pitchFamily="34" charset="0"/>
              <a:cs typeface="Arial" panose="020B0604020202020204" pitchFamily="34" charset="0"/>
            </a:endParaRPr>
          </a:p>
          <a:p>
            <a:pPr fontAlgn="base"/>
            <a:endParaRPr lang="en-GB" sz="1200" b="1" dirty="0">
              <a:latin typeface="Arial" panose="020B0604020202020204" pitchFamily="34" charset="0"/>
              <a:cs typeface="Arial" panose="020B0604020202020204" pitchFamily="34" charset="0"/>
            </a:endParaRPr>
          </a:p>
          <a:p>
            <a:pPr fontAlgn="base"/>
            <a:r>
              <a:rPr lang="en-GB" sz="1200" dirty="0"/>
              <a:t>Some may be able to and some may not. Choices must be respected.</a:t>
            </a:r>
          </a:p>
          <a:p>
            <a:pPr fontAlgn="base"/>
            <a:endParaRPr lang="en-GB" sz="1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820C67D-6A94-C0CA-DAE4-C6416DD26705}"/>
              </a:ext>
            </a:extLst>
          </p:cNvPr>
          <p:cNvSpPr txBox="1"/>
          <p:nvPr/>
        </p:nvSpPr>
        <p:spPr>
          <a:xfrm>
            <a:off x="2745169" y="2378752"/>
            <a:ext cx="2140986" cy="1200329"/>
          </a:xfrm>
          <a:prstGeom prst="rect">
            <a:avLst/>
          </a:prstGeom>
          <a:noFill/>
        </p:spPr>
        <p:txBody>
          <a:bodyPr wrap="square" rtlCol="0">
            <a:spAutoFit/>
          </a:bodyPr>
          <a:lstStyle/>
          <a:p>
            <a:pPr fontAlgn="base"/>
            <a:r>
              <a:rPr lang="en-GB" sz="1200" dirty="0"/>
              <a:t>This is true for some, therefore it is polite to ask the individual or follow their lead. This can include bedrooms in care homes.</a:t>
            </a:r>
            <a:endParaRPr lang="en-GB" sz="105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12428D1-D6AC-B9AA-7FFB-69B54C0B393C}"/>
              </a:ext>
            </a:extLst>
          </p:cNvPr>
          <p:cNvSpPr txBox="1"/>
          <p:nvPr/>
        </p:nvSpPr>
        <p:spPr>
          <a:xfrm>
            <a:off x="5163014" y="3429000"/>
            <a:ext cx="2375209" cy="646331"/>
          </a:xfrm>
          <a:prstGeom prst="rect">
            <a:avLst/>
          </a:prstGeom>
          <a:noFill/>
        </p:spPr>
        <p:txBody>
          <a:bodyPr wrap="square" rtlCol="0">
            <a:spAutoFit/>
          </a:bodyPr>
          <a:lstStyle/>
          <a:p>
            <a:pPr fontAlgn="base"/>
            <a:r>
              <a:rPr lang="en-GB" sz="1200" dirty="0"/>
              <a:t>It is best to ask for the persons first and last name rather than ‘Christian’ name.</a:t>
            </a:r>
            <a:endParaRPr lang="en-GB" sz="12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4C0F149-CA42-4B37-5672-4C0C0F44DA32}"/>
              </a:ext>
            </a:extLst>
          </p:cNvPr>
          <p:cNvSpPr txBox="1"/>
          <p:nvPr/>
        </p:nvSpPr>
        <p:spPr>
          <a:xfrm>
            <a:off x="5163014" y="4906984"/>
            <a:ext cx="2375209" cy="830997"/>
          </a:xfrm>
          <a:prstGeom prst="rect">
            <a:avLst/>
          </a:prstGeom>
          <a:noFill/>
        </p:spPr>
        <p:txBody>
          <a:bodyPr wrap="square" rtlCol="0">
            <a:spAutoFit/>
          </a:bodyPr>
          <a:lstStyle/>
          <a:p>
            <a:pPr fontAlgn="base"/>
            <a:r>
              <a:rPr lang="en-GB" sz="1200" dirty="0"/>
              <a:t>Support comes in different forms; anyone may need support, no matter what their level of wealth..</a:t>
            </a:r>
            <a:endParaRPr lang="en-GB" sz="1200"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205D45F2-0E1C-D927-571B-406837910092}"/>
              </a:ext>
            </a:extLst>
          </p:cNvPr>
          <p:cNvPicPr>
            <a:picLocks noChangeAspect="1"/>
          </p:cNvPicPr>
          <p:nvPr/>
        </p:nvPicPr>
        <p:blipFill>
          <a:blip r:embed="rId3"/>
          <a:stretch>
            <a:fillRect/>
          </a:stretch>
        </p:blipFill>
        <p:spPr>
          <a:xfrm>
            <a:off x="2843547" y="133815"/>
            <a:ext cx="479305" cy="386236"/>
          </a:xfrm>
          <a:prstGeom prst="rect">
            <a:avLst/>
          </a:prstGeom>
        </p:spPr>
      </p:pic>
      <p:pic>
        <p:nvPicPr>
          <p:cNvPr id="19" name="Picture 18">
            <a:extLst>
              <a:ext uri="{FF2B5EF4-FFF2-40B4-BE49-F238E27FC236}">
                <a16:creationId xmlns:a16="http://schemas.microsoft.com/office/drawing/2014/main" id="{58B12E08-9389-D465-D9C2-FC7F1C5758BA}"/>
              </a:ext>
            </a:extLst>
          </p:cNvPr>
          <p:cNvPicPr>
            <a:picLocks noChangeAspect="1"/>
          </p:cNvPicPr>
          <p:nvPr/>
        </p:nvPicPr>
        <p:blipFill>
          <a:blip r:embed="rId4"/>
          <a:stretch>
            <a:fillRect/>
          </a:stretch>
        </p:blipFill>
        <p:spPr>
          <a:xfrm>
            <a:off x="6909430" y="239507"/>
            <a:ext cx="386237" cy="386237"/>
          </a:xfrm>
          <a:prstGeom prst="rect">
            <a:avLst/>
          </a:prstGeom>
        </p:spPr>
      </p:pic>
      <p:pic>
        <p:nvPicPr>
          <p:cNvPr id="21" name="Picture 20">
            <a:extLst>
              <a:ext uri="{FF2B5EF4-FFF2-40B4-BE49-F238E27FC236}">
                <a16:creationId xmlns:a16="http://schemas.microsoft.com/office/drawing/2014/main" id="{93ED11ED-A7D5-8297-204C-8EAD386F3018}"/>
              </a:ext>
            </a:extLst>
          </p:cNvPr>
          <p:cNvPicPr>
            <a:picLocks noChangeAspect="1"/>
          </p:cNvPicPr>
          <p:nvPr/>
        </p:nvPicPr>
        <p:blipFill>
          <a:blip r:embed="rId5">
            <a:alphaModFix amt="10000"/>
          </a:blip>
          <a:stretch>
            <a:fillRect/>
          </a:stretch>
        </p:blipFill>
        <p:spPr>
          <a:xfrm>
            <a:off x="1230513" y="4846787"/>
            <a:ext cx="2994674" cy="2413184"/>
          </a:xfrm>
          <a:prstGeom prst="rect">
            <a:avLst/>
          </a:prstGeom>
        </p:spPr>
      </p:pic>
      <p:pic>
        <p:nvPicPr>
          <p:cNvPr id="22" name="Picture 21">
            <a:extLst>
              <a:ext uri="{FF2B5EF4-FFF2-40B4-BE49-F238E27FC236}">
                <a16:creationId xmlns:a16="http://schemas.microsoft.com/office/drawing/2014/main" id="{1E66DB1D-1269-C38C-A2B1-5BCC1D38F211}"/>
              </a:ext>
            </a:extLst>
          </p:cNvPr>
          <p:cNvPicPr>
            <a:picLocks noChangeAspect="1"/>
          </p:cNvPicPr>
          <p:nvPr/>
        </p:nvPicPr>
        <p:blipFill>
          <a:blip r:embed="rId6">
            <a:alphaModFix amt="10000"/>
          </a:blip>
          <a:stretch>
            <a:fillRect/>
          </a:stretch>
        </p:blipFill>
        <p:spPr>
          <a:xfrm>
            <a:off x="3980987" y="5737981"/>
            <a:ext cx="2154457" cy="2154457"/>
          </a:xfrm>
          <a:prstGeom prst="rect">
            <a:avLst/>
          </a:prstGeom>
        </p:spPr>
      </p:pic>
    </p:spTree>
    <p:extLst>
      <p:ext uri="{BB962C8B-B14F-4D97-AF65-F5344CB8AC3E}">
        <p14:creationId xmlns:p14="http://schemas.microsoft.com/office/powerpoint/2010/main" val="19660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66DB1D-1269-C38C-A2B1-5BCC1D38F211}"/>
              </a:ext>
            </a:extLst>
          </p:cNvPr>
          <p:cNvPicPr>
            <a:picLocks noChangeAspect="1"/>
          </p:cNvPicPr>
          <p:nvPr/>
        </p:nvPicPr>
        <p:blipFill>
          <a:blip r:embed="rId3">
            <a:alphaModFix amt="10000"/>
          </a:blip>
          <a:stretch>
            <a:fillRect/>
          </a:stretch>
        </p:blipFill>
        <p:spPr>
          <a:xfrm>
            <a:off x="4627138" y="4981785"/>
            <a:ext cx="2735447" cy="2735447"/>
          </a:xfrm>
          <a:prstGeom prst="rect">
            <a:avLst/>
          </a:prstGeom>
        </p:spPr>
      </p:pic>
      <p:pic>
        <p:nvPicPr>
          <p:cNvPr id="21" name="Picture 20">
            <a:extLst>
              <a:ext uri="{FF2B5EF4-FFF2-40B4-BE49-F238E27FC236}">
                <a16:creationId xmlns:a16="http://schemas.microsoft.com/office/drawing/2014/main" id="{93ED11ED-A7D5-8297-204C-8EAD386F3018}"/>
              </a:ext>
            </a:extLst>
          </p:cNvPr>
          <p:cNvPicPr>
            <a:picLocks noChangeAspect="1"/>
          </p:cNvPicPr>
          <p:nvPr/>
        </p:nvPicPr>
        <p:blipFill>
          <a:blip r:embed="rId4">
            <a:alphaModFix amt="10000"/>
          </a:blip>
          <a:stretch>
            <a:fillRect/>
          </a:stretch>
        </p:blipFill>
        <p:spPr>
          <a:xfrm>
            <a:off x="1230513" y="4846787"/>
            <a:ext cx="2994674" cy="2413184"/>
          </a:xfrm>
          <a:prstGeom prst="rect">
            <a:avLst/>
          </a:prstGeom>
        </p:spPr>
      </p:pic>
      <p:sp>
        <p:nvSpPr>
          <p:cNvPr id="25" name="Rectangle 24">
            <a:extLst>
              <a:ext uri="{FF2B5EF4-FFF2-40B4-BE49-F238E27FC236}">
                <a16:creationId xmlns:a16="http://schemas.microsoft.com/office/drawing/2014/main" id="{BA03B841-E954-DFA8-18F0-0D2FE7D14FD4}"/>
              </a:ext>
            </a:extLst>
          </p:cNvPr>
          <p:cNvSpPr/>
          <p:nvPr/>
        </p:nvSpPr>
        <p:spPr>
          <a:xfrm>
            <a:off x="5033702" y="-298811"/>
            <a:ext cx="4099714" cy="6724185"/>
          </a:xfrm>
          <a:prstGeom prst="rect">
            <a:avLst/>
          </a:prstGeom>
          <a:solidFill>
            <a:srgbClr val="B0036A">
              <a:alpha val="54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8D779AC-23F0-6401-2B3E-80D65812A0AE}"/>
              </a:ext>
            </a:extLst>
          </p:cNvPr>
          <p:cNvSpPr/>
          <p:nvPr/>
        </p:nvSpPr>
        <p:spPr>
          <a:xfrm>
            <a:off x="2587038" y="0"/>
            <a:ext cx="2457248" cy="6724185"/>
          </a:xfrm>
          <a:prstGeom prst="rect">
            <a:avLst/>
          </a:prstGeom>
          <a:solidFill>
            <a:schemeClr val="accent1">
              <a:alpha val="54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4AE4C7-8676-5AAA-14B2-DDA88D8B22C3}"/>
              </a:ext>
            </a:extLst>
          </p:cNvPr>
          <p:cNvSpPr txBox="1"/>
          <p:nvPr/>
        </p:nvSpPr>
        <p:spPr>
          <a:xfrm>
            <a:off x="326420" y="432626"/>
            <a:ext cx="2136369" cy="5570756"/>
          </a:xfrm>
          <a:prstGeom prst="rect">
            <a:avLst/>
          </a:prstGeom>
          <a:noFill/>
        </p:spPr>
        <p:txBody>
          <a:bodyPr wrap="square" rtlCol="0">
            <a:spAutoFit/>
          </a:bodyPr>
          <a:lstStyle/>
          <a:p>
            <a:pPr fontAlgn="base"/>
            <a:r>
              <a:rPr lang="en-GB" sz="2800" b="1" dirty="0">
                <a:solidFill>
                  <a:srgbClr val="005EB8"/>
                </a:solidFill>
              </a:rPr>
              <a:t>Example</a:t>
            </a:r>
          </a:p>
          <a:p>
            <a:pPr fontAlgn="base"/>
            <a:endParaRPr lang="en-GB" sz="1400" b="1" dirty="0">
              <a:latin typeface="Arial" panose="020B0604020202020204" pitchFamily="34" charset="0"/>
              <a:cs typeface="Arial" panose="020B0604020202020204" pitchFamily="34" charset="0"/>
            </a:endParaRPr>
          </a:p>
          <a:p>
            <a:pPr fontAlgn="base"/>
            <a:r>
              <a:rPr lang="en-GB" sz="1200" b="1" dirty="0"/>
              <a:t>You should ask the person if there any cultural things they don’t do such as drinking alcohol, going to pubs, etc.​</a:t>
            </a:r>
          </a:p>
          <a:p>
            <a:pPr fontAlgn="base"/>
            <a:endParaRPr lang="en-GB" sz="1200" b="1" dirty="0"/>
          </a:p>
          <a:p>
            <a:pPr fontAlgn="base"/>
            <a:r>
              <a:rPr lang="en-GB" sz="1200" b="1" dirty="0"/>
              <a:t>People in some communities won’t accept support.</a:t>
            </a:r>
          </a:p>
          <a:p>
            <a:pPr fontAlgn="base"/>
            <a:endParaRPr lang="en-GB" sz="1200" b="1" dirty="0"/>
          </a:p>
          <a:p>
            <a:pPr fontAlgn="base"/>
            <a:r>
              <a:rPr lang="en-GB" sz="1200" b="1" dirty="0"/>
              <a:t>It is more appropriate for individuals to be identified in terms of their national origin such as Indian, Pakistani, Mauritian, or region of origin, such as Bengali rather than a general ‘Asian</a:t>
            </a:r>
            <a:r>
              <a:rPr lang="en-GB" sz="1200" dirty="0"/>
              <a:t>’ </a:t>
            </a:r>
            <a:r>
              <a:rPr lang="en-GB" sz="1200" b="1" dirty="0"/>
              <a:t>​</a:t>
            </a:r>
          </a:p>
          <a:p>
            <a:pPr fontAlgn="base"/>
            <a:endParaRPr lang="en-GB" sz="1200" b="1" dirty="0"/>
          </a:p>
          <a:p>
            <a:pPr fontAlgn="base"/>
            <a:r>
              <a:rPr lang="en-GB" sz="1200" b="1" dirty="0"/>
              <a:t>You should start off with addressing people formally e.g. Mr/Mrs but then ask them how they would like to be addressed.</a:t>
            </a:r>
          </a:p>
          <a:p>
            <a:pPr fontAlgn="base"/>
            <a:endParaRPr lang="en-GB" sz="1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AAA4F58-404B-DCC6-B49A-8A918337AB5C}"/>
              </a:ext>
            </a:extLst>
          </p:cNvPr>
          <p:cNvSpPr txBox="1"/>
          <p:nvPr/>
        </p:nvSpPr>
        <p:spPr>
          <a:xfrm>
            <a:off x="3105559" y="432626"/>
            <a:ext cx="1327016" cy="523220"/>
          </a:xfrm>
          <a:prstGeom prst="rect">
            <a:avLst/>
          </a:prstGeom>
          <a:noFill/>
        </p:spPr>
        <p:txBody>
          <a:bodyPr wrap="square" rtlCol="0">
            <a:spAutoFit/>
          </a:bodyPr>
          <a:lstStyle/>
          <a:p>
            <a:pPr fontAlgn="base"/>
            <a:r>
              <a:rPr lang="en-GB" sz="2800" b="1" dirty="0">
                <a:solidFill>
                  <a:srgbClr val="005EB8"/>
                </a:solidFill>
              </a:rPr>
              <a:t>Agree</a:t>
            </a:r>
            <a:endParaRPr lang="en-GB"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C93B242-E94F-6785-768A-6569617AFAE1}"/>
              </a:ext>
            </a:extLst>
          </p:cNvPr>
          <p:cNvSpPr txBox="1"/>
          <p:nvPr/>
        </p:nvSpPr>
        <p:spPr>
          <a:xfrm>
            <a:off x="5168535" y="432626"/>
            <a:ext cx="1884577" cy="523220"/>
          </a:xfrm>
          <a:prstGeom prst="rect">
            <a:avLst/>
          </a:prstGeom>
          <a:noFill/>
        </p:spPr>
        <p:txBody>
          <a:bodyPr wrap="square" rtlCol="0">
            <a:spAutoFit/>
          </a:bodyPr>
          <a:lstStyle/>
          <a:p>
            <a:pPr fontAlgn="base"/>
            <a:r>
              <a:rPr lang="en-GB" sz="2800" b="1" dirty="0">
                <a:solidFill>
                  <a:srgbClr val="005EB8"/>
                </a:solidFill>
              </a:rPr>
              <a:t>Disagree</a:t>
            </a:r>
            <a:endParaRPr lang="en-GB" sz="1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E941AC7-E28C-7AAC-C9C0-D597A7074F28}"/>
              </a:ext>
            </a:extLst>
          </p:cNvPr>
          <p:cNvSpPr txBox="1"/>
          <p:nvPr/>
        </p:nvSpPr>
        <p:spPr>
          <a:xfrm>
            <a:off x="2828842" y="694236"/>
            <a:ext cx="2283489" cy="1261884"/>
          </a:xfrm>
          <a:prstGeom prst="rect">
            <a:avLst/>
          </a:prstGeom>
          <a:noFill/>
        </p:spPr>
        <p:txBody>
          <a:bodyPr wrap="square" rtlCol="0">
            <a:spAutoFit/>
          </a:bodyPr>
          <a:lstStyle/>
          <a:p>
            <a:pPr fontAlgn="base"/>
            <a:endParaRPr lang="en-GB" sz="1400" b="1" dirty="0">
              <a:latin typeface="Arial" panose="020B0604020202020204" pitchFamily="34" charset="0"/>
              <a:cs typeface="Arial" panose="020B0604020202020204" pitchFamily="34" charset="0"/>
            </a:endParaRPr>
          </a:p>
          <a:p>
            <a:pPr fontAlgn="base"/>
            <a:endParaRPr lang="en-GB" sz="1200" b="1" dirty="0">
              <a:latin typeface="Arial" panose="020B0604020202020204" pitchFamily="34" charset="0"/>
              <a:cs typeface="Arial" panose="020B0604020202020204" pitchFamily="34" charset="0"/>
            </a:endParaRPr>
          </a:p>
          <a:p>
            <a:pPr fontAlgn="base"/>
            <a:r>
              <a:rPr lang="en-GB" sz="1200" dirty="0"/>
              <a:t>Yes, this is good practice. Always record the persons wishes.</a:t>
            </a:r>
          </a:p>
          <a:p>
            <a:pPr fontAlgn="base"/>
            <a:endParaRPr lang="en-GB" sz="1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820C67D-6A94-C0CA-DAE4-C6416DD26705}"/>
              </a:ext>
            </a:extLst>
          </p:cNvPr>
          <p:cNvSpPr txBox="1"/>
          <p:nvPr/>
        </p:nvSpPr>
        <p:spPr>
          <a:xfrm>
            <a:off x="5163014" y="2190788"/>
            <a:ext cx="2140986" cy="646331"/>
          </a:xfrm>
          <a:prstGeom prst="rect">
            <a:avLst/>
          </a:prstGeom>
          <a:noFill/>
        </p:spPr>
        <p:txBody>
          <a:bodyPr wrap="square" rtlCol="0">
            <a:spAutoFit/>
          </a:bodyPr>
          <a:lstStyle/>
          <a:p>
            <a:pPr fontAlgn="base"/>
            <a:r>
              <a:rPr lang="en-GB" sz="1200" dirty="0"/>
              <a:t>Every family is unique and assumptions shouldn’t be made.​</a:t>
            </a:r>
            <a:endParaRPr lang="en-GB" sz="8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12428D1-D6AC-B9AA-7FFB-69B54C0B393C}"/>
              </a:ext>
            </a:extLst>
          </p:cNvPr>
          <p:cNvSpPr txBox="1"/>
          <p:nvPr/>
        </p:nvSpPr>
        <p:spPr>
          <a:xfrm>
            <a:off x="2703099" y="2910138"/>
            <a:ext cx="2375209" cy="646331"/>
          </a:xfrm>
          <a:prstGeom prst="rect">
            <a:avLst/>
          </a:prstGeom>
          <a:noFill/>
        </p:spPr>
        <p:txBody>
          <a:bodyPr wrap="square" rtlCol="0">
            <a:spAutoFit/>
          </a:bodyPr>
          <a:lstStyle/>
          <a:p>
            <a:pPr fontAlgn="base"/>
            <a:r>
              <a:rPr lang="en-GB" sz="1200" dirty="0"/>
              <a:t>This is often the case, however you should ask the individual what their preference is.​</a:t>
            </a:r>
            <a:endParaRPr lang="en-GB" sz="10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4C0F149-CA42-4B37-5672-4C0C0F44DA32}"/>
              </a:ext>
            </a:extLst>
          </p:cNvPr>
          <p:cNvSpPr txBox="1"/>
          <p:nvPr/>
        </p:nvSpPr>
        <p:spPr>
          <a:xfrm>
            <a:off x="2793382" y="4543092"/>
            <a:ext cx="2126655" cy="646331"/>
          </a:xfrm>
          <a:prstGeom prst="rect">
            <a:avLst/>
          </a:prstGeom>
          <a:noFill/>
        </p:spPr>
        <p:txBody>
          <a:bodyPr wrap="square" rtlCol="0">
            <a:spAutoFit/>
          </a:bodyPr>
          <a:lstStyle/>
          <a:p>
            <a:pPr fontAlgn="base"/>
            <a:r>
              <a:rPr lang="en-GB" sz="1200" dirty="0"/>
              <a:t>Yes, this is good practice.  </a:t>
            </a:r>
            <a:r>
              <a:rPr lang="en-US" sz="1200" dirty="0"/>
              <a:t>​</a:t>
            </a:r>
          </a:p>
          <a:p>
            <a:pPr fontAlgn="base"/>
            <a:r>
              <a:rPr lang="en-GB" sz="1200" dirty="0"/>
              <a:t>A recording should be made of their preference.</a:t>
            </a:r>
            <a:r>
              <a:rPr lang="en-US" sz="1200" dirty="0"/>
              <a:t>​</a:t>
            </a:r>
          </a:p>
        </p:txBody>
      </p:sp>
      <p:pic>
        <p:nvPicPr>
          <p:cNvPr id="18" name="Picture 17">
            <a:extLst>
              <a:ext uri="{FF2B5EF4-FFF2-40B4-BE49-F238E27FC236}">
                <a16:creationId xmlns:a16="http://schemas.microsoft.com/office/drawing/2014/main" id="{205D45F2-0E1C-D927-571B-406837910092}"/>
              </a:ext>
            </a:extLst>
          </p:cNvPr>
          <p:cNvPicPr>
            <a:picLocks noChangeAspect="1"/>
          </p:cNvPicPr>
          <p:nvPr/>
        </p:nvPicPr>
        <p:blipFill>
          <a:blip r:embed="rId5"/>
          <a:stretch>
            <a:fillRect/>
          </a:stretch>
        </p:blipFill>
        <p:spPr>
          <a:xfrm>
            <a:off x="2843547" y="133815"/>
            <a:ext cx="479305" cy="386236"/>
          </a:xfrm>
          <a:prstGeom prst="rect">
            <a:avLst/>
          </a:prstGeom>
        </p:spPr>
      </p:pic>
      <p:pic>
        <p:nvPicPr>
          <p:cNvPr id="19" name="Picture 18">
            <a:extLst>
              <a:ext uri="{FF2B5EF4-FFF2-40B4-BE49-F238E27FC236}">
                <a16:creationId xmlns:a16="http://schemas.microsoft.com/office/drawing/2014/main" id="{58B12E08-9389-D465-D9C2-FC7F1C5758BA}"/>
              </a:ext>
            </a:extLst>
          </p:cNvPr>
          <p:cNvPicPr>
            <a:picLocks noChangeAspect="1"/>
          </p:cNvPicPr>
          <p:nvPr/>
        </p:nvPicPr>
        <p:blipFill>
          <a:blip r:embed="rId6"/>
          <a:stretch>
            <a:fillRect/>
          </a:stretch>
        </p:blipFill>
        <p:spPr>
          <a:xfrm>
            <a:off x="6909430" y="239507"/>
            <a:ext cx="386237" cy="386237"/>
          </a:xfrm>
          <a:prstGeom prst="rect">
            <a:avLst/>
          </a:prstGeom>
        </p:spPr>
      </p:pic>
    </p:spTree>
    <p:extLst>
      <p:ext uri="{BB962C8B-B14F-4D97-AF65-F5344CB8AC3E}">
        <p14:creationId xmlns:p14="http://schemas.microsoft.com/office/powerpoint/2010/main" val="12951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CF0B-EA2E-5937-9238-F7CA500BA578}"/>
              </a:ext>
            </a:extLst>
          </p:cNvPr>
          <p:cNvSpPr>
            <a:spLocks noGrp="1"/>
          </p:cNvSpPr>
          <p:nvPr>
            <p:ph type="title"/>
          </p:nvPr>
        </p:nvSpPr>
        <p:spPr/>
        <p:txBody>
          <a:bodyPr/>
          <a:lstStyle/>
          <a:p>
            <a:r>
              <a:rPr lang="en-GB" sz="3200" dirty="0">
                <a:latin typeface="Arial" panose="020B0604020202020204" pitchFamily="34" charset="0"/>
                <a:ea typeface="Calibri" panose="020F0502020204030204" pitchFamily="34" charset="0"/>
                <a:cs typeface="Arial" panose="020B0604020202020204" pitchFamily="34" charset="0"/>
              </a:rPr>
              <a:t>NOTE: </a:t>
            </a:r>
            <a:r>
              <a:rPr lang="en-GB" sz="3200" b="0" dirty="0">
                <a:solidFill>
                  <a:schemeClr val="tx1"/>
                </a:solidFill>
                <a:latin typeface="Arial" panose="020B0604020202020204" pitchFamily="34" charset="0"/>
                <a:ea typeface="Calibri" panose="020F0502020204030204" pitchFamily="34" charset="0"/>
                <a:cs typeface="Arial" panose="020B0604020202020204" pitchFamily="34" charset="0"/>
              </a:rPr>
              <a:t>This is part 1 of 3 training sessions.</a:t>
            </a:r>
            <a:br>
              <a:rPr lang="en-GB" dirty="0">
                <a:latin typeface="Arial" panose="020B0604020202020204" pitchFamily="34" charset="0"/>
                <a:ea typeface="Calibri" panose="020F050202020403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E423D767-9C57-6E8B-FCE7-43E914ED682E}"/>
              </a:ext>
            </a:extLst>
          </p:cNvPr>
          <p:cNvSpPr>
            <a:spLocks noGrp="1"/>
          </p:cNvSpPr>
          <p:nvPr>
            <p:ph type="body" sz="quarter" idx="11"/>
          </p:nvPr>
        </p:nvSpPr>
        <p:spPr>
          <a:xfrm>
            <a:off x="367728" y="3244090"/>
            <a:ext cx="6982304" cy="3989830"/>
          </a:xfrm>
        </p:spPr>
        <p:txBody>
          <a:bodyPr/>
          <a:lstStyle/>
          <a:p>
            <a:pPr marL="0" indent="0">
              <a:buNone/>
            </a:pPr>
            <a:r>
              <a:rPr lang="en-GB" b="1" dirty="0">
                <a:solidFill>
                  <a:srgbClr val="005EB8"/>
                </a:solidFill>
                <a:latin typeface="Arial" panose="020B0604020202020204" pitchFamily="34" charset="0"/>
                <a:cs typeface="Arial" panose="020B0604020202020204" pitchFamily="34" charset="0"/>
              </a:rPr>
              <a:t>Outcomes: </a:t>
            </a:r>
            <a:r>
              <a:rPr lang="en-GB" sz="1400" dirty="0">
                <a:latin typeface="Arial" panose="020B0604020202020204" pitchFamily="34" charset="0"/>
                <a:cs typeface="Arial" panose="020B0604020202020204" pitchFamily="34" charset="0"/>
              </a:rPr>
              <a:t>By the end of this session you will;</a:t>
            </a:r>
            <a:endParaRPr lang="en-GB" dirty="0"/>
          </a:p>
          <a:p>
            <a:pPr fontAlgn="base"/>
            <a:r>
              <a:rPr lang="en-GB" sz="1400" dirty="0"/>
              <a:t>know what culturally appropriate care means.</a:t>
            </a:r>
            <a:r>
              <a:rPr lang="en-US" sz="1400" dirty="0"/>
              <a:t>​</a:t>
            </a:r>
          </a:p>
          <a:p>
            <a:pPr fontAlgn="base"/>
            <a:r>
              <a:rPr lang="en-GB" sz="1400" dirty="0"/>
              <a:t>have explored what culture means.</a:t>
            </a:r>
            <a:r>
              <a:rPr lang="en-US" sz="1400" dirty="0"/>
              <a:t>​</a:t>
            </a:r>
          </a:p>
          <a:p>
            <a:pPr fontAlgn="base"/>
            <a:r>
              <a:rPr lang="en-GB" sz="1400" dirty="0"/>
              <a:t>have an understanding of the Equality Act and protected characteristics</a:t>
            </a:r>
            <a:r>
              <a:rPr lang="en-US" sz="1400" dirty="0"/>
              <a:t>​</a:t>
            </a:r>
          </a:p>
          <a:p>
            <a:pPr fontAlgn="base"/>
            <a:r>
              <a:rPr lang="en-GB" sz="1400" dirty="0"/>
              <a:t>understand how the Covid-19 pandemic may impact culturally appropriate care</a:t>
            </a:r>
            <a:r>
              <a:rPr lang="en-US" sz="1400" dirty="0"/>
              <a:t>​</a:t>
            </a:r>
          </a:p>
          <a:p>
            <a:pPr fontAlgn="base"/>
            <a:r>
              <a:rPr lang="en-GB" sz="1400" dirty="0"/>
              <a:t>have explored what unconscious bias and stereotyping means</a:t>
            </a:r>
            <a:r>
              <a:rPr lang="en-US" sz="1400" dirty="0"/>
              <a:t>​</a:t>
            </a:r>
          </a:p>
          <a:p>
            <a:pPr fontAlgn="base"/>
            <a:r>
              <a:rPr lang="en-GB" sz="1400" dirty="0"/>
              <a:t>have considered how to challenge stereotypes</a:t>
            </a:r>
            <a:r>
              <a:rPr lang="en-US" sz="1400" dirty="0"/>
              <a:t>​</a:t>
            </a:r>
          </a:p>
          <a:p>
            <a:pPr fontAlgn="base"/>
            <a:r>
              <a:rPr lang="en-GB" sz="1400" dirty="0"/>
              <a:t>Understand how stereotypes are not culturally appropriate and is a form of othering</a:t>
            </a:r>
            <a:endParaRPr lang="en-US" sz="1400" dirty="0"/>
          </a:p>
          <a:p>
            <a:pPr marL="0" indent="0">
              <a:buNone/>
            </a:pPr>
            <a:endParaRPr lang="en-GB" dirty="0">
              <a:solidFill>
                <a:srgbClr val="005EB8"/>
              </a:solidFill>
              <a:latin typeface="Arial" panose="020B0604020202020204" pitchFamily="34" charset="0"/>
              <a:cs typeface="Arial" panose="020B0604020202020204" pitchFamily="34" charset="0"/>
            </a:endParaRPr>
          </a:p>
          <a:p>
            <a:endParaRPr lang="en-US" dirty="0"/>
          </a:p>
        </p:txBody>
      </p:sp>
      <p:sp>
        <p:nvSpPr>
          <p:cNvPr id="4" name="Text Placeholder 3">
            <a:extLst>
              <a:ext uri="{FF2B5EF4-FFF2-40B4-BE49-F238E27FC236}">
                <a16:creationId xmlns:a16="http://schemas.microsoft.com/office/drawing/2014/main" id="{8F74CBBE-B700-A032-51EA-E62965953EF1}"/>
              </a:ext>
            </a:extLst>
          </p:cNvPr>
          <p:cNvSpPr>
            <a:spLocks noGrp="1"/>
          </p:cNvSpPr>
          <p:nvPr>
            <p:ph type="body" sz="quarter" idx="12"/>
          </p:nvPr>
        </p:nvSpPr>
        <p:spPr>
          <a:xfrm>
            <a:off x="367728" y="1863564"/>
            <a:ext cx="6982304" cy="731837"/>
          </a:xfrm>
        </p:spPr>
        <p:txBody>
          <a:bodyPr/>
          <a:lstStyle/>
          <a:p>
            <a:pPr marL="0" indent="0">
              <a:buNone/>
            </a:pPr>
            <a:r>
              <a:rPr lang="en-GB" b="1" dirty="0">
                <a:latin typeface="Arial" panose="020B0604020202020204" pitchFamily="34" charset="0"/>
                <a:ea typeface="Calibri" panose="020F0502020204030204" pitchFamily="34" charset="0"/>
                <a:cs typeface="Arial" panose="020B0604020202020204" pitchFamily="34" charset="0"/>
              </a:rPr>
              <a:t>Aim: </a:t>
            </a:r>
            <a:r>
              <a:rPr lang="en-GB" sz="2400" dirty="0">
                <a:solidFill>
                  <a:schemeClr val="tx1"/>
                </a:solidFill>
              </a:rPr>
              <a:t>To know about culturally appropriate care, focusing on stereotyping.​</a:t>
            </a:r>
            <a:endParaRPr lang="en-GB" sz="2400"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3205229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66DB1D-1269-C38C-A2B1-5BCC1D38F211}"/>
              </a:ext>
            </a:extLst>
          </p:cNvPr>
          <p:cNvPicPr>
            <a:picLocks noChangeAspect="1"/>
          </p:cNvPicPr>
          <p:nvPr/>
        </p:nvPicPr>
        <p:blipFill>
          <a:blip r:embed="rId3">
            <a:alphaModFix amt="10000"/>
          </a:blip>
          <a:stretch>
            <a:fillRect/>
          </a:stretch>
        </p:blipFill>
        <p:spPr>
          <a:xfrm>
            <a:off x="4601128" y="5634732"/>
            <a:ext cx="2735447" cy="2735447"/>
          </a:xfrm>
          <a:prstGeom prst="rect">
            <a:avLst/>
          </a:prstGeom>
        </p:spPr>
      </p:pic>
      <p:pic>
        <p:nvPicPr>
          <p:cNvPr id="21" name="Picture 20">
            <a:extLst>
              <a:ext uri="{FF2B5EF4-FFF2-40B4-BE49-F238E27FC236}">
                <a16:creationId xmlns:a16="http://schemas.microsoft.com/office/drawing/2014/main" id="{93ED11ED-A7D5-8297-204C-8EAD386F3018}"/>
              </a:ext>
            </a:extLst>
          </p:cNvPr>
          <p:cNvPicPr>
            <a:picLocks noChangeAspect="1"/>
          </p:cNvPicPr>
          <p:nvPr/>
        </p:nvPicPr>
        <p:blipFill>
          <a:blip r:embed="rId4">
            <a:alphaModFix amt="10000"/>
          </a:blip>
          <a:stretch>
            <a:fillRect/>
          </a:stretch>
        </p:blipFill>
        <p:spPr>
          <a:xfrm>
            <a:off x="1230513" y="4846787"/>
            <a:ext cx="2994674" cy="2413184"/>
          </a:xfrm>
          <a:prstGeom prst="rect">
            <a:avLst/>
          </a:prstGeom>
        </p:spPr>
      </p:pic>
      <p:sp>
        <p:nvSpPr>
          <p:cNvPr id="25" name="Rectangle 24">
            <a:extLst>
              <a:ext uri="{FF2B5EF4-FFF2-40B4-BE49-F238E27FC236}">
                <a16:creationId xmlns:a16="http://schemas.microsoft.com/office/drawing/2014/main" id="{BA03B841-E954-DFA8-18F0-0D2FE7D14FD4}"/>
              </a:ext>
            </a:extLst>
          </p:cNvPr>
          <p:cNvSpPr/>
          <p:nvPr/>
        </p:nvSpPr>
        <p:spPr>
          <a:xfrm>
            <a:off x="4746360" y="-298811"/>
            <a:ext cx="4363793" cy="6724185"/>
          </a:xfrm>
          <a:prstGeom prst="rect">
            <a:avLst/>
          </a:prstGeom>
          <a:solidFill>
            <a:srgbClr val="B0036A">
              <a:alpha val="54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8D779AC-23F0-6401-2B3E-80D65812A0AE}"/>
              </a:ext>
            </a:extLst>
          </p:cNvPr>
          <p:cNvSpPr/>
          <p:nvPr/>
        </p:nvSpPr>
        <p:spPr>
          <a:xfrm>
            <a:off x="2561783" y="5360"/>
            <a:ext cx="2184577" cy="6724185"/>
          </a:xfrm>
          <a:prstGeom prst="rect">
            <a:avLst/>
          </a:prstGeom>
          <a:solidFill>
            <a:schemeClr val="accent1">
              <a:alpha val="54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4AE4C7-8676-5AAA-14B2-DDA88D8B22C3}"/>
              </a:ext>
            </a:extLst>
          </p:cNvPr>
          <p:cNvSpPr txBox="1"/>
          <p:nvPr/>
        </p:nvSpPr>
        <p:spPr>
          <a:xfrm>
            <a:off x="326420" y="432626"/>
            <a:ext cx="2136369" cy="5170646"/>
          </a:xfrm>
          <a:prstGeom prst="rect">
            <a:avLst/>
          </a:prstGeom>
          <a:noFill/>
        </p:spPr>
        <p:txBody>
          <a:bodyPr wrap="square" rtlCol="0">
            <a:spAutoFit/>
          </a:bodyPr>
          <a:lstStyle/>
          <a:p>
            <a:pPr fontAlgn="base"/>
            <a:r>
              <a:rPr lang="en-GB" sz="2800" b="1" dirty="0">
                <a:solidFill>
                  <a:srgbClr val="005EB8"/>
                </a:solidFill>
              </a:rPr>
              <a:t>Example</a:t>
            </a:r>
          </a:p>
          <a:p>
            <a:pPr fontAlgn="base"/>
            <a:endParaRPr lang="en-GB" sz="1400" b="1" dirty="0">
              <a:latin typeface="Arial" panose="020B0604020202020204" pitchFamily="34" charset="0"/>
              <a:cs typeface="Arial" panose="020B0604020202020204" pitchFamily="34" charset="0"/>
            </a:endParaRPr>
          </a:p>
          <a:p>
            <a:pPr fontAlgn="base"/>
            <a:r>
              <a:rPr lang="en-GB" sz="1200" b="1" dirty="0"/>
              <a:t>You should try to link different families together from their community who have a relative with learning disabilities.</a:t>
            </a:r>
          </a:p>
          <a:p>
            <a:pPr fontAlgn="base"/>
            <a:endParaRPr lang="en-GB" sz="1200" b="1" dirty="0"/>
          </a:p>
          <a:p>
            <a:pPr fontAlgn="base"/>
            <a:r>
              <a:rPr lang="en-GB" sz="1200" b="1" dirty="0"/>
              <a:t>Its good practice to do research on cultural differences so you know what peoples likes and dislikes are.</a:t>
            </a:r>
          </a:p>
          <a:p>
            <a:pPr fontAlgn="base"/>
            <a:endParaRPr lang="en-GB" sz="1200" b="1" dirty="0"/>
          </a:p>
          <a:p>
            <a:pPr fontAlgn="base"/>
            <a:r>
              <a:rPr lang="en-GB" sz="1200" b="1" dirty="0"/>
              <a:t>Issues affecting the persons family, such as housing, financial concerns and health issues are not important as you must focus on the individual.</a:t>
            </a:r>
          </a:p>
          <a:p>
            <a:pPr fontAlgn="base"/>
            <a:endParaRPr lang="en-GB" sz="1200" b="1" dirty="0"/>
          </a:p>
          <a:p>
            <a:pPr fontAlgn="base"/>
            <a:r>
              <a:rPr lang="en-GB" sz="1200" b="1" dirty="0"/>
              <a:t>It’s okay to use the term ‘coloured’ to describe someone.</a:t>
            </a:r>
            <a:endParaRPr lang="en-GB" sz="105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AAA4F58-404B-DCC6-B49A-8A918337AB5C}"/>
              </a:ext>
            </a:extLst>
          </p:cNvPr>
          <p:cNvSpPr txBox="1"/>
          <p:nvPr/>
        </p:nvSpPr>
        <p:spPr>
          <a:xfrm>
            <a:off x="3105559" y="432626"/>
            <a:ext cx="1327016" cy="523220"/>
          </a:xfrm>
          <a:prstGeom prst="rect">
            <a:avLst/>
          </a:prstGeom>
          <a:noFill/>
        </p:spPr>
        <p:txBody>
          <a:bodyPr wrap="square" rtlCol="0">
            <a:spAutoFit/>
          </a:bodyPr>
          <a:lstStyle/>
          <a:p>
            <a:pPr fontAlgn="base"/>
            <a:r>
              <a:rPr lang="en-GB" sz="2800" b="1" dirty="0">
                <a:solidFill>
                  <a:srgbClr val="005EB8"/>
                </a:solidFill>
              </a:rPr>
              <a:t>Agree</a:t>
            </a:r>
            <a:endParaRPr lang="en-GB"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C93B242-E94F-6785-768A-6569617AFAE1}"/>
              </a:ext>
            </a:extLst>
          </p:cNvPr>
          <p:cNvSpPr txBox="1"/>
          <p:nvPr/>
        </p:nvSpPr>
        <p:spPr>
          <a:xfrm>
            <a:off x="5168535" y="432626"/>
            <a:ext cx="1884577" cy="523220"/>
          </a:xfrm>
          <a:prstGeom prst="rect">
            <a:avLst/>
          </a:prstGeom>
          <a:noFill/>
        </p:spPr>
        <p:txBody>
          <a:bodyPr wrap="square" rtlCol="0">
            <a:spAutoFit/>
          </a:bodyPr>
          <a:lstStyle/>
          <a:p>
            <a:pPr fontAlgn="base"/>
            <a:r>
              <a:rPr lang="en-GB" sz="2800" b="1" dirty="0">
                <a:solidFill>
                  <a:srgbClr val="005EB8"/>
                </a:solidFill>
              </a:rPr>
              <a:t>Disagree</a:t>
            </a:r>
            <a:endParaRPr lang="en-GB" sz="1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E941AC7-E28C-7AAC-C9C0-D597A7074F28}"/>
              </a:ext>
            </a:extLst>
          </p:cNvPr>
          <p:cNvSpPr txBox="1"/>
          <p:nvPr/>
        </p:nvSpPr>
        <p:spPr>
          <a:xfrm>
            <a:off x="4961681" y="694236"/>
            <a:ext cx="2552304" cy="1415772"/>
          </a:xfrm>
          <a:prstGeom prst="rect">
            <a:avLst/>
          </a:prstGeom>
          <a:noFill/>
        </p:spPr>
        <p:txBody>
          <a:bodyPr wrap="square" rtlCol="0">
            <a:spAutoFit/>
          </a:bodyPr>
          <a:lstStyle/>
          <a:p>
            <a:pPr fontAlgn="base"/>
            <a:endParaRPr lang="en-GB" sz="1400" b="1" dirty="0">
              <a:latin typeface="Arial" panose="020B0604020202020204" pitchFamily="34" charset="0"/>
              <a:cs typeface="Arial" panose="020B0604020202020204" pitchFamily="34" charset="0"/>
            </a:endParaRPr>
          </a:p>
          <a:p>
            <a:pPr fontAlgn="base"/>
            <a:endParaRPr lang="en-GB" sz="1200" b="1" dirty="0">
              <a:latin typeface="Arial" panose="020B0604020202020204" pitchFamily="34" charset="0"/>
              <a:cs typeface="Arial" panose="020B0604020202020204" pitchFamily="34" charset="0"/>
            </a:endParaRPr>
          </a:p>
          <a:p>
            <a:pPr fontAlgn="base"/>
            <a:r>
              <a:rPr lang="en-GB" sz="1200" dirty="0"/>
              <a:t>This should only happen after discussing with the family.  Some families are very private and may not like this to happen.​</a:t>
            </a:r>
            <a:endParaRPr lang="en-GB" sz="105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820C67D-6A94-C0CA-DAE4-C6416DD26705}"/>
              </a:ext>
            </a:extLst>
          </p:cNvPr>
          <p:cNvSpPr txBox="1"/>
          <p:nvPr/>
        </p:nvSpPr>
        <p:spPr>
          <a:xfrm>
            <a:off x="4988915" y="2190788"/>
            <a:ext cx="2525070" cy="1015663"/>
          </a:xfrm>
          <a:prstGeom prst="rect">
            <a:avLst/>
          </a:prstGeom>
          <a:noFill/>
        </p:spPr>
        <p:txBody>
          <a:bodyPr wrap="square" rtlCol="0">
            <a:spAutoFit/>
          </a:bodyPr>
          <a:lstStyle/>
          <a:p>
            <a:pPr fontAlgn="base"/>
            <a:r>
              <a:rPr lang="en-GB" sz="1200" dirty="0"/>
              <a:t>It is good practice to do some research on cultural differences, however always remember each person is unique with their likes and dislikes.</a:t>
            </a:r>
            <a:endParaRPr lang="en-GB" sz="5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12428D1-D6AC-B9AA-7FFB-69B54C0B393C}"/>
              </a:ext>
            </a:extLst>
          </p:cNvPr>
          <p:cNvSpPr txBox="1"/>
          <p:nvPr/>
        </p:nvSpPr>
        <p:spPr>
          <a:xfrm>
            <a:off x="4961681" y="3260616"/>
            <a:ext cx="2552304" cy="1015663"/>
          </a:xfrm>
          <a:prstGeom prst="rect">
            <a:avLst/>
          </a:prstGeom>
          <a:noFill/>
        </p:spPr>
        <p:txBody>
          <a:bodyPr wrap="square" rtlCol="0">
            <a:spAutoFit/>
          </a:bodyPr>
          <a:lstStyle/>
          <a:p>
            <a:pPr fontAlgn="base"/>
            <a:r>
              <a:rPr lang="en-GB" sz="1200" dirty="0"/>
              <a:t>It is important to take into account issues affecting the wider family as they may also have a big impact on the individual you are supporting.</a:t>
            </a:r>
            <a:endParaRPr lang="en-GB" sz="7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4C0F149-CA42-4B37-5672-4C0C0F44DA32}"/>
              </a:ext>
            </a:extLst>
          </p:cNvPr>
          <p:cNvSpPr txBox="1"/>
          <p:nvPr/>
        </p:nvSpPr>
        <p:spPr>
          <a:xfrm>
            <a:off x="5030878" y="4731485"/>
            <a:ext cx="2126655" cy="1200329"/>
          </a:xfrm>
          <a:prstGeom prst="rect">
            <a:avLst/>
          </a:prstGeom>
          <a:noFill/>
        </p:spPr>
        <p:txBody>
          <a:bodyPr wrap="square" rtlCol="0">
            <a:spAutoFit/>
          </a:bodyPr>
          <a:lstStyle/>
          <a:p>
            <a:pPr fontAlgn="base"/>
            <a:r>
              <a:rPr lang="en-GB" sz="1200" dirty="0"/>
              <a:t>This is not appropriate. Many people find it offensive. The terms ‘black’ or ‘person of colour’ are more appropriate. (The term ‘blacks’ is </a:t>
            </a:r>
            <a:r>
              <a:rPr lang="en-GB" sz="1200" b="1" dirty="0"/>
              <a:t>not</a:t>
            </a:r>
            <a:r>
              <a:rPr lang="en-GB" sz="1200" dirty="0"/>
              <a:t> appropriate)​</a:t>
            </a:r>
            <a:endParaRPr lang="en-US" sz="1000" dirty="0"/>
          </a:p>
        </p:txBody>
      </p:sp>
      <p:pic>
        <p:nvPicPr>
          <p:cNvPr id="18" name="Picture 17">
            <a:extLst>
              <a:ext uri="{FF2B5EF4-FFF2-40B4-BE49-F238E27FC236}">
                <a16:creationId xmlns:a16="http://schemas.microsoft.com/office/drawing/2014/main" id="{205D45F2-0E1C-D927-571B-406837910092}"/>
              </a:ext>
            </a:extLst>
          </p:cNvPr>
          <p:cNvPicPr>
            <a:picLocks noChangeAspect="1"/>
          </p:cNvPicPr>
          <p:nvPr/>
        </p:nvPicPr>
        <p:blipFill>
          <a:blip r:embed="rId5"/>
          <a:stretch>
            <a:fillRect/>
          </a:stretch>
        </p:blipFill>
        <p:spPr>
          <a:xfrm>
            <a:off x="2843547" y="133815"/>
            <a:ext cx="479305" cy="386236"/>
          </a:xfrm>
          <a:prstGeom prst="rect">
            <a:avLst/>
          </a:prstGeom>
        </p:spPr>
      </p:pic>
      <p:pic>
        <p:nvPicPr>
          <p:cNvPr id="19" name="Picture 18">
            <a:extLst>
              <a:ext uri="{FF2B5EF4-FFF2-40B4-BE49-F238E27FC236}">
                <a16:creationId xmlns:a16="http://schemas.microsoft.com/office/drawing/2014/main" id="{58B12E08-9389-D465-D9C2-FC7F1C5758BA}"/>
              </a:ext>
            </a:extLst>
          </p:cNvPr>
          <p:cNvPicPr>
            <a:picLocks noChangeAspect="1"/>
          </p:cNvPicPr>
          <p:nvPr/>
        </p:nvPicPr>
        <p:blipFill>
          <a:blip r:embed="rId6"/>
          <a:stretch>
            <a:fillRect/>
          </a:stretch>
        </p:blipFill>
        <p:spPr>
          <a:xfrm>
            <a:off x="6909430" y="239507"/>
            <a:ext cx="386237" cy="386237"/>
          </a:xfrm>
          <a:prstGeom prst="rect">
            <a:avLst/>
          </a:prstGeom>
        </p:spPr>
      </p:pic>
    </p:spTree>
    <p:extLst>
      <p:ext uri="{BB962C8B-B14F-4D97-AF65-F5344CB8AC3E}">
        <p14:creationId xmlns:p14="http://schemas.microsoft.com/office/powerpoint/2010/main" val="208868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66DB1D-1269-C38C-A2B1-5BCC1D38F211}"/>
              </a:ext>
            </a:extLst>
          </p:cNvPr>
          <p:cNvPicPr>
            <a:picLocks noChangeAspect="1"/>
          </p:cNvPicPr>
          <p:nvPr/>
        </p:nvPicPr>
        <p:blipFill>
          <a:blip r:embed="rId3">
            <a:alphaModFix amt="10000"/>
          </a:blip>
          <a:stretch>
            <a:fillRect/>
          </a:stretch>
        </p:blipFill>
        <p:spPr>
          <a:xfrm>
            <a:off x="4627138" y="4981785"/>
            <a:ext cx="2735447" cy="2735447"/>
          </a:xfrm>
          <a:prstGeom prst="rect">
            <a:avLst/>
          </a:prstGeom>
        </p:spPr>
      </p:pic>
      <p:pic>
        <p:nvPicPr>
          <p:cNvPr id="21" name="Picture 20">
            <a:extLst>
              <a:ext uri="{FF2B5EF4-FFF2-40B4-BE49-F238E27FC236}">
                <a16:creationId xmlns:a16="http://schemas.microsoft.com/office/drawing/2014/main" id="{93ED11ED-A7D5-8297-204C-8EAD386F3018}"/>
              </a:ext>
            </a:extLst>
          </p:cNvPr>
          <p:cNvPicPr>
            <a:picLocks noChangeAspect="1"/>
          </p:cNvPicPr>
          <p:nvPr/>
        </p:nvPicPr>
        <p:blipFill>
          <a:blip r:embed="rId4">
            <a:alphaModFix amt="10000"/>
          </a:blip>
          <a:stretch>
            <a:fillRect/>
          </a:stretch>
        </p:blipFill>
        <p:spPr>
          <a:xfrm>
            <a:off x="1230513" y="4846787"/>
            <a:ext cx="2994674" cy="2413184"/>
          </a:xfrm>
          <a:prstGeom prst="rect">
            <a:avLst/>
          </a:prstGeom>
        </p:spPr>
      </p:pic>
      <p:sp>
        <p:nvSpPr>
          <p:cNvPr id="25" name="Rectangle 24">
            <a:extLst>
              <a:ext uri="{FF2B5EF4-FFF2-40B4-BE49-F238E27FC236}">
                <a16:creationId xmlns:a16="http://schemas.microsoft.com/office/drawing/2014/main" id="{BA03B841-E954-DFA8-18F0-0D2FE7D14FD4}"/>
              </a:ext>
            </a:extLst>
          </p:cNvPr>
          <p:cNvSpPr/>
          <p:nvPr/>
        </p:nvSpPr>
        <p:spPr>
          <a:xfrm>
            <a:off x="4634401" y="-626297"/>
            <a:ext cx="4477174" cy="7051671"/>
          </a:xfrm>
          <a:prstGeom prst="rect">
            <a:avLst/>
          </a:prstGeom>
          <a:solidFill>
            <a:srgbClr val="B0036A">
              <a:alpha val="54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8D779AC-23F0-6401-2B3E-80D65812A0AE}"/>
              </a:ext>
            </a:extLst>
          </p:cNvPr>
          <p:cNvSpPr/>
          <p:nvPr/>
        </p:nvSpPr>
        <p:spPr>
          <a:xfrm>
            <a:off x="2575510" y="0"/>
            <a:ext cx="2058891" cy="6724185"/>
          </a:xfrm>
          <a:prstGeom prst="rect">
            <a:avLst/>
          </a:prstGeom>
          <a:solidFill>
            <a:schemeClr val="accent1">
              <a:alpha val="54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4AE4C7-8676-5AAA-14B2-DDA88D8B22C3}"/>
              </a:ext>
            </a:extLst>
          </p:cNvPr>
          <p:cNvSpPr txBox="1"/>
          <p:nvPr/>
        </p:nvSpPr>
        <p:spPr>
          <a:xfrm>
            <a:off x="326420" y="432626"/>
            <a:ext cx="2178012" cy="5740033"/>
          </a:xfrm>
          <a:prstGeom prst="rect">
            <a:avLst/>
          </a:prstGeom>
          <a:noFill/>
        </p:spPr>
        <p:txBody>
          <a:bodyPr wrap="square" rtlCol="0">
            <a:spAutoFit/>
          </a:bodyPr>
          <a:lstStyle/>
          <a:p>
            <a:pPr fontAlgn="base"/>
            <a:r>
              <a:rPr lang="en-GB" sz="2800" b="1" dirty="0">
                <a:solidFill>
                  <a:srgbClr val="005EB8"/>
                </a:solidFill>
              </a:rPr>
              <a:t>Example</a:t>
            </a:r>
          </a:p>
          <a:p>
            <a:pPr fontAlgn="base"/>
            <a:endParaRPr lang="en-GB" sz="1400" b="1" dirty="0">
              <a:latin typeface="Arial" panose="020B0604020202020204" pitchFamily="34" charset="0"/>
              <a:cs typeface="Arial" panose="020B0604020202020204" pitchFamily="34" charset="0"/>
            </a:endParaRPr>
          </a:p>
          <a:p>
            <a:pPr fontAlgn="base"/>
            <a:r>
              <a:rPr lang="en-GB" sz="1200" b="1" dirty="0"/>
              <a:t>You should explore what good support would look like for the person you support, specifically:</a:t>
            </a:r>
            <a:r>
              <a:rPr lang="en-US" sz="1200" b="1" dirty="0"/>
              <a:t>​</a:t>
            </a:r>
          </a:p>
          <a:p>
            <a:pPr fontAlgn="base"/>
            <a:r>
              <a:rPr lang="en-GB" sz="1200" b="1" dirty="0"/>
              <a:t>- gender requirements, faith practices, food requirements, dress codes, relations with the opposite sex.</a:t>
            </a:r>
            <a:endParaRPr lang="en-US" sz="1200" b="1" dirty="0"/>
          </a:p>
          <a:p>
            <a:pPr fontAlgn="base"/>
            <a:endParaRPr lang="en-GB" sz="1200" b="1" dirty="0"/>
          </a:p>
          <a:p>
            <a:pPr fontAlgn="base"/>
            <a:endParaRPr lang="en-GB" sz="1200" b="1" dirty="0"/>
          </a:p>
          <a:p>
            <a:pPr fontAlgn="base"/>
            <a:r>
              <a:rPr lang="en-GB" sz="1200" b="1" dirty="0"/>
              <a:t>The term ‘half-cast’ is appropriate.</a:t>
            </a:r>
          </a:p>
          <a:p>
            <a:pPr fontAlgn="base"/>
            <a:endParaRPr lang="en-GB" sz="1100" b="1" dirty="0"/>
          </a:p>
          <a:p>
            <a:pPr fontAlgn="base"/>
            <a:endParaRPr lang="en-GB" sz="1200" b="1" dirty="0"/>
          </a:p>
          <a:p>
            <a:pPr fontAlgn="base"/>
            <a:endParaRPr lang="en-GB" sz="1200" b="1" dirty="0"/>
          </a:p>
          <a:p>
            <a:pPr fontAlgn="base"/>
            <a:endParaRPr lang="en-GB" sz="1200" b="1" dirty="0"/>
          </a:p>
          <a:p>
            <a:pPr fontAlgn="base"/>
            <a:r>
              <a:rPr lang="en-GB" sz="1200" b="1" dirty="0"/>
              <a:t>The term ‘non-white’ is appropriate.​</a:t>
            </a:r>
          </a:p>
          <a:p>
            <a:pPr fontAlgn="base"/>
            <a:endParaRPr lang="en-GB" sz="1200" b="1" dirty="0"/>
          </a:p>
          <a:p>
            <a:pPr fontAlgn="base"/>
            <a:endParaRPr lang="en-GB" sz="1200" b="1" dirty="0"/>
          </a:p>
          <a:p>
            <a:pPr fontAlgn="base"/>
            <a:r>
              <a:rPr lang="en-GB" sz="1200" b="1" dirty="0"/>
              <a:t>Mixed-Race is a generally accepted term, but can sometimes have negative connotations.</a:t>
            </a:r>
            <a:endParaRPr lang="en-US" sz="1200" b="1" dirty="0"/>
          </a:p>
          <a:p>
            <a:pPr fontAlgn="base"/>
            <a:endParaRPr lang="en-GB" sz="1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AAA4F58-404B-DCC6-B49A-8A918337AB5C}"/>
              </a:ext>
            </a:extLst>
          </p:cNvPr>
          <p:cNvSpPr txBox="1"/>
          <p:nvPr/>
        </p:nvSpPr>
        <p:spPr>
          <a:xfrm>
            <a:off x="3105559" y="432626"/>
            <a:ext cx="1327016" cy="523220"/>
          </a:xfrm>
          <a:prstGeom prst="rect">
            <a:avLst/>
          </a:prstGeom>
          <a:noFill/>
        </p:spPr>
        <p:txBody>
          <a:bodyPr wrap="square" rtlCol="0">
            <a:spAutoFit/>
          </a:bodyPr>
          <a:lstStyle/>
          <a:p>
            <a:pPr fontAlgn="base"/>
            <a:r>
              <a:rPr lang="en-GB" sz="2800" b="1" dirty="0">
                <a:solidFill>
                  <a:srgbClr val="005EB8"/>
                </a:solidFill>
              </a:rPr>
              <a:t>Agree</a:t>
            </a:r>
            <a:endParaRPr lang="en-GB"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C93B242-E94F-6785-768A-6569617AFAE1}"/>
              </a:ext>
            </a:extLst>
          </p:cNvPr>
          <p:cNvSpPr txBox="1"/>
          <p:nvPr/>
        </p:nvSpPr>
        <p:spPr>
          <a:xfrm>
            <a:off x="5168535" y="432626"/>
            <a:ext cx="1884577" cy="523220"/>
          </a:xfrm>
          <a:prstGeom prst="rect">
            <a:avLst/>
          </a:prstGeom>
          <a:noFill/>
        </p:spPr>
        <p:txBody>
          <a:bodyPr wrap="square" rtlCol="0">
            <a:spAutoFit/>
          </a:bodyPr>
          <a:lstStyle/>
          <a:p>
            <a:pPr fontAlgn="base"/>
            <a:r>
              <a:rPr lang="en-GB" sz="2800" b="1" dirty="0">
                <a:solidFill>
                  <a:srgbClr val="005EB8"/>
                </a:solidFill>
              </a:rPr>
              <a:t>Disagree</a:t>
            </a:r>
            <a:endParaRPr lang="en-GB" sz="1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E941AC7-E28C-7AAC-C9C0-D597A7074F28}"/>
              </a:ext>
            </a:extLst>
          </p:cNvPr>
          <p:cNvSpPr txBox="1"/>
          <p:nvPr/>
        </p:nvSpPr>
        <p:spPr>
          <a:xfrm>
            <a:off x="2703100" y="703927"/>
            <a:ext cx="1729475" cy="1785104"/>
          </a:xfrm>
          <a:prstGeom prst="rect">
            <a:avLst/>
          </a:prstGeom>
          <a:noFill/>
        </p:spPr>
        <p:txBody>
          <a:bodyPr wrap="square" rtlCol="0">
            <a:spAutoFit/>
          </a:bodyPr>
          <a:lstStyle/>
          <a:p>
            <a:pPr fontAlgn="base"/>
            <a:endParaRPr lang="en-GB" sz="1400" b="1" dirty="0">
              <a:latin typeface="Arial" panose="020B0604020202020204" pitchFamily="34" charset="0"/>
              <a:cs typeface="Arial" panose="020B0604020202020204" pitchFamily="34" charset="0"/>
            </a:endParaRPr>
          </a:p>
          <a:p>
            <a:pPr fontAlgn="base"/>
            <a:endParaRPr lang="en-GB" sz="1200" b="1" dirty="0">
              <a:latin typeface="Arial" panose="020B0604020202020204" pitchFamily="34" charset="0"/>
              <a:cs typeface="Arial" panose="020B0604020202020204" pitchFamily="34" charset="0"/>
            </a:endParaRPr>
          </a:p>
          <a:p>
            <a:pPr fontAlgn="base"/>
            <a:r>
              <a:rPr lang="en-GB" sz="1200" dirty="0"/>
              <a:t>Yes, these are all really important areas of support and all relevant information should be recorded in the  support plan.</a:t>
            </a:r>
            <a:endParaRPr lang="en-GB" sz="105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820C67D-6A94-C0CA-DAE4-C6416DD26705}"/>
              </a:ext>
            </a:extLst>
          </p:cNvPr>
          <p:cNvSpPr txBox="1"/>
          <p:nvPr/>
        </p:nvSpPr>
        <p:spPr>
          <a:xfrm>
            <a:off x="4836227" y="2468634"/>
            <a:ext cx="2701997" cy="1200329"/>
          </a:xfrm>
          <a:prstGeom prst="rect">
            <a:avLst/>
          </a:prstGeom>
          <a:noFill/>
        </p:spPr>
        <p:txBody>
          <a:bodyPr wrap="square" rtlCol="0">
            <a:spAutoFit/>
          </a:bodyPr>
          <a:lstStyle/>
          <a:p>
            <a:pPr fontAlgn="base"/>
            <a:r>
              <a:rPr lang="en-GB" sz="1200" dirty="0"/>
              <a:t>This term is regarded as offensive by many people due to its origins within the Hindu Caste System, in which being half-caste could mean social exclusion for the individual concerned.</a:t>
            </a:r>
            <a:endParaRPr lang="en-GB" sz="5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12428D1-D6AC-B9AA-7FFB-69B54C0B393C}"/>
              </a:ext>
            </a:extLst>
          </p:cNvPr>
          <p:cNvSpPr txBox="1"/>
          <p:nvPr/>
        </p:nvSpPr>
        <p:spPr>
          <a:xfrm>
            <a:off x="4836227" y="3792942"/>
            <a:ext cx="2701997" cy="1200329"/>
          </a:xfrm>
          <a:prstGeom prst="rect">
            <a:avLst/>
          </a:prstGeom>
          <a:noFill/>
        </p:spPr>
        <p:txBody>
          <a:bodyPr wrap="square" rtlCol="0">
            <a:spAutoFit/>
          </a:bodyPr>
          <a:lstStyle/>
          <a:p>
            <a:pPr fontAlgn="base"/>
            <a:r>
              <a:rPr lang="en-GB" sz="1200" dirty="0"/>
              <a:t>Many people may find this term deeply offensive, as its origins relate to apartheid. (A system of segregation or discrimination on grounds of race and in the past, widely practiced in South Africa)​</a:t>
            </a:r>
            <a:endParaRPr lang="en-GB" sz="7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4C0F149-CA42-4B37-5672-4C0C0F44DA32}"/>
              </a:ext>
            </a:extLst>
          </p:cNvPr>
          <p:cNvSpPr txBox="1"/>
          <p:nvPr/>
        </p:nvSpPr>
        <p:spPr>
          <a:xfrm>
            <a:off x="2700432" y="4928434"/>
            <a:ext cx="1813763" cy="1200329"/>
          </a:xfrm>
          <a:prstGeom prst="rect">
            <a:avLst/>
          </a:prstGeom>
          <a:noFill/>
        </p:spPr>
        <p:txBody>
          <a:bodyPr wrap="square" rtlCol="0">
            <a:spAutoFit/>
          </a:bodyPr>
          <a:lstStyle/>
          <a:p>
            <a:pPr fontAlgn="base"/>
            <a:r>
              <a:rPr lang="en-GB" sz="1200" dirty="0"/>
              <a:t>More appropriate alternatives are ‘people with a mixed ethnic background’ or ‘people from the mixed ethnic group’.</a:t>
            </a:r>
            <a:r>
              <a:rPr lang="en-US" sz="1200" dirty="0"/>
              <a:t>​</a:t>
            </a:r>
          </a:p>
        </p:txBody>
      </p:sp>
      <p:pic>
        <p:nvPicPr>
          <p:cNvPr id="18" name="Picture 17">
            <a:extLst>
              <a:ext uri="{FF2B5EF4-FFF2-40B4-BE49-F238E27FC236}">
                <a16:creationId xmlns:a16="http://schemas.microsoft.com/office/drawing/2014/main" id="{205D45F2-0E1C-D927-571B-406837910092}"/>
              </a:ext>
            </a:extLst>
          </p:cNvPr>
          <p:cNvPicPr>
            <a:picLocks noChangeAspect="1"/>
          </p:cNvPicPr>
          <p:nvPr/>
        </p:nvPicPr>
        <p:blipFill>
          <a:blip r:embed="rId5"/>
          <a:stretch>
            <a:fillRect/>
          </a:stretch>
        </p:blipFill>
        <p:spPr>
          <a:xfrm>
            <a:off x="2843547" y="133815"/>
            <a:ext cx="479305" cy="386236"/>
          </a:xfrm>
          <a:prstGeom prst="rect">
            <a:avLst/>
          </a:prstGeom>
        </p:spPr>
      </p:pic>
      <p:pic>
        <p:nvPicPr>
          <p:cNvPr id="19" name="Picture 18">
            <a:extLst>
              <a:ext uri="{FF2B5EF4-FFF2-40B4-BE49-F238E27FC236}">
                <a16:creationId xmlns:a16="http://schemas.microsoft.com/office/drawing/2014/main" id="{58B12E08-9389-D465-D9C2-FC7F1C5758BA}"/>
              </a:ext>
            </a:extLst>
          </p:cNvPr>
          <p:cNvPicPr>
            <a:picLocks noChangeAspect="1"/>
          </p:cNvPicPr>
          <p:nvPr/>
        </p:nvPicPr>
        <p:blipFill>
          <a:blip r:embed="rId6"/>
          <a:stretch>
            <a:fillRect/>
          </a:stretch>
        </p:blipFill>
        <p:spPr>
          <a:xfrm>
            <a:off x="6909430" y="239507"/>
            <a:ext cx="386237" cy="386237"/>
          </a:xfrm>
          <a:prstGeom prst="rect">
            <a:avLst/>
          </a:prstGeom>
        </p:spPr>
      </p:pic>
    </p:spTree>
    <p:extLst>
      <p:ext uri="{BB962C8B-B14F-4D97-AF65-F5344CB8AC3E}">
        <p14:creationId xmlns:p14="http://schemas.microsoft.com/office/powerpoint/2010/main" val="7763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81CD0-1901-00CA-AB69-BE97AE2B383D}"/>
              </a:ext>
            </a:extLst>
          </p:cNvPr>
          <p:cNvPicPr>
            <a:picLocks noChangeAspect="1"/>
          </p:cNvPicPr>
          <p:nvPr/>
        </p:nvPicPr>
        <p:blipFill>
          <a:blip r:embed="rId3">
            <a:alphaModFix amt="10000"/>
          </a:blip>
          <a:stretch>
            <a:fillRect/>
          </a:stretch>
        </p:blipFill>
        <p:spPr>
          <a:xfrm flipH="1">
            <a:off x="468310" y="-1304178"/>
            <a:ext cx="4246018" cy="3832891"/>
          </a:xfrm>
          <a:prstGeom prst="rect">
            <a:avLst/>
          </a:prstGeom>
          <a:effectLst/>
        </p:spPr>
      </p:pic>
      <p:sp>
        <p:nvSpPr>
          <p:cNvPr id="6" name="TextBox 5">
            <a:extLst>
              <a:ext uri="{FF2B5EF4-FFF2-40B4-BE49-F238E27FC236}">
                <a16:creationId xmlns:a16="http://schemas.microsoft.com/office/drawing/2014/main" id="{F5E29BE4-84EB-2E1B-8F3B-CAC54090CD24}"/>
              </a:ext>
            </a:extLst>
          </p:cNvPr>
          <p:cNvSpPr txBox="1"/>
          <p:nvPr/>
        </p:nvSpPr>
        <p:spPr>
          <a:xfrm>
            <a:off x="468313" y="441325"/>
            <a:ext cx="6298247" cy="978729"/>
          </a:xfrm>
          <a:prstGeom prst="rect">
            <a:avLst/>
          </a:prstGeom>
          <a:noFill/>
        </p:spPr>
        <p:txBody>
          <a:bodyPr wrap="square" rtlCol="0">
            <a:spAutoFit/>
          </a:bodyPr>
          <a:lstStyle/>
          <a:p>
            <a:pPr>
              <a:lnSpc>
                <a:spcPct val="90000"/>
              </a:lnSpc>
              <a:spcAft>
                <a:spcPts val="600"/>
              </a:spcAft>
            </a:pPr>
            <a:r>
              <a:rPr lang="en-GB" sz="3200" b="1" dirty="0">
                <a:solidFill>
                  <a:srgbClr val="005EB8"/>
                </a:solidFill>
              </a:rPr>
              <a:t>Challenging stereotypes and discrimination</a:t>
            </a:r>
            <a:r>
              <a:rPr lang="en-GB" sz="3200" dirty="0">
                <a:solidFill>
                  <a:srgbClr val="005EB8"/>
                </a:solidFill>
              </a:rPr>
              <a:t>​</a:t>
            </a:r>
            <a:endParaRPr lang="en-GB" sz="6000" dirty="0">
              <a:solidFill>
                <a:srgbClr val="005EB8"/>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C207B8-DBF8-3E02-61A6-CAA414F93000}"/>
              </a:ext>
            </a:extLst>
          </p:cNvPr>
          <p:cNvSpPr txBox="1"/>
          <p:nvPr/>
        </p:nvSpPr>
        <p:spPr>
          <a:xfrm>
            <a:off x="468310" y="1700213"/>
            <a:ext cx="8230483" cy="3754874"/>
          </a:xfrm>
          <a:prstGeom prst="rect">
            <a:avLst/>
          </a:prstGeom>
          <a:noFill/>
        </p:spPr>
        <p:txBody>
          <a:bodyPr wrap="square" rtlCol="0">
            <a:spAutoFit/>
          </a:bodyPr>
          <a:lstStyle/>
          <a:p>
            <a:pPr fontAlgn="base"/>
            <a:r>
              <a:rPr lang="en-GB" sz="1400" dirty="0"/>
              <a:t>Some families come across unhelpful assumptions among staff that black and ethnic minority communities will not seek outside help: </a:t>
            </a:r>
            <a:r>
              <a:rPr lang="en-US" sz="1400" dirty="0"/>
              <a:t>​</a:t>
            </a:r>
          </a:p>
          <a:p>
            <a:pPr fontAlgn="base"/>
            <a:r>
              <a:rPr lang="en-GB" sz="1400" dirty="0"/>
              <a:t>​</a:t>
            </a:r>
          </a:p>
          <a:p>
            <a:pPr fontAlgn="base"/>
            <a:r>
              <a:rPr lang="en-GB" sz="1400" dirty="0"/>
              <a:t>​</a:t>
            </a:r>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r>
              <a:rPr lang="en-GB" sz="1400" i="1" dirty="0"/>
              <a:t>Dementia does not discriminate: The experience of black, Asian and ethnic minority communities (Alzheimer's Society)</a:t>
            </a:r>
            <a:endParaRPr lang="en-US" sz="1400" i="1" dirty="0"/>
          </a:p>
        </p:txBody>
      </p:sp>
      <p:pic>
        <p:nvPicPr>
          <p:cNvPr id="2" name="Picture 1">
            <a:extLst>
              <a:ext uri="{FF2B5EF4-FFF2-40B4-BE49-F238E27FC236}">
                <a16:creationId xmlns:a16="http://schemas.microsoft.com/office/drawing/2014/main" id="{E8F20424-B7C8-5497-B498-926896DA6487}"/>
              </a:ext>
            </a:extLst>
          </p:cNvPr>
          <p:cNvPicPr>
            <a:picLocks noChangeAspect="1"/>
          </p:cNvPicPr>
          <p:nvPr/>
        </p:nvPicPr>
        <p:blipFill>
          <a:blip r:embed="rId4"/>
          <a:stretch>
            <a:fillRect/>
          </a:stretch>
        </p:blipFill>
        <p:spPr>
          <a:xfrm>
            <a:off x="468313" y="2668793"/>
            <a:ext cx="8230480" cy="1790081"/>
          </a:xfrm>
          <a:prstGeom prst="rect">
            <a:avLst/>
          </a:prstGeom>
        </p:spPr>
      </p:pic>
      <p:pic>
        <p:nvPicPr>
          <p:cNvPr id="4" name="Picture 3">
            <a:extLst>
              <a:ext uri="{FF2B5EF4-FFF2-40B4-BE49-F238E27FC236}">
                <a16:creationId xmlns:a16="http://schemas.microsoft.com/office/drawing/2014/main" id="{597AC838-C77E-2B36-E918-FAC0A8E64906}"/>
              </a:ext>
            </a:extLst>
          </p:cNvPr>
          <p:cNvPicPr>
            <a:picLocks noChangeAspect="1"/>
          </p:cNvPicPr>
          <p:nvPr/>
        </p:nvPicPr>
        <p:blipFill>
          <a:blip r:embed="rId5"/>
          <a:stretch>
            <a:fillRect/>
          </a:stretch>
        </p:blipFill>
        <p:spPr>
          <a:xfrm>
            <a:off x="6536473" y="5453408"/>
            <a:ext cx="1981200" cy="1816100"/>
          </a:xfrm>
          <a:prstGeom prst="rect">
            <a:avLst/>
          </a:prstGeom>
        </p:spPr>
      </p:pic>
    </p:spTree>
    <p:extLst>
      <p:ext uri="{BB962C8B-B14F-4D97-AF65-F5344CB8AC3E}">
        <p14:creationId xmlns:p14="http://schemas.microsoft.com/office/powerpoint/2010/main" val="656285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7613ED-6B5F-CD02-D181-343E1A2E3488}"/>
              </a:ext>
            </a:extLst>
          </p:cNvPr>
          <p:cNvSpPr txBox="1"/>
          <p:nvPr/>
        </p:nvSpPr>
        <p:spPr>
          <a:xfrm>
            <a:off x="468313" y="441325"/>
            <a:ext cx="6298247" cy="535531"/>
          </a:xfrm>
          <a:prstGeom prst="rect">
            <a:avLst/>
          </a:prstGeom>
          <a:noFill/>
        </p:spPr>
        <p:txBody>
          <a:bodyPr wrap="square" rtlCol="0">
            <a:spAutoFit/>
          </a:bodyPr>
          <a:lstStyle/>
          <a:p>
            <a:pPr>
              <a:lnSpc>
                <a:spcPct val="90000"/>
              </a:lnSpc>
              <a:spcAft>
                <a:spcPts val="600"/>
              </a:spcAft>
            </a:pPr>
            <a:r>
              <a:rPr lang="en-GB" sz="3200" b="1" dirty="0">
                <a:solidFill>
                  <a:srgbClr val="005EB8"/>
                </a:solidFill>
              </a:rPr>
              <a:t>What can YOU do?​</a:t>
            </a:r>
            <a:endParaRPr lang="en-GB" sz="8800" b="1" dirty="0">
              <a:solidFill>
                <a:srgbClr val="005EB8"/>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A4A79A1-333C-5D1D-2304-408E2B0E12D1}"/>
              </a:ext>
            </a:extLst>
          </p:cNvPr>
          <p:cNvSpPr txBox="1"/>
          <p:nvPr/>
        </p:nvSpPr>
        <p:spPr>
          <a:xfrm>
            <a:off x="468313" y="1002996"/>
            <a:ext cx="8230483" cy="5755422"/>
          </a:xfrm>
          <a:prstGeom prst="rect">
            <a:avLst/>
          </a:prstGeom>
          <a:noFill/>
        </p:spPr>
        <p:txBody>
          <a:bodyPr wrap="square" rtlCol="0">
            <a:spAutoFit/>
          </a:bodyPr>
          <a:lstStyle/>
          <a:p>
            <a:pPr fontAlgn="base"/>
            <a:r>
              <a:rPr lang="en-GB" sz="1400" dirty="0"/>
              <a:t>Everyone working in Health and Social Care can help to reduce the chances of               </a:t>
            </a:r>
          </a:p>
          <a:p>
            <a:pPr fontAlgn="base"/>
            <a:r>
              <a:rPr lang="en-GB" sz="1400" dirty="0"/>
              <a:t>discrimination happening by working in ways that promote equality, diversity                                     and inclusion.</a:t>
            </a:r>
            <a:r>
              <a:rPr lang="en-US" sz="1400" dirty="0"/>
              <a:t>​</a:t>
            </a:r>
          </a:p>
          <a:p>
            <a:pPr fontAlgn="base"/>
            <a:endParaRPr lang="en-GB" sz="1400" dirty="0"/>
          </a:p>
          <a:p>
            <a:pPr fontAlgn="base"/>
            <a:r>
              <a:rPr lang="en-GB" sz="1400" dirty="0"/>
              <a:t>Challenging discrimination can be difficult, however as a support worker you may need to help someone speak up about discrimination or speak on their behalf. </a:t>
            </a:r>
          </a:p>
          <a:p>
            <a:pPr fontAlgn="base"/>
            <a:r>
              <a:rPr lang="en-GB" dirty="0"/>
              <a:t>​</a:t>
            </a:r>
          </a:p>
          <a:p>
            <a:pPr marL="285750" indent="-285750" fontAlgn="base">
              <a:buClr>
                <a:srgbClr val="005EB8"/>
              </a:buClr>
              <a:buFont typeface="Wingdings" pitchFamily="2" charset="2"/>
              <a:buChar char="§"/>
            </a:pPr>
            <a:r>
              <a:rPr lang="en-GB" sz="1400" dirty="0"/>
              <a:t>Respect diversity by providing person centred support.</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Treat individuals that you support as unique. </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Work in a non-judgemental way.</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Provide and displaying easy read materials which include information and images that promote inclusion.</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Follow agreed ways of working in your workplace to create an environment that is free from discrimination but feel empowered to challenge practices that may be discriminatory.</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Be confident to challenge, confront and report discriminatory behaviours if you see this is happening in your workplace.</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Reassure the individual involved that they have every right to challenge discrimination and that you will support them.</a:t>
            </a:r>
          </a:p>
          <a:p>
            <a:pPr marL="285750" indent="-285750" fontAlgn="base">
              <a:buClr>
                <a:srgbClr val="005EB8"/>
              </a:buClr>
              <a:buFont typeface="Wingdings" pitchFamily="2" charset="2"/>
              <a:buChar char="§"/>
            </a:pPr>
            <a:endParaRPr lang="en-GB" sz="1400" dirty="0"/>
          </a:p>
          <a:p>
            <a:pPr fontAlgn="base"/>
            <a:endParaRPr lang="en-US" sz="1400" i="1" dirty="0"/>
          </a:p>
        </p:txBody>
      </p:sp>
      <p:pic>
        <p:nvPicPr>
          <p:cNvPr id="8" name="Picture 7">
            <a:extLst>
              <a:ext uri="{FF2B5EF4-FFF2-40B4-BE49-F238E27FC236}">
                <a16:creationId xmlns:a16="http://schemas.microsoft.com/office/drawing/2014/main" id="{06878245-AF53-9315-71B0-6CBEC1CFCFD8}"/>
              </a:ext>
            </a:extLst>
          </p:cNvPr>
          <p:cNvPicPr>
            <a:picLocks noChangeAspect="1"/>
          </p:cNvPicPr>
          <p:nvPr/>
        </p:nvPicPr>
        <p:blipFill>
          <a:blip r:embed="rId3">
            <a:alphaModFix amt="10000"/>
          </a:blip>
          <a:stretch>
            <a:fillRect/>
          </a:stretch>
        </p:blipFill>
        <p:spPr>
          <a:xfrm>
            <a:off x="4728117" y="-1486614"/>
            <a:ext cx="2101075" cy="3070803"/>
          </a:xfrm>
          <a:prstGeom prst="rect">
            <a:avLst/>
          </a:prstGeom>
        </p:spPr>
      </p:pic>
      <p:pic>
        <p:nvPicPr>
          <p:cNvPr id="9" name="Picture 8">
            <a:extLst>
              <a:ext uri="{FF2B5EF4-FFF2-40B4-BE49-F238E27FC236}">
                <a16:creationId xmlns:a16="http://schemas.microsoft.com/office/drawing/2014/main" id="{2F55BCD1-D9E0-693C-A78B-C3CFE9E884C7}"/>
              </a:ext>
            </a:extLst>
          </p:cNvPr>
          <p:cNvPicPr>
            <a:picLocks noChangeAspect="1"/>
          </p:cNvPicPr>
          <p:nvPr/>
        </p:nvPicPr>
        <p:blipFill>
          <a:blip r:embed="rId4">
            <a:alphaModFix amt="10000"/>
          </a:blip>
          <a:stretch>
            <a:fillRect/>
          </a:stretch>
        </p:blipFill>
        <p:spPr>
          <a:xfrm>
            <a:off x="6184280" y="2749705"/>
            <a:ext cx="3517280" cy="5140640"/>
          </a:xfrm>
          <a:prstGeom prst="rect">
            <a:avLst/>
          </a:prstGeom>
        </p:spPr>
      </p:pic>
    </p:spTree>
    <p:extLst>
      <p:ext uri="{BB962C8B-B14F-4D97-AF65-F5344CB8AC3E}">
        <p14:creationId xmlns:p14="http://schemas.microsoft.com/office/powerpoint/2010/main" val="224814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633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FD13-DF1B-1654-A4EF-833D3F167343}"/>
              </a:ext>
            </a:extLst>
          </p:cNvPr>
          <p:cNvSpPr>
            <a:spLocks noGrp="1"/>
          </p:cNvSpPr>
          <p:nvPr>
            <p:ph type="title"/>
          </p:nvPr>
        </p:nvSpPr>
        <p:spPr>
          <a:xfrm>
            <a:off x="367729" y="356948"/>
            <a:ext cx="6718871" cy="1169861"/>
          </a:xfrm>
        </p:spPr>
        <p:txBody>
          <a:bodyPr/>
          <a:lstStyle/>
          <a:p>
            <a:r>
              <a:rPr lang="en-GB" sz="2000" dirty="0">
                <a:latin typeface="Arial" panose="020B0604020202020204" pitchFamily="34" charset="0"/>
                <a:cs typeface="Arial" panose="020B0604020202020204" pitchFamily="34" charset="0"/>
              </a:rPr>
              <a:t>Domestics</a:t>
            </a:r>
            <a:br>
              <a:rPr lang="en-GB" sz="1800" dirty="0">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dirty="0">
                <a:latin typeface="Arial" panose="020B0604020202020204" pitchFamily="34" charset="0"/>
                <a:ea typeface="Calibri" panose="020F0502020204030204" pitchFamily="34" charset="0"/>
                <a:cs typeface="Arial" panose="020B0604020202020204" pitchFamily="34" charset="0"/>
              </a:rPr>
            </a:br>
            <a:endParaRPr lang="en-US" sz="1800" dirty="0"/>
          </a:p>
        </p:txBody>
      </p:sp>
      <p:sp>
        <p:nvSpPr>
          <p:cNvPr id="5" name="TextBox 4">
            <a:extLst>
              <a:ext uri="{FF2B5EF4-FFF2-40B4-BE49-F238E27FC236}">
                <a16:creationId xmlns:a16="http://schemas.microsoft.com/office/drawing/2014/main" id="{4632CFA6-C50F-4CF2-2870-C4DD3440D59C}"/>
              </a:ext>
            </a:extLst>
          </p:cNvPr>
          <p:cNvSpPr txBox="1"/>
          <p:nvPr/>
        </p:nvSpPr>
        <p:spPr>
          <a:xfrm>
            <a:off x="468313" y="677862"/>
            <a:ext cx="5720576" cy="1384995"/>
          </a:xfrm>
          <a:prstGeom prst="rect">
            <a:avLst/>
          </a:prstGeom>
          <a:noFill/>
        </p:spPr>
        <p:txBody>
          <a:bodyPr wrap="square" rtlCol="0">
            <a:spAutoFit/>
          </a:bodyPr>
          <a:lstStyle/>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Refreshments</a:t>
            </a:r>
          </a:p>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Comfort breaks (including location of toilets)</a:t>
            </a: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Smoking</a:t>
            </a:r>
          </a:p>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Fire procedures</a:t>
            </a:r>
          </a:p>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Mobile phones </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Ground rules</a:t>
            </a:r>
            <a:endParaRPr lang="en-US" sz="1400" dirty="0"/>
          </a:p>
        </p:txBody>
      </p:sp>
      <p:sp>
        <p:nvSpPr>
          <p:cNvPr id="6" name="Title 1">
            <a:extLst>
              <a:ext uri="{FF2B5EF4-FFF2-40B4-BE49-F238E27FC236}">
                <a16:creationId xmlns:a16="http://schemas.microsoft.com/office/drawing/2014/main" id="{E5CCBE4C-EBD1-F706-F27D-C72201952FC7}"/>
              </a:ext>
            </a:extLst>
          </p:cNvPr>
          <p:cNvSpPr txBox="1">
            <a:spLocks/>
          </p:cNvSpPr>
          <p:nvPr/>
        </p:nvSpPr>
        <p:spPr>
          <a:xfrm>
            <a:off x="468311" y="2062857"/>
            <a:ext cx="6718871" cy="473075"/>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2000" dirty="0">
                <a:latin typeface="Arial" panose="020B0604020202020204" pitchFamily="34" charset="0"/>
                <a:cs typeface="Arial" panose="020B0604020202020204" pitchFamily="34" charset="0"/>
              </a:rPr>
              <a:t>For Online Learning</a:t>
            </a:r>
          </a:p>
          <a:p>
            <a:br>
              <a:rPr lang="en-GB" sz="2400" dirty="0">
                <a:latin typeface="Arial" panose="020B0604020202020204" pitchFamily="34" charset="0"/>
                <a:cs typeface="Arial" panose="020B0604020202020204" pitchFamily="34" charset="0"/>
              </a:rPr>
            </a:br>
            <a:br>
              <a:rPr lang="en-GB" sz="2400" b="0" dirty="0">
                <a:solidFill>
                  <a:schemeClr val="tx1"/>
                </a:solidFill>
                <a:latin typeface="Arial" panose="020B0604020202020204" pitchFamily="34" charset="0"/>
                <a:cs typeface="Arial" panose="020B0604020202020204" pitchFamily="34" charset="0"/>
              </a:rPr>
            </a:br>
            <a:br>
              <a:rPr lang="en-GB" sz="2400" dirty="0">
                <a:latin typeface="Arial" panose="020B0604020202020204" pitchFamily="34" charset="0"/>
                <a:ea typeface="Calibri" panose="020F0502020204030204" pitchFamily="34" charset="0"/>
                <a:cs typeface="Arial" panose="020B0604020202020204" pitchFamily="34" charset="0"/>
              </a:rPr>
            </a:br>
            <a:endParaRPr lang="en-US" sz="2400" dirty="0"/>
          </a:p>
        </p:txBody>
      </p:sp>
      <p:sp>
        <p:nvSpPr>
          <p:cNvPr id="7" name="TextBox 6">
            <a:extLst>
              <a:ext uri="{FF2B5EF4-FFF2-40B4-BE49-F238E27FC236}">
                <a16:creationId xmlns:a16="http://schemas.microsoft.com/office/drawing/2014/main" id="{CF97F4E4-E989-8A14-95A0-9DC8A7C771F1}"/>
              </a:ext>
            </a:extLst>
          </p:cNvPr>
          <p:cNvSpPr txBox="1"/>
          <p:nvPr/>
        </p:nvSpPr>
        <p:spPr>
          <a:xfrm>
            <a:off x="468313" y="2382043"/>
            <a:ext cx="7326391" cy="307777"/>
          </a:xfrm>
          <a:prstGeom prst="rect">
            <a:avLst/>
          </a:prstGeom>
          <a:noFill/>
        </p:spPr>
        <p:txBody>
          <a:bodyPr wrap="square" rtlCol="0">
            <a:spAutoFit/>
          </a:bodyPr>
          <a:lstStyle/>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Online instructions such as cameras, microphones, use of messaging box, etc</a:t>
            </a:r>
            <a:endParaRPr lang="en-US" sz="1400" dirty="0"/>
          </a:p>
        </p:txBody>
      </p:sp>
      <p:sp>
        <p:nvSpPr>
          <p:cNvPr id="8" name="Title 1">
            <a:extLst>
              <a:ext uri="{FF2B5EF4-FFF2-40B4-BE49-F238E27FC236}">
                <a16:creationId xmlns:a16="http://schemas.microsoft.com/office/drawing/2014/main" id="{EA711F25-0E20-2055-8A59-50E9FA744B4A}"/>
              </a:ext>
            </a:extLst>
          </p:cNvPr>
          <p:cNvSpPr txBox="1">
            <a:spLocks/>
          </p:cNvSpPr>
          <p:nvPr/>
        </p:nvSpPr>
        <p:spPr>
          <a:xfrm>
            <a:off x="468313" y="2787584"/>
            <a:ext cx="6718871" cy="473075"/>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lvl="0"/>
            <a:r>
              <a:rPr lang="en-GB" sz="2000" dirty="0">
                <a:latin typeface="Arial" panose="020B0604020202020204" pitchFamily="34" charset="0"/>
                <a:cs typeface="Arial" panose="020B0604020202020204" pitchFamily="34" charset="0"/>
              </a:rPr>
              <a:t>Introductions</a:t>
            </a:r>
          </a:p>
          <a:p>
            <a:br>
              <a:rPr lang="en-GB" sz="2400" dirty="0">
                <a:latin typeface="Arial" panose="020B0604020202020204" pitchFamily="34" charset="0"/>
                <a:cs typeface="Arial" panose="020B0604020202020204" pitchFamily="34" charset="0"/>
              </a:rPr>
            </a:br>
            <a:br>
              <a:rPr lang="en-GB" sz="2400" b="0" dirty="0">
                <a:solidFill>
                  <a:schemeClr val="tx1"/>
                </a:solidFill>
                <a:latin typeface="Arial" panose="020B0604020202020204" pitchFamily="34" charset="0"/>
                <a:cs typeface="Arial" panose="020B0604020202020204" pitchFamily="34" charset="0"/>
              </a:rPr>
            </a:br>
            <a:endParaRPr lang="en-US" sz="2400" dirty="0"/>
          </a:p>
        </p:txBody>
      </p:sp>
    </p:spTree>
    <p:extLst>
      <p:ext uri="{BB962C8B-B14F-4D97-AF65-F5344CB8AC3E}">
        <p14:creationId xmlns:p14="http://schemas.microsoft.com/office/powerpoint/2010/main" val="1473406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E90450-C33A-3576-9B54-4CFE9E20E689}"/>
              </a:ext>
            </a:extLst>
          </p:cNvPr>
          <p:cNvSpPr txBox="1"/>
          <p:nvPr/>
        </p:nvSpPr>
        <p:spPr>
          <a:xfrm>
            <a:off x="468313" y="441325"/>
            <a:ext cx="6534653" cy="1077218"/>
          </a:xfrm>
          <a:prstGeom prst="rect">
            <a:avLst/>
          </a:prstGeom>
          <a:noFill/>
        </p:spPr>
        <p:txBody>
          <a:bodyPr wrap="square" rtlCol="0">
            <a:spAutoFit/>
          </a:bodyPr>
          <a:lstStyle/>
          <a:p>
            <a:r>
              <a:rPr lang="en-GB" sz="3200" b="1" dirty="0">
                <a:solidFill>
                  <a:srgbClr val="005EB8"/>
                </a:solidFill>
              </a:rPr>
              <a:t>What do we mean by ‘culturally appropriate care’?</a:t>
            </a:r>
            <a:r>
              <a:rPr lang="en-GB" sz="3200" dirty="0">
                <a:solidFill>
                  <a:srgbClr val="005EB8"/>
                </a:solidFill>
              </a:rPr>
              <a:t>​</a:t>
            </a:r>
            <a:endParaRPr lang="en-US" sz="4800" dirty="0">
              <a:solidFill>
                <a:srgbClr val="005EB8"/>
              </a:solidFill>
            </a:endParaRPr>
          </a:p>
        </p:txBody>
      </p:sp>
      <p:sp>
        <p:nvSpPr>
          <p:cNvPr id="7" name="TextBox 6">
            <a:extLst>
              <a:ext uri="{FF2B5EF4-FFF2-40B4-BE49-F238E27FC236}">
                <a16:creationId xmlns:a16="http://schemas.microsoft.com/office/drawing/2014/main" id="{1133E321-689D-D324-30F3-3D48720E59D2}"/>
              </a:ext>
            </a:extLst>
          </p:cNvPr>
          <p:cNvSpPr txBox="1"/>
          <p:nvPr/>
        </p:nvSpPr>
        <p:spPr>
          <a:xfrm>
            <a:off x="468313" y="1700213"/>
            <a:ext cx="4195127" cy="4072910"/>
          </a:xfrm>
          <a:prstGeom prst="rect">
            <a:avLst/>
          </a:prstGeom>
          <a:noFill/>
        </p:spPr>
        <p:txBody>
          <a:bodyPr wrap="square" rtlCol="0">
            <a:spAutoFit/>
          </a:bodyPr>
          <a:lstStyle/>
          <a:p>
            <a:pPr marL="285750" indent="-285750" fontAlgn="base">
              <a:buClr>
                <a:srgbClr val="005EB8"/>
              </a:buClr>
              <a:buFont typeface="Wingdings" pitchFamily="2" charset="2"/>
              <a:buChar char="§"/>
            </a:pPr>
            <a:r>
              <a:rPr lang="en-GB" sz="1400" dirty="0"/>
              <a:t>Culturally appropriate care (also called 'culturally competent care') is being sensitive to people's cultural identity or heritage. </a:t>
            </a:r>
            <a:r>
              <a:rPr lang="en-US" sz="1400" dirty="0"/>
              <a:t>​</a:t>
            </a:r>
          </a:p>
          <a:p>
            <a:pPr marL="285750" indent="-285750" fontAlgn="base">
              <a:buClr>
                <a:srgbClr val="005EB8"/>
              </a:buClr>
              <a:buFont typeface="Wingdings" pitchFamily="2" charset="2"/>
              <a:buChar char="§"/>
            </a:pPr>
            <a:endParaRPr lang="en-US" sz="1400" dirty="0"/>
          </a:p>
          <a:p>
            <a:pPr marL="285750" indent="-285750" fontAlgn="base">
              <a:buClr>
                <a:srgbClr val="005EB8"/>
              </a:buClr>
              <a:buFont typeface="Wingdings" pitchFamily="2" charset="2"/>
              <a:buChar char="§"/>
            </a:pPr>
            <a:r>
              <a:rPr lang="en-GB" sz="1400" dirty="0"/>
              <a:t>Cultural identity or heritage can cover a range of things. For example: </a:t>
            </a:r>
            <a:r>
              <a:rPr lang="en-US" sz="1400" dirty="0"/>
              <a:t>​</a:t>
            </a:r>
          </a:p>
          <a:p>
            <a:pPr marL="285750" indent="-285750" fontAlgn="base">
              <a:buClr>
                <a:srgbClr val="005EB8"/>
              </a:buClr>
              <a:buFont typeface="Wingdings" pitchFamily="2" charset="2"/>
              <a:buChar char="§"/>
            </a:pPr>
            <a:endParaRPr lang="en-US" sz="1400" dirty="0"/>
          </a:p>
          <a:p>
            <a:pPr marL="742950" lvl="1" indent="-285750" fontAlgn="base">
              <a:buClr>
                <a:srgbClr val="005EB8"/>
              </a:buClr>
              <a:buFont typeface="Wingdings" pitchFamily="2" charset="2"/>
              <a:buChar char="§"/>
            </a:pPr>
            <a:r>
              <a:rPr lang="en-GB" sz="1400" dirty="0"/>
              <a:t>Race</a:t>
            </a:r>
            <a:r>
              <a:rPr lang="en-US" sz="1400" dirty="0"/>
              <a:t>​</a:t>
            </a:r>
          </a:p>
          <a:p>
            <a:pPr marL="742950" lvl="1" indent="-285750" fontAlgn="base">
              <a:buClr>
                <a:srgbClr val="005EB8"/>
              </a:buClr>
              <a:buFont typeface="Wingdings" pitchFamily="2" charset="2"/>
              <a:buChar char="§"/>
            </a:pPr>
            <a:r>
              <a:rPr lang="en-GB" sz="1400" dirty="0"/>
              <a:t>Nationality</a:t>
            </a:r>
            <a:r>
              <a:rPr lang="en-US" sz="1400" dirty="0"/>
              <a:t>​</a:t>
            </a:r>
          </a:p>
          <a:p>
            <a:pPr marL="742950" lvl="1" indent="-285750" fontAlgn="base">
              <a:buClr>
                <a:srgbClr val="005EB8"/>
              </a:buClr>
              <a:buFont typeface="Wingdings" pitchFamily="2" charset="2"/>
              <a:buChar char="§"/>
            </a:pPr>
            <a:r>
              <a:rPr lang="en-GB" sz="1400" dirty="0"/>
              <a:t>Religion</a:t>
            </a:r>
            <a:r>
              <a:rPr lang="en-US" sz="1400" dirty="0"/>
              <a:t>​</a:t>
            </a:r>
          </a:p>
          <a:p>
            <a:pPr marL="742950" lvl="1" indent="-285750" fontAlgn="base">
              <a:buClr>
                <a:srgbClr val="005EB8"/>
              </a:buClr>
              <a:buFont typeface="Wingdings" pitchFamily="2" charset="2"/>
              <a:buChar char="§"/>
            </a:pPr>
            <a:r>
              <a:rPr lang="en-GB" sz="1400" dirty="0"/>
              <a:t>Sexual orientation (for example, lesbian, gay and bisexual people) </a:t>
            </a:r>
            <a:r>
              <a:rPr lang="en-US" sz="1400" dirty="0"/>
              <a:t>​</a:t>
            </a:r>
          </a:p>
          <a:p>
            <a:pPr marL="742950" lvl="1" indent="-285750" fontAlgn="base">
              <a:buClr>
                <a:srgbClr val="005EB8"/>
              </a:buClr>
              <a:buFont typeface="Wingdings" pitchFamily="2" charset="2"/>
              <a:buChar char="§"/>
            </a:pPr>
            <a:r>
              <a:rPr lang="en-GB" sz="1400" dirty="0"/>
              <a:t>Gender identity (for example, transgender people)​</a:t>
            </a:r>
          </a:p>
          <a:p>
            <a:pPr marL="285750" indent="-285750" fontAlgn="base">
              <a:buClr>
                <a:srgbClr val="005EB8"/>
              </a:buClr>
              <a:buFont typeface="Wingdings" pitchFamily="2" charset="2"/>
              <a:buChar char="§"/>
            </a:pPr>
            <a:endParaRPr lang="en-GB" dirty="0"/>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B42200E-0A78-133B-CBA5-5761FC0355D5}"/>
              </a:ext>
            </a:extLst>
          </p:cNvPr>
          <p:cNvPicPr>
            <a:picLocks noChangeAspect="1"/>
          </p:cNvPicPr>
          <p:nvPr/>
        </p:nvPicPr>
        <p:blipFill>
          <a:blip r:embed="rId3"/>
          <a:stretch>
            <a:fillRect/>
          </a:stretch>
        </p:blipFill>
        <p:spPr>
          <a:xfrm>
            <a:off x="4799864" y="2982177"/>
            <a:ext cx="3875823" cy="3875823"/>
          </a:xfrm>
          <a:prstGeom prst="rect">
            <a:avLst/>
          </a:prstGeom>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140267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B81493-F378-2329-025F-CFAAEBA6FEE6}"/>
              </a:ext>
            </a:extLst>
          </p:cNvPr>
          <p:cNvSpPr txBox="1"/>
          <p:nvPr/>
        </p:nvSpPr>
        <p:spPr>
          <a:xfrm>
            <a:off x="454245" y="1178341"/>
            <a:ext cx="4103687" cy="1513235"/>
          </a:xfrm>
          <a:prstGeom prst="rect">
            <a:avLst/>
          </a:prstGeom>
          <a:noFill/>
        </p:spPr>
        <p:txBody>
          <a:bodyPr wrap="square" rtlCol="0">
            <a:spAutoFit/>
          </a:bodyPr>
          <a:lstStyle/>
          <a:p>
            <a:pPr fontAlgn="base"/>
            <a:r>
              <a:rPr lang="en-GB" sz="1400" b="1" dirty="0"/>
              <a:t>Culture</a:t>
            </a:r>
            <a:r>
              <a:rPr lang="en-GB" sz="1400" dirty="0"/>
              <a:t> is a word for the 'way of life' of groups of people, meaning the way they do things. </a:t>
            </a:r>
            <a:r>
              <a:rPr lang="en-US" sz="1400" dirty="0"/>
              <a:t>​</a:t>
            </a:r>
          </a:p>
          <a:p>
            <a:pPr fontAlgn="base"/>
            <a:r>
              <a:rPr lang="en-GB" sz="1400" dirty="0"/>
              <a:t>​</a:t>
            </a:r>
          </a:p>
          <a:p>
            <a:pPr fontAlgn="base"/>
            <a:r>
              <a:rPr lang="en-GB" sz="1400" dirty="0"/>
              <a:t>Different groups may have different cultures or ‘habits, for example:</a:t>
            </a: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E2C86B04-9A02-C597-F1DC-E52DD0C0F3EF}"/>
              </a:ext>
            </a:extLst>
          </p:cNvPr>
          <p:cNvSpPr>
            <a:spLocks noGrp="1"/>
          </p:cNvSpPr>
          <p:nvPr>
            <p:ph type="title"/>
          </p:nvPr>
        </p:nvSpPr>
        <p:spPr>
          <a:xfrm>
            <a:off x="441545" y="410642"/>
            <a:ext cx="8396563" cy="666297"/>
          </a:xfrm>
        </p:spPr>
        <p:txBody>
          <a:bodyPr/>
          <a:lstStyle/>
          <a:p>
            <a:r>
              <a:rPr lang="en-GB" sz="3200" dirty="0"/>
              <a:t>Legislation</a:t>
            </a:r>
            <a:r>
              <a:rPr lang="en-GB" b="0" dirty="0"/>
              <a:t>​</a:t>
            </a:r>
            <a:endParaRPr lang="en-US" sz="3200" dirty="0"/>
          </a:p>
        </p:txBody>
      </p:sp>
      <p:pic>
        <p:nvPicPr>
          <p:cNvPr id="5" name="Picture 4">
            <a:extLst>
              <a:ext uri="{FF2B5EF4-FFF2-40B4-BE49-F238E27FC236}">
                <a16:creationId xmlns:a16="http://schemas.microsoft.com/office/drawing/2014/main" id="{E910465B-B946-8DE9-6E25-0989A8C48EA5}"/>
              </a:ext>
            </a:extLst>
          </p:cNvPr>
          <p:cNvPicPr>
            <a:picLocks noChangeAspect="1"/>
          </p:cNvPicPr>
          <p:nvPr/>
        </p:nvPicPr>
        <p:blipFill>
          <a:blip r:embed="rId3"/>
          <a:stretch>
            <a:fillRect/>
          </a:stretch>
        </p:blipFill>
        <p:spPr>
          <a:xfrm>
            <a:off x="6635843" y="2691576"/>
            <a:ext cx="1768627" cy="1674551"/>
          </a:xfrm>
          <a:prstGeom prst="rect">
            <a:avLst/>
          </a:prstGeom>
          <a:effectLst>
            <a:outerShdw blurRad="190500" dist="38100" dir="2700000" algn="tl" rotWithShape="0">
              <a:prstClr val="black">
                <a:alpha val="40000"/>
              </a:prstClr>
            </a:outerShdw>
          </a:effectLst>
        </p:spPr>
      </p:pic>
      <p:pic>
        <p:nvPicPr>
          <p:cNvPr id="8" name="Picture 7">
            <a:extLst>
              <a:ext uri="{FF2B5EF4-FFF2-40B4-BE49-F238E27FC236}">
                <a16:creationId xmlns:a16="http://schemas.microsoft.com/office/drawing/2014/main" id="{8BA94B83-A8D7-946A-A384-0BBA5959B87C}"/>
              </a:ext>
            </a:extLst>
          </p:cNvPr>
          <p:cNvPicPr>
            <a:picLocks noChangeAspect="1"/>
          </p:cNvPicPr>
          <p:nvPr/>
        </p:nvPicPr>
        <p:blipFill>
          <a:blip r:embed="rId4"/>
          <a:stretch>
            <a:fillRect/>
          </a:stretch>
        </p:blipFill>
        <p:spPr>
          <a:xfrm>
            <a:off x="3312313" y="2268340"/>
            <a:ext cx="1591433" cy="1506782"/>
          </a:xfrm>
          <a:prstGeom prst="rect">
            <a:avLst/>
          </a:prstGeom>
          <a:effectLst>
            <a:outerShdw blurRad="1905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BE63129-A819-59A9-1BED-BAF6F40DD352}"/>
              </a:ext>
            </a:extLst>
          </p:cNvPr>
          <p:cNvPicPr>
            <a:picLocks noChangeAspect="1"/>
          </p:cNvPicPr>
          <p:nvPr/>
        </p:nvPicPr>
        <p:blipFill>
          <a:blip r:embed="rId5"/>
          <a:stretch>
            <a:fillRect/>
          </a:stretch>
        </p:blipFill>
        <p:spPr>
          <a:xfrm>
            <a:off x="337917" y="3914152"/>
            <a:ext cx="1436179" cy="1359787"/>
          </a:xfrm>
          <a:prstGeom prst="rect">
            <a:avLst/>
          </a:prstGeom>
          <a:effectLst>
            <a:outerShdw blurRad="190500" dist="38100" dir="2700000" algn="tl" rotWithShape="0">
              <a:prstClr val="black">
                <a:alpha val="40000"/>
              </a:prstClr>
            </a:outerShdw>
          </a:effectLst>
        </p:spPr>
      </p:pic>
      <p:pic>
        <p:nvPicPr>
          <p:cNvPr id="10" name="Picture 9" descr="Icon&#10;&#10;Description automatically generated">
            <a:extLst>
              <a:ext uri="{FF2B5EF4-FFF2-40B4-BE49-F238E27FC236}">
                <a16:creationId xmlns:a16="http://schemas.microsoft.com/office/drawing/2014/main" id="{3B0BAE5A-03C7-A590-58BA-7D2FC7E6F5EC}"/>
              </a:ext>
            </a:extLst>
          </p:cNvPr>
          <p:cNvPicPr>
            <a:picLocks noChangeAspect="1"/>
          </p:cNvPicPr>
          <p:nvPr/>
        </p:nvPicPr>
        <p:blipFill>
          <a:blip r:embed="rId6"/>
          <a:stretch>
            <a:fillRect/>
          </a:stretch>
        </p:blipFill>
        <p:spPr>
          <a:xfrm>
            <a:off x="1721671" y="3882977"/>
            <a:ext cx="6364150" cy="3378970"/>
          </a:xfrm>
          <a:prstGeom prst="rect">
            <a:avLst/>
          </a:prstGeom>
        </p:spPr>
      </p:pic>
    </p:spTree>
    <p:extLst>
      <p:ext uri="{BB962C8B-B14F-4D97-AF65-F5344CB8AC3E}">
        <p14:creationId xmlns:p14="http://schemas.microsoft.com/office/powerpoint/2010/main" val="192165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4B6204-4AC1-CAC1-FDA0-18707D75B7D3}"/>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US" sz="3200" dirty="0"/>
              <a:t>Activity 1</a:t>
            </a:r>
            <a:r>
              <a:rPr lang="en-US" sz="3200" b="0" dirty="0"/>
              <a:t>​</a:t>
            </a: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A967C78-45D2-234B-5F03-B08E33445F04}"/>
              </a:ext>
            </a:extLst>
          </p:cNvPr>
          <p:cNvSpPr txBox="1"/>
          <p:nvPr/>
        </p:nvSpPr>
        <p:spPr>
          <a:xfrm>
            <a:off x="468313" y="1341798"/>
            <a:ext cx="7751126" cy="1887696"/>
          </a:xfrm>
          <a:prstGeom prst="rect">
            <a:avLst/>
          </a:prstGeom>
          <a:noFill/>
        </p:spPr>
        <p:txBody>
          <a:bodyPr wrap="square" rtlCol="0">
            <a:spAutoFit/>
          </a:bodyPr>
          <a:lstStyle/>
          <a:p>
            <a:pPr fontAlgn="base"/>
            <a:r>
              <a:rPr lang="en-GB" sz="1600" b="1" dirty="0"/>
              <a:t>Can you think of any culture examples?​</a:t>
            </a:r>
            <a:r>
              <a:rPr lang="en-US" sz="1600" b="1" dirty="0"/>
              <a:t>​</a:t>
            </a:r>
          </a:p>
          <a:p>
            <a:pPr fontAlgn="base"/>
            <a:endParaRPr lang="en-US" sz="1400" dirty="0"/>
          </a:p>
          <a:p>
            <a:pPr fontAlgn="base"/>
            <a:r>
              <a:rPr lang="en-US" sz="1400" dirty="0"/>
              <a:t>This activity can be done as </a:t>
            </a:r>
          </a:p>
          <a:p>
            <a:pPr marL="285750" indent="-285750" fontAlgn="base">
              <a:buClr>
                <a:srgbClr val="005EB8"/>
              </a:buClr>
              <a:buFont typeface="Wingdings" pitchFamily="2" charset="2"/>
              <a:buChar char="§"/>
            </a:pPr>
            <a:r>
              <a:rPr lang="en-US" sz="1400" dirty="0"/>
              <a:t>a whole group discussion (via zoom / Microsoft Teams)</a:t>
            </a:r>
          </a:p>
          <a:p>
            <a:pPr marL="285750" indent="-285750" fontAlgn="base">
              <a:buClr>
                <a:srgbClr val="005EB8"/>
              </a:buClr>
              <a:buFont typeface="Wingdings" pitchFamily="2" charset="2"/>
              <a:buChar char="§"/>
            </a:pPr>
            <a:r>
              <a:rPr lang="en-US" sz="1400" dirty="0"/>
              <a:t>By individuals or small groups in a classroom setting (see downloadable activity sheets)</a:t>
            </a:r>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340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179BF53-798F-B341-936F-F03F6DA630BB}"/>
              </a:ext>
            </a:extLst>
          </p:cNvPr>
          <p:cNvSpPr txBox="1"/>
          <p:nvPr/>
        </p:nvSpPr>
        <p:spPr>
          <a:xfrm>
            <a:off x="468313" y="1530936"/>
            <a:ext cx="5631404" cy="338554"/>
          </a:xfrm>
          <a:prstGeom prst="rect">
            <a:avLst/>
          </a:prstGeom>
          <a:noFill/>
        </p:spPr>
        <p:txBody>
          <a:bodyPr wrap="square" rtlCol="0">
            <a:spAutoFit/>
          </a:bodyPr>
          <a:lstStyle/>
          <a:p>
            <a:pPr fontAlgn="base">
              <a:buClr>
                <a:srgbClr val="005EB8"/>
              </a:buClr>
            </a:pPr>
            <a:r>
              <a:rPr lang="en-US" sz="1600" b="1" dirty="0"/>
              <a:t>What culture examples did you think about / discuss?</a:t>
            </a:r>
            <a:endParaRPr lang="en-US" sz="1200" b="1" dirty="0"/>
          </a:p>
        </p:txBody>
      </p:sp>
      <p:sp>
        <p:nvSpPr>
          <p:cNvPr id="2" name="Title 1">
            <a:extLst>
              <a:ext uri="{FF2B5EF4-FFF2-40B4-BE49-F238E27FC236}">
                <a16:creationId xmlns:a16="http://schemas.microsoft.com/office/drawing/2014/main" id="{BB013CB1-7B5A-6F5A-C2DF-9AB8A78DEAEA}"/>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US" sz="3200" dirty="0"/>
              <a:t>Activity feedback</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4305946-9155-3871-2A5F-D3D5F8138AEE}"/>
              </a:ext>
            </a:extLst>
          </p:cNvPr>
          <p:cNvPicPr>
            <a:picLocks noChangeAspect="1"/>
          </p:cNvPicPr>
          <p:nvPr/>
        </p:nvPicPr>
        <p:blipFill>
          <a:blip r:embed="rId3">
            <a:alphaModFix amt="10000"/>
          </a:blip>
          <a:stretch>
            <a:fillRect/>
          </a:stretch>
        </p:blipFill>
        <p:spPr>
          <a:xfrm>
            <a:off x="6099717" y="-952219"/>
            <a:ext cx="3988419" cy="3863781"/>
          </a:xfrm>
          <a:prstGeom prst="rect">
            <a:avLst/>
          </a:prstGeom>
        </p:spPr>
      </p:pic>
      <p:pic>
        <p:nvPicPr>
          <p:cNvPr id="6" name="Picture 5">
            <a:extLst>
              <a:ext uri="{FF2B5EF4-FFF2-40B4-BE49-F238E27FC236}">
                <a16:creationId xmlns:a16="http://schemas.microsoft.com/office/drawing/2014/main" id="{FF9D668A-366F-3BEF-8371-561284ACC89A}"/>
              </a:ext>
            </a:extLst>
          </p:cNvPr>
          <p:cNvPicPr>
            <a:picLocks noChangeAspect="1"/>
          </p:cNvPicPr>
          <p:nvPr/>
        </p:nvPicPr>
        <p:blipFill>
          <a:blip r:embed="rId4"/>
          <a:stretch>
            <a:fillRect/>
          </a:stretch>
        </p:blipFill>
        <p:spPr>
          <a:xfrm>
            <a:off x="550127" y="2144901"/>
            <a:ext cx="843776" cy="817408"/>
          </a:xfrm>
          <a:prstGeom prst="rect">
            <a:avLst/>
          </a:prstGeom>
        </p:spPr>
      </p:pic>
    </p:spTree>
    <p:extLst>
      <p:ext uri="{BB962C8B-B14F-4D97-AF65-F5344CB8AC3E}">
        <p14:creationId xmlns:p14="http://schemas.microsoft.com/office/powerpoint/2010/main" val="1406369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6FCA03-7B9A-1073-5228-C6BAF0EE4F1D}"/>
              </a:ext>
            </a:extLst>
          </p:cNvPr>
          <p:cNvPicPr>
            <a:picLocks noChangeAspect="1"/>
          </p:cNvPicPr>
          <p:nvPr/>
        </p:nvPicPr>
        <p:blipFill>
          <a:blip r:embed="rId3">
            <a:alphaModFix amt="10000"/>
          </a:blip>
          <a:stretch>
            <a:fillRect/>
          </a:stretch>
        </p:blipFill>
        <p:spPr>
          <a:xfrm>
            <a:off x="3551645" y="280485"/>
            <a:ext cx="3484776" cy="2865984"/>
          </a:xfrm>
          <a:prstGeom prst="rect">
            <a:avLst/>
          </a:prstGeom>
        </p:spPr>
      </p:pic>
      <p:sp>
        <p:nvSpPr>
          <p:cNvPr id="15" name="TextBox 14">
            <a:extLst>
              <a:ext uri="{FF2B5EF4-FFF2-40B4-BE49-F238E27FC236}">
                <a16:creationId xmlns:a16="http://schemas.microsoft.com/office/drawing/2014/main" id="{7C071D9C-5ED7-10BE-9224-F71DA022C3C2}"/>
              </a:ext>
            </a:extLst>
          </p:cNvPr>
          <p:cNvSpPr txBox="1"/>
          <p:nvPr/>
        </p:nvSpPr>
        <p:spPr>
          <a:xfrm>
            <a:off x="468312" y="1577231"/>
            <a:ext cx="5519893" cy="4832092"/>
          </a:xfrm>
          <a:prstGeom prst="rect">
            <a:avLst/>
          </a:prstGeom>
          <a:noFill/>
        </p:spPr>
        <p:txBody>
          <a:bodyPr wrap="square">
            <a:spAutoFit/>
          </a:bodyPr>
          <a:lstStyle/>
          <a:p>
            <a:pPr marL="285750" indent="-285750" fontAlgn="base">
              <a:buClr>
                <a:srgbClr val="005EB8"/>
              </a:buClr>
              <a:buFont typeface="Wingdings" pitchFamily="2" charset="2"/>
              <a:buChar char="§"/>
            </a:pPr>
            <a:r>
              <a:rPr lang="en-GB" sz="1400" dirty="0"/>
              <a:t>The number 8 is believed to be the luckiest number in China because '8' is associated with wealth. Chinese people would like to choose ‘8’ as the time and/or date of important events. For example, the opening ceremony of the 2008 Beijing Olympic Games commenced exactly at 8 minutes and 8 seconds past 8 pm on the 8th of August 2008.</a:t>
            </a:r>
            <a:r>
              <a:rPr lang="en-US" sz="1400" dirty="0"/>
              <a:t>​</a:t>
            </a:r>
          </a:p>
          <a:p>
            <a:pPr fontAlgn="base">
              <a:buClr>
                <a:srgbClr val="005EB8"/>
              </a:buClr>
            </a:pPr>
            <a:endParaRPr lang="en-GB" sz="1400" dirty="0"/>
          </a:p>
          <a:p>
            <a:pPr marL="285750" indent="-285750" fontAlgn="base">
              <a:buClr>
                <a:srgbClr val="005EB8"/>
              </a:buClr>
              <a:buFont typeface="Wingdings" pitchFamily="2" charset="2"/>
              <a:buChar char="§"/>
            </a:pPr>
            <a:r>
              <a:rPr lang="en-GB" sz="1400" dirty="0"/>
              <a:t>Many Muslim women wear a hijab (the word means "veil"), symbolising modesty and respect for Allah, and many Muslim men dress modestly to pray too.</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Family, extended family bonds and networks are very important to the Gypsy and Traveller way of life. Family anniversaries, births, weddings and funerals are usually marked by extended family or community gatherings with strong religious ceremonial content. ​</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Plant-based eating is deeply rooted in three of the prominent religions practiced in India – Hinduism, Jainism and Buddhism. All these religions believe in the concept of kindness and non-violence towards all living things.</a:t>
            </a:r>
          </a:p>
          <a:p>
            <a:pPr marL="285750" indent="-285750" fontAlgn="base">
              <a:buClr>
                <a:srgbClr val="005EB8"/>
              </a:buClr>
              <a:buFont typeface="Wingdings" pitchFamily="2" charset="2"/>
              <a:buChar char="§"/>
            </a:pPr>
            <a:endParaRPr lang="en-US" sz="1400" dirty="0"/>
          </a:p>
        </p:txBody>
      </p:sp>
      <p:sp>
        <p:nvSpPr>
          <p:cNvPr id="2" name="Title 1">
            <a:extLst>
              <a:ext uri="{FF2B5EF4-FFF2-40B4-BE49-F238E27FC236}">
                <a16:creationId xmlns:a16="http://schemas.microsoft.com/office/drawing/2014/main" id="{A0A2CC35-E26B-E3D7-B32D-551278D025C0}"/>
              </a:ext>
            </a:extLst>
          </p:cNvPr>
          <p:cNvSpPr txBox="1">
            <a:spLocks/>
          </p:cNvSpPr>
          <p:nvPr/>
        </p:nvSpPr>
        <p:spPr>
          <a:xfrm>
            <a:off x="468313" y="575140"/>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t>Culture Examples</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4AC1E04-6AE0-1D90-77E3-FF22401BDAD3}"/>
              </a:ext>
            </a:extLst>
          </p:cNvPr>
          <p:cNvPicPr>
            <a:picLocks noChangeAspect="1"/>
          </p:cNvPicPr>
          <p:nvPr/>
        </p:nvPicPr>
        <p:blipFill>
          <a:blip r:embed="rId4"/>
          <a:stretch>
            <a:fillRect/>
          </a:stretch>
        </p:blipFill>
        <p:spPr>
          <a:xfrm>
            <a:off x="6215905" y="5163014"/>
            <a:ext cx="1193074" cy="973490"/>
          </a:xfrm>
          <a:prstGeom prst="rect">
            <a:avLst/>
          </a:prstGeom>
        </p:spPr>
      </p:pic>
    </p:spTree>
    <p:extLst>
      <p:ext uri="{BB962C8B-B14F-4D97-AF65-F5344CB8AC3E}">
        <p14:creationId xmlns:p14="http://schemas.microsoft.com/office/powerpoint/2010/main" val="1271392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3CDA7D-FF85-3AEE-0078-CFBA848C75D5}"/>
              </a:ext>
            </a:extLst>
          </p:cNvPr>
          <p:cNvPicPr>
            <a:picLocks noChangeAspect="1"/>
          </p:cNvPicPr>
          <p:nvPr/>
        </p:nvPicPr>
        <p:blipFill>
          <a:blip r:embed="rId3">
            <a:alphaModFix amt="10000"/>
          </a:blip>
          <a:stretch>
            <a:fillRect/>
          </a:stretch>
        </p:blipFill>
        <p:spPr>
          <a:xfrm>
            <a:off x="-390292" y="946211"/>
            <a:ext cx="1137424" cy="5216470"/>
          </a:xfrm>
          <a:prstGeom prst="rect">
            <a:avLst/>
          </a:prstGeom>
        </p:spPr>
      </p:pic>
      <p:pic>
        <p:nvPicPr>
          <p:cNvPr id="14" name="Picture 13">
            <a:extLst>
              <a:ext uri="{FF2B5EF4-FFF2-40B4-BE49-F238E27FC236}">
                <a16:creationId xmlns:a16="http://schemas.microsoft.com/office/drawing/2014/main" id="{02EE5CF6-AD8D-F874-7E0C-3B724FE8DEE7}"/>
              </a:ext>
            </a:extLst>
          </p:cNvPr>
          <p:cNvPicPr>
            <a:picLocks noChangeAspect="1"/>
          </p:cNvPicPr>
          <p:nvPr/>
        </p:nvPicPr>
        <p:blipFill>
          <a:blip r:embed="rId4">
            <a:alphaModFix amt="10000"/>
          </a:blip>
          <a:stretch>
            <a:fillRect/>
          </a:stretch>
        </p:blipFill>
        <p:spPr>
          <a:xfrm>
            <a:off x="6183196" y="-268209"/>
            <a:ext cx="1031643" cy="4731328"/>
          </a:xfrm>
          <a:prstGeom prst="rect">
            <a:avLst/>
          </a:prstGeom>
        </p:spPr>
      </p:pic>
      <p:sp>
        <p:nvSpPr>
          <p:cNvPr id="15" name="TextBox 14">
            <a:extLst>
              <a:ext uri="{FF2B5EF4-FFF2-40B4-BE49-F238E27FC236}">
                <a16:creationId xmlns:a16="http://schemas.microsoft.com/office/drawing/2014/main" id="{7C071D9C-5ED7-10BE-9224-F71DA022C3C2}"/>
              </a:ext>
            </a:extLst>
          </p:cNvPr>
          <p:cNvSpPr txBox="1"/>
          <p:nvPr/>
        </p:nvSpPr>
        <p:spPr>
          <a:xfrm>
            <a:off x="468312" y="1203130"/>
            <a:ext cx="8207376" cy="4893647"/>
          </a:xfrm>
          <a:prstGeom prst="rect">
            <a:avLst/>
          </a:prstGeom>
          <a:noFill/>
        </p:spPr>
        <p:txBody>
          <a:bodyPr wrap="square">
            <a:spAutoFit/>
          </a:bodyPr>
          <a:lstStyle/>
          <a:p>
            <a:pPr fontAlgn="base"/>
            <a:r>
              <a:rPr lang="en-GB" sz="1400" dirty="0"/>
              <a:t>Anti-discriminatory practice is fundamental to care provision and critical to the                         protection of people's dignity. </a:t>
            </a:r>
            <a:r>
              <a:rPr lang="en-US" sz="1400" dirty="0"/>
              <a:t>​</a:t>
            </a:r>
          </a:p>
          <a:p>
            <a:pPr fontAlgn="base"/>
            <a:r>
              <a:rPr lang="en-GB" sz="1400" dirty="0"/>
              <a:t>​</a:t>
            </a:r>
          </a:p>
          <a:p>
            <a:pPr fontAlgn="base"/>
            <a:r>
              <a:rPr lang="en-GB" sz="1400" dirty="0"/>
              <a:t>The Equality Act protects those receiving care from being treated unfairly because of                       any characteristics that are protected under the legislation.</a:t>
            </a:r>
            <a:r>
              <a:rPr lang="en-US" sz="1400" dirty="0"/>
              <a:t>​</a:t>
            </a:r>
          </a:p>
          <a:p>
            <a:pPr fontAlgn="base"/>
            <a:r>
              <a:rPr lang="en-GB" sz="1400" dirty="0"/>
              <a:t>​</a:t>
            </a:r>
          </a:p>
          <a:p>
            <a:pPr fontAlgn="base"/>
            <a:r>
              <a:rPr lang="en-GB" sz="1400" dirty="0"/>
              <a:t>It is against the law to discriminate against someone because of a protected characteristic.</a:t>
            </a:r>
            <a:r>
              <a:rPr lang="en-US" sz="1400" dirty="0"/>
              <a:t>​</a:t>
            </a:r>
          </a:p>
          <a:p>
            <a:pPr fontAlgn="base"/>
            <a:r>
              <a:rPr lang="en-GB" sz="1400" dirty="0"/>
              <a:t>​</a:t>
            </a:r>
          </a:p>
          <a:p>
            <a:pPr fontAlgn="base"/>
            <a:r>
              <a:rPr lang="en-GB" sz="1400" dirty="0"/>
              <a:t>Watch this 3 minute film to learn more about protected characteristics:  </a:t>
            </a:r>
            <a:r>
              <a:rPr lang="en-GB" sz="1400" u="sng" dirty="0">
                <a:hlinkClick r:id="rId5"/>
              </a:rPr>
              <a:t>Protected characteristics</a:t>
            </a:r>
            <a:endParaRPr lang="en-GB" sz="1400" u="sng" dirty="0"/>
          </a:p>
          <a:p>
            <a:pPr fontAlgn="base"/>
            <a:endParaRPr lang="en-GB" sz="1400" u="sng" dirty="0"/>
          </a:p>
          <a:p>
            <a:pPr fontAlgn="base"/>
            <a:endParaRPr lang="en-GB" sz="1400" u="sng" dirty="0"/>
          </a:p>
          <a:p>
            <a:pPr algn="ctr" fontAlgn="base"/>
            <a:r>
              <a:rPr lang="en-GB" sz="3600" dirty="0"/>
              <a:t>We don’t support different cultures just because the law says we must – we support different cultures because </a:t>
            </a:r>
            <a:r>
              <a:rPr lang="en-GB" sz="3600" b="1" dirty="0"/>
              <a:t>it’s the right thing to do!</a:t>
            </a:r>
            <a:endParaRPr lang="en-GB" sz="2800" dirty="0"/>
          </a:p>
          <a:p>
            <a:pPr marL="285750" indent="-285750" fontAlgn="base">
              <a:buClr>
                <a:srgbClr val="005EB8"/>
              </a:buClr>
              <a:buFont typeface="Wingdings" pitchFamily="2" charset="2"/>
              <a:buChar char="§"/>
            </a:pPr>
            <a:endParaRPr lang="en-US" sz="1400" dirty="0"/>
          </a:p>
        </p:txBody>
      </p:sp>
      <p:sp>
        <p:nvSpPr>
          <p:cNvPr id="2" name="Title 1">
            <a:extLst>
              <a:ext uri="{FF2B5EF4-FFF2-40B4-BE49-F238E27FC236}">
                <a16:creationId xmlns:a16="http://schemas.microsoft.com/office/drawing/2014/main" id="{A0A2CC35-E26B-E3D7-B32D-551278D025C0}"/>
              </a:ext>
            </a:extLst>
          </p:cNvPr>
          <p:cNvSpPr txBox="1">
            <a:spLocks/>
          </p:cNvSpPr>
          <p:nvPr/>
        </p:nvSpPr>
        <p:spPr>
          <a:xfrm>
            <a:off x="468313" y="441325"/>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t>The Equality Act 2010</a:t>
            </a:r>
            <a:r>
              <a:rPr lang="en-GB" sz="3200" b="0" dirty="0"/>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049692"/>
      </p:ext>
    </p:extLst>
  </p:cSld>
  <p:clrMapOvr>
    <a:masterClrMapping/>
  </p:clrMapOvr>
</p:sld>
</file>

<file path=ppt/theme/theme1.xml><?xml version="1.0" encoding="utf-8"?>
<a:theme xmlns:a="http://schemas.openxmlformats.org/drawingml/2006/main" name="Title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btitle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spok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espoke 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BB9B6B381FB54CA1648707A35FA531" ma:contentTypeVersion="12" ma:contentTypeDescription="Create a new document." ma:contentTypeScope="" ma:versionID="c26f82ae0843c280e1b157fbe597b34a">
  <xsd:schema xmlns:xsd="http://www.w3.org/2001/XMLSchema" xmlns:xs="http://www.w3.org/2001/XMLSchema" xmlns:p="http://schemas.microsoft.com/office/2006/metadata/properties" xmlns:ns2="46efba7f-1bee-48ed-a38d-e62b14086ac3" xmlns:ns3="f3b990b4-effd-4ebf-b6fa-5771b1b24780" targetNamespace="http://schemas.microsoft.com/office/2006/metadata/properties" ma:root="true" ma:fieldsID="6d0cf689b9d6291c94e61a6b1d56b08e" ns2:_="" ns3:_="">
    <xsd:import namespace="46efba7f-1bee-48ed-a38d-e62b14086ac3"/>
    <xsd:import namespace="f3b990b4-effd-4ebf-b6fa-5771b1b247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fba7f-1bee-48ed-a38d-e62b14086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b990b4-effd-4ebf-b6fa-5771b1b2478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7EF87C-FFC9-49A8-9F99-098EB5D258D8}">
  <ds:schemaRefs>
    <ds:schemaRef ds:uri="http://schemas.microsoft.com/sharepoint/v3/contenttype/forms"/>
  </ds:schemaRefs>
</ds:datastoreItem>
</file>

<file path=customXml/itemProps2.xml><?xml version="1.0" encoding="utf-8"?>
<ds:datastoreItem xmlns:ds="http://schemas.openxmlformats.org/officeDocument/2006/customXml" ds:itemID="{A9AD54DB-1719-4645-9709-8F878C2AFFCF}">
  <ds:schemaRefs>
    <ds:schemaRef ds:uri="http://schemas.openxmlformats.org/package/2006/metadata/core-properties"/>
    <ds:schemaRef ds:uri="http://purl.org/dc/terms/"/>
    <ds:schemaRef ds:uri="http://schemas.microsoft.com/office/infopath/2007/PartnerControls"/>
    <ds:schemaRef ds:uri="http://purl.org/dc/dcmitype/"/>
    <ds:schemaRef ds:uri="http://www.w3.org/XML/1998/namespace"/>
    <ds:schemaRef ds:uri="http://purl.org/dc/elements/1.1/"/>
    <ds:schemaRef ds:uri="http://schemas.microsoft.com/office/2006/documentManagement/types"/>
    <ds:schemaRef ds:uri="f3b990b4-effd-4ebf-b6fa-5771b1b24780"/>
    <ds:schemaRef ds:uri="46efba7f-1bee-48ed-a38d-e62b14086ac3"/>
    <ds:schemaRef ds:uri="http://schemas.microsoft.com/office/2006/metadata/properties"/>
  </ds:schemaRefs>
</ds:datastoreItem>
</file>

<file path=customXml/itemProps3.xml><?xml version="1.0" encoding="utf-8"?>
<ds:datastoreItem xmlns:ds="http://schemas.openxmlformats.org/officeDocument/2006/customXml" ds:itemID="{A19CEC16-726A-4827-8185-DDB5ED6B4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efba7f-1bee-48ed-a38d-e62b14086ac3"/>
    <ds:schemaRef ds:uri="f3b990b4-effd-4ebf-b6fa-5771b1b247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5820</TotalTime>
  <Words>2365</Words>
  <Application>Microsoft Office PowerPoint</Application>
  <PresentationFormat>On-screen Show (4:3)</PresentationFormat>
  <Paragraphs>295</Paragraphs>
  <Slides>24</Slides>
  <Notes>22</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24</vt:i4>
      </vt:variant>
    </vt:vector>
  </HeadingPairs>
  <TitlesOfParts>
    <vt:vector size="33" baseType="lpstr">
      <vt:lpstr>Arial</vt:lpstr>
      <vt:lpstr>Calibri</vt:lpstr>
      <vt:lpstr>Wingdings</vt:lpstr>
      <vt:lpstr>Title slides</vt:lpstr>
      <vt:lpstr>Subtitle slides</vt:lpstr>
      <vt:lpstr>Content slides</vt:lpstr>
      <vt:lpstr>Bespoke title slides</vt:lpstr>
      <vt:lpstr>Bespoke content slides</vt:lpstr>
      <vt:lpstr>End slides</vt:lpstr>
      <vt:lpstr>PowerPoint Presentation</vt:lpstr>
      <vt:lpstr>NOTE: This is part 1 of 3 training sessions. </vt:lpstr>
      <vt:lpstr>Domestics            </vt:lpstr>
      <vt:lpstr>PowerPoint Presentation</vt:lpstr>
      <vt:lpstr>Legislation​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Owen</dc:creator>
  <cp:lastModifiedBy>Edward Hopkins</cp:lastModifiedBy>
  <cp:revision>292</cp:revision>
  <dcterms:created xsi:type="dcterms:W3CDTF">2019-11-26T09:38:15Z</dcterms:created>
  <dcterms:modified xsi:type="dcterms:W3CDTF">2022-10-19T11:14:50Z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0x010100D0BB9B6B381FB54CA1648707A35FA531</vt:lpwstr>
  </property>
  <property fmtid="{D5CDD505-2E9C-101B-9397-08002B2CF9AE}" pid="3" name="Order">
    <vt:r8>1107200</vt:r8>
  </property>
  <property fmtid="{D5CDD505-2E9C-101B-9397-08002B2CF9AE}" pid="4" name="MSIP_Label_f194113b-ecba-4458-8e2e-fa038bf17a69_Enabled">
    <vt:lpwstr>true</vt:lpwstr>
  </property>
  <property fmtid="{D5CDD505-2E9C-101B-9397-08002B2CF9AE}" pid="5" name="MSIP_Label_f194113b-ecba-4458-8e2e-fa038bf17a69_SetDate">
    <vt:lpwstr>2022-08-30T16:06:34Z</vt:lpwstr>
  </property>
  <property fmtid="{D5CDD505-2E9C-101B-9397-08002B2CF9AE}" pid="6" name="MSIP_Label_f194113b-ecba-4458-8e2e-fa038bf17a69_Method">
    <vt:lpwstr>Standard</vt:lpwstr>
  </property>
  <property fmtid="{D5CDD505-2E9C-101B-9397-08002B2CF9AE}" pid="7" name="MSIP_Label_f194113b-ecba-4458-8e2e-fa038bf17a69_Name">
    <vt:lpwstr>Internal</vt:lpwstr>
  </property>
  <property fmtid="{D5CDD505-2E9C-101B-9397-08002B2CF9AE}" pid="8" name="MSIP_Label_f194113b-ecba-4458-8e2e-fa038bf17a69_SiteId">
    <vt:lpwstr>5c317017-415d-43e6-ada1-7668f9ad3f9f</vt:lpwstr>
  </property>
  <property fmtid="{D5CDD505-2E9C-101B-9397-08002B2CF9AE}" pid="9" name="MSIP_Label_f194113b-ecba-4458-8e2e-fa038bf17a69_ActionId">
    <vt:lpwstr>eb68e006-06cb-40f7-9b2b-b4a10b03a809</vt:lpwstr>
  </property>
  <property fmtid="{D5CDD505-2E9C-101B-9397-08002B2CF9AE}" pid="10" name="MSIP_Label_f194113b-ecba-4458-8e2e-fa038bf17a69_ContentBits">
    <vt:lpwstr>2</vt:lpwstr>
  </property>
  <property fmtid="{D5CDD505-2E9C-101B-9397-08002B2CF9AE}" pid="11" name="ClassificationContentMarkingFooterLocations">
    <vt:lpwstr>Title slides:3\Subtitle slides:3\Content slides:4\Bespoke title slides:3\Bespoke content slides:3\End slides:3</vt:lpwstr>
  </property>
  <property fmtid="{D5CDD505-2E9C-101B-9397-08002B2CF9AE}" pid="12" name="ClassificationContentMarkingFooterText">
    <vt:lpwstr>Internal </vt:lpwstr>
  </property>
</Properties>
</file>