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63" r:id="rId5"/>
  </p:sldMasterIdLst>
  <p:notesMasterIdLst>
    <p:notesMasterId r:id="rId23"/>
  </p:notesMasterIdLst>
  <p:handoutMasterIdLst>
    <p:handoutMasterId r:id="rId24"/>
  </p:handoutMasterIdLst>
  <p:sldIdLst>
    <p:sldId id="296" r:id="rId6"/>
    <p:sldId id="357" r:id="rId7"/>
    <p:sldId id="369" r:id="rId8"/>
    <p:sldId id="367" r:id="rId9"/>
    <p:sldId id="347" r:id="rId10"/>
    <p:sldId id="366" r:id="rId11"/>
    <p:sldId id="352" r:id="rId12"/>
    <p:sldId id="358" r:id="rId13"/>
    <p:sldId id="375" r:id="rId14"/>
    <p:sldId id="359" r:id="rId15"/>
    <p:sldId id="376" r:id="rId16"/>
    <p:sldId id="360" r:id="rId17"/>
    <p:sldId id="377" r:id="rId18"/>
    <p:sldId id="361" r:id="rId19"/>
    <p:sldId id="378" r:id="rId20"/>
    <p:sldId id="370" r:id="rId21"/>
    <p:sldId id="3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FAE6"/>
    <a:srgbClr val="98FF98"/>
    <a:srgbClr val="EDC9F9"/>
    <a:srgbClr val="FA7064"/>
    <a:srgbClr val="F88379"/>
    <a:srgbClr val="E5ADF7"/>
    <a:srgbClr val="FAB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85894-E39B-99F3-8B48-2EA98C7E37CA}" v="16" dt="2023-10-17T18:08:27.725"/>
    <p1510:client id="{57685C88-57D7-D835-C392-AE364DE82632}" v="208" dt="2023-10-16T14:28:39.437"/>
    <p1510:client id="{5EFD9007-6417-4CE1-BE2F-18FF93D1826A}" v="1" dt="2023-10-17T13:35:20.010"/>
    <p1510:client id="{F9564A30-30BD-F355-1BBE-3DB44D2DA80E}" v="27" dt="2023-10-17T13:22:05.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51"/>
    <p:restoredTop sz="83806" autoAdjust="0"/>
  </p:normalViewPr>
  <p:slideViewPr>
    <p:cSldViewPr snapToGrid="0">
      <p:cViewPr varScale="1">
        <p:scale>
          <a:sx n="56" d="100"/>
          <a:sy n="56" d="100"/>
        </p:scale>
        <p:origin x="1088" y="44"/>
      </p:cViewPr>
      <p:guideLst/>
    </p:cSldViewPr>
  </p:slideViewPr>
  <p:notesTextViewPr>
    <p:cViewPr>
      <p:scale>
        <a:sx n="1" d="1"/>
        <a:sy n="1" d="1"/>
      </p:scale>
      <p:origin x="0" y="0"/>
    </p:cViewPr>
  </p:notesTextViewPr>
  <p:notesViewPr>
    <p:cSldViewPr snapToGrid="0" showGuides="1">
      <p:cViewPr varScale="1">
        <p:scale>
          <a:sx n="121" d="100"/>
          <a:sy n="121" d="100"/>
        </p:scale>
        <p:origin x="430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A6E118-3837-6423-159A-7F3FAA9964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5CE12C1-023B-F61C-EA34-32CF1CCA8C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756C93-BD8D-0540-854F-72718B37365B}" type="datetimeFigureOut">
              <a:rPr lang="en-US" smtClean="0"/>
              <a:t>11/1/2023</a:t>
            </a:fld>
            <a:endParaRPr lang="en-US"/>
          </a:p>
        </p:txBody>
      </p:sp>
      <p:sp>
        <p:nvSpPr>
          <p:cNvPr id="4" name="Footer Placeholder 3">
            <a:extLst>
              <a:ext uri="{FF2B5EF4-FFF2-40B4-BE49-F238E27FC236}">
                <a16:creationId xmlns:a16="http://schemas.microsoft.com/office/drawing/2014/main" id="{1C1B7614-A87E-7A2E-CD62-397FEE5EC5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ADF44E-12DE-9D5A-5546-862BDDD714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A0E917-FAE0-B640-820F-BBCEA0FC9E4C}" type="slidenum">
              <a:rPr lang="en-US" smtClean="0"/>
              <a:t>‹#›</a:t>
            </a:fld>
            <a:endParaRPr lang="en-US"/>
          </a:p>
        </p:txBody>
      </p:sp>
    </p:spTree>
    <p:extLst>
      <p:ext uri="{BB962C8B-B14F-4D97-AF65-F5344CB8AC3E}">
        <p14:creationId xmlns:p14="http://schemas.microsoft.com/office/powerpoint/2010/main" val="279757589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D346E-2B52-41DB-956A-A7A978E289CB}" type="datetimeFigureOut">
              <a:rPr lang="en-GB" smtClean="0"/>
              <a:t>01/11/2023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6E406-7677-43A4-AFF0-47E3D6746D60}" type="slidenum">
              <a:rPr lang="en-GB" smtClean="0"/>
              <a:t>‹#›</a:t>
            </a:fld>
            <a:endParaRPr lang="en-GB"/>
          </a:p>
        </p:txBody>
      </p:sp>
    </p:spTree>
    <p:extLst>
      <p:ext uri="{BB962C8B-B14F-4D97-AF65-F5344CB8AC3E}">
        <p14:creationId xmlns:p14="http://schemas.microsoft.com/office/powerpoint/2010/main" val="434463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killsforcare.org.uk/Support-for-leaders-and-managers/Managing-a-service/Delegated-healthcare-activities/Delegated-healthcare-activities.asp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killsforcare.org.uk/Support-for-leaders-and-managers/Managing-a-service/Delegated-healthcare-activities/Delegated-healthcare-activities.asp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killsforcare.org.uk/Support-for-leaders-and-managers/Managing-a-service/Delegated-healthcare-activities/Delegated-healthcare-activities.asp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is useful for external audiences and provides an overview of the principles of delegated healthcare activities and where you can find further resources and reading. </a:t>
            </a:r>
          </a:p>
        </p:txBody>
      </p:sp>
      <p:sp>
        <p:nvSpPr>
          <p:cNvPr id="4" name="Slide Number Placeholder 3"/>
          <p:cNvSpPr>
            <a:spLocks noGrp="1"/>
          </p:cNvSpPr>
          <p:nvPr>
            <p:ph type="sldNum" sz="quarter" idx="5"/>
          </p:nvPr>
        </p:nvSpPr>
        <p:spPr/>
        <p:txBody>
          <a:bodyPr/>
          <a:lstStyle/>
          <a:p>
            <a:fld id="{A5EB467E-689E-4776-8297-2FB7C7A995D4}" type="slidenum">
              <a:rPr lang="en-GB" smtClean="0"/>
              <a:t>1</a:t>
            </a:fld>
            <a:endParaRPr lang="en-GB"/>
          </a:p>
        </p:txBody>
      </p:sp>
    </p:spTree>
    <p:extLst>
      <p:ext uri="{BB962C8B-B14F-4D97-AF65-F5344CB8AC3E}">
        <p14:creationId xmlns:p14="http://schemas.microsoft.com/office/powerpoint/2010/main" val="340399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Effective delegation requires people and organisations to build trust and create the right conditions to work across boundaries. </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Is there a clear understanding of accountability, roles and responsibilities?</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Is there robust governance for providers to support delegation such as regulatory requirements, commissioning and legislative arrangements and organisational policies? </a:t>
            </a:r>
          </a:p>
          <a:p>
            <a:r>
              <a:rPr lang="en-GB" sz="1800" dirty="0">
                <a:effectLst/>
                <a:latin typeface="Arial" panose="020B0604020202020204" pitchFamily="34" charset="0"/>
                <a:ea typeface="Calibri" panose="020F0502020204030204" pitchFamily="34" charset="0"/>
                <a:cs typeface="Times New Roman" panose="02020603050405020304" pitchFamily="18" charset="0"/>
              </a:rPr>
              <a:t>How are risks identified and mitigated? Everyone involved must be empowered to speak up if they feel the delegated activity cannot be carried out safely. </a:t>
            </a:r>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10</a:t>
            </a:fld>
            <a:endParaRPr lang="en-GB"/>
          </a:p>
        </p:txBody>
      </p:sp>
    </p:spTree>
    <p:extLst>
      <p:ext uri="{BB962C8B-B14F-4D97-AF65-F5344CB8AC3E}">
        <p14:creationId xmlns:p14="http://schemas.microsoft.com/office/powerpoint/2010/main" val="3905500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latin typeface="Arial"/>
              <a:ea typeface="Calibri"/>
              <a:cs typeface="Arial"/>
            </a:endParaRPr>
          </a:p>
        </p:txBody>
      </p:sp>
      <p:sp>
        <p:nvSpPr>
          <p:cNvPr id="4" name="Slide Number Placeholder 3"/>
          <p:cNvSpPr>
            <a:spLocks noGrp="1"/>
          </p:cNvSpPr>
          <p:nvPr>
            <p:ph type="sldNum" sz="quarter" idx="5"/>
          </p:nvPr>
        </p:nvSpPr>
        <p:spPr/>
        <p:txBody>
          <a:bodyPr/>
          <a:lstStyle/>
          <a:p>
            <a:fld id="{C586E406-7677-43A4-AFF0-47E3D6746D60}" type="slidenum">
              <a:rPr lang="en-GB" smtClean="0"/>
              <a:t>11</a:t>
            </a:fld>
            <a:endParaRPr lang="en-GB"/>
          </a:p>
        </p:txBody>
      </p:sp>
    </p:spTree>
    <p:extLst>
      <p:ext uri="{BB962C8B-B14F-4D97-AF65-F5344CB8AC3E}">
        <p14:creationId xmlns:p14="http://schemas.microsoft.com/office/powerpoint/2010/main" val="667842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Activity should only be delegated when care workers have access to the right learning and development, skills and competency, considering confidence as well as competence.  </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level of support, training and competency depends on the delegation and how learning is tailored to a person’s individual health needs and outcomes with health and care systems working together to agree learning and development. </a:t>
            </a: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12</a:t>
            </a:fld>
            <a:endParaRPr lang="en-GB"/>
          </a:p>
        </p:txBody>
      </p:sp>
    </p:spTree>
    <p:extLst>
      <p:ext uri="{BB962C8B-B14F-4D97-AF65-F5344CB8AC3E}">
        <p14:creationId xmlns:p14="http://schemas.microsoft.com/office/powerpoint/2010/main" val="2138316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latin typeface="Arial"/>
              <a:ea typeface="Calibri"/>
              <a:cs typeface="Arial"/>
            </a:endParaRP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13</a:t>
            </a:fld>
            <a:endParaRPr lang="en-GB"/>
          </a:p>
        </p:txBody>
      </p:sp>
    </p:spTree>
    <p:extLst>
      <p:ext uri="{BB962C8B-B14F-4D97-AF65-F5344CB8AC3E}">
        <p14:creationId xmlns:p14="http://schemas.microsoft.com/office/powerpoint/2010/main" val="3758304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Delegation must take place with the clinical oversight of a regulated healthcare professional who retains responsibility for the monitoring and review of peoples’ healthcare plans.</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Are there open channels of communication to maintain safety and quality, particularly where there is changing or fluctuating needs?  </a:t>
            </a:r>
          </a:p>
          <a:p>
            <a:r>
              <a:rPr lang="en-GB" sz="1800" dirty="0">
                <a:solidFill>
                  <a:srgbClr val="000000"/>
                </a:solidFill>
                <a:effectLst/>
                <a:latin typeface="Arial" panose="020B0604020202020204" pitchFamily="34" charset="0"/>
                <a:ea typeface="Calibri" panose="020F0502020204030204" pitchFamily="34" charset="0"/>
              </a:rPr>
              <a:t>Ongoing support and the type of supervision required and how this will be delivered should be agreed with the delegator, the care provider and care workers</a:t>
            </a:r>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14</a:t>
            </a:fld>
            <a:endParaRPr lang="en-GB"/>
          </a:p>
        </p:txBody>
      </p:sp>
    </p:spTree>
    <p:extLst>
      <p:ext uri="{BB962C8B-B14F-4D97-AF65-F5344CB8AC3E}">
        <p14:creationId xmlns:p14="http://schemas.microsoft.com/office/powerpoint/2010/main" val="1869204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latin typeface="Arial"/>
                <a:ea typeface="Calibri"/>
                <a:cs typeface="Arial"/>
              </a:rPr>
              <a:t>Farrah Amjad, Blended Roles Facilitator, Tameside and Glossop Integrated Care NHS Foundation Trust</a:t>
            </a:r>
          </a:p>
        </p:txBody>
      </p:sp>
      <p:sp>
        <p:nvSpPr>
          <p:cNvPr id="4" name="Slide Number Placeholder 3"/>
          <p:cNvSpPr>
            <a:spLocks noGrp="1"/>
          </p:cNvSpPr>
          <p:nvPr>
            <p:ph type="sldNum" sz="quarter" idx="5"/>
          </p:nvPr>
        </p:nvSpPr>
        <p:spPr/>
        <p:txBody>
          <a:bodyPr/>
          <a:lstStyle/>
          <a:p>
            <a:fld id="{C586E406-7677-43A4-AFF0-47E3D6746D60}" type="slidenum">
              <a:rPr lang="en-GB" smtClean="0"/>
              <a:t>15</a:t>
            </a:fld>
            <a:endParaRPr lang="en-GB"/>
          </a:p>
        </p:txBody>
      </p:sp>
    </p:spTree>
    <p:extLst>
      <p:ext uri="{BB962C8B-B14F-4D97-AF65-F5344CB8AC3E}">
        <p14:creationId xmlns:p14="http://schemas.microsoft.com/office/powerpoint/2010/main" val="3011182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EB467E-689E-4776-8297-2FB7C7A995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474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EB467E-689E-4776-8297-2FB7C7A995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873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A delegated healthcare activity, usually of a clinical nature, is activity that a regulated healthcare professional such as a registered nurse, nursing associate or occupational therapist delegates to a social care worker or a personal assistant across a range of social care settings. These could include a variety of activities tailored to people’s individual health outcomes and can enable people accessing care and support to have a better experience of care with greater choice and control. </a:t>
            </a:r>
          </a:p>
          <a:p>
            <a:pPr>
              <a:lnSpc>
                <a:spcPct val="107000"/>
              </a:lnSpc>
              <a:spcAft>
                <a:spcPts val="800"/>
              </a:spcAft>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We know that delegation to social care has been happening for many years and through engagement and contribution from sector stakeholders, we’ve developed these voluntary guiding principles to support person-centred, safe and effective delegation and decision-making. There is no statutory requirement for social care providers or care workers to undertake delegated healthcare activities.</a:t>
            </a:r>
          </a:p>
          <a:p>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2</a:t>
            </a:fld>
            <a:endParaRPr lang="en-GB"/>
          </a:p>
        </p:txBody>
      </p:sp>
    </p:spTree>
    <p:extLst>
      <p:ext uri="{BB962C8B-B14F-4D97-AF65-F5344CB8AC3E}">
        <p14:creationId xmlns:p14="http://schemas.microsoft.com/office/powerpoint/2010/main" val="1049623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3</a:t>
            </a:fld>
            <a:endParaRPr lang="en-GB"/>
          </a:p>
        </p:txBody>
      </p:sp>
    </p:spTree>
    <p:extLst>
      <p:ext uri="{BB962C8B-B14F-4D97-AF65-F5344CB8AC3E}">
        <p14:creationId xmlns:p14="http://schemas.microsoft.com/office/powerpoint/2010/main" val="2526350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The Guiding principles include an Easy Read and a short animated video.  All available at </a:t>
            </a:r>
            <a:r>
              <a:rPr lang="en-US" sz="2800" dirty="0">
                <a:hlinkClick r:id="rId3"/>
              </a:rPr>
              <a:t>Delegated healthcare activities (skillsforcare.org.uk)</a:t>
            </a: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EB467E-689E-4776-8297-2FB7C7A995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535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GB" sz="1800" dirty="0">
                <a:solidFill>
                  <a:srgbClr val="000000"/>
                </a:solidFill>
                <a:effectLst/>
                <a:latin typeface="Arial" panose="020B0604020202020204" pitchFamily="34" charset="0"/>
                <a:ea typeface="Calibri" panose="020F0502020204030204" pitchFamily="34" charset="0"/>
              </a:rPr>
              <a:t>The guiding principles are supported by resources including a toolkit, decision tree, ADASS key findings and sample policies. </a:t>
            </a:r>
            <a:r>
              <a:rPr lang="en-GB" sz="1200" dirty="0">
                <a:solidFill>
                  <a:srgbClr val="000000"/>
                </a:solidFill>
                <a:effectLst/>
                <a:latin typeface="Arial" panose="020B0604020202020204" pitchFamily="34" charset="0"/>
                <a:ea typeface="Calibri" panose="020F0502020204030204" pitchFamily="34" charset="0"/>
              </a:rPr>
              <a:t>Some products have been designed to support implementation by providing examples of how delegation can work in practice with sample templates. These have been designed to be adapted to local systems and organisations, rather than a ‘one size fits all’. All available at </a:t>
            </a:r>
            <a:r>
              <a:rPr lang="en-US" dirty="0">
                <a:hlinkClick r:id="rId3"/>
              </a:rPr>
              <a:t>Delegated healthcare activities (skillsforcare.org.uk)</a:t>
            </a: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EB467E-689E-4776-8297-2FB7C7A995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12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GB" sz="1800" dirty="0">
                <a:solidFill>
                  <a:srgbClr val="000000"/>
                </a:solidFill>
                <a:effectLst/>
                <a:latin typeface="Arial" panose="020B0604020202020204" pitchFamily="34" charset="0"/>
                <a:ea typeface="Calibri" panose="020F0502020204030204" pitchFamily="34" charset="0"/>
              </a:rPr>
              <a:t>There are also videos sharing learnings from sector partners and perspectives from people with lived experience. These include an employer of PAs, a falls impact reduction pilot, the experience of people involved in the blended roles programme in Tameside and a case study of developing s</a:t>
            </a:r>
            <a:r>
              <a:rPr lang="en-GB" sz="2800" b="0" i="0" dirty="0">
                <a:solidFill>
                  <a:srgbClr val="212529"/>
                </a:solidFill>
                <a:effectLst/>
                <a:latin typeface="font-regular"/>
              </a:rPr>
              <a:t>afe operating procedures for telehealth monitoring</a:t>
            </a:r>
            <a:r>
              <a:rPr lang="en-GB" sz="1800" dirty="0">
                <a:solidFill>
                  <a:srgbClr val="000000"/>
                </a:solidFill>
                <a:effectLst/>
                <a:latin typeface="Arial" panose="020B0604020202020204" pitchFamily="34" charset="0"/>
                <a:ea typeface="Calibri" panose="020F0502020204030204" pitchFamily="34" charset="0"/>
              </a:rPr>
              <a:t>. All available at </a:t>
            </a:r>
            <a:r>
              <a:rPr lang="en-US" dirty="0">
                <a:hlinkClick r:id="rId3"/>
              </a:rPr>
              <a:t>Delegated healthcare activities (skillsforcare.org.uk)</a:t>
            </a: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EB467E-689E-4776-8297-2FB7C7A995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889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There’s a recognition that delegation to care workers by regulated healthcare professionals isn’t new and has been happening for several years. Delegation can work well where there’s a person-centred approach with the right learning and development, skills, competency, supervision and governance, resulting in a positive impact for all those involved.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Research has highlighted that effective delegation can mean timely and flexible delivery of activities, resulting in better continuity and person-centred care. Safe and effective delegation to care workers can bring wider benefits to the person including greater choice and control and quality of life, providing more flexibility to suit their needs and lifestyle.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EB467E-689E-4776-8297-2FB7C7A995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886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Delegation decisions must always have a person-centred approach involving people, their family members and/or representatives. </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One of the first questions to ask is why the activity is being delegated?</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Have people accessing care and support had the opportunity to ask questions, be involved in decisions with their family members or representatives about what’s important to them? How will the delegation impact on their quality of life? What’s the expected benefits and outcomes? How will they be involved in the activity? </a:t>
            </a:r>
          </a:p>
          <a:p>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8</a:t>
            </a:fld>
            <a:endParaRPr lang="en-GB"/>
          </a:p>
        </p:txBody>
      </p:sp>
    </p:spTree>
    <p:extLst>
      <p:ext uri="{BB962C8B-B14F-4D97-AF65-F5344CB8AC3E}">
        <p14:creationId xmlns:p14="http://schemas.microsoft.com/office/powerpoint/2010/main" val="2259072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effectLst/>
              <a:latin typeface="Arial" panose="020B0604020202020204" pitchFamily="34" charset="0"/>
              <a:ea typeface="Calibri" panose="020F0502020204030204" pitchFamily="34" charset="0"/>
              <a:cs typeface="Arial"/>
            </a:endParaRPr>
          </a:p>
          <a:p>
            <a:endParaRPr lang="en-GB" dirty="0"/>
          </a:p>
        </p:txBody>
      </p:sp>
      <p:sp>
        <p:nvSpPr>
          <p:cNvPr id="4" name="Slide Number Placeholder 3"/>
          <p:cNvSpPr>
            <a:spLocks noGrp="1"/>
          </p:cNvSpPr>
          <p:nvPr>
            <p:ph type="sldNum" sz="quarter" idx="5"/>
          </p:nvPr>
        </p:nvSpPr>
        <p:spPr/>
        <p:txBody>
          <a:bodyPr/>
          <a:lstStyle/>
          <a:p>
            <a:fld id="{C586E406-7677-43A4-AFF0-47E3D6746D60}" type="slidenum">
              <a:rPr lang="en-GB" smtClean="0"/>
              <a:t>9</a:t>
            </a:fld>
            <a:endParaRPr lang="en-GB"/>
          </a:p>
        </p:txBody>
      </p:sp>
    </p:spTree>
    <p:extLst>
      <p:ext uri="{BB962C8B-B14F-4D97-AF65-F5344CB8AC3E}">
        <p14:creationId xmlns:p14="http://schemas.microsoft.com/office/powerpoint/2010/main" val="672697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reers/young peo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57A81-478E-CA45-A841-088A0D106062}"/>
              </a:ext>
            </a:extLst>
          </p:cNvPr>
          <p:cNvSpPr/>
          <p:nvPr userDrawn="1"/>
        </p:nvSpPr>
        <p:spPr>
          <a:xfrm>
            <a:off x="0" y="6416675"/>
            <a:ext cx="12192000" cy="441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Title 1">
            <a:extLst>
              <a:ext uri="{FF2B5EF4-FFF2-40B4-BE49-F238E27FC236}">
                <a16:creationId xmlns:a16="http://schemas.microsoft.com/office/drawing/2014/main" id="{183DF0C0-4911-1B47-A402-0E0D2BE73A0E}"/>
              </a:ext>
            </a:extLst>
          </p:cNvPr>
          <p:cNvSpPr>
            <a:spLocks noGrp="1"/>
          </p:cNvSpPr>
          <p:nvPr>
            <p:ph type="title" hasCustomPrompt="1"/>
          </p:nvPr>
        </p:nvSpPr>
        <p:spPr>
          <a:xfrm>
            <a:off x="490306" y="441326"/>
            <a:ext cx="9309740" cy="646811"/>
          </a:xfrm>
          <a:prstGeom prst="rect">
            <a:avLst/>
          </a:prstGeom>
          <a:noFill/>
          <a:ln w="12700">
            <a:noFill/>
          </a:ln>
        </p:spPr>
        <p:txBody>
          <a:bodyPr/>
          <a:lstStyle>
            <a:lvl1pPr>
              <a:defRPr sz="3600" b="1">
                <a:solidFill>
                  <a:srgbClr val="005EB8"/>
                </a:solidFill>
              </a:defRPr>
            </a:lvl1pPr>
          </a:lstStyle>
          <a:p>
            <a:r>
              <a:rPr lang="en-GB"/>
              <a:t>Click to edit Master title style  </a:t>
            </a:r>
            <a:endParaRPr lang="en-US"/>
          </a:p>
        </p:txBody>
      </p:sp>
      <p:sp>
        <p:nvSpPr>
          <p:cNvPr id="6" name="Text Placeholder 3">
            <a:extLst>
              <a:ext uri="{FF2B5EF4-FFF2-40B4-BE49-F238E27FC236}">
                <a16:creationId xmlns:a16="http://schemas.microsoft.com/office/drawing/2014/main" id="{FA007014-30B5-9C43-A122-2198A767119D}"/>
              </a:ext>
            </a:extLst>
          </p:cNvPr>
          <p:cNvSpPr>
            <a:spLocks noGrp="1"/>
          </p:cNvSpPr>
          <p:nvPr>
            <p:ph type="body" sz="quarter" idx="11"/>
          </p:nvPr>
        </p:nvSpPr>
        <p:spPr>
          <a:xfrm>
            <a:off x="490307" y="2145794"/>
            <a:ext cx="9309739" cy="3989830"/>
          </a:xfrm>
          <a:prstGeom prst="rect">
            <a:avLst/>
          </a:prstGeom>
        </p:spPr>
        <p:txBody>
          <a:bodyPr/>
          <a:lstStyle>
            <a:lvl1pPr marL="228600" indent="-228600">
              <a:buClr>
                <a:srgbClr val="005EB8"/>
              </a:buClr>
              <a:buFont typeface="Wingdings" pitchFamily="2" charset="2"/>
              <a:buChar char="§"/>
              <a:defRPr sz="2400"/>
            </a:lvl1pPr>
            <a:lvl2pPr marL="685800" indent="-228600">
              <a:buClr>
                <a:srgbClr val="005EB8"/>
              </a:buClr>
              <a:buFont typeface="Wingdings" pitchFamily="2" charset="2"/>
              <a:buChar char="§"/>
              <a:defRPr sz="2000"/>
            </a:lvl2pPr>
            <a:lvl3pPr marL="1143000" indent="-228600">
              <a:buClr>
                <a:srgbClr val="005EB8"/>
              </a:buClr>
              <a:buFont typeface="Wingdings" pitchFamily="2" charset="2"/>
              <a:buChar char="§"/>
              <a:defRPr sz="1800"/>
            </a:lvl3pPr>
            <a:lvl4pPr marL="1600200" indent="-228600">
              <a:buClr>
                <a:srgbClr val="005EB8"/>
              </a:buClr>
              <a:buFont typeface="Wingdings" pitchFamily="2" charset="2"/>
              <a:buChar char="§"/>
              <a:defRPr sz="1600"/>
            </a:lvl4pPr>
            <a:lvl5pPr marL="2057400" indent="-228600">
              <a:buClr>
                <a:srgbClr val="005EB8"/>
              </a:buClr>
              <a:buFont typeface="Wingdings" pitchFamily="2" charset="2"/>
              <a:buChar cha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9">
            <a:extLst>
              <a:ext uri="{FF2B5EF4-FFF2-40B4-BE49-F238E27FC236}">
                <a16:creationId xmlns:a16="http://schemas.microsoft.com/office/drawing/2014/main" id="{C260E0BD-312E-ED44-B40A-73964C6EEE28}"/>
              </a:ext>
            </a:extLst>
          </p:cNvPr>
          <p:cNvSpPr>
            <a:spLocks noGrp="1"/>
          </p:cNvSpPr>
          <p:nvPr>
            <p:ph type="body" sz="quarter" idx="12"/>
          </p:nvPr>
        </p:nvSpPr>
        <p:spPr>
          <a:xfrm>
            <a:off x="490305" y="1351028"/>
            <a:ext cx="9309740" cy="731837"/>
          </a:xfrm>
          <a:prstGeom prst="rect">
            <a:avLst/>
          </a:prstGeom>
        </p:spPr>
        <p:txBody>
          <a:bodyPr/>
          <a:lstStyle>
            <a:lvl1pPr marL="228600" indent="-228600">
              <a:buClr>
                <a:srgbClr val="005EB8"/>
              </a:buClr>
              <a:buFont typeface="Wingdings" pitchFamily="2" charset="2"/>
              <a:buChar char="§"/>
              <a:defRPr>
                <a:solidFill>
                  <a:srgbClr val="005EB8"/>
                </a:solidFill>
              </a:defRPr>
            </a:lvl1pPr>
            <a:lvl2pPr marL="685800" indent="-228600">
              <a:buClr>
                <a:srgbClr val="005EB8"/>
              </a:buClr>
              <a:buFont typeface="Wingdings" pitchFamily="2" charset="2"/>
              <a:buChar char="§"/>
              <a:defRPr/>
            </a:lvl2pPr>
            <a:lvl3pPr marL="1143000" indent="-228600">
              <a:buClr>
                <a:srgbClr val="005EB8"/>
              </a:buClr>
              <a:buFont typeface="Wingdings" pitchFamily="2" charset="2"/>
              <a:buChar char="§"/>
              <a:defRPr/>
            </a:lvl3pPr>
            <a:lvl4pPr marL="1600200" indent="-228600">
              <a:buClr>
                <a:srgbClr val="005EB8"/>
              </a:buClr>
              <a:buFont typeface="Wingdings" pitchFamily="2" charset="2"/>
              <a:buChar char="§"/>
              <a:defRPr/>
            </a:lvl4pPr>
            <a:lvl5pPr marL="2057400" indent="-228600">
              <a:buClr>
                <a:srgbClr val="005EB8"/>
              </a:buClr>
              <a:buFont typeface="Wingdings" pitchFamily="2" charset="2"/>
              <a:buChar char="§"/>
              <a:defRPr/>
            </a:lvl5pPr>
          </a:lstStyle>
          <a:p>
            <a:pPr lvl="0"/>
            <a:r>
              <a:rPr lang="en-GB"/>
              <a:t>Click to edit Master text styles</a:t>
            </a:r>
          </a:p>
        </p:txBody>
      </p:sp>
      <p:pic>
        <p:nvPicPr>
          <p:cNvPr id="3" name="Picture 2" descr="A screen shot of a person&#10;&#10;Description automatically generated">
            <a:extLst>
              <a:ext uri="{FF2B5EF4-FFF2-40B4-BE49-F238E27FC236}">
                <a16:creationId xmlns:a16="http://schemas.microsoft.com/office/drawing/2014/main" id="{B8DBDC8C-6B15-A949-B64C-3E5076958C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170" y="1520796"/>
            <a:ext cx="1316571" cy="4614828"/>
          </a:xfrm>
          <a:prstGeom prst="rect">
            <a:avLst/>
          </a:prstGeom>
        </p:spPr>
      </p:pic>
    </p:spTree>
    <p:extLst>
      <p:ext uri="{BB962C8B-B14F-4D97-AF65-F5344CB8AC3E}">
        <p14:creationId xmlns:p14="http://schemas.microsoft.com/office/powerpoint/2010/main" val="4811556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Leadership and management">
    <p:spTree>
      <p:nvGrpSpPr>
        <p:cNvPr id="1" name=""/>
        <p:cNvGrpSpPr/>
        <p:nvPr/>
      </p:nvGrpSpPr>
      <p:grpSpPr>
        <a:xfrm>
          <a:off x="0" y="0"/>
          <a:ext cx="0" cy="0"/>
          <a:chOff x="0" y="0"/>
          <a:chExt cx="0" cy="0"/>
        </a:xfrm>
      </p:grpSpPr>
      <p:pic>
        <p:nvPicPr>
          <p:cNvPr id="11" name="Picture 10" descr="A picture containing necklace, drawing&#10;&#10;Description automatically generated">
            <a:extLst>
              <a:ext uri="{FF2B5EF4-FFF2-40B4-BE49-F238E27FC236}">
                <a16:creationId xmlns:a16="http://schemas.microsoft.com/office/drawing/2014/main" id="{C7F98455-8795-434A-B68C-C5E56166DE4B}"/>
              </a:ext>
            </a:extLst>
          </p:cNvPr>
          <p:cNvPicPr>
            <a:picLocks noChangeAspect="1"/>
          </p:cNvPicPr>
          <p:nvPr userDrawn="1"/>
        </p:nvPicPr>
        <p:blipFill rotWithShape="1">
          <a:blip r:embed="rId2"/>
          <a:srcRect r="8865"/>
          <a:stretch/>
        </p:blipFill>
        <p:spPr>
          <a:xfrm>
            <a:off x="7118026" y="-225652"/>
            <a:ext cx="5073974" cy="7555069"/>
          </a:xfrm>
          <a:prstGeom prst="rect">
            <a:avLst/>
          </a:prstGeom>
        </p:spPr>
      </p:pic>
      <p:sp>
        <p:nvSpPr>
          <p:cNvPr id="4" name="Rectangle 3">
            <a:extLst>
              <a:ext uri="{FF2B5EF4-FFF2-40B4-BE49-F238E27FC236}">
                <a16:creationId xmlns:a16="http://schemas.microsoft.com/office/drawing/2014/main" id="{571998BB-913A-A549-8D2B-4ED8DE9C0B2D}"/>
              </a:ext>
            </a:extLst>
          </p:cNvPr>
          <p:cNvSpPr/>
          <p:nvPr userDrawn="1"/>
        </p:nvSpPr>
        <p:spPr>
          <a:xfrm>
            <a:off x="0" y="6416675"/>
            <a:ext cx="12192000" cy="441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Title 1">
            <a:extLst>
              <a:ext uri="{FF2B5EF4-FFF2-40B4-BE49-F238E27FC236}">
                <a16:creationId xmlns:a16="http://schemas.microsoft.com/office/drawing/2014/main" id="{36FB1583-49B7-884D-8DA4-FEB371CB35F0}"/>
              </a:ext>
            </a:extLst>
          </p:cNvPr>
          <p:cNvSpPr>
            <a:spLocks noGrp="1"/>
          </p:cNvSpPr>
          <p:nvPr>
            <p:ph type="title" hasCustomPrompt="1"/>
          </p:nvPr>
        </p:nvSpPr>
        <p:spPr>
          <a:xfrm>
            <a:off x="490306" y="740665"/>
            <a:ext cx="6281556" cy="1465823"/>
          </a:xfrm>
          <a:prstGeom prst="rect">
            <a:avLst/>
          </a:prstGeom>
          <a:noFill/>
          <a:ln w="12700">
            <a:noFill/>
          </a:ln>
        </p:spPr>
        <p:txBody>
          <a:bodyPr/>
          <a:lstStyle>
            <a:lvl1pPr>
              <a:defRPr sz="4200" b="1">
                <a:solidFill>
                  <a:srgbClr val="005EB8"/>
                </a:solidFill>
              </a:defRPr>
            </a:lvl1pPr>
          </a:lstStyle>
          <a:p>
            <a:r>
              <a:rPr lang="en-GB"/>
              <a:t>Click to edit Master title style  </a:t>
            </a:r>
            <a:endParaRPr lang="en-US"/>
          </a:p>
        </p:txBody>
      </p:sp>
      <p:sp>
        <p:nvSpPr>
          <p:cNvPr id="6" name="Text Placeholder 7">
            <a:extLst>
              <a:ext uri="{FF2B5EF4-FFF2-40B4-BE49-F238E27FC236}">
                <a16:creationId xmlns:a16="http://schemas.microsoft.com/office/drawing/2014/main" id="{0DBBB70A-3403-E54D-A71A-920BED978B30}"/>
              </a:ext>
            </a:extLst>
          </p:cNvPr>
          <p:cNvSpPr>
            <a:spLocks noGrp="1"/>
          </p:cNvSpPr>
          <p:nvPr>
            <p:ph type="body" sz="quarter" idx="10"/>
          </p:nvPr>
        </p:nvSpPr>
        <p:spPr>
          <a:xfrm>
            <a:off x="465922" y="2325751"/>
            <a:ext cx="8958495" cy="646811"/>
          </a:xfrm>
          <a:prstGeom prst="rect">
            <a:avLst/>
          </a:prstGeom>
        </p:spPr>
        <p:txBody>
          <a:bodyPr/>
          <a:lstStyle>
            <a:lvl1pPr marL="457200" indent="-457200">
              <a:buClr>
                <a:srgbClr val="E87722"/>
              </a:buClr>
              <a:buFont typeface="Wingdings" pitchFamily="2" charset="2"/>
              <a:buChar char="§"/>
              <a:defRPr>
                <a:solidFill>
                  <a:srgbClr val="E87722"/>
                </a:solidFill>
              </a:defRPr>
            </a:lvl1pPr>
            <a:lvl2pPr marL="685800" indent="-228600">
              <a:buClr>
                <a:srgbClr val="005EB8"/>
              </a:buClr>
              <a:buFont typeface="Wingdings" pitchFamily="2" charset="2"/>
              <a:buChar char="§"/>
              <a:defRPr>
                <a:solidFill>
                  <a:schemeClr val="tx1"/>
                </a:solidFill>
              </a:defRPr>
            </a:lvl2pPr>
            <a:lvl3pPr marL="1143000" indent="-228600">
              <a:buClr>
                <a:srgbClr val="005EB8"/>
              </a:buClr>
              <a:buFont typeface="Wingdings" pitchFamily="2" charset="2"/>
              <a:buChar char="§"/>
              <a:defRPr>
                <a:solidFill>
                  <a:schemeClr val="tx1"/>
                </a:solidFill>
              </a:defRPr>
            </a:lvl3pPr>
            <a:lvl4pPr marL="1600200" indent="-228600">
              <a:buClr>
                <a:srgbClr val="005EB8"/>
              </a:buClr>
              <a:buFont typeface="Wingdings" pitchFamily="2" charset="2"/>
              <a:buChar char="§"/>
              <a:defRPr>
                <a:solidFill>
                  <a:schemeClr val="tx1"/>
                </a:solidFill>
              </a:defRPr>
            </a:lvl4pPr>
            <a:lvl5pPr marL="2057400" indent="-228600">
              <a:buClr>
                <a:srgbClr val="005EB8"/>
              </a:buClr>
              <a:buFont typeface="Wingdings" pitchFamily="2" charset="2"/>
              <a:buChar char="§"/>
              <a:defRPr>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1897442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ur content 4">
    <p:spTree>
      <p:nvGrpSpPr>
        <p:cNvPr id="1" name=""/>
        <p:cNvGrpSpPr/>
        <p:nvPr/>
      </p:nvGrpSpPr>
      <p:grpSpPr>
        <a:xfrm>
          <a:off x="0" y="0"/>
          <a:ext cx="0" cy="0"/>
          <a:chOff x="0" y="0"/>
          <a:chExt cx="0" cy="0"/>
        </a:xfrm>
      </p:grpSpPr>
      <p:sp>
        <p:nvSpPr>
          <p:cNvPr id="7" name="Title 1"/>
          <p:cNvSpPr>
            <a:spLocks noGrp="1"/>
          </p:cNvSpPr>
          <p:nvPr>
            <p:ph type="title"/>
          </p:nvPr>
        </p:nvSpPr>
        <p:spPr>
          <a:xfrm>
            <a:off x="257057" y="1525057"/>
            <a:ext cx="7395993" cy="705863"/>
          </a:xfrm>
          <a:prstGeom prst="rect">
            <a:avLst/>
          </a:prstGeom>
        </p:spPr>
        <p:txBody>
          <a:bodyPr/>
          <a:lstStyle>
            <a:lvl1pPr algn="l">
              <a:defRPr sz="3600" b="1">
                <a:solidFill>
                  <a:srgbClr val="0079C2"/>
                </a:solidFill>
                <a:latin typeface="Arial" pitchFamily="34" charset="0"/>
                <a:cs typeface="Arial" pitchFamily="34" charset="0"/>
              </a:defRPr>
            </a:lvl1pPr>
          </a:lstStyle>
          <a:p>
            <a:r>
              <a:rPr lang="en-US" dirty="0"/>
              <a:t>Click to edit Master title style</a:t>
            </a:r>
            <a:endParaRPr lang="en-GB" dirty="0"/>
          </a:p>
        </p:txBody>
      </p:sp>
      <p:sp>
        <p:nvSpPr>
          <p:cNvPr id="8" name="Text Placeholder 7"/>
          <p:cNvSpPr>
            <a:spLocks noGrp="1"/>
          </p:cNvSpPr>
          <p:nvPr>
            <p:ph type="body" sz="quarter" idx="10"/>
          </p:nvPr>
        </p:nvSpPr>
        <p:spPr>
          <a:xfrm>
            <a:off x="305513" y="3531133"/>
            <a:ext cx="11445812" cy="3045939"/>
          </a:xfrm>
          <a:prstGeom prst="rect">
            <a:avLst/>
          </a:prstGeom>
        </p:spPr>
        <p:txBody>
          <a:bodyPr/>
          <a:lstStyle>
            <a:lvl1pPr marL="0" indent="0">
              <a:buFontTx/>
              <a:buNone/>
              <a:defRPr sz="2000">
                <a:latin typeface="Arial" pitchFamily="34" charset="0"/>
                <a:cs typeface="Arial" pitchFamily="34" charset="0"/>
              </a:defRPr>
            </a:lvl1pPr>
            <a:lvl2pPr marL="742950" indent="-285750">
              <a:buFont typeface="Wingdings" pitchFamily="2" charset="2"/>
              <a:buChar char="§"/>
              <a:defRPr sz="2000">
                <a:latin typeface="Arial" pitchFamily="34" charset="0"/>
                <a:cs typeface="Arial" pitchFamily="34" charset="0"/>
              </a:defRPr>
            </a:lvl2pPr>
            <a:lvl3pPr marL="1143000" indent="-228600">
              <a:buFont typeface="Wingdings" pitchFamily="2" charset="2"/>
              <a:buChar char="§"/>
              <a:defRPr sz="2000">
                <a:solidFill>
                  <a:schemeClr val="tx1">
                    <a:lumMod val="65000"/>
                    <a:lumOff val="35000"/>
                  </a:schemeClr>
                </a:solidFill>
                <a:latin typeface="Arial" pitchFamily="34" charset="0"/>
                <a:cs typeface="Arial" pitchFamily="34" charset="0"/>
              </a:defRPr>
            </a:lvl3pPr>
            <a:lvl4pPr marL="1600200" indent="-228600">
              <a:buFont typeface="Wingdings" pitchFamily="2" charset="2"/>
              <a:buChar char="§"/>
              <a:defRPr>
                <a:latin typeface="Arial" pitchFamily="34" charset="0"/>
                <a:cs typeface="Arial" pitchFamily="34" charset="0"/>
              </a:defRPr>
            </a:lvl4pPr>
            <a:lvl5pPr marL="2057400" indent="-228600">
              <a:buFont typeface="Wingdings" pitchFamily="2"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1"/>
          </p:nvPr>
        </p:nvSpPr>
        <p:spPr>
          <a:xfrm>
            <a:off x="308317" y="2759727"/>
            <a:ext cx="11457697" cy="517793"/>
          </a:xfrm>
          <a:prstGeom prst="rect">
            <a:avLst/>
          </a:prstGeom>
        </p:spPr>
        <p:txBody>
          <a:bodyPr/>
          <a:lstStyle>
            <a:lvl1pPr marL="0" indent="0">
              <a:buFontTx/>
              <a:buNone/>
              <a:defRPr sz="2800">
                <a:solidFill>
                  <a:srgbClr val="A1006B"/>
                </a:solidFill>
                <a:latin typeface="Arial" pitchFamily="34" charset="0"/>
                <a:cs typeface="Arial" pitchFamily="34" charset="0"/>
              </a:defRPr>
            </a:lvl1pPr>
          </a:lstStyle>
          <a:p>
            <a:pPr lvl="0"/>
            <a:r>
              <a:rPr lang="en-US"/>
              <a:t>Click to edit Master text styles</a:t>
            </a:r>
          </a:p>
        </p:txBody>
      </p:sp>
      <p:cxnSp>
        <p:nvCxnSpPr>
          <p:cNvPr id="5" name="Straight Connector 4"/>
          <p:cNvCxnSpPr/>
          <p:nvPr userDrawn="1"/>
        </p:nvCxnSpPr>
        <p:spPr>
          <a:xfrm>
            <a:off x="425986" y="6621137"/>
            <a:ext cx="11340029" cy="0"/>
          </a:xfrm>
          <a:prstGeom prst="line">
            <a:avLst/>
          </a:prstGeom>
          <a:ln w="88900">
            <a:solidFill>
              <a:srgbClr val="BA9F88">
                <a:alpha val="25000"/>
              </a:srgb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9044" cy="1314450"/>
          </a:xfrm>
          <a:prstGeom prst="rect">
            <a:avLst/>
          </a:prstGeom>
        </p:spPr>
      </p:pic>
    </p:spTree>
    <p:extLst>
      <p:ext uri="{BB962C8B-B14F-4D97-AF65-F5344CB8AC3E}">
        <p14:creationId xmlns:p14="http://schemas.microsoft.com/office/powerpoint/2010/main" val="3054604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our content 1">
    <p:spTree>
      <p:nvGrpSpPr>
        <p:cNvPr id="1" name=""/>
        <p:cNvGrpSpPr/>
        <p:nvPr/>
      </p:nvGrpSpPr>
      <p:grpSpPr>
        <a:xfrm>
          <a:off x="0" y="0"/>
          <a:ext cx="0" cy="0"/>
          <a:chOff x="0" y="0"/>
          <a:chExt cx="0" cy="0"/>
        </a:xfrm>
      </p:grpSpPr>
      <p:sp>
        <p:nvSpPr>
          <p:cNvPr id="7" name="Title 1"/>
          <p:cNvSpPr>
            <a:spLocks noGrp="1"/>
          </p:cNvSpPr>
          <p:nvPr>
            <p:ph type="title"/>
          </p:nvPr>
        </p:nvSpPr>
        <p:spPr>
          <a:xfrm>
            <a:off x="257057" y="1525057"/>
            <a:ext cx="7395993" cy="705863"/>
          </a:xfrm>
          <a:prstGeom prst="rect">
            <a:avLst/>
          </a:prstGeom>
        </p:spPr>
        <p:txBody>
          <a:bodyPr/>
          <a:lstStyle>
            <a:lvl1pPr algn="l">
              <a:defRPr sz="3600" b="1">
                <a:solidFill>
                  <a:srgbClr val="0079C2"/>
                </a:solidFill>
                <a:latin typeface="Arial" pitchFamily="34" charset="0"/>
                <a:cs typeface="Arial" pitchFamily="34" charset="0"/>
              </a:defRPr>
            </a:lvl1pPr>
          </a:lstStyle>
          <a:p>
            <a:r>
              <a:rPr lang="en-US"/>
              <a:t>Click to edit Master title style</a:t>
            </a:r>
            <a:endParaRPr lang="en-GB"/>
          </a:p>
        </p:txBody>
      </p:sp>
      <p:sp>
        <p:nvSpPr>
          <p:cNvPr id="8" name="Text Placeholder 7"/>
          <p:cNvSpPr>
            <a:spLocks noGrp="1"/>
          </p:cNvSpPr>
          <p:nvPr>
            <p:ph type="body" sz="quarter" idx="10"/>
          </p:nvPr>
        </p:nvSpPr>
        <p:spPr>
          <a:xfrm>
            <a:off x="305513" y="3531133"/>
            <a:ext cx="11445812" cy="3045939"/>
          </a:xfrm>
          <a:prstGeom prst="rect">
            <a:avLst/>
          </a:prstGeom>
        </p:spPr>
        <p:txBody>
          <a:bodyPr/>
          <a:lstStyle>
            <a:lvl1pPr marL="0" indent="0">
              <a:buFontTx/>
              <a:buNone/>
              <a:defRPr sz="2000">
                <a:latin typeface="Arial" pitchFamily="34" charset="0"/>
                <a:cs typeface="Arial" pitchFamily="34" charset="0"/>
              </a:defRPr>
            </a:lvl1pPr>
            <a:lvl2pPr marL="742950" indent="-285750">
              <a:buFont typeface="Wingdings" pitchFamily="2" charset="2"/>
              <a:buChar char="§"/>
              <a:defRPr sz="2000">
                <a:latin typeface="Arial" pitchFamily="34" charset="0"/>
                <a:cs typeface="Arial" pitchFamily="34" charset="0"/>
              </a:defRPr>
            </a:lvl2pPr>
            <a:lvl3pPr marL="1143000" indent="-228600">
              <a:buFont typeface="Wingdings" pitchFamily="2" charset="2"/>
              <a:buChar char="§"/>
              <a:defRPr sz="2000">
                <a:solidFill>
                  <a:schemeClr val="tx1">
                    <a:lumMod val="65000"/>
                    <a:lumOff val="35000"/>
                  </a:schemeClr>
                </a:solidFill>
                <a:latin typeface="Arial" pitchFamily="34" charset="0"/>
                <a:cs typeface="Arial" pitchFamily="34" charset="0"/>
              </a:defRPr>
            </a:lvl3pPr>
            <a:lvl4pPr marL="1600200" indent="-228600">
              <a:buFont typeface="Wingdings" pitchFamily="2" charset="2"/>
              <a:buChar char="§"/>
              <a:defRPr>
                <a:latin typeface="Arial" pitchFamily="34" charset="0"/>
                <a:cs typeface="Arial" pitchFamily="34" charset="0"/>
              </a:defRPr>
            </a:lvl4pPr>
            <a:lvl5pPr marL="2057400" indent="-228600">
              <a:buFont typeface="Wingdings" pitchFamily="2"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1"/>
          </p:nvPr>
        </p:nvSpPr>
        <p:spPr>
          <a:xfrm>
            <a:off x="308317" y="2759727"/>
            <a:ext cx="11457697" cy="517793"/>
          </a:xfrm>
          <a:prstGeom prst="rect">
            <a:avLst/>
          </a:prstGeom>
        </p:spPr>
        <p:txBody>
          <a:bodyPr/>
          <a:lstStyle>
            <a:lvl1pPr marL="0" indent="0">
              <a:buFontTx/>
              <a:buNone/>
              <a:defRPr sz="2800">
                <a:solidFill>
                  <a:srgbClr val="91BE3E"/>
                </a:solidFill>
                <a:latin typeface="Arial" pitchFamily="34" charset="0"/>
                <a:cs typeface="Arial" pitchFamily="34" charset="0"/>
              </a:defRPr>
            </a:lvl1pPr>
          </a:lstStyle>
          <a:p>
            <a:pPr lvl="0"/>
            <a:r>
              <a:rPr lang="en-US"/>
              <a:t>Click to edit Master text styles</a:t>
            </a:r>
          </a:p>
        </p:txBody>
      </p:sp>
      <p:cxnSp>
        <p:nvCxnSpPr>
          <p:cNvPr id="5" name="Straight Connector 4"/>
          <p:cNvCxnSpPr/>
          <p:nvPr userDrawn="1"/>
        </p:nvCxnSpPr>
        <p:spPr>
          <a:xfrm>
            <a:off x="425986" y="6621137"/>
            <a:ext cx="11340029" cy="0"/>
          </a:xfrm>
          <a:prstGeom prst="line">
            <a:avLst/>
          </a:prstGeom>
          <a:ln w="88900">
            <a:solidFill>
              <a:srgbClr val="BA9F88">
                <a:alpha val="25000"/>
              </a:srgb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9044" cy="1314450"/>
          </a:xfrm>
          <a:prstGeom prst="rect">
            <a:avLst/>
          </a:prstGeom>
        </p:spPr>
      </p:pic>
    </p:spTree>
    <p:extLst>
      <p:ext uri="{BB962C8B-B14F-4D97-AF65-F5344CB8AC3E}">
        <p14:creationId xmlns:p14="http://schemas.microsoft.com/office/powerpoint/2010/main" val="1404782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our content 6">
    <p:spTree>
      <p:nvGrpSpPr>
        <p:cNvPr id="1" name=""/>
        <p:cNvGrpSpPr/>
        <p:nvPr/>
      </p:nvGrpSpPr>
      <p:grpSpPr>
        <a:xfrm>
          <a:off x="0" y="0"/>
          <a:ext cx="0" cy="0"/>
          <a:chOff x="0" y="0"/>
          <a:chExt cx="0" cy="0"/>
        </a:xfrm>
      </p:grpSpPr>
      <p:sp>
        <p:nvSpPr>
          <p:cNvPr id="7" name="Title 1"/>
          <p:cNvSpPr>
            <a:spLocks noGrp="1"/>
          </p:cNvSpPr>
          <p:nvPr>
            <p:ph type="title"/>
          </p:nvPr>
        </p:nvSpPr>
        <p:spPr>
          <a:xfrm>
            <a:off x="257057" y="1525057"/>
            <a:ext cx="7395993" cy="705863"/>
          </a:xfrm>
          <a:prstGeom prst="rect">
            <a:avLst/>
          </a:prstGeom>
        </p:spPr>
        <p:txBody>
          <a:bodyPr/>
          <a:lstStyle>
            <a:lvl1pPr algn="l">
              <a:defRPr sz="3600" b="1">
                <a:solidFill>
                  <a:srgbClr val="0079C2"/>
                </a:solidFill>
                <a:latin typeface="Arial" pitchFamily="34" charset="0"/>
                <a:cs typeface="Arial" pitchFamily="34" charset="0"/>
              </a:defRPr>
            </a:lvl1pPr>
          </a:lstStyle>
          <a:p>
            <a:r>
              <a:rPr lang="en-US"/>
              <a:t>Click to edit Master title style</a:t>
            </a:r>
            <a:endParaRPr lang="en-GB"/>
          </a:p>
        </p:txBody>
      </p:sp>
      <p:sp>
        <p:nvSpPr>
          <p:cNvPr id="8" name="Text Placeholder 7"/>
          <p:cNvSpPr>
            <a:spLocks noGrp="1"/>
          </p:cNvSpPr>
          <p:nvPr>
            <p:ph type="body" sz="quarter" idx="10"/>
          </p:nvPr>
        </p:nvSpPr>
        <p:spPr>
          <a:xfrm>
            <a:off x="305513" y="3531133"/>
            <a:ext cx="11445812" cy="3045939"/>
          </a:xfrm>
          <a:prstGeom prst="rect">
            <a:avLst/>
          </a:prstGeom>
        </p:spPr>
        <p:txBody>
          <a:bodyPr/>
          <a:lstStyle>
            <a:lvl1pPr marL="0" indent="0">
              <a:buFontTx/>
              <a:buNone/>
              <a:defRPr sz="2000">
                <a:latin typeface="Arial" pitchFamily="34" charset="0"/>
                <a:cs typeface="Arial" pitchFamily="34" charset="0"/>
              </a:defRPr>
            </a:lvl1pPr>
            <a:lvl2pPr marL="742950" indent="-285750">
              <a:buFont typeface="Wingdings" pitchFamily="2" charset="2"/>
              <a:buChar char="§"/>
              <a:defRPr sz="2000">
                <a:latin typeface="Arial" pitchFamily="34" charset="0"/>
                <a:cs typeface="Arial" pitchFamily="34" charset="0"/>
              </a:defRPr>
            </a:lvl2pPr>
            <a:lvl3pPr marL="1143000" indent="-228600">
              <a:buFont typeface="Wingdings" pitchFamily="2" charset="2"/>
              <a:buChar char="§"/>
              <a:defRPr sz="2000">
                <a:solidFill>
                  <a:schemeClr val="tx1">
                    <a:lumMod val="65000"/>
                    <a:lumOff val="35000"/>
                  </a:schemeClr>
                </a:solidFill>
                <a:latin typeface="Arial" pitchFamily="34" charset="0"/>
                <a:cs typeface="Arial" pitchFamily="34" charset="0"/>
              </a:defRPr>
            </a:lvl3pPr>
            <a:lvl4pPr marL="1600200" indent="-228600">
              <a:buFont typeface="Wingdings" pitchFamily="2" charset="2"/>
              <a:buChar char="§"/>
              <a:defRPr>
                <a:latin typeface="Arial" pitchFamily="34" charset="0"/>
                <a:cs typeface="Arial" pitchFamily="34" charset="0"/>
              </a:defRPr>
            </a:lvl4pPr>
            <a:lvl5pPr marL="2057400" indent="-228600">
              <a:buFont typeface="Wingdings" pitchFamily="2"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1"/>
          </p:nvPr>
        </p:nvSpPr>
        <p:spPr>
          <a:xfrm>
            <a:off x="308317" y="2759727"/>
            <a:ext cx="11457697" cy="517793"/>
          </a:xfrm>
          <a:prstGeom prst="rect">
            <a:avLst/>
          </a:prstGeom>
        </p:spPr>
        <p:txBody>
          <a:bodyPr/>
          <a:lstStyle>
            <a:lvl1pPr marL="0" indent="0">
              <a:buFontTx/>
              <a:buNone/>
              <a:defRPr sz="2800">
                <a:solidFill>
                  <a:srgbClr val="008B95"/>
                </a:solidFill>
                <a:latin typeface="Arial" pitchFamily="34" charset="0"/>
                <a:cs typeface="Arial" pitchFamily="34" charset="0"/>
              </a:defRPr>
            </a:lvl1pPr>
          </a:lstStyle>
          <a:p>
            <a:pPr lvl="0"/>
            <a:r>
              <a:rPr lang="en-US"/>
              <a:t>Click to edit Master text styles</a:t>
            </a:r>
          </a:p>
        </p:txBody>
      </p:sp>
      <p:cxnSp>
        <p:nvCxnSpPr>
          <p:cNvPr id="5" name="Straight Connector 4"/>
          <p:cNvCxnSpPr/>
          <p:nvPr userDrawn="1"/>
        </p:nvCxnSpPr>
        <p:spPr>
          <a:xfrm>
            <a:off x="425986" y="6621137"/>
            <a:ext cx="11340029" cy="0"/>
          </a:xfrm>
          <a:prstGeom prst="line">
            <a:avLst/>
          </a:prstGeom>
          <a:ln w="88900">
            <a:solidFill>
              <a:srgbClr val="BA9F88">
                <a:alpha val="25000"/>
              </a:srgb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9044" cy="1314450"/>
          </a:xfrm>
          <a:prstGeom prst="rect">
            <a:avLst/>
          </a:prstGeom>
        </p:spPr>
      </p:pic>
    </p:spTree>
    <p:extLst>
      <p:ext uri="{BB962C8B-B14F-4D97-AF65-F5344CB8AC3E}">
        <p14:creationId xmlns:p14="http://schemas.microsoft.com/office/powerpoint/2010/main" val="253596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our content 2">
    <p:spTree>
      <p:nvGrpSpPr>
        <p:cNvPr id="1" name=""/>
        <p:cNvGrpSpPr/>
        <p:nvPr/>
      </p:nvGrpSpPr>
      <p:grpSpPr>
        <a:xfrm>
          <a:off x="0" y="0"/>
          <a:ext cx="0" cy="0"/>
          <a:chOff x="0" y="0"/>
          <a:chExt cx="0" cy="0"/>
        </a:xfrm>
      </p:grpSpPr>
      <p:sp>
        <p:nvSpPr>
          <p:cNvPr id="7" name="Title 1"/>
          <p:cNvSpPr>
            <a:spLocks noGrp="1"/>
          </p:cNvSpPr>
          <p:nvPr>
            <p:ph type="title"/>
          </p:nvPr>
        </p:nvSpPr>
        <p:spPr>
          <a:xfrm>
            <a:off x="257057" y="1525057"/>
            <a:ext cx="7395993" cy="705863"/>
          </a:xfrm>
          <a:prstGeom prst="rect">
            <a:avLst/>
          </a:prstGeom>
        </p:spPr>
        <p:txBody>
          <a:bodyPr/>
          <a:lstStyle>
            <a:lvl1pPr algn="l">
              <a:defRPr sz="3600" b="1">
                <a:solidFill>
                  <a:srgbClr val="0079C2"/>
                </a:solidFill>
                <a:latin typeface="Arial" pitchFamily="34" charset="0"/>
                <a:cs typeface="Arial" pitchFamily="34" charset="0"/>
              </a:defRPr>
            </a:lvl1pPr>
          </a:lstStyle>
          <a:p>
            <a:r>
              <a:rPr lang="en-US"/>
              <a:t>Click to edit Master title style</a:t>
            </a:r>
            <a:endParaRPr lang="en-GB"/>
          </a:p>
        </p:txBody>
      </p:sp>
      <p:sp>
        <p:nvSpPr>
          <p:cNvPr id="8" name="Text Placeholder 7"/>
          <p:cNvSpPr>
            <a:spLocks noGrp="1"/>
          </p:cNvSpPr>
          <p:nvPr>
            <p:ph type="body" sz="quarter" idx="10"/>
          </p:nvPr>
        </p:nvSpPr>
        <p:spPr>
          <a:xfrm>
            <a:off x="305513" y="3531133"/>
            <a:ext cx="11445812" cy="3045939"/>
          </a:xfrm>
          <a:prstGeom prst="rect">
            <a:avLst/>
          </a:prstGeom>
        </p:spPr>
        <p:txBody>
          <a:bodyPr/>
          <a:lstStyle>
            <a:lvl1pPr marL="0" indent="0">
              <a:buFontTx/>
              <a:buNone/>
              <a:defRPr sz="2000">
                <a:latin typeface="Arial" pitchFamily="34" charset="0"/>
                <a:cs typeface="Arial" pitchFamily="34" charset="0"/>
              </a:defRPr>
            </a:lvl1pPr>
            <a:lvl2pPr marL="742950" indent="-285750">
              <a:buFont typeface="Wingdings" pitchFamily="2" charset="2"/>
              <a:buChar char="§"/>
              <a:defRPr sz="2000">
                <a:latin typeface="Arial" pitchFamily="34" charset="0"/>
                <a:cs typeface="Arial" pitchFamily="34" charset="0"/>
              </a:defRPr>
            </a:lvl2pPr>
            <a:lvl3pPr marL="1143000" indent="-228600">
              <a:buFont typeface="Wingdings" pitchFamily="2" charset="2"/>
              <a:buChar char="§"/>
              <a:defRPr sz="2000">
                <a:solidFill>
                  <a:schemeClr val="tx1">
                    <a:lumMod val="65000"/>
                    <a:lumOff val="35000"/>
                  </a:schemeClr>
                </a:solidFill>
                <a:latin typeface="Arial" pitchFamily="34" charset="0"/>
                <a:cs typeface="Arial" pitchFamily="34" charset="0"/>
              </a:defRPr>
            </a:lvl3pPr>
            <a:lvl4pPr marL="1600200" indent="-228600">
              <a:buFont typeface="Wingdings" pitchFamily="2" charset="2"/>
              <a:buChar char="§"/>
              <a:defRPr>
                <a:latin typeface="Arial" pitchFamily="34" charset="0"/>
                <a:cs typeface="Arial" pitchFamily="34" charset="0"/>
              </a:defRPr>
            </a:lvl4pPr>
            <a:lvl5pPr marL="2057400" indent="-228600">
              <a:buFont typeface="Wingdings" pitchFamily="2" charset="2"/>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p:txBody>
      </p:sp>
      <p:sp>
        <p:nvSpPr>
          <p:cNvPr id="10" name="Text Placeholder 9"/>
          <p:cNvSpPr>
            <a:spLocks noGrp="1"/>
          </p:cNvSpPr>
          <p:nvPr>
            <p:ph type="body" sz="quarter" idx="11"/>
          </p:nvPr>
        </p:nvSpPr>
        <p:spPr>
          <a:xfrm>
            <a:off x="308317" y="2759727"/>
            <a:ext cx="11457697" cy="517793"/>
          </a:xfrm>
          <a:prstGeom prst="rect">
            <a:avLst/>
          </a:prstGeom>
        </p:spPr>
        <p:txBody>
          <a:bodyPr/>
          <a:lstStyle>
            <a:lvl1pPr marL="0" indent="0">
              <a:buFontTx/>
              <a:buNone/>
              <a:defRPr sz="2800">
                <a:solidFill>
                  <a:srgbClr val="FFB81C"/>
                </a:solidFill>
                <a:latin typeface="Arial" pitchFamily="34" charset="0"/>
                <a:cs typeface="Arial" pitchFamily="34" charset="0"/>
              </a:defRPr>
            </a:lvl1pPr>
          </a:lstStyle>
          <a:p>
            <a:pPr lvl="0"/>
            <a:r>
              <a:rPr lang="en-US"/>
              <a:t>Click to edit Master text styles</a:t>
            </a:r>
          </a:p>
        </p:txBody>
      </p:sp>
      <p:cxnSp>
        <p:nvCxnSpPr>
          <p:cNvPr id="5" name="Straight Connector 4"/>
          <p:cNvCxnSpPr/>
          <p:nvPr userDrawn="1"/>
        </p:nvCxnSpPr>
        <p:spPr>
          <a:xfrm>
            <a:off x="425986" y="6621137"/>
            <a:ext cx="11340029" cy="0"/>
          </a:xfrm>
          <a:prstGeom prst="line">
            <a:avLst/>
          </a:prstGeom>
          <a:ln w="88900">
            <a:solidFill>
              <a:srgbClr val="BA9F88">
                <a:alpha val="25000"/>
              </a:srgb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059044" cy="1314450"/>
          </a:xfrm>
          <a:prstGeom prst="rect">
            <a:avLst/>
          </a:prstGeom>
        </p:spPr>
      </p:pic>
    </p:spTree>
    <p:extLst>
      <p:ext uri="{BB962C8B-B14F-4D97-AF65-F5344CB8AC3E}">
        <p14:creationId xmlns:p14="http://schemas.microsoft.com/office/powerpoint/2010/main" val="8187071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3A4CBB1A-F042-2A46-AD67-4B8860EEFF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05170" y="0"/>
            <a:ext cx="1486829" cy="1409700"/>
          </a:xfrm>
          <a:prstGeom prst="rect">
            <a:avLst/>
          </a:prstGeom>
        </p:spPr>
      </p:pic>
      <p:sp>
        <p:nvSpPr>
          <p:cNvPr id="3" name="TextBox 2">
            <a:extLst>
              <a:ext uri="{FF2B5EF4-FFF2-40B4-BE49-F238E27FC236}">
                <a16:creationId xmlns:a16="http://schemas.microsoft.com/office/drawing/2014/main" id="{D9174E33-32E3-E473-B058-D0171C86D9B1}"/>
              </a:ext>
            </a:extLst>
          </p:cNvPr>
          <p:cNvSpPr txBox="1"/>
          <p:nvPr>
            <p:extLst>
              <p:ext uri="{1162E1C5-73C7-4A58-AE30-91384D911F3F}">
                <p184:classification xmlns:p184="http://schemas.microsoft.com/office/powerpoint/2018/4/main" val="ftr"/>
              </p:ext>
            </p:extLst>
          </p:nvPr>
        </p:nvSpPr>
        <p:spPr>
          <a:xfrm>
            <a:off x="0" y="6705600"/>
            <a:ext cx="461963"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Internal </a:t>
            </a:r>
          </a:p>
        </p:txBody>
      </p:sp>
    </p:spTree>
    <p:extLst>
      <p:ext uri="{BB962C8B-B14F-4D97-AF65-F5344CB8AC3E}">
        <p14:creationId xmlns:p14="http://schemas.microsoft.com/office/powerpoint/2010/main" val="3736229164"/>
      </p:ext>
    </p:extLst>
  </p:cSld>
  <p:clrMap bg1="lt1" tx1="dk1" bg2="lt2" tx2="dk2" accent1="accent1" accent2="accent2" accent3="accent3" accent4="accent4" accent5="accent5" accent6="accent6" hlink="hlink" folHlink="folHlink"/>
  <p:sldLayoutIdLst>
    <p:sldLayoutId id="2147483661" r:id="rId1"/>
    <p:sldLayoutId id="21474837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F6E93A-527E-2610-71E4-FE11667C1A70}"/>
              </a:ext>
            </a:extLst>
          </p:cNvPr>
          <p:cNvSpPr txBox="1"/>
          <p:nvPr>
            <p:extLst>
              <p:ext uri="{1162E1C5-73C7-4A58-AE30-91384D911F3F}">
                <p184:classification xmlns:p184="http://schemas.microsoft.com/office/powerpoint/2018/4/main" val="ftr"/>
              </p:ext>
            </p:extLst>
          </p:nvPr>
        </p:nvSpPr>
        <p:spPr>
          <a:xfrm>
            <a:off x="1" y="6705600"/>
            <a:ext cx="615951" cy="152400"/>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 </a:t>
            </a:r>
          </a:p>
        </p:txBody>
      </p:sp>
      <p:pic>
        <p:nvPicPr>
          <p:cNvPr id="5" name="Picture 4" descr="A picture containing drawing&#10;&#10;Description automatically generated">
            <a:extLst>
              <a:ext uri="{FF2B5EF4-FFF2-40B4-BE49-F238E27FC236}">
                <a16:creationId xmlns:a16="http://schemas.microsoft.com/office/drawing/2014/main" id="{7267A5A7-E930-1E30-9CFB-39C7D5754C2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05170" y="0"/>
            <a:ext cx="1486829" cy="1409700"/>
          </a:xfrm>
          <a:prstGeom prst="rect">
            <a:avLst/>
          </a:prstGeom>
        </p:spPr>
      </p:pic>
    </p:spTree>
    <p:extLst>
      <p:ext uri="{BB962C8B-B14F-4D97-AF65-F5344CB8AC3E}">
        <p14:creationId xmlns:p14="http://schemas.microsoft.com/office/powerpoint/2010/main" val="1312090196"/>
      </p:ext>
    </p:extLst>
  </p:cSld>
  <p:clrMap bg1="lt1" tx1="dk1" bg2="lt2" tx2="dk2" accent1="accent1" accent2="accent2" accent3="accent3" accent4="accent4" accent5="accent5" accent6="accent6" hlink="hlink" folHlink="folHlink"/>
  <p:sldLayoutIdLst>
    <p:sldLayoutId id="2147483768" r:id="rId1"/>
    <p:sldLayoutId id="2147483765" r:id="rId2"/>
    <p:sldLayoutId id="2147483770" r:id="rId3"/>
    <p:sldLayoutId id="2147483766"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jpeg"/><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jpe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9.png"/><Relationship Id="rId5" Type="http://schemas.openxmlformats.org/officeDocument/2006/relationships/image" Target="../media/image2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mailto:delegatedhealthcare@yorkconsulting.co.u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skillsforcare.org.uk/Support-for-leaders-and-managers/Managing-a-service/Delegated-healthcare-activities/Delegated-healthcare-activities.aspx" TargetMode="External"/><Relationship Id="rId7" Type="http://schemas.openxmlformats.org/officeDocument/2006/relationships/hyperlink" Target="https://www.skillsforcare.org.uk/resources/documents/Developing-your-workforce/Care-topics/Delegated-healthcare-interventions/Easy-read-print-version-delegated-healthcare-activities-guiding-principles.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s://www.skillsforcare.org.uk/resources/documents/Developing-your-workforce/Care-topics/Delegated-healthcare-interventions/Delegated-healthcare-activities-Guiding-principles.pdf" TargetMode="External"/><Relationship Id="rId4" Type="http://schemas.openxmlformats.org/officeDocument/2006/relationships/image" Target="../media/image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skillsforcare.org.uk/resources/documents/Developing-your-workforce/Care-topics/Delegated-healthcare-interventions/Delegated-healthcare-activities-and-the-commissioning-of-adult-social-care.pdf" TargetMode="External"/><Relationship Id="rId3" Type="http://schemas.openxmlformats.org/officeDocument/2006/relationships/hyperlink" Target="https://view.officeapps.live.com/op/view.aspx?src=https%3A%2F%2Fwww.skillsforcare.org.uk%2Fresources%2Fdocuments%2FDeveloping-your-workforce%2FCare-topics%2FDelegated-healthcare-interventions%2FSample-policy-information-on-clinical-observations.docx&amp;wdOrigin=BROWSELINK" TargetMode="External"/><Relationship Id="rId7" Type="http://schemas.openxmlformats.org/officeDocument/2006/relationships/hyperlink" Target="https://view.officeapps.live.com/op/view.aspx?src=https%3A%2F%2Fwww.skillsforcare.org.uk%2Fresources%2Fdocuments%2FDeveloping-your-workforce%2FCare-topics%2FDelegated-healthcare-interventions%2FSample-policy-information-on-simple-wound-care.docx&amp;wdOrigin=BROWSELINK" TargetMode="External"/><Relationship Id="rId12" Type="http://schemas.openxmlformats.org/officeDocument/2006/relationships/image" Target="../media/image17.png"/><Relationship Id="rId17" Type="http://schemas.openxmlformats.org/officeDocument/2006/relationships/hyperlink" Target="https://www.skillsforcare.org.uk/Support-for-leaders-and-managers/Managing-a-service/Delegated-healthcare-activities/Delegated-healthcare-activities.aspx" TargetMode="External"/><Relationship Id="rId2" Type="http://schemas.openxmlformats.org/officeDocument/2006/relationships/notesSlide" Target="../notesSlides/notesSlide5.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hyperlink" Target="https://www.skillsforcare.org.uk/resources/documents/Developing-your-workforce/Care-topics/Delegated-healthcare-interventions/Delegated-Healthcare-Decision-Tree.pdf" TargetMode="External"/><Relationship Id="rId5" Type="http://schemas.openxmlformats.org/officeDocument/2006/relationships/hyperlink" Target="https://view.officeapps.live.com/op/view.aspx?src=https%3A%2F%2Fwww.skillsforcare.org.uk%2Fresources%2Fdocuments%2FDeveloping-your-workforce%2FCare-topics%2FDelegated-healthcare-interventions%2FSample-policy-information-on-catheter-care.docx&amp;wdOrigin=BROWSELINK" TargetMode="External"/><Relationship Id="rId15" Type="http://schemas.openxmlformats.org/officeDocument/2006/relationships/hyperlink" Target="https://www.skillsforcare.org.uk/resources/documents/Developing-your-workforce/Care-topics/Delegated-healthcare-interventions/Governance-toolkit-delegated-healthcare-activities.pdf" TargetMode="Externa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hyperlink" Target="https://view.officeapps.live.com/op/view.aspx?src=https%3A%2F%2Fwww.skillsforcare.org.uk%2Fresources%2Fdocuments%2FDeveloping-your-workforce%2FCare-topics%2FDelegated-healthcare-interventions%2FDelegated-healthcare-activities-sample-policy.docx&amp;wdOrigin=BROWSELINK" TargetMode="External"/><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skillsforcare.org.uk/Support-for-leaders-and-managers/Managing-a-service/Delegated-healthcare-activities/Delegated-healthcare-activities.asp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6D3D-5CCE-49F0-9F55-EB08672F0B18}"/>
              </a:ext>
            </a:extLst>
          </p:cNvPr>
          <p:cNvSpPr>
            <a:spLocks noGrp="1"/>
          </p:cNvSpPr>
          <p:nvPr>
            <p:ph type="title"/>
          </p:nvPr>
        </p:nvSpPr>
        <p:spPr>
          <a:xfrm>
            <a:off x="490305" y="740665"/>
            <a:ext cx="7127825" cy="1465823"/>
          </a:xfrm>
        </p:spPr>
        <p:txBody>
          <a:bodyPr lIns="91440" tIns="45720" rIns="91440" bIns="45720" anchor="t"/>
          <a:lstStyle/>
          <a:p>
            <a:r>
              <a:rPr lang="en-GB" sz="4800" dirty="0"/>
              <a:t>Delegated healthcare activities -</a:t>
            </a:r>
            <a:br>
              <a:rPr lang="en-GB" sz="4800" dirty="0"/>
            </a:br>
            <a:r>
              <a:rPr lang="en-GB" sz="4800" dirty="0"/>
              <a:t>Guiding principles</a:t>
            </a:r>
            <a:br>
              <a:rPr lang="en-GB" sz="4800" dirty="0"/>
            </a:br>
            <a:br>
              <a:rPr lang="en-GB" sz="4800" dirty="0"/>
            </a:br>
            <a:br>
              <a:rPr lang="en-GB" sz="4800" dirty="0"/>
            </a:br>
            <a:br>
              <a:rPr lang="en-GB" sz="5400" dirty="0">
                <a:cs typeface="Arial"/>
              </a:rPr>
            </a:br>
            <a:r>
              <a:rPr lang="en-GB" sz="3200" dirty="0">
                <a:cs typeface="Arial"/>
              </a:rPr>
              <a:t>October 2023 </a:t>
            </a:r>
            <a:br>
              <a:rPr lang="en-GB" dirty="0"/>
            </a:br>
            <a:r>
              <a:rPr lang="en-GB" sz="1800" dirty="0">
                <a:cs typeface="Arial"/>
              </a:rPr>
              <a:t>This information was correct at time of</a:t>
            </a:r>
            <a:br>
              <a:rPr lang="en-GB" sz="1800" dirty="0">
                <a:cs typeface="Arial"/>
              </a:rPr>
            </a:br>
            <a:r>
              <a:rPr lang="en-GB" sz="1800" dirty="0">
                <a:cs typeface="Arial"/>
              </a:rPr>
              <a:t>writing and will be reviewed regularly.</a:t>
            </a:r>
            <a:endParaRPr lang="en-GB" dirty="0"/>
          </a:p>
        </p:txBody>
      </p:sp>
    </p:spTree>
    <p:extLst>
      <p:ext uri="{BB962C8B-B14F-4D97-AF65-F5344CB8AC3E}">
        <p14:creationId xmlns:p14="http://schemas.microsoft.com/office/powerpoint/2010/main" val="77969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a:xfrm>
            <a:off x="490306" y="441326"/>
            <a:ext cx="8059054" cy="646811"/>
          </a:xfrm>
        </p:spPr>
        <p:txBody>
          <a:bodyPr/>
          <a:lstStyle/>
          <a:p>
            <a:r>
              <a:rPr lang="en-GB" dirty="0"/>
              <a:t>2. </a:t>
            </a:r>
            <a:r>
              <a:rPr lang="en-GB" sz="3600" b="1" dirty="0">
                <a:effectLst/>
                <a:latin typeface="Arial" panose="020B0604020202020204" pitchFamily="34" charset="0"/>
                <a:ea typeface="Calibri" panose="020F0502020204030204" pitchFamily="34" charset="0"/>
                <a:cs typeface="Times New Roman" panose="02020603050405020304" pitchFamily="18" charset="0"/>
              </a:rPr>
              <a:t>Governance, regulation and    </a:t>
            </a:r>
            <a:br>
              <a:rPr lang="en-GB" sz="3600" b="1" dirty="0">
                <a:effectLst/>
                <a:latin typeface="Arial" panose="020B0604020202020204" pitchFamily="34" charset="0"/>
                <a:ea typeface="Calibri" panose="020F0502020204030204" pitchFamily="34" charset="0"/>
                <a:cs typeface="Times New Roman" panose="02020603050405020304" pitchFamily="18" charset="0"/>
              </a:rPr>
            </a:br>
            <a:r>
              <a:rPr lang="en-GB" sz="3600" b="1" dirty="0">
                <a:effectLst/>
                <a:latin typeface="Arial" panose="020B0604020202020204" pitchFamily="34" charset="0"/>
                <a:ea typeface="Calibri" panose="020F0502020204030204" pitchFamily="34" charset="0"/>
                <a:cs typeface="Times New Roman" panose="02020603050405020304" pitchFamily="18" charset="0"/>
              </a:rPr>
              <a:t>    accountability</a:t>
            </a: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sp>
        <p:nvSpPr>
          <p:cNvPr id="3" name="Text Placeholder 2">
            <a:extLst>
              <a:ext uri="{FF2B5EF4-FFF2-40B4-BE49-F238E27FC236}">
                <a16:creationId xmlns:a16="http://schemas.microsoft.com/office/drawing/2014/main" id="{FB28FAB9-6292-6E02-853F-77F6BC64D489}"/>
              </a:ext>
            </a:extLst>
          </p:cNvPr>
          <p:cNvSpPr>
            <a:spLocks noGrp="1"/>
          </p:cNvSpPr>
          <p:nvPr>
            <p:ph type="body" sz="quarter" idx="11"/>
          </p:nvPr>
        </p:nvSpPr>
        <p:spPr>
          <a:xfrm>
            <a:off x="490307" y="2726465"/>
            <a:ext cx="9309739" cy="3650475"/>
          </a:xfrm>
        </p:spPr>
        <p:txBody>
          <a:bodyPr/>
          <a:lstStyle/>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Times New Roman" panose="02020603050405020304" pitchFamily="18" charset="0"/>
              </a:rPr>
              <a:t>Questions to consider:</a:t>
            </a:r>
          </a:p>
          <a:p>
            <a:pPr>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Is there a </a:t>
            </a:r>
            <a:r>
              <a:rPr lang="en-GB" b="1" dirty="0">
                <a:effectLst/>
                <a:latin typeface="Arial" panose="020B0604020202020204" pitchFamily="34" charset="0"/>
                <a:ea typeface="Calibri" panose="020F0502020204030204" pitchFamily="34" charset="0"/>
                <a:cs typeface="Times New Roman" panose="02020603050405020304" pitchFamily="18" charset="0"/>
              </a:rPr>
              <a:t>clear understanding of accountability</a:t>
            </a:r>
            <a:r>
              <a:rPr lang="en-GB" dirty="0">
                <a:effectLst/>
                <a:latin typeface="Arial" panose="020B0604020202020204" pitchFamily="34" charset="0"/>
                <a:ea typeface="Calibri" panose="020F0502020204030204" pitchFamily="34" charset="0"/>
                <a:cs typeface="Times New Roman" panose="02020603050405020304" pitchFamily="18" charset="0"/>
              </a:rPr>
              <a:t>, roles and responsibilities?</a:t>
            </a:r>
          </a:p>
          <a:p>
            <a:pPr>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Is there </a:t>
            </a:r>
            <a:r>
              <a:rPr lang="en-GB" b="1" dirty="0">
                <a:effectLst/>
                <a:latin typeface="Arial" panose="020B0604020202020204" pitchFamily="34" charset="0"/>
                <a:ea typeface="Calibri" panose="020F0502020204030204" pitchFamily="34" charset="0"/>
                <a:cs typeface="Times New Roman" panose="02020603050405020304" pitchFamily="18" charset="0"/>
              </a:rPr>
              <a:t>robust governance </a:t>
            </a:r>
            <a:r>
              <a:rPr lang="en-GB" dirty="0">
                <a:effectLst/>
                <a:latin typeface="Arial" panose="020B0604020202020204" pitchFamily="34" charset="0"/>
                <a:ea typeface="Calibri" panose="020F0502020204030204" pitchFamily="34" charset="0"/>
                <a:cs typeface="Times New Roman" panose="02020603050405020304" pitchFamily="18" charset="0"/>
              </a:rPr>
              <a:t>for providers to support delegation? </a:t>
            </a:r>
          </a:p>
          <a:p>
            <a:r>
              <a:rPr lang="en-GB" dirty="0">
                <a:effectLst/>
                <a:latin typeface="Arial" panose="020B0604020202020204" pitchFamily="34" charset="0"/>
                <a:ea typeface="Calibri" panose="020F0502020204030204" pitchFamily="34" charset="0"/>
                <a:cs typeface="Times New Roman" panose="02020603050405020304" pitchFamily="18" charset="0"/>
              </a:rPr>
              <a:t>How are </a:t>
            </a:r>
            <a:r>
              <a:rPr lang="en-GB" b="1" dirty="0">
                <a:effectLst/>
                <a:latin typeface="Arial" panose="020B0604020202020204" pitchFamily="34" charset="0"/>
                <a:ea typeface="Calibri" panose="020F0502020204030204" pitchFamily="34" charset="0"/>
                <a:cs typeface="Times New Roman" panose="02020603050405020304" pitchFamily="18" charset="0"/>
              </a:rPr>
              <a:t>risks identified and mitigated</a:t>
            </a:r>
            <a:r>
              <a:rPr lang="en-GB" dirty="0">
                <a:effectLst/>
                <a:latin typeface="Arial" panose="020B0604020202020204" pitchFamily="34" charset="0"/>
                <a:ea typeface="Calibri" panose="020F0502020204030204" pitchFamily="34" charset="0"/>
                <a:cs typeface="Times New Roman" panose="02020603050405020304" pitchFamily="18" charset="0"/>
              </a:rPr>
              <a:t>? </a:t>
            </a:r>
            <a:endParaRPr lang="en-GB" sz="3200" dirty="0"/>
          </a:p>
        </p:txBody>
      </p:sp>
      <p:sp>
        <p:nvSpPr>
          <p:cNvPr id="4" name="Text Placeholder 3">
            <a:extLst>
              <a:ext uri="{FF2B5EF4-FFF2-40B4-BE49-F238E27FC236}">
                <a16:creationId xmlns:a16="http://schemas.microsoft.com/office/drawing/2014/main" id="{93920428-0F33-9491-DE46-FE5D663BEB39}"/>
              </a:ext>
            </a:extLst>
          </p:cNvPr>
          <p:cNvSpPr>
            <a:spLocks noGrp="1"/>
          </p:cNvSpPr>
          <p:nvPr>
            <p:ph type="body" sz="quarter" idx="12"/>
          </p:nvPr>
        </p:nvSpPr>
        <p:spPr>
          <a:xfrm>
            <a:off x="490306" y="1784544"/>
            <a:ext cx="7324169" cy="731837"/>
          </a:xfrm>
        </p:spPr>
        <p:txBody>
          <a:bodyPr/>
          <a:lstStyle/>
          <a:p>
            <a:pPr marL="0" indent="0">
              <a:buNone/>
            </a:pPr>
            <a:r>
              <a:rPr lang="en-GB" sz="2800" dirty="0">
                <a:effectLst/>
                <a:latin typeface="Arial" panose="020B0604020202020204" pitchFamily="34" charset="0"/>
                <a:ea typeface="Calibri" panose="020F0502020204030204" pitchFamily="34" charset="0"/>
                <a:cs typeface="Times New Roman" panose="02020603050405020304" pitchFamily="18" charset="0"/>
              </a:rPr>
              <a:t>Effective delegation </a:t>
            </a:r>
            <a:r>
              <a:rPr lang="en-GB" sz="2800"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requires building trust</a:t>
            </a:r>
            <a:endParaRPr lang="en-GB"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A picture containing text, logo, circle, graphics&#10;&#10;Description automatically generated">
            <a:extLst>
              <a:ext uri="{FF2B5EF4-FFF2-40B4-BE49-F238E27FC236}">
                <a16:creationId xmlns:a16="http://schemas.microsoft.com/office/drawing/2014/main" id="{EDA21DEF-912D-E499-4E7B-DE103E7FF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065" y="156218"/>
            <a:ext cx="2029401" cy="2150080"/>
          </a:xfrm>
          <a:prstGeom prst="rect">
            <a:avLst/>
          </a:prstGeom>
        </p:spPr>
      </p:pic>
      <p:pic>
        <p:nvPicPr>
          <p:cNvPr id="6" name="Picture 5">
            <a:extLst>
              <a:ext uri="{FF2B5EF4-FFF2-40B4-BE49-F238E27FC236}">
                <a16:creationId xmlns:a16="http://schemas.microsoft.com/office/drawing/2014/main" id="{F2EFB034-D6C1-063B-2033-7C57215515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67951" y="170151"/>
            <a:ext cx="2319049" cy="2319049"/>
          </a:xfrm>
          <a:prstGeom prst="rect">
            <a:avLst/>
          </a:prstGeom>
        </p:spPr>
      </p:pic>
      <p:pic>
        <p:nvPicPr>
          <p:cNvPr id="7" name="Picture 6">
            <a:extLst>
              <a:ext uri="{FF2B5EF4-FFF2-40B4-BE49-F238E27FC236}">
                <a16:creationId xmlns:a16="http://schemas.microsoft.com/office/drawing/2014/main" id="{8EAFAEDC-DF24-857F-8ACF-DFA61CE72A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spTree>
    <p:extLst>
      <p:ext uri="{BB962C8B-B14F-4D97-AF65-F5344CB8AC3E}">
        <p14:creationId xmlns:p14="http://schemas.microsoft.com/office/powerpoint/2010/main" val="1911028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a:xfrm>
            <a:off x="490306" y="441326"/>
            <a:ext cx="8059054" cy="646811"/>
          </a:xfrm>
        </p:spPr>
        <p:txBody>
          <a:bodyPr/>
          <a:lstStyle/>
          <a:p>
            <a:r>
              <a:rPr lang="en-GB" dirty="0"/>
              <a:t>2. </a:t>
            </a:r>
            <a:r>
              <a:rPr lang="en-GB" sz="3600" b="1" dirty="0">
                <a:effectLst/>
                <a:latin typeface="Arial" panose="020B0604020202020204" pitchFamily="34" charset="0"/>
                <a:ea typeface="Calibri" panose="020F0502020204030204" pitchFamily="34" charset="0"/>
                <a:cs typeface="Times New Roman" panose="02020603050405020304" pitchFamily="18" charset="0"/>
              </a:rPr>
              <a:t>Governance, regulation and    </a:t>
            </a:r>
            <a:br>
              <a:rPr lang="en-GB" sz="3600" b="1" dirty="0">
                <a:effectLst/>
                <a:latin typeface="Arial" panose="020B0604020202020204" pitchFamily="34" charset="0"/>
                <a:ea typeface="Calibri" panose="020F0502020204030204" pitchFamily="34" charset="0"/>
                <a:cs typeface="Times New Roman" panose="02020603050405020304" pitchFamily="18" charset="0"/>
              </a:rPr>
            </a:br>
            <a:r>
              <a:rPr lang="en-GB" sz="3600" b="1" dirty="0">
                <a:effectLst/>
                <a:latin typeface="Arial" panose="020B0604020202020204" pitchFamily="34" charset="0"/>
                <a:ea typeface="Calibri" panose="020F0502020204030204" pitchFamily="34" charset="0"/>
                <a:cs typeface="Times New Roman" panose="02020603050405020304" pitchFamily="18" charset="0"/>
              </a:rPr>
              <a:t>    accountability</a:t>
            </a: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pic>
        <p:nvPicPr>
          <p:cNvPr id="5" name="Picture 4" descr="A picture containing text, logo, circle, graphics&#10;&#10;Description automatically generated">
            <a:extLst>
              <a:ext uri="{FF2B5EF4-FFF2-40B4-BE49-F238E27FC236}">
                <a16:creationId xmlns:a16="http://schemas.microsoft.com/office/drawing/2014/main" id="{EDA21DEF-912D-E499-4E7B-DE103E7FF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3065" y="156218"/>
            <a:ext cx="2029401" cy="2150080"/>
          </a:xfrm>
          <a:prstGeom prst="rect">
            <a:avLst/>
          </a:prstGeom>
        </p:spPr>
      </p:pic>
      <p:pic>
        <p:nvPicPr>
          <p:cNvPr id="6" name="Picture 5">
            <a:extLst>
              <a:ext uri="{FF2B5EF4-FFF2-40B4-BE49-F238E27FC236}">
                <a16:creationId xmlns:a16="http://schemas.microsoft.com/office/drawing/2014/main" id="{F2EFB034-D6C1-063B-2033-7C572155159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67951" y="170151"/>
            <a:ext cx="2319049" cy="2319049"/>
          </a:xfrm>
          <a:prstGeom prst="rect">
            <a:avLst/>
          </a:prstGeom>
        </p:spPr>
      </p:pic>
      <p:pic>
        <p:nvPicPr>
          <p:cNvPr id="7" name="Picture 6">
            <a:extLst>
              <a:ext uri="{FF2B5EF4-FFF2-40B4-BE49-F238E27FC236}">
                <a16:creationId xmlns:a16="http://schemas.microsoft.com/office/drawing/2014/main" id="{8EAFAEDC-DF24-857F-8ACF-DFA61CE72A9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pic>
        <p:nvPicPr>
          <p:cNvPr id="3" name="LINCA Case study - 1">
            <a:hlinkClick r:id="" action="ppaction://media"/>
            <a:extLst>
              <a:ext uri="{FF2B5EF4-FFF2-40B4-BE49-F238E27FC236}">
                <a16:creationId xmlns:a16="http://schemas.microsoft.com/office/drawing/2014/main" id="{3408F50E-A144-B4C2-D5FD-852FE83701D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37259" y="1714500"/>
            <a:ext cx="7961746" cy="4478482"/>
          </a:xfrm>
          <a:prstGeom prst="rect">
            <a:avLst/>
          </a:prstGeom>
        </p:spPr>
      </p:pic>
    </p:spTree>
    <p:extLst>
      <p:ext uri="{BB962C8B-B14F-4D97-AF65-F5344CB8AC3E}">
        <p14:creationId xmlns:p14="http://schemas.microsoft.com/office/powerpoint/2010/main" val="105950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a:xfrm>
            <a:off x="490306" y="441326"/>
            <a:ext cx="8059054" cy="646811"/>
          </a:xfrm>
        </p:spPr>
        <p:txBody>
          <a:bodyPr lIns="91440" tIns="45720" rIns="91440" bIns="45720" anchor="t"/>
          <a:lstStyle/>
          <a:p>
            <a:r>
              <a:rPr lang="en-GB" dirty="0"/>
              <a:t>3. </a:t>
            </a:r>
            <a:r>
              <a:rPr lang="en-GB" sz="3600" b="1" dirty="0">
                <a:effectLst/>
                <a:latin typeface="Arial"/>
                <a:ea typeface="Calibri"/>
                <a:cs typeface="Times New Roman"/>
              </a:rPr>
              <a:t>Learning, development, skills</a:t>
            </a:r>
            <a:r>
              <a:rPr lang="en-GB" dirty="0">
                <a:latin typeface="Arial"/>
                <a:ea typeface="Calibri"/>
                <a:cs typeface="Times New Roman"/>
              </a:rPr>
              <a:t>       </a:t>
            </a:r>
            <a:br>
              <a:rPr lang="en-GB" dirty="0">
                <a:latin typeface="Arial"/>
                <a:ea typeface="Calibri"/>
                <a:cs typeface="Times New Roman"/>
              </a:rPr>
            </a:br>
            <a:r>
              <a:rPr lang="en-GB" dirty="0">
                <a:latin typeface="Arial"/>
                <a:ea typeface="Calibri"/>
                <a:cs typeface="Times New Roman"/>
              </a:rPr>
              <a:t>   </a:t>
            </a:r>
            <a:r>
              <a:rPr lang="en-GB" sz="3600" b="1" dirty="0">
                <a:effectLst/>
                <a:latin typeface="Arial"/>
                <a:ea typeface="Calibri"/>
                <a:cs typeface="Times New Roman"/>
              </a:rPr>
              <a:t> and competency </a:t>
            </a: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sp>
        <p:nvSpPr>
          <p:cNvPr id="3" name="Text Placeholder 2">
            <a:extLst>
              <a:ext uri="{FF2B5EF4-FFF2-40B4-BE49-F238E27FC236}">
                <a16:creationId xmlns:a16="http://schemas.microsoft.com/office/drawing/2014/main" id="{FB28FAB9-6292-6E02-853F-77F6BC64D489}"/>
              </a:ext>
            </a:extLst>
          </p:cNvPr>
          <p:cNvSpPr>
            <a:spLocks noGrp="1"/>
          </p:cNvSpPr>
          <p:nvPr>
            <p:ph type="body" sz="quarter" idx="11"/>
          </p:nvPr>
        </p:nvSpPr>
        <p:spPr>
          <a:xfrm>
            <a:off x="490307" y="2485148"/>
            <a:ext cx="9309739" cy="3650475"/>
          </a:xfrm>
        </p:spPr>
        <p:txBody>
          <a:bodyPr/>
          <a:lstStyle/>
          <a:p>
            <a:pPr>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care workers have access to the right learning and development, skills and competency, </a:t>
            </a:r>
            <a:r>
              <a:rPr lang="en-GB" b="1" dirty="0">
                <a:effectLst/>
                <a:latin typeface="Arial" panose="020B0604020202020204" pitchFamily="34" charset="0"/>
                <a:ea typeface="Calibri" panose="020F0502020204030204" pitchFamily="34" charset="0"/>
                <a:cs typeface="Times New Roman" panose="02020603050405020304" pitchFamily="18" charset="0"/>
              </a:rPr>
              <a:t>considering confidence as well as competence</a:t>
            </a:r>
            <a:r>
              <a:rPr lang="en-GB"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b="1" dirty="0">
                <a:effectLst/>
                <a:latin typeface="Arial" panose="020B0604020202020204" pitchFamily="34" charset="0"/>
                <a:ea typeface="Calibri" panose="020F0502020204030204" pitchFamily="34" charset="0"/>
                <a:cs typeface="Times New Roman" panose="02020603050405020304" pitchFamily="18" charset="0"/>
              </a:rPr>
              <a:t>learning is tailored to a person’s individual health needs and outcomes, </a:t>
            </a:r>
            <a:r>
              <a:rPr lang="en-GB" dirty="0">
                <a:effectLst/>
                <a:latin typeface="Arial" panose="020B0604020202020204" pitchFamily="34" charset="0"/>
                <a:ea typeface="Calibri" panose="020F0502020204030204" pitchFamily="34" charset="0"/>
                <a:cs typeface="Times New Roman" panose="02020603050405020304" pitchFamily="18" charset="0"/>
              </a:rPr>
              <a:t>with health and care systems working together to agree learning and development. </a:t>
            </a:r>
          </a:p>
        </p:txBody>
      </p:sp>
      <p:sp>
        <p:nvSpPr>
          <p:cNvPr id="4" name="Text Placeholder 3">
            <a:extLst>
              <a:ext uri="{FF2B5EF4-FFF2-40B4-BE49-F238E27FC236}">
                <a16:creationId xmlns:a16="http://schemas.microsoft.com/office/drawing/2014/main" id="{93920428-0F33-9491-DE46-FE5D663BEB39}"/>
              </a:ext>
            </a:extLst>
          </p:cNvPr>
          <p:cNvSpPr>
            <a:spLocks noGrp="1"/>
          </p:cNvSpPr>
          <p:nvPr>
            <p:ph type="body" sz="quarter" idx="12"/>
          </p:nvPr>
        </p:nvSpPr>
        <p:spPr>
          <a:xfrm>
            <a:off x="545926" y="1752879"/>
            <a:ext cx="7324169" cy="731837"/>
          </a:xfrm>
        </p:spPr>
        <p:txBody>
          <a:bodyPr/>
          <a:lstStyle/>
          <a:p>
            <a:pPr marL="0" indent="0">
              <a:buNone/>
            </a:pPr>
            <a:r>
              <a:rPr lang="en-GB" sz="2800" dirty="0">
                <a:effectLst/>
                <a:latin typeface="Arial" panose="020B0604020202020204" pitchFamily="34" charset="0"/>
                <a:ea typeface="Calibri" panose="020F0502020204030204" pitchFamily="34" charset="0"/>
                <a:cs typeface="Times New Roman" panose="02020603050405020304" pitchFamily="18" charset="0"/>
              </a:rPr>
              <a:t>Activity should </a:t>
            </a:r>
            <a:r>
              <a:rPr lang="en-GB" sz="2800"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only be delegated </a:t>
            </a:r>
            <a:r>
              <a:rPr lang="en-GB" sz="2800" dirty="0">
                <a:effectLst/>
                <a:latin typeface="Arial" panose="020B0604020202020204" pitchFamily="34" charset="0"/>
                <a:ea typeface="Calibri" panose="020F0502020204030204" pitchFamily="34" charset="0"/>
                <a:cs typeface="Times New Roman" panose="02020603050405020304" pitchFamily="18" charset="0"/>
              </a:rPr>
              <a:t>when:</a:t>
            </a:r>
            <a:endParaRPr lang="en-GB"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descr="A picture containing text, logo, circle, graphics&#10;&#10;Description automatically generated">
            <a:extLst>
              <a:ext uri="{FF2B5EF4-FFF2-40B4-BE49-F238E27FC236}">
                <a16:creationId xmlns:a16="http://schemas.microsoft.com/office/drawing/2014/main" id="{D712293C-34F2-CDF8-8140-90DEF82FE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065" y="156218"/>
            <a:ext cx="2029401" cy="2150080"/>
          </a:xfrm>
          <a:prstGeom prst="rect">
            <a:avLst/>
          </a:prstGeom>
        </p:spPr>
      </p:pic>
      <p:pic>
        <p:nvPicPr>
          <p:cNvPr id="6" name="Picture 5">
            <a:extLst>
              <a:ext uri="{FF2B5EF4-FFF2-40B4-BE49-F238E27FC236}">
                <a16:creationId xmlns:a16="http://schemas.microsoft.com/office/drawing/2014/main" id="{7E4566BB-C957-CB0C-22F6-D088D5E2DF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spTree>
    <p:extLst>
      <p:ext uri="{BB962C8B-B14F-4D97-AF65-F5344CB8AC3E}">
        <p14:creationId xmlns:p14="http://schemas.microsoft.com/office/powerpoint/2010/main" val="2085238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a:xfrm>
            <a:off x="490306" y="441326"/>
            <a:ext cx="8059054" cy="646811"/>
          </a:xfrm>
        </p:spPr>
        <p:txBody>
          <a:bodyPr lIns="91440" tIns="45720" rIns="91440" bIns="45720" anchor="t"/>
          <a:lstStyle/>
          <a:p>
            <a:r>
              <a:rPr lang="en-GB" dirty="0"/>
              <a:t>3. </a:t>
            </a:r>
            <a:r>
              <a:rPr lang="en-GB" sz="3600" b="1" dirty="0">
                <a:effectLst/>
                <a:latin typeface="Arial"/>
                <a:ea typeface="Calibri"/>
                <a:cs typeface="Times New Roman"/>
              </a:rPr>
              <a:t>Learning, development, skills</a:t>
            </a:r>
            <a:r>
              <a:rPr lang="en-GB" dirty="0">
                <a:latin typeface="Arial"/>
                <a:ea typeface="Calibri"/>
                <a:cs typeface="Times New Roman"/>
              </a:rPr>
              <a:t>       </a:t>
            </a:r>
            <a:br>
              <a:rPr lang="en-GB" dirty="0">
                <a:latin typeface="Arial"/>
                <a:ea typeface="Calibri"/>
                <a:cs typeface="Times New Roman"/>
              </a:rPr>
            </a:br>
            <a:r>
              <a:rPr lang="en-GB" dirty="0">
                <a:latin typeface="Arial"/>
                <a:ea typeface="Calibri"/>
                <a:cs typeface="Times New Roman"/>
              </a:rPr>
              <a:t>   </a:t>
            </a:r>
            <a:r>
              <a:rPr lang="en-GB" sz="3600" b="1" dirty="0">
                <a:effectLst/>
                <a:latin typeface="Arial"/>
                <a:ea typeface="Calibri"/>
                <a:cs typeface="Times New Roman"/>
              </a:rPr>
              <a:t> and competency </a:t>
            </a: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pic>
        <p:nvPicPr>
          <p:cNvPr id="5" name="Picture 4" descr="A picture containing text, logo, circle, graphics&#10;&#10;Description automatically generated">
            <a:extLst>
              <a:ext uri="{FF2B5EF4-FFF2-40B4-BE49-F238E27FC236}">
                <a16:creationId xmlns:a16="http://schemas.microsoft.com/office/drawing/2014/main" id="{D712293C-34F2-CDF8-8140-90DEF82FEB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3065" y="156218"/>
            <a:ext cx="2029401" cy="2150080"/>
          </a:xfrm>
          <a:prstGeom prst="rect">
            <a:avLst/>
          </a:prstGeom>
        </p:spPr>
      </p:pic>
      <p:pic>
        <p:nvPicPr>
          <p:cNvPr id="6" name="Picture 5">
            <a:extLst>
              <a:ext uri="{FF2B5EF4-FFF2-40B4-BE49-F238E27FC236}">
                <a16:creationId xmlns:a16="http://schemas.microsoft.com/office/drawing/2014/main" id="{7E4566BB-C957-CB0C-22F6-D088D5E2DF4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pic>
        <p:nvPicPr>
          <p:cNvPr id="3" name="Blended Roles 2">
            <a:hlinkClick r:id="" action="ppaction://media"/>
            <a:extLst>
              <a:ext uri="{FF2B5EF4-FFF2-40B4-BE49-F238E27FC236}">
                <a16:creationId xmlns:a16="http://schemas.microsoft.com/office/drawing/2014/main" id="{F0109D67-86F3-67D7-6A1D-C722E58507C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3018" y="1776846"/>
            <a:ext cx="8015687" cy="4508824"/>
          </a:xfrm>
          <a:prstGeom prst="rect">
            <a:avLst/>
          </a:prstGeom>
        </p:spPr>
      </p:pic>
    </p:spTree>
    <p:extLst>
      <p:ext uri="{BB962C8B-B14F-4D97-AF65-F5344CB8AC3E}">
        <p14:creationId xmlns:p14="http://schemas.microsoft.com/office/powerpoint/2010/main" val="55201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a:xfrm>
            <a:off x="490306" y="441326"/>
            <a:ext cx="8059054" cy="646811"/>
          </a:xfrm>
        </p:spPr>
        <p:txBody>
          <a:bodyPr/>
          <a:lstStyle/>
          <a:p>
            <a:r>
              <a:rPr lang="en-GB" dirty="0"/>
              <a:t>4. </a:t>
            </a:r>
            <a:r>
              <a:rPr lang="en-GB" sz="3600" b="1" dirty="0">
                <a:effectLst/>
                <a:latin typeface="Arial" panose="020B0604020202020204" pitchFamily="34" charset="0"/>
                <a:ea typeface="Calibri" panose="020F0502020204030204" pitchFamily="34" charset="0"/>
                <a:cs typeface="Times New Roman" panose="02020603050405020304" pitchFamily="18" charset="0"/>
              </a:rPr>
              <a:t>Monitoring and review </a:t>
            </a: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sp>
        <p:nvSpPr>
          <p:cNvPr id="3" name="Text Placeholder 2">
            <a:extLst>
              <a:ext uri="{FF2B5EF4-FFF2-40B4-BE49-F238E27FC236}">
                <a16:creationId xmlns:a16="http://schemas.microsoft.com/office/drawing/2014/main" id="{FB28FAB9-6292-6E02-853F-77F6BC64D489}"/>
              </a:ext>
            </a:extLst>
          </p:cNvPr>
          <p:cNvSpPr>
            <a:spLocks noGrp="1"/>
          </p:cNvSpPr>
          <p:nvPr>
            <p:ph type="body" sz="quarter" idx="11"/>
          </p:nvPr>
        </p:nvSpPr>
        <p:spPr>
          <a:xfrm>
            <a:off x="490307" y="2485148"/>
            <a:ext cx="9309739" cy="3650475"/>
          </a:xfrm>
        </p:spPr>
        <p:txBody>
          <a:bodyPr lIns="91440" tIns="45720" rIns="91440" bIns="45720" anchor="t"/>
          <a:lstStyle/>
          <a:p>
            <a:pPr>
              <a:lnSpc>
                <a:spcPct val="107000"/>
              </a:lnSpc>
              <a:spcAft>
                <a:spcPts val="800"/>
              </a:spcAft>
            </a:pPr>
            <a:r>
              <a:rPr lang="en-GB" dirty="0">
                <a:effectLst/>
                <a:latin typeface="Arial"/>
                <a:ea typeface="Calibri"/>
                <a:cs typeface="Times New Roman"/>
              </a:rPr>
              <a:t>Regulated </a:t>
            </a:r>
            <a:r>
              <a:rPr lang="en-GB" dirty="0">
                <a:latin typeface="Arial"/>
                <a:ea typeface="Calibri"/>
                <a:cs typeface="Times New Roman"/>
              </a:rPr>
              <a:t>healthcare professional </a:t>
            </a:r>
            <a:r>
              <a:rPr lang="en-GB" b="1" dirty="0">
                <a:effectLst/>
                <a:latin typeface="Arial"/>
                <a:ea typeface="Calibri"/>
                <a:cs typeface="Times New Roman"/>
              </a:rPr>
              <a:t>retains responsibility for monitoring and review </a:t>
            </a:r>
            <a:r>
              <a:rPr lang="en-GB" dirty="0">
                <a:effectLst/>
                <a:latin typeface="Arial"/>
                <a:ea typeface="Calibri"/>
                <a:cs typeface="Times New Roman"/>
              </a:rPr>
              <a:t>of healthcare plans.</a:t>
            </a:r>
          </a:p>
          <a:p>
            <a:pPr marL="0" indent="0">
              <a:lnSpc>
                <a:spcPct val="107000"/>
              </a:lnSpc>
              <a:spcAft>
                <a:spcPts val="800"/>
              </a:spcAft>
              <a:buNone/>
            </a:pPr>
            <a:r>
              <a:rPr lang="en-GB" b="1" dirty="0">
                <a:effectLst/>
                <a:latin typeface="Arial" panose="020B0604020202020204" pitchFamily="34" charset="0"/>
                <a:ea typeface="Calibri" panose="020F0502020204030204" pitchFamily="34" charset="0"/>
                <a:cs typeface="Times New Roman" panose="02020603050405020304" pitchFamily="18" charset="0"/>
              </a:rPr>
              <a:t>Questions to consider:</a:t>
            </a:r>
          </a:p>
          <a:p>
            <a:pPr>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Are there </a:t>
            </a:r>
            <a:r>
              <a:rPr lang="en-GB" b="1" dirty="0">
                <a:effectLst/>
                <a:latin typeface="Arial" panose="020B0604020202020204" pitchFamily="34" charset="0"/>
                <a:ea typeface="Calibri" panose="020F0502020204030204" pitchFamily="34" charset="0"/>
                <a:cs typeface="Times New Roman" panose="02020603050405020304" pitchFamily="18" charset="0"/>
              </a:rPr>
              <a:t>open channels of communication</a:t>
            </a:r>
            <a:r>
              <a:rPr lang="en-GB"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dirty="0">
                <a:solidFill>
                  <a:srgbClr val="000000"/>
                </a:solidFill>
                <a:effectLst/>
                <a:latin typeface="Arial" panose="020B0604020202020204" pitchFamily="34" charset="0"/>
                <a:ea typeface="Calibri" panose="020F0502020204030204" pitchFamily="34" charset="0"/>
              </a:rPr>
              <a:t>How </a:t>
            </a:r>
            <a:r>
              <a:rPr lang="en-GB" dirty="0">
                <a:solidFill>
                  <a:srgbClr val="000000"/>
                </a:solidFill>
                <a:latin typeface="Arial" panose="020B0604020202020204" pitchFamily="34" charset="0"/>
                <a:ea typeface="Calibri" panose="020F0502020204030204" pitchFamily="34" charset="0"/>
              </a:rPr>
              <a:t>will </a:t>
            </a:r>
            <a:r>
              <a:rPr lang="en-GB" b="1" dirty="0">
                <a:solidFill>
                  <a:srgbClr val="000000"/>
                </a:solidFill>
                <a:latin typeface="Arial" panose="020B0604020202020204" pitchFamily="34" charset="0"/>
                <a:ea typeface="Calibri" panose="020F0502020204030204" pitchFamily="34" charset="0"/>
              </a:rPr>
              <a:t>o</a:t>
            </a:r>
            <a:r>
              <a:rPr lang="en-GB" b="1" dirty="0">
                <a:solidFill>
                  <a:srgbClr val="000000"/>
                </a:solidFill>
                <a:effectLst/>
                <a:latin typeface="Arial" panose="020B0604020202020204" pitchFamily="34" charset="0"/>
                <a:ea typeface="Calibri" panose="020F0502020204030204" pitchFamily="34" charset="0"/>
              </a:rPr>
              <a:t>ngoing support and supervision </a:t>
            </a:r>
            <a:r>
              <a:rPr lang="en-GB" dirty="0">
                <a:solidFill>
                  <a:srgbClr val="000000"/>
                </a:solidFill>
                <a:effectLst/>
                <a:latin typeface="Arial" panose="020B0604020202020204" pitchFamily="34" charset="0"/>
                <a:ea typeface="Calibri" panose="020F0502020204030204" pitchFamily="34" charset="0"/>
              </a:rPr>
              <a:t>be delivered?</a:t>
            </a:r>
          </a:p>
          <a:p>
            <a:r>
              <a:rPr lang="en-GB" dirty="0">
                <a:solidFill>
                  <a:srgbClr val="000000"/>
                </a:solidFill>
                <a:latin typeface="Arial" panose="020B0604020202020204" pitchFamily="34" charset="0"/>
                <a:ea typeface="Calibri" panose="020F0502020204030204" pitchFamily="34" charset="0"/>
              </a:rPr>
              <a:t>Has this been </a:t>
            </a:r>
            <a:r>
              <a:rPr lang="en-GB" b="1" dirty="0">
                <a:solidFill>
                  <a:srgbClr val="000000"/>
                </a:solidFill>
                <a:effectLst/>
                <a:latin typeface="Arial" panose="020B0604020202020204" pitchFamily="34" charset="0"/>
                <a:ea typeface="Calibri" panose="020F0502020204030204" pitchFamily="34" charset="0"/>
              </a:rPr>
              <a:t>agreed with the delegator, the care provider and care workers</a:t>
            </a:r>
            <a:r>
              <a:rPr lang="en-GB" dirty="0">
                <a:solidFill>
                  <a:srgbClr val="000000"/>
                </a:solidFill>
                <a:effectLst/>
                <a:latin typeface="Arial" panose="020B0604020202020204" pitchFamily="34" charset="0"/>
                <a:ea typeface="Calibri" panose="020F0502020204030204" pitchFamily="34" charset="0"/>
              </a:rPr>
              <a:t>?</a:t>
            </a:r>
            <a:endParaRPr lang="en-GB"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3920428-0F33-9491-DE46-FE5D663BEB39}"/>
              </a:ext>
            </a:extLst>
          </p:cNvPr>
          <p:cNvSpPr>
            <a:spLocks noGrp="1"/>
          </p:cNvSpPr>
          <p:nvPr>
            <p:ph type="body" sz="quarter" idx="12"/>
          </p:nvPr>
        </p:nvSpPr>
        <p:spPr>
          <a:xfrm>
            <a:off x="490306" y="1420724"/>
            <a:ext cx="7324169" cy="731837"/>
          </a:xfrm>
        </p:spPr>
        <p:txBody>
          <a:bodyPr/>
          <a:lstStyle/>
          <a:p>
            <a:pPr marL="0" indent="0">
              <a:buNone/>
            </a:pPr>
            <a:r>
              <a:rPr lang="en-GB" sz="2800" dirty="0">
                <a:effectLst/>
                <a:latin typeface="Arial" panose="020B0604020202020204" pitchFamily="34" charset="0"/>
                <a:ea typeface="Calibri" panose="020F0502020204030204" pitchFamily="34" charset="0"/>
                <a:cs typeface="Times New Roman" panose="02020603050405020304" pitchFamily="18" charset="0"/>
              </a:rPr>
              <a:t>Must have </a:t>
            </a:r>
            <a:r>
              <a:rPr lang="en-GB" sz="2800"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clinical oversight of a regulated healthcare professional</a:t>
            </a:r>
            <a:endParaRPr lang="en-GB"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23656BF-6C9F-2E10-75AF-D103CC3D18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spTree>
    <p:extLst>
      <p:ext uri="{BB962C8B-B14F-4D97-AF65-F5344CB8AC3E}">
        <p14:creationId xmlns:p14="http://schemas.microsoft.com/office/powerpoint/2010/main" val="1450010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a:xfrm>
            <a:off x="490306" y="441326"/>
            <a:ext cx="8059054" cy="646811"/>
          </a:xfrm>
        </p:spPr>
        <p:txBody>
          <a:bodyPr/>
          <a:lstStyle/>
          <a:p>
            <a:r>
              <a:rPr lang="en-GB" dirty="0"/>
              <a:t>4. </a:t>
            </a:r>
            <a:r>
              <a:rPr lang="en-GB" sz="3600" b="1" dirty="0">
                <a:effectLst/>
                <a:latin typeface="Arial" panose="020B0604020202020204" pitchFamily="34" charset="0"/>
                <a:ea typeface="Calibri" panose="020F0502020204030204" pitchFamily="34" charset="0"/>
                <a:cs typeface="Times New Roman" panose="02020603050405020304" pitchFamily="18" charset="0"/>
              </a:rPr>
              <a:t>Monitoring and review </a:t>
            </a: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pic>
        <p:nvPicPr>
          <p:cNvPr id="5" name="Picture 4">
            <a:extLst>
              <a:ext uri="{FF2B5EF4-FFF2-40B4-BE49-F238E27FC236}">
                <a16:creationId xmlns:a16="http://schemas.microsoft.com/office/drawing/2014/main" id="{623656BF-6C9F-2E10-75AF-D103CC3D18D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pic>
        <p:nvPicPr>
          <p:cNvPr id="3" name="Blended Roles 3">
            <a:hlinkClick r:id="" action="ppaction://media"/>
            <a:extLst>
              <a:ext uri="{FF2B5EF4-FFF2-40B4-BE49-F238E27FC236}">
                <a16:creationId xmlns:a16="http://schemas.microsoft.com/office/drawing/2014/main" id="{647A3933-8563-4622-B864-A817F1AC146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3513" y="1865167"/>
            <a:ext cx="7915564" cy="4452505"/>
          </a:xfrm>
          <a:prstGeom prst="rect">
            <a:avLst/>
          </a:prstGeom>
        </p:spPr>
      </p:pic>
    </p:spTree>
    <p:extLst>
      <p:ext uri="{BB962C8B-B14F-4D97-AF65-F5344CB8AC3E}">
        <p14:creationId xmlns:p14="http://schemas.microsoft.com/office/powerpoint/2010/main" val="332568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01FDF1A-78E5-4E88-A8F0-D9101B8966A2}"/>
              </a:ext>
            </a:extLst>
          </p:cNvPr>
          <p:cNvSpPr txBox="1">
            <a:spLocks/>
          </p:cNvSpPr>
          <p:nvPr/>
        </p:nvSpPr>
        <p:spPr>
          <a:xfrm>
            <a:off x="1891729" y="1149730"/>
            <a:ext cx="7886700" cy="326350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p>
        </p:txBody>
      </p:sp>
      <p:sp>
        <p:nvSpPr>
          <p:cNvPr id="5" name="Title 1">
            <a:extLst>
              <a:ext uri="{FF2B5EF4-FFF2-40B4-BE49-F238E27FC236}">
                <a16:creationId xmlns:a16="http://schemas.microsoft.com/office/drawing/2014/main" id="{8B56143F-C7BB-F0F2-B00E-DDACFE60A728}"/>
              </a:ext>
            </a:extLst>
          </p:cNvPr>
          <p:cNvSpPr>
            <a:spLocks noGrp="1"/>
          </p:cNvSpPr>
          <p:nvPr>
            <p:ph type="title"/>
          </p:nvPr>
        </p:nvSpPr>
        <p:spPr>
          <a:xfrm>
            <a:off x="490306" y="441326"/>
            <a:ext cx="8059054" cy="646811"/>
          </a:xfrm>
        </p:spPr>
        <p:txBody>
          <a:bodyPr lIns="91440" tIns="45720" rIns="91440" bIns="45720" anchor="t"/>
          <a:lstStyle/>
          <a:p>
            <a:r>
              <a:rPr lang="en-GB" dirty="0">
                <a:latin typeface="Arial"/>
                <a:ea typeface="Calibri"/>
                <a:cs typeface="Times New Roman"/>
              </a:rPr>
              <a:t>Hayley Robertshaw</a:t>
            </a:r>
            <a:br>
              <a:rPr lang="en-GB" sz="3600" dirty="0">
                <a:effectLst/>
                <a:latin typeface="Arial" panose="020B0604020202020204" pitchFamily="34" charset="0"/>
                <a:ea typeface="Calibri" panose="020F0502020204030204" pitchFamily="34" charset="0"/>
                <a:cs typeface="Times New Roman" panose="02020603050405020304" pitchFamily="18" charset="0"/>
              </a:rPr>
            </a:b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cs typeface="Arial"/>
            </a:endParaRPr>
          </a:p>
        </p:txBody>
      </p:sp>
      <p:sp>
        <p:nvSpPr>
          <p:cNvPr id="8" name="Title 1">
            <a:extLst>
              <a:ext uri="{FF2B5EF4-FFF2-40B4-BE49-F238E27FC236}">
                <a16:creationId xmlns:a16="http://schemas.microsoft.com/office/drawing/2014/main" id="{C625B8DA-6EA6-35FC-3945-E122C17D0E89}"/>
              </a:ext>
            </a:extLst>
          </p:cNvPr>
          <p:cNvSpPr txBox="1">
            <a:spLocks/>
          </p:cNvSpPr>
          <p:nvPr/>
        </p:nvSpPr>
        <p:spPr>
          <a:xfrm>
            <a:off x="498093" y="1005317"/>
            <a:ext cx="8059054" cy="646811"/>
          </a:xfrm>
          <a:prstGeom prst="rect">
            <a:avLst/>
          </a:prstGeom>
          <a:noFill/>
          <a:ln w="12700">
            <a:noFill/>
          </a:ln>
        </p:spPr>
        <p:txBody>
          <a:bodyPr lIns="91440" tIns="45720" rIns="91440" bIns="45720" anchor="t"/>
          <a:lstStyle>
            <a:lvl1pPr algn="l" defTabSz="914400" rtl="0" eaLnBrk="1" latinLnBrk="0" hangingPunct="1">
              <a:lnSpc>
                <a:spcPct val="90000"/>
              </a:lnSpc>
              <a:spcBef>
                <a:spcPct val="0"/>
              </a:spcBef>
              <a:buNone/>
              <a:defRPr sz="3600" b="1" kern="1200">
                <a:solidFill>
                  <a:srgbClr val="005EB8"/>
                </a:solidFill>
                <a:latin typeface="+mj-lt"/>
                <a:ea typeface="+mj-ea"/>
                <a:cs typeface="+mj-cs"/>
              </a:defRPr>
            </a:lvl1pPr>
          </a:lstStyle>
          <a:p>
            <a:r>
              <a:rPr lang="en-GB" sz="2400" dirty="0">
                <a:latin typeface="Arial"/>
                <a:ea typeface="Calibri"/>
                <a:cs typeface="Times New Roman"/>
              </a:rPr>
              <a:t>Director of Care and Development, St Martins Care</a:t>
            </a:r>
            <a:br>
              <a:rPr lang="en-GB" dirty="0">
                <a:latin typeface="Arial" panose="020B0604020202020204" pitchFamily="34" charset="0"/>
                <a:ea typeface="Calibri" panose="020F0502020204030204" pitchFamily="34" charset="0"/>
                <a:cs typeface="Times New Roman" panose="02020603050405020304" pitchFamily="18" charset="0"/>
              </a:rPr>
            </a:br>
            <a:br>
              <a:rPr lang="en-GB" sz="1800" dirty="0">
                <a:latin typeface="Arial" panose="020B0604020202020204" pitchFamily="34" charset="0"/>
                <a:ea typeface="Calibri" panose="020F0502020204030204" pitchFamily="34" charset="0"/>
                <a:cs typeface="Times New Roman" panose="02020603050405020304" pitchFamily="18" charset="0"/>
              </a:rPr>
            </a:br>
            <a:endParaRPr lang="en-GB" dirty="0">
              <a:cs typeface="Arial"/>
            </a:endParaRPr>
          </a:p>
        </p:txBody>
      </p:sp>
      <p:pic>
        <p:nvPicPr>
          <p:cNvPr id="3" name="St Martin’s Care - 1">
            <a:hlinkClick r:id="" action="ppaction://media"/>
            <a:extLst>
              <a:ext uri="{FF2B5EF4-FFF2-40B4-BE49-F238E27FC236}">
                <a16:creationId xmlns:a16="http://schemas.microsoft.com/office/drawing/2014/main" id="{5178D3A9-71EE-7D80-8AF6-9147DDB708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8093" y="1605395"/>
            <a:ext cx="8303492" cy="4670714"/>
          </a:xfrm>
          <a:prstGeom prst="rect">
            <a:avLst/>
          </a:prstGeom>
        </p:spPr>
      </p:pic>
    </p:spTree>
    <p:extLst>
      <p:ext uri="{BB962C8B-B14F-4D97-AF65-F5344CB8AC3E}">
        <p14:creationId xmlns:p14="http://schemas.microsoft.com/office/powerpoint/2010/main" val="402430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800C1A-F5E6-B317-B4AA-F66362539D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9027" y="1686939"/>
            <a:ext cx="4535680" cy="4535680"/>
          </a:xfrm>
          <a:prstGeom prst="rect">
            <a:avLst/>
          </a:prstGeom>
        </p:spPr>
      </p:pic>
      <p:sp>
        <p:nvSpPr>
          <p:cNvPr id="12" name="Text Placeholder 2">
            <a:extLst>
              <a:ext uri="{FF2B5EF4-FFF2-40B4-BE49-F238E27FC236}">
                <a16:creationId xmlns:a16="http://schemas.microsoft.com/office/drawing/2014/main" id="{5B14E3ED-2772-4691-98EF-2E88B39092AA}"/>
              </a:ext>
            </a:extLst>
          </p:cNvPr>
          <p:cNvSpPr>
            <a:spLocks noGrp="1"/>
          </p:cNvSpPr>
          <p:nvPr>
            <p:ph type="body" sz="quarter" idx="11"/>
          </p:nvPr>
        </p:nvSpPr>
        <p:spPr>
          <a:xfrm>
            <a:off x="403955" y="896188"/>
            <a:ext cx="5805072" cy="646810"/>
          </a:xfrm>
        </p:spPr>
        <p:txBody>
          <a:bodyPr vert="horz" lIns="68580" tIns="34290" rIns="68580" bIns="34290" rtlCol="0" anchor="t">
            <a:noAutofit/>
          </a:bodyPr>
          <a:lstStyle/>
          <a:p>
            <a:pPr marL="0" indent="0">
              <a:buClr>
                <a:srgbClr val="E87722"/>
              </a:buClr>
              <a:buNone/>
            </a:pPr>
            <a:r>
              <a:rPr lang="en-US" sz="3600" b="1" dirty="0">
                <a:solidFill>
                  <a:schemeClr val="accent1"/>
                </a:solidFill>
                <a:cs typeface="Arial" panose="020B0604020202020204"/>
              </a:rPr>
              <a:t>We need your feedback</a:t>
            </a:r>
          </a:p>
          <a:p>
            <a:pPr marL="267635" indent="-267635">
              <a:buClr>
                <a:srgbClr val="E87722"/>
              </a:buClr>
              <a:buFont typeface="Wingdings" panose="05000000000000000000" pitchFamily="2" charset="2"/>
              <a:buChar char="ü"/>
            </a:pPr>
            <a:endParaRPr lang="en-US" dirty="0">
              <a:cs typeface="Arial" panose="020B0604020202020204"/>
            </a:endParaRPr>
          </a:p>
          <a:p>
            <a:pPr marL="267635" indent="-267635">
              <a:buClr>
                <a:srgbClr val="E87722"/>
              </a:buClr>
              <a:buFont typeface="Wingdings" panose="05000000000000000000" pitchFamily="2" charset="2"/>
              <a:buChar char="ü"/>
            </a:pPr>
            <a:endParaRPr lang="en-US" dirty="0">
              <a:cs typeface="Arial" panose="020B0604020202020204"/>
            </a:endParaRPr>
          </a:p>
        </p:txBody>
      </p:sp>
      <p:sp>
        <p:nvSpPr>
          <p:cNvPr id="6" name="Content Placeholder 2">
            <a:extLst>
              <a:ext uri="{FF2B5EF4-FFF2-40B4-BE49-F238E27FC236}">
                <a16:creationId xmlns:a16="http://schemas.microsoft.com/office/drawing/2014/main" id="{701FDF1A-78E5-4E88-A8F0-D9101B8966A2}"/>
              </a:ext>
            </a:extLst>
          </p:cNvPr>
          <p:cNvSpPr txBox="1">
            <a:spLocks/>
          </p:cNvSpPr>
          <p:nvPr/>
        </p:nvSpPr>
        <p:spPr>
          <a:xfrm>
            <a:off x="1891729" y="1149730"/>
            <a:ext cx="7886700" cy="326350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p>
        </p:txBody>
      </p:sp>
      <p:sp>
        <p:nvSpPr>
          <p:cNvPr id="2" name="Text Placeholder 2">
            <a:extLst>
              <a:ext uri="{FF2B5EF4-FFF2-40B4-BE49-F238E27FC236}">
                <a16:creationId xmlns:a16="http://schemas.microsoft.com/office/drawing/2014/main" id="{576ED82A-35A5-6BC9-8C48-DCB49AA5C228}"/>
              </a:ext>
            </a:extLst>
          </p:cNvPr>
          <p:cNvSpPr txBox="1">
            <a:spLocks/>
          </p:cNvSpPr>
          <p:nvPr/>
        </p:nvSpPr>
        <p:spPr>
          <a:xfrm>
            <a:off x="403955" y="2472991"/>
            <a:ext cx="6042565" cy="2963577"/>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Clr>
                <a:srgbClr val="005EB8"/>
              </a:buClr>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5EB8"/>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EB8"/>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5EB8"/>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5EB8"/>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87722"/>
              </a:buClr>
              <a:buFont typeface="Wingdings" pitchFamily="2" charset="2"/>
              <a:buNone/>
            </a:pPr>
            <a:r>
              <a:rPr lang="en-GB" dirty="0">
                <a:latin typeface="Arial" panose="020B0604020202020204" pitchFamily="34" charset="0"/>
                <a:ea typeface="Calibri" panose="020F0502020204030204" pitchFamily="34" charset="0"/>
                <a:cs typeface="Arial" panose="020B0604020202020204"/>
              </a:rPr>
              <a:t>We’re interested in feedback on the guiding principles and what works and doesn’t work in the supporting resources.</a:t>
            </a:r>
          </a:p>
          <a:p>
            <a:pPr marL="0" indent="0">
              <a:buClr>
                <a:srgbClr val="E87722"/>
              </a:buClr>
              <a:buFont typeface="Wingdings" pitchFamily="2" charset="2"/>
              <a:buNone/>
            </a:pPr>
            <a:endParaRPr lang="en-GB" sz="1100" dirty="0">
              <a:latin typeface="Arial" panose="020B0604020202020204" pitchFamily="34" charset="0"/>
              <a:ea typeface="Calibri" panose="020F0502020204030204" pitchFamily="34" charset="0"/>
              <a:cs typeface="Arial" panose="020B0604020202020204"/>
            </a:endParaRPr>
          </a:p>
          <a:p>
            <a:pPr marL="0" indent="0">
              <a:buClr>
                <a:srgbClr val="E87722"/>
              </a:buClr>
              <a:buFont typeface="Wingdings" pitchFamily="2" charset="2"/>
              <a:buNone/>
            </a:pPr>
            <a:r>
              <a:rPr lang="en-GB" dirty="0">
                <a:latin typeface="Arial" panose="020B0604020202020204" pitchFamily="34" charset="0"/>
                <a:ea typeface="Calibri" panose="020F0502020204030204" pitchFamily="34" charset="0"/>
                <a:cs typeface="Arial" panose="020B0604020202020204"/>
              </a:rPr>
              <a:t>Please send your suggestions and proposed improvements to:</a:t>
            </a:r>
          </a:p>
          <a:p>
            <a:pPr marL="0" indent="0">
              <a:buClr>
                <a:srgbClr val="E87722"/>
              </a:buClr>
              <a:buFont typeface="Wingdings" pitchFamily="2" charset="2"/>
              <a:buNone/>
            </a:pPr>
            <a:r>
              <a:rPr lang="en-GB" dirty="0">
                <a:latin typeface="Arial" panose="020B0604020202020204" pitchFamily="34" charset="0"/>
                <a:ea typeface="Calibri" panose="020F0502020204030204" pitchFamily="34" charset="0"/>
                <a:cs typeface="Arial" panose="020B0604020202020204"/>
                <a:hlinkClick r:id="rId4"/>
              </a:rPr>
              <a:t>delegatedhealthcare@yorkconsulting.co.uk</a:t>
            </a:r>
            <a:r>
              <a:rPr lang="en-GB" dirty="0">
                <a:latin typeface="Arial" panose="020B0604020202020204" pitchFamily="34" charset="0"/>
                <a:ea typeface="Calibri" panose="020F0502020204030204" pitchFamily="34" charset="0"/>
                <a:cs typeface="Arial" panose="020B0604020202020204"/>
              </a:rPr>
              <a:t> </a:t>
            </a:r>
          </a:p>
          <a:p>
            <a:pPr>
              <a:buClr>
                <a:srgbClr val="E87722"/>
              </a:buClr>
            </a:pPr>
            <a:endParaRPr lang="en-US" sz="2800" dirty="0">
              <a:cs typeface="Arial" panose="020B0604020202020204"/>
            </a:endParaRPr>
          </a:p>
          <a:p>
            <a:pPr>
              <a:buClr>
                <a:srgbClr val="E87722"/>
              </a:buClr>
            </a:pPr>
            <a:endParaRPr lang="en-US" dirty="0">
              <a:cs typeface="Arial" panose="020B0604020202020204"/>
            </a:endParaRPr>
          </a:p>
          <a:p>
            <a:pPr marL="267635" indent="-267635">
              <a:buClr>
                <a:srgbClr val="E87722"/>
              </a:buClr>
              <a:buFont typeface="Wingdings" pitchFamily="2" charset="2"/>
              <a:buChar char="ü"/>
            </a:pPr>
            <a:endParaRPr lang="en-US" dirty="0">
              <a:cs typeface="Arial" panose="020B0604020202020204"/>
            </a:endParaRPr>
          </a:p>
          <a:p>
            <a:pPr marL="267635" indent="-267635">
              <a:buClr>
                <a:srgbClr val="E87722"/>
              </a:buClr>
              <a:buFont typeface="Wingdings" pitchFamily="2" charset="2"/>
              <a:buChar char="ü"/>
            </a:pPr>
            <a:endParaRPr lang="en-US" dirty="0">
              <a:cs typeface="Arial" panose="020B0604020202020204"/>
            </a:endParaRPr>
          </a:p>
        </p:txBody>
      </p:sp>
    </p:spTree>
    <p:extLst>
      <p:ext uri="{BB962C8B-B14F-4D97-AF65-F5344CB8AC3E}">
        <p14:creationId xmlns:p14="http://schemas.microsoft.com/office/powerpoint/2010/main" val="2500080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A132C-8408-9B5B-FA0D-D199CF016C90}"/>
              </a:ext>
            </a:extLst>
          </p:cNvPr>
          <p:cNvSpPr>
            <a:spLocks noGrp="1"/>
          </p:cNvSpPr>
          <p:nvPr>
            <p:ph type="title"/>
          </p:nvPr>
        </p:nvSpPr>
        <p:spPr/>
        <p:txBody>
          <a:bodyPr/>
          <a:lstStyle/>
          <a:p>
            <a:r>
              <a:rPr lang="en-GB" dirty="0"/>
              <a:t>Introduction to the principles</a:t>
            </a:r>
          </a:p>
        </p:txBody>
      </p:sp>
      <p:sp>
        <p:nvSpPr>
          <p:cNvPr id="3" name="Text Placeholder 2">
            <a:extLst>
              <a:ext uri="{FF2B5EF4-FFF2-40B4-BE49-F238E27FC236}">
                <a16:creationId xmlns:a16="http://schemas.microsoft.com/office/drawing/2014/main" id="{E4E27000-E46D-6E59-649C-068F4C560F35}"/>
              </a:ext>
            </a:extLst>
          </p:cNvPr>
          <p:cNvSpPr>
            <a:spLocks noGrp="1"/>
          </p:cNvSpPr>
          <p:nvPr>
            <p:ph type="body" sz="quarter" idx="11"/>
          </p:nvPr>
        </p:nvSpPr>
        <p:spPr>
          <a:xfrm>
            <a:off x="490305" y="2549701"/>
            <a:ext cx="9309739" cy="3989830"/>
          </a:xfrm>
        </p:spPr>
        <p:txBody>
          <a:bodyPr/>
          <a:lstStyle/>
          <a:p>
            <a:pPr>
              <a:lnSpc>
                <a:spcPct val="107000"/>
              </a:lnSpc>
              <a:spcAft>
                <a:spcPts val="8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Tailored to people’s individual health outcomes for a </a:t>
            </a:r>
            <a:r>
              <a:rPr lang="en-GB" sz="2000"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better experience of care with greater choice and control.</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It’s not new</a:t>
            </a:r>
            <a:r>
              <a:rPr lang="en-GB" sz="2000" dirty="0">
                <a:effectLst/>
                <a:latin typeface="Arial" panose="020B0604020202020204" pitchFamily="34" charset="0"/>
                <a:ea typeface="Calibri" panose="020F0502020204030204" pitchFamily="34" charset="0"/>
                <a:cs typeface="Times New Roman" panose="02020603050405020304" pitchFamily="18" charset="0"/>
              </a:rPr>
              <a:t>; this has been happening for many years. </a:t>
            </a:r>
          </a:p>
          <a:p>
            <a:pPr>
              <a:lnSpc>
                <a:spcPct val="107000"/>
              </a:lnSpc>
              <a:spcAft>
                <a:spcPts val="800"/>
              </a:spcAft>
            </a:pPr>
            <a:r>
              <a:rPr lang="en-GB" sz="2000"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Voluntary </a:t>
            </a:r>
            <a:r>
              <a:rPr lang="en-GB" sz="2000" dirty="0">
                <a:effectLst/>
                <a:latin typeface="Arial" panose="020B0604020202020204" pitchFamily="34" charset="0"/>
                <a:ea typeface="Calibri" panose="020F0502020204030204" pitchFamily="34" charset="0"/>
                <a:cs typeface="Times New Roman" panose="02020603050405020304" pitchFamily="18" charset="0"/>
              </a:rPr>
              <a:t>guiding principles support person-centred, safe and effective delegation and decision-making.</a:t>
            </a:r>
          </a:p>
          <a:p>
            <a:pPr>
              <a:lnSpc>
                <a:spcPct val="107000"/>
              </a:lnSpc>
              <a:spcAft>
                <a:spcPts val="800"/>
              </a:spcAft>
            </a:pPr>
            <a:r>
              <a:rPr lang="en-GB" sz="2000"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No statutory requirement </a:t>
            </a:r>
            <a:r>
              <a:rPr lang="en-GB" sz="2000" dirty="0">
                <a:effectLst/>
                <a:latin typeface="Arial" panose="020B0604020202020204" pitchFamily="34" charset="0"/>
                <a:ea typeface="Calibri" panose="020F0502020204030204" pitchFamily="34" charset="0"/>
                <a:cs typeface="Times New Roman" panose="02020603050405020304" pitchFamily="18" charset="0"/>
              </a:rPr>
              <a:t>for social care providers or care workers to undertake delegated healthcare activities.</a:t>
            </a:r>
          </a:p>
          <a:p>
            <a:endParaRPr lang="en-GB" dirty="0"/>
          </a:p>
        </p:txBody>
      </p:sp>
      <p:sp>
        <p:nvSpPr>
          <p:cNvPr id="5" name="Text Placeholder 4">
            <a:extLst>
              <a:ext uri="{FF2B5EF4-FFF2-40B4-BE49-F238E27FC236}">
                <a16:creationId xmlns:a16="http://schemas.microsoft.com/office/drawing/2014/main" id="{C50B9284-0E64-C55F-ECF7-C68DA74B6DC9}"/>
              </a:ext>
            </a:extLst>
          </p:cNvPr>
          <p:cNvSpPr>
            <a:spLocks noGrp="1"/>
          </p:cNvSpPr>
          <p:nvPr>
            <p:ph type="body" sz="quarter" idx="12"/>
          </p:nvPr>
        </p:nvSpPr>
        <p:spPr>
          <a:xfrm>
            <a:off x="490303" y="1088137"/>
            <a:ext cx="9484969" cy="731837"/>
          </a:xfrm>
        </p:spPr>
        <p:txBody>
          <a:bodyPr/>
          <a:lstStyle/>
          <a:p>
            <a:pPr marL="0" indent="0">
              <a:buNone/>
            </a:pPr>
            <a:r>
              <a:rPr lang="en-GB" sz="2800" dirty="0">
                <a:effectLst/>
                <a:latin typeface="Arial" panose="020B0604020202020204" pitchFamily="34" charset="0"/>
                <a:ea typeface="Calibri" panose="020F0502020204030204" pitchFamily="34" charset="0"/>
                <a:cs typeface="Times New Roman" panose="02020603050405020304" pitchFamily="18" charset="0"/>
              </a:rPr>
              <a:t>A delegated healthcare activity, usually of a clinical nature,</a:t>
            </a:r>
            <a:r>
              <a:rPr lang="en-GB" dirty="0">
                <a:latin typeface="Arial" panose="020B0604020202020204" pitchFamily="34" charset="0"/>
                <a:ea typeface="Calibri" panose="020F0502020204030204" pitchFamily="34" charset="0"/>
                <a:cs typeface="Times New Roman" panose="02020603050405020304" pitchFamily="18" charset="0"/>
              </a:rPr>
              <a:t> is activity that </a:t>
            </a:r>
            <a:r>
              <a:rPr lang="en-GB" sz="2800" dirty="0">
                <a:effectLst/>
                <a:latin typeface="Arial" panose="020B0604020202020204" pitchFamily="34" charset="0"/>
                <a:ea typeface="Calibri" panose="020F0502020204030204" pitchFamily="34" charset="0"/>
                <a:cs typeface="Times New Roman" panose="02020603050405020304" pitchFamily="18" charset="0"/>
              </a:rPr>
              <a:t>a regulated healthcare professional delegates to a care worker.</a:t>
            </a:r>
          </a:p>
          <a:p>
            <a:pPr marL="0" indent="0">
              <a:buNone/>
            </a:pPr>
            <a:endParaRPr lang="en-GB" sz="2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370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27000-E46D-6E59-649C-068F4C560F35}"/>
              </a:ext>
            </a:extLst>
          </p:cNvPr>
          <p:cNvSpPr>
            <a:spLocks noGrp="1"/>
          </p:cNvSpPr>
          <p:nvPr>
            <p:ph type="body" sz="quarter" idx="11"/>
          </p:nvPr>
        </p:nvSpPr>
        <p:spPr>
          <a:xfrm>
            <a:off x="4262829" y="1537864"/>
            <a:ext cx="6236756" cy="3027962"/>
          </a:xfrm>
        </p:spPr>
        <p:txBody>
          <a:bodyPr lIns="91440" tIns="45720" rIns="91440" bIns="45720" anchor="t"/>
          <a:lstStyle/>
          <a:p>
            <a:pPr marL="0" indent="0">
              <a:buNone/>
            </a:pPr>
            <a:r>
              <a:rPr lang="en-GB" sz="3200" i="1" dirty="0">
                <a:solidFill>
                  <a:srgbClr val="005EB8"/>
                </a:solidFill>
                <a:cs typeface="Arial" panose="020B0604020202020204"/>
              </a:rPr>
              <a:t>"</a:t>
            </a:r>
            <a:r>
              <a:rPr lang="en-GB" i="1" dirty="0">
                <a:solidFill>
                  <a:schemeClr val="accent1"/>
                </a:solidFill>
                <a:ea typeface="+mn-lt"/>
                <a:cs typeface="+mn-lt"/>
              </a:rPr>
              <a:t>Given members of our profession have been providing comprehensive health and care support for many years, not to mention the ever-closer alignment of clinical and social care services, the time feels right to share and embed this best practice across the sector."</a:t>
            </a:r>
          </a:p>
          <a:p>
            <a:pPr marL="0" indent="0">
              <a:buNone/>
            </a:pPr>
            <a:r>
              <a:rPr lang="en-GB" b="1" dirty="0">
                <a:solidFill>
                  <a:schemeClr val="accent1"/>
                </a:solidFill>
                <a:cs typeface="Arial"/>
              </a:rPr>
              <a:t>Deborah Sturdy, Chief Nurse for Adult Social Care, Department of Health and Social Care</a:t>
            </a:r>
          </a:p>
        </p:txBody>
      </p:sp>
      <p:pic>
        <p:nvPicPr>
          <p:cNvPr id="1028" name="Picture 4" descr="Chief Nurse for Adult Social Care reflects on workforce reforms ...">
            <a:extLst>
              <a:ext uri="{FF2B5EF4-FFF2-40B4-BE49-F238E27FC236}">
                <a16:creationId xmlns:a16="http://schemas.microsoft.com/office/drawing/2014/main" id="{B6E59D08-58D9-FCF5-3D7F-B0274CFB7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47" y="1085374"/>
            <a:ext cx="3406923" cy="4252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744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5B14E3ED-2772-4691-98EF-2E88B39092AA}"/>
              </a:ext>
            </a:extLst>
          </p:cNvPr>
          <p:cNvSpPr>
            <a:spLocks noGrp="1"/>
          </p:cNvSpPr>
          <p:nvPr>
            <p:ph type="body" sz="quarter" idx="11"/>
          </p:nvPr>
        </p:nvSpPr>
        <p:spPr>
          <a:xfrm>
            <a:off x="405777" y="284275"/>
            <a:ext cx="5609816" cy="738615"/>
          </a:xfrm>
        </p:spPr>
        <p:txBody>
          <a:bodyPr vert="horz" lIns="68580" tIns="34290" rIns="68580" bIns="34290" rtlCol="0" anchor="t">
            <a:noAutofit/>
          </a:bodyPr>
          <a:lstStyle/>
          <a:p>
            <a:pPr marL="0" indent="0">
              <a:buClr>
                <a:srgbClr val="E87722"/>
              </a:buClr>
              <a:buNone/>
            </a:pPr>
            <a:r>
              <a:rPr lang="en-US" sz="3600" b="1" dirty="0">
                <a:solidFill>
                  <a:schemeClr val="accent1"/>
                </a:solidFill>
                <a:cs typeface="Arial" panose="020B0604020202020204"/>
              </a:rPr>
              <a:t>Guiding principles</a:t>
            </a:r>
          </a:p>
          <a:p>
            <a:pPr>
              <a:buClr>
                <a:srgbClr val="E87722"/>
              </a:buClr>
              <a:buFont typeface="Wingdings" panose="05000000000000000000" pitchFamily="2" charset="2"/>
              <a:buChar char="§"/>
            </a:pPr>
            <a:endParaRPr lang="en-US" sz="2800" dirty="0">
              <a:cs typeface="Arial" panose="020B0604020202020204"/>
            </a:endParaRPr>
          </a:p>
          <a:p>
            <a:pPr>
              <a:buClr>
                <a:srgbClr val="E87722"/>
              </a:buClr>
              <a:buFont typeface="Wingdings" panose="05000000000000000000" pitchFamily="2" charset="2"/>
              <a:buChar char="§"/>
            </a:pPr>
            <a:endParaRPr lang="en-US" dirty="0">
              <a:cs typeface="Arial" panose="020B0604020202020204"/>
            </a:endParaRPr>
          </a:p>
          <a:p>
            <a:pPr marL="267635" indent="-267635">
              <a:buClr>
                <a:srgbClr val="E87722"/>
              </a:buClr>
              <a:buFont typeface="Wingdings" panose="05000000000000000000" pitchFamily="2" charset="2"/>
              <a:buChar char="ü"/>
            </a:pPr>
            <a:endParaRPr lang="en-US" dirty="0">
              <a:cs typeface="Arial" panose="020B0604020202020204"/>
            </a:endParaRPr>
          </a:p>
          <a:p>
            <a:pPr marL="267635" indent="-267635">
              <a:buClr>
                <a:srgbClr val="E87722"/>
              </a:buClr>
              <a:buFont typeface="Wingdings" panose="05000000000000000000" pitchFamily="2" charset="2"/>
              <a:buChar char="ü"/>
            </a:pPr>
            <a:endParaRPr lang="en-US" dirty="0">
              <a:cs typeface="Arial" panose="020B0604020202020204"/>
            </a:endParaRPr>
          </a:p>
        </p:txBody>
      </p:sp>
      <p:sp>
        <p:nvSpPr>
          <p:cNvPr id="6" name="Content Placeholder 2">
            <a:extLst>
              <a:ext uri="{FF2B5EF4-FFF2-40B4-BE49-F238E27FC236}">
                <a16:creationId xmlns:a16="http://schemas.microsoft.com/office/drawing/2014/main" id="{701FDF1A-78E5-4E88-A8F0-D9101B8966A2}"/>
              </a:ext>
            </a:extLst>
          </p:cNvPr>
          <p:cNvSpPr txBox="1">
            <a:spLocks/>
          </p:cNvSpPr>
          <p:nvPr/>
        </p:nvSpPr>
        <p:spPr>
          <a:xfrm>
            <a:off x="1891729" y="1149730"/>
            <a:ext cx="7886700" cy="326350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p>
        </p:txBody>
      </p:sp>
      <p:pic>
        <p:nvPicPr>
          <p:cNvPr id="5" name="Picture 4">
            <a:hlinkClick r:id="rId3"/>
            <a:extLst>
              <a:ext uri="{FF2B5EF4-FFF2-40B4-BE49-F238E27FC236}">
                <a16:creationId xmlns:a16="http://schemas.microsoft.com/office/drawing/2014/main" id="{B6EE5BCA-0AED-AC9C-C649-FFF8295C7856}"/>
              </a:ext>
            </a:extLst>
          </p:cNvPr>
          <p:cNvPicPr>
            <a:picLocks noChangeAspect="1"/>
          </p:cNvPicPr>
          <p:nvPr/>
        </p:nvPicPr>
        <p:blipFill>
          <a:blip r:embed="rId4"/>
          <a:stretch>
            <a:fillRect/>
          </a:stretch>
        </p:blipFill>
        <p:spPr>
          <a:xfrm>
            <a:off x="521533" y="1427426"/>
            <a:ext cx="4400523" cy="4280844"/>
          </a:xfrm>
          <a:prstGeom prst="rect">
            <a:avLst/>
          </a:prstGeom>
        </p:spPr>
      </p:pic>
      <p:pic>
        <p:nvPicPr>
          <p:cNvPr id="3" name="Picture 2">
            <a:hlinkClick r:id="rId5"/>
            <a:extLst>
              <a:ext uri="{FF2B5EF4-FFF2-40B4-BE49-F238E27FC236}">
                <a16:creationId xmlns:a16="http://schemas.microsoft.com/office/drawing/2014/main" id="{1D3A9820-0309-1E2C-A91E-5410C44DA673}"/>
              </a:ext>
            </a:extLst>
          </p:cNvPr>
          <p:cNvPicPr>
            <a:picLocks noChangeAspect="1"/>
          </p:cNvPicPr>
          <p:nvPr/>
        </p:nvPicPr>
        <p:blipFill rotWithShape="1">
          <a:blip r:embed="rId6"/>
          <a:srcRect l="28271" t="13241" r="33580" b="7870"/>
          <a:stretch/>
        </p:blipFill>
        <p:spPr>
          <a:xfrm>
            <a:off x="5259784" y="117864"/>
            <a:ext cx="2322545" cy="3201955"/>
          </a:xfrm>
          <a:prstGeom prst="rect">
            <a:avLst/>
          </a:prstGeom>
          <a:ln>
            <a:noFill/>
          </a:ln>
          <a:effectLst>
            <a:outerShdw blurRad="292100" dist="139700" dir="2700000" algn="tl" rotWithShape="0">
              <a:srgbClr val="333333">
                <a:alpha val="65000"/>
              </a:srgbClr>
            </a:outerShdw>
          </a:effectLst>
        </p:spPr>
      </p:pic>
      <p:pic>
        <p:nvPicPr>
          <p:cNvPr id="7" name="Picture 6">
            <a:hlinkClick r:id="rId7"/>
            <a:extLst>
              <a:ext uri="{FF2B5EF4-FFF2-40B4-BE49-F238E27FC236}">
                <a16:creationId xmlns:a16="http://schemas.microsoft.com/office/drawing/2014/main" id="{84BBCF71-CDC2-2A95-9CEC-02EE2F562105}"/>
              </a:ext>
            </a:extLst>
          </p:cNvPr>
          <p:cNvPicPr>
            <a:picLocks noChangeAspect="1"/>
          </p:cNvPicPr>
          <p:nvPr/>
        </p:nvPicPr>
        <p:blipFill rotWithShape="1">
          <a:blip r:embed="rId8"/>
          <a:srcRect l="33333" t="13241" r="37963" b="26553"/>
          <a:stretch/>
        </p:blipFill>
        <p:spPr>
          <a:xfrm>
            <a:off x="7979384" y="265534"/>
            <a:ext cx="2322545" cy="324771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3AD82A1-FA84-38CB-23CA-12EFB2AAC8A5}"/>
              </a:ext>
            </a:extLst>
          </p:cNvPr>
          <p:cNvPicPr>
            <a:picLocks noChangeAspect="1"/>
          </p:cNvPicPr>
          <p:nvPr/>
        </p:nvPicPr>
        <p:blipFill rotWithShape="1">
          <a:blip r:embed="rId9"/>
          <a:srcRect l="11975" t="18889" r="20989" b="23029"/>
          <a:stretch/>
        </p:blipFill>
        <p:spPr>
          <a:xfrm>
            <a:off x="5565955" y="3679661"/>
            <a:ext cx="3407981" cy="1968500"/>
          </a:xfrm>
          <a:prstGeom prst="rect">
            <a:avLst/>
          </a:prstGeom>
          <a:ln>
            <a:noFill/>
          </a:ln>
          <a:effectLst>
            <a:outerShdw blurRad="292100" dist="139700" dir="2700000" algn="tl" rotWithShape="0">
              <a:srgbClr val="333333">
                <a:alpha val="65000"/>
              </a:srgbClr>
            </a:outerShdw>
          </a:effectLst>
        </p:spPr>
      </p:pic>
      <p:sp>
        <p:nvSpPr>
          <p:cNvPr id="2" name="Text Placeholder 2">
            <a:extLst>
              <a:ext uri="{FF2B5EF4-FFF2-40B4-BE49-F238E27FC236}">
                <a16:creationId xmlns:a16="http://schemas.microsoft.com/office/drawing/2014/main" id="{D765BAB0-258C-9489-C380-3487E3E3A6F5}"/>
              </a:ext>
            </a:extLst>
          </p:cNvPr>
          <p:cNvSpPr txBox="1">
            <a:spLocks/>
          </p:cNvSpPr>
          <p:nvPr/>
        </p:nvSpPr>
        <p:spPr>
          <a:xfrm>
            <a:off x="340325" y="5874681"/>
            <a:ext cx="9292625" cy="596910"/>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Clr>
                <a:srgbClr val="005EB8"/>
              </a:buClr>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5EB8"/>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EB8"/>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5EB8"/>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5EB8"/>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87722"/>
              </a:buClr>
              <a:buFont typeface="Wingdings" pitchFamily="2" charset="2"/>
              <a:buNone/>
            </a:pPr>
            <a:r>
              <a:rPr lang="en-US" sz="2800" dirty="0">
                <a:hlinkClick r:id="rId3"/>
              </a:rPr>
              <a:t>Delegated healthcare activities (skillsforcare.org.uk)</a:t>
            </a:r>
            <a:endParaRPr lang="en-US" sz="3600" b="1" dirty="0">
              <a:solidFill>
                <a:schemeClr val="accent1"/>
              </a:solidFill>
              <a:cs typeface="Arial" panose="020B0604020202020204"/>
            </a:endParaRPr>
          </a:p>
          <a:p>
            <a:pPr>
              <a:buClr>
                <a:srgbClr val="E87722"/>
              </a:buClr>
            </a:pPr>
            <a:endParaRPr lang="en-GB" sz="1800" dirty="0">
              <a:latin typeface="Arial" panose="020B0604020202020204" pitchFamily="34" charset="0"/>
              <a:ea typeface="Calibri" panose="020F0502020204030204" pitchFamily="34" charset="0"/>
              <a:cs typeface="Arial" panose="020B0604020202020204"/>
            </a:endParaRPr>
          </a:p>
          <a:p>
            <a:pPr>
              <a:buClr>
                <a:srgbClr val="E87722"/>
              </a:buClr>
            </a:pPr>
            <a:endParaRPr lang="en-US" sz="2800" dirty="0">
              <a:cs typeface="Arial" panose="020B0604020202020204"/>
            </a:endParaRPr>
          </a:p>
          <a:p>
            <a:pPr>
              <a:buClr>
                <a:srgbClr val="E87722"/>
              </a:buClr>
            </a:pPr>
            <a:endParaRPr lang="en-US" dirty="0">
              <a:cs typeface="Arial" panose="020B0604020202020204"/>
            </a:endParaRPr>
          </a:p>
          <a:p>
            <a:pPr marL="267635" indent="-267635">
              <a:buClr>
                <a:srgbClr val="E87722"/>
              </a:buClr>
              <a:buFont typeface="Wingdings" pitchFamily="2" charset="2"/>
              <a:buChar char="ü"/>
            </a:pPr>
            <a:endParaRPr lang="en-US" dirty="0">
              <a:cs typeface="Arial" panose="020B0604020202020204"/>
            </a:endParaRPr>
          </a:p>
          <a:p>
            <a:pPr marL="267635" indent="-267635">
              <a:buClr>
                <a:srgbClr val="E87722"/>
              </a:buClr>
              <a:buFont typeface="Wingdings" pitchFamily="2" charset="2"/>
              <a:buChar char="ü"/>
            </a:pPr>
            <a:endParaRPr lang="en-US" dirty="0">
              <a:cs typeface="Arial" panose="020B0604020202020204"/>
            </a:endParaRPr>
          </a:p>
        </p:txBody>
      </p:sp>
    </p:spTree>
    <p:extLst>
      <p:ext uri="{BB962C8B-B14F-4D97-AF65-F5344CB8AC3E}">
        <p14:creationId xmlns:p14="http://schemas.microsoft.com/office/powerpoint/2010/main" val="2437104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5B14E3ED-2772-4691-98EF-2E88B39092AA}"/>
              </a:ext>
            </a:extLst>
          </p:cNvPr>
          <p:cNvSpPr>
            <a:spLocks noGrp="1"/>
          </p:cNvSpPr>
          <p:nvPr>
            <p:ph type="body" sz="quarter" idx="11"/>
          </p:nvPr>
        </p:nvSpPr>
        <p:spPr>
          <a:xfrm>
            <a:off x="332953" y="288099"/>
            <a:ext cx="8216286" cy="736406"/>
          </a:xfrm>
        </p:spPr>
        <p:txBody>
          <a:bodyPr vert="horz" lIns="68580" tIns="34290" rIns="68580" bIns="34290" rtlCol="0" anchor="t">
            <a:noAutofit/>
          </a:bodyPr>
          <a:lstStyle/>
          <a:p>
            <a:pPr marL="0" indent="0">
              <a:buClr>
                <a:srgbClr val="E87722"/>
              </a:buClr>
              <a:buNone/>
            </a:pPr>
            <a:r>
              <a:rPr lang="en-US" sz="3600" b="1" dirty="0">
                <a:solidFill>
                  <a:schemeClr val="accent1"/>
                </a:solidFill>
                <a:cs typeface="Arial" panose="020B0604020202020204"/>
              </a:rPr>
              <a:t>Supporting resources</a:t>
            </a:r>
          </a:p>
          <a:p>
            <a:pPr marL="0" indent="0">
              <a:buClr>
                <a:srgbClr val="E87722"/>
              </a:buClr>
              <a:buNone/>
            </a:pPr>
            <a:endParaRPr lang="en-US" sz="3600" b="1" dirty="0">
              <a:solidFill>
                <a:schemeClr val="accent1"/>
              </a:solidFill>
              <a:cs typeface="Arial" panose="020B0604020202020204"/>
            </a:endParaRPr>
          </a:p>
          <a:p>
            <a:pPr>
              <a:buClr>
                <a:srgbClr val="E87722"/>
              </a:buClr>
              <a:buFont typeface="Wingdings" panose="05000000000000000000" pitchFamily="2" charset="2"/>
              <a:buChar char="§"/>
            </a:pPr>
            <a:endParaRPr lang="en-US" sz="2800" dirty="0">
              <a:cs typeface="Arial" panose="020B0604020202020204"/>
            </a:endParaRPr>
          </a:p>
          <a:p>
            <a:pPr>
              <a:buClr>
                <a:srgbClr val="E87722"/>
              </a:buClr>
              <a:buFont typeface="Wingdings" panose="05000000000000000000" pitchFamily="2" charset="2"/>
              <a:buChar char="§"/>
            </a:pPr>
            <a:endParaRPr lang="en-US" dirty="0">
              <a:cs typeface="Arial" panose="020B0604020202020204"/>
            </a:endParaRPr>
          </a:p>
          <a:p>
            <a:pPr marL="267635" indent="-267635">
              <a:buClr>
                <a:srgbClr val="E87722"/>
              </a:buClr>
              <a:buFont typeface="Wingdings" panose="05000000000000000000" pitchFamily="2" charset="2"/>
              <a:buChar char="ü"/>
            </a:pPr>
            <a:endParaRPr lang="en-US" dirty="0">
              <a:cs typeface="Arial" panose="020B0604020202020204"/>
            </a:endParaRPr>
          </a:p>
          <a:p>
            <a:pPr marL="267635" indent="-267635">
              <a:buClr>
                <a:srgbClr val="E87722"/>
              </a:buClr>
              <a:buFont typeface="Wingdings" panose="05000000000000000000" pitchFamily="2" charset="2"/>
              <a:buChar char="ü"/>
            </a:pPr>
            <a:endParaRPr lang="en-US" dirty="0">
              <a:cs typeface="Arial" panose="020B0604020202020204"/>
            </a:endParaRPr>
          </a:p>
        </p:txBody>
      </p:sp>
      <p:sp>
        <p:nvSpPr>
          <p:cNvPr id="6" name="Content Placeholder 2">
            <a:extLst>
              <a:ext uri="{FF2B5EF4-FFF2-40B4-BE49-F238E27FC236}">
                <a16:creationId xmlns:a16="http://schemas.microsoft.com/office/drawing/2014/main" id="{701FDF1A-78E5-4E88-A8F0-D9101B8966A2}"/>
              </a:ext>
            </a:extLst>
          </p:cNvPr>
          <p:cNvSpPr txBox="1">
            <a:spLocks/>
          </p:cNvSpPr>
          <p:nvPr/>
        </p:nvSpPr>
        <p:spPr>
          <a:xfrm>
            <a:off x="1891729" y="1149730"/>
            <a:ext cx="7886700" cy="326350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p>
        </p:txBody>
      </p:sp>
      <p:pic>
        <p:nvPicPr>
          <p:cNvPr id="16" name="Picture 15">
            <a:hlinkClick r:id="rId3"/>
            <a:extLst>
              <a:ext uri="{FF2B5EF4-FFF2-40B4-BE49-F238E27FC236}">
                <a16:creationId xmlns:a16="http://schemas.microsoft.com/office/drawing/2014/main" id="{53931776-67E8-20CD-2A76-1303860B2702}"/>
              </a:ext>
            </a:extLst>
          </p:cNvPr>
          <p:cNvPicPr>
            <a:picLocks noChangeAspect="1"/>
          </p:cNvPicPr>
          <p:nvPr/>
        </p:nvPicPr>
        <p:blipFill rotWithShape="1">
          <a:blip r:embed="rId4"/>
          <a:srcRect l="28544" t="13824" r="34167" b="6258"/>
          <a:stretch/>
        </p:blipFill>
        <p:spPr>
          <a:xfrm>
            <a:off x="3591422" y="1053382"/>
            <a:ext cx="1955296" cy="2793744"/>
          </a:xfrm>
          <a:prstGeom prst="rect">
            <a:avLst/>
          </a:prstGeom>
          <a:ln>
            <a:noFill/>
          </a:ln>
          <a:effectLst>
            <a:outerShdw blurRad="292100" dist="139700" dir="2700000" algn="tl" rotWithShape="0">
              <a:srgbClr val="333333">
                <a:alpha val="65000"/>
              </a:srgbClr>
            </a:outerShdw>
          </a:effectLst>
        </p:spPr>
      </p:pic>
      <p:pic>
        <p:nvPicPr>
          <p:cNvPr id="18" name="Picture 17">
            <a:hlinkClick r:id="rId5"/>
            <a:extLst>
              <a:ext uri="{FF2B5EF4-FFF2-40B4-BE49-F238E27FC236}">
                <a16:creationId xmlns:a16="http://schemas.microsoft.com/office/drawing/2014/main" id="{C7D450E4-61F6-1898-8694-6B3A4997ED5A}"/>
              </a:ext>
            </a:extLst>
          </p:cNvPr>
          <p:cNvPicPr>
            <a:picLocks noChangeAspect="1"/>
          </p:cNvPicPr>
          <p:nvPr/>
        </p:nvPicPr>
        <p:blipFill rotWithShape="1">
          <a:blip r:embed="rId6"/>
          <a:srcRect l="28544" t="13108" r="33676" b="6830"/>
          <a:stretch/>
        </p:blipFill>
        <p:spPr>
          <a:xfrm>
            <a:off x="4007407" y="1949641"/>
            <a:ext cx="1977484" cy="2793744"/>
          </a:xfrm>
          <a:prstGeom prst="rect">
            <a:avLst/>
          </a:prstGeom>
          <a:ln>
            <a:noFill/>
          </a:ln>
          <a:effectLst>
            <a:outerShdw blurRad="292100" dist="139700" dir="2700000" algn="tl" rotWithShape="0">
              <a:srgbClr val="333333">
                <a:alpha val="65000"/>
              </a:srgbClr>
            </a:outerShdw>
          </a:effectLst>
        </p:spPr>
      </p:pic>
      <p:pic>
        <p:nvPicPr>
          <p:cNvPr id="20" name="Picture 19">
            <a:hlinkClick r:id="rId7"/>
            <a:extLst>
              <a:ext uri="{FF2B5EF4-FFF2-40B4-BE49-F238E27FC236}">
                <a16:creationId xmlns:a16="http://schemas.microsoft.com/office/drawing/2014/main" id="{5C3A8481-1A06-5D85-9A14-94FCA400903D}"/>
              </a:ext>
            </a:extLst>
          </p:cNvPr>
          <p:cNvPicPr>
            <a:picLocks noChangeAspect="1"/>
          </p:cNvPicPr>
          <p:nvPr/>
        </p:nvPicPr>
        <p:blipFill rotWithShape="1">
          <a:blip r:embed="rId8"/>
          <a:srcRect l="28544" t="13906" r="33567" b="6831"/>
          <a:stretch/>
        </p:blipFill>
        <p:spPr>
          <a:xfrm>
            <a:off x="3313671" y="2782366"/>
            <a:ext cx="1977483" cy="2757943"/>
          </a:xfrm>
          <a:prstGeom prst="rect">
            <a:avLst/>
          </a:prstGeom>
          <a:ln>
            <a:noFill/>
          </a:ln>
          <a:effectLst>
            <a:outerShdw blurRad="292100" dist="139700" dir="2700000" algn="tl" rotWithShape="0">
              <a:srgbClr val="333333">
                <a:alpha val="65000"/>
              </a:srgbClr>
            </a:outerShdw>
          </a:effectLst>
        </p:spPr>
      </p:pic>
      <p:pic>
        <p:nvPicPr>
          <p:cNvPr id="22" name="Picture 21">
            <a:hlinkClick r:id="rId9"/>
            <a:extLst>
              <a:ext uri="{FF2B5EF4-FFF2-40B4-BE49-F238E27FC236}">
                <a16:creationId xmlns:a16="http://schemas.microsoft.com/office/drawing/2014/main" id="{3642AA2A-6E27-B9D3-A140-D5040AD2282E}"/>
              </a:ext>
            </a:extLst>
          </p:cNvPr>
          <p:cNvPicPr>
            <a:picLocks noChangeAspect="1"/>
          </p:cNvPicPr>
          <p:nvPr/>
        </p:nvPicPr>
        <p:blipFill rotWithShape="1">
          <a:blip r:embed="rId10"/>
          <a:srcRect l="28544" t="13108" r="33676" b="7485"/>
          <a:stretch/>
        </p:blipFill>
        <p:spPr>
          <a:xfrm>
            <a:off x="4035639" y="3597286"/>
            <a:ext cx="1945133" cy="2725578"/>
          </a:xfrm>
          <a:prstGeom prst="rect">
            <a:avLst/>
          </a:prstGeom>
          <a:ln>
            <a:noFill/>
          </a:ln>
          <a:effectLst>
            <a:outerShdw blurRad="292100" dist="139700" dir="2700000" algn="tl" rotWithShape="0">
              <a:srgbClr val="333333">
                <a:alpha val="65000"/>
              </a:srgbClr>
            </a:outerShdw>
          </a:effectLst>
        </p:spPr>
      </p:pic>
      <p:pic>
        <p:nvPicPr>
          <p:cNvPr id="7" name="Picture 6">
            <a:hlinkClick r:id="rId11"/>
            <a:extLst>
              <a:ext uri="{FF2B5EF4-FFF2-40B4-BE49-F238E27FC236}">
                <a16:creationId xmlns:a16="http://schemas.microsoft.com/office/drawing/2014/main" id="{F57603B0-6ADF-ABEA-C470-ED1B89C92F0C}"/>
              </a:ext>
            </a:extLst>
          </p:cNvPr>
          <p:cNvPicPr>
            <a:picLocks noChangeAspect="1"/>
          </p:cNvPicPr>
          <p:nvPr/>
        </p:nvPicPr>
        <p:blipFill rotWithShape="1">
          <a:blip r:embed="rId12"/>
          <a:srcRect l="28761" t="13108" r="32919" b="5546"/>
          <a:stretch/>
        </p:blipFill>
        <p:spPr>
          <a:xfrm>
            <a:off x="332953" y="1418161"/>
            <a:ext cx="2725154" cy="3856704"/>
          </a:xfrm>
          <a:prstGeom prst="rect">
            <a:avLst/>
          </a:prstGeom>
          <a:ln>
            <a:noFill/>
          </a:ln>
          <a:effectLst>
            <a:outerShdw blurRad="292100" dist="139700" dir="2700000" algn="tl" rotWithShape="0">
              <a:srgbClr val="333333">
                <a:alpha val="65000"/>
              </a:srgbClr>
            </a:outerShdw>
          </a:effectLst>
        </p:spPr>
      </p:pic>
      <p:pic>
        <p:nvPicPr>
          <p:cNvPr id="13" name="Picture 12">
            <a:hlinkClick r:id="rId13"/>
            <a:extLst>
              <a:ext uri="{FF2B5EF4-FFF2-40B4-BE49-F238E27FC236}">
                <a16:creationId xmlns:a16="http://schemas.microsoft.com/office/drawing/2014/main" id="{4743B1DC-01DD-96D5-3383-28F12C0B8291}"/>
              </a:ext>
            </a:extLst>
          </p:cNvPr>
          <p:cNvPicPr>
            <a:picLocks noChangeAspect="1"/>
          </p:cNvPicPr>
          <p:nvPr/>
        </p:nvPicPr>
        <p:blipFill rotWithShape="1">
          <a:blip r:embed="rId14"/>
          <a:srcRect l="28761" t="14566" r="32546" b="7803"/>
          <a:stretch/>
        </p:blipFill>
        <p:spPr>
          <a:xfrm>
            <a:off x="6359945" y="772633"/>
            <a:ext cx="2605257" cy="3484695"/>
          </a:xfrm>
          <a:prstGeom prst="rect">
            <a:avLst/>
          </a:prstGeom>
          <a:ln>
            <a:noFill/>
          </a:ln>
          <a:effectLst>
            <a:outerShdw blurRad="292100" dist="139700" dir="2700000" algn="tl" rotWithShape="0">
              <a:srgbClr val="333333">
                <a:alpha val="65000"/>
              </a:srgbClr>
            </a:outerShdw>
          </a:effectLst>
        </p:spPr>
      </p:pic>
      <p:pic>
        <p:nvPicPr>
          <p:cNvPr id="17" name="Picture 16">
            <a:hlinkClick r:id="rId15"/>
            <a:extLst>
              <a:ext uri="{FF2B5EF4-FFF2-40B4-BE49-F238E27FC236}">
                <a16:creationId xmlns:a16="http://schemas.microsoft.com/office/drawing/2014/main" id="{EC6E1B0C-CF81-6A13-3F29-1FAFC1F47E4B}"/>
              </a:ext>
            </a:extLst>
          </p:cNvPr>
          <p:cNvPicPr>
            <a:picLocks noChangeAspect="1"/>
          </p:cNvPicPr>
          <p:nvPr/>
        </p:nvPicPr>
        <p:blipFill rotWithShape="1">
          <a:blip r:embed="rId16"/>
          <a:srcRect l="28238" t="15360" r="32695" b="5770"/>
          <a:stretch/>
        </p:blipFill>
        <p:spPr>
          <a:xfrm>
            <a:off x="7299780" y="2713879"/>
            <a:ext cx="2666176" cy="3588443"/>
          </a:xfrm>
          <a:prstGeom prst="rect">
            <a:avLst/>
          </a:prstGeom>
          <a:ln>
            <a:noFill/>
          </a:ln>
          <a:effectLst>
            <a:outerShdw blurRad="292100" dist="139700" dir="2700000" algn="tl" rotWithShape="0">
              <a:srgbClr val="333333">
                <a:alpha val="65000"/>
              </a:srgbClr>
            </a:outerShdw>
          </a:effectLst>
        </p:spPr>
      </p:pic>
      <p:sp>
        <p:nvSpPr>
          <p:cNvPr id="2" name="Text Placeholder 2">
            <a:extLst>
              <a:ext uri="{FF2B5EF4-FFF2-40B4-BE49-F238E27FC236}">
                <a16:creationId xmlns:a16="http://schemas.microsoft.com/office/drawing/2014/main" id="{23DB0010-816E-34F7-8F59-52B6A9742575}"/>
              </a:ext>
            </a:extLst>
          </p:cNvPr>
          <p:cNvSpPr txBox="1">
            <a:spLocks/>
          </p:cNvSpPr>
          <p:nvPr/>
        </p:nvSpPr>
        <p:spPr>
          <a:xfrm>
            <a:off x="333975" y="5732901"/>
            <a:ext cx="2901489" cy="596910"/>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Clr>
                <a:srgbClr val="005EB8"/>
              </a:buClr>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5EB8"/>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EB8"/>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5EB8"/>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5EB8"/>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87722"/>
              </a:buClr>
              <a:buFont typeface="Wingdings" pitchFamily="2" charset="2"/>
              <a:buNone/>
            </a:pPr>
            <a:r>
              <a:rPr lang="en-US" sz="1600" dirty="0">
                <a:hlinkClick r:id="rId17"/>
              </a:rPr>
              <a:t>Delegated healthcare activities (skillsforcare.org.uk)</a:t>
            </a:r>
            <a:endParaRPr lang="en-US" sz="1600" b="1" dirty="0">
              <a:solidFill>
                <a:schemeClr val="accent1"/>
              </a:solidFill>
              <a:cs typeface="Arial" panose="020B0604020202020204"/>
            </a:endParaRPr>
          </a:p>
          <a:p>
            <a:pPr>
              <a:buClr>
                <a:srgbClr val="E87722"/>
              </a:buClr>
            </a:pPr>
            <a:endParaRPr lang="en-GB" sz="1600" dirty="0">
              <a:latin typeface="Arial" panose="020B0604020202020204" pitchFamily="34" charset="0"/>
              <a:ea typeface="Calibri" panose="020F0502020204030204" pitchFamily="34" charset="0"/>
              <a:cs typeface="Arial" panose="020B0604020202020204"/>
            </a:endParaRPr>
          </a:p>
          <a:p>
            <a:pPr>
              <a:buClr>
                <a:srgbClr val="E87722"/>
              </a:buClr>
            </a:pPr>
            <a:endParaRPr lang="en-US" sz="1600" dirty="0">
              <a:cs typeface="Arial" panose="020B0604020202020204"/>
            </a:endParaRPr>
          </a:p>
          <a:p>
            <a:pPr>
              <a:buClr>
                <a:srgbClr val="E87722"/>
              </a:buClr>
            </a:pPr>
            <a:endParaRPr lang="en-US" sz="1600" dirty="0">
              <a:cs typeface="Arial" panose="020B0604020202020204"/>
            </a:endParaRPr>
          </a:p>
          <a:p>
            <a:pPr marL="267635" indent="-267635">
              <a:buClr>
                <a:srgbClr val="E87722"/>
              </a:buClr>
              <a:buFont typeface="Wingdings" pitchFamily="2" charset="2"/>
              <a:buChar char="ü"/>
            </a:pPr>
            <a:endParaRPr lang="en-US" sz="1600" dirty="0">
              <a:cs typeface="Arial" panose="020B0604020202020204"/>
            </a:endParaRPr>
          </a:p>
          <a:p>
            <a:pPr marL="267635" indent="-267635">
              <a:buClr>
                <a:srgbClr val="E87722"/>
              </a:buClr>
              <a:buFont typeface="Wingdings" pitchFamily="2" charset="2"/>
              <a:buChar char="ü"/>
            </a:pPr>
            <a:endParaRPr lang="en-US" sz="1600" dirty="0">
              <a:cs typeface="Arial" panose="020B0604020202020204"/>
            </a:endParaRPr>
          </a:p>
        </p:txBody>
      </p:sp>
    </p:spTree>
    <p:extLst>
      <p:ext uri="{BB962C8B-B14F-4D97-AF65-F5344CB8AC3E}">
        <p14:creationId xmlns:p14="http://schemas.microsoft.com/office/powerpoint/2010/main" val="357372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9D0D60-7224-46DC-666B-B87C38D230AB}"/>
              </a:ext>
            </a:extLst>
          </p:cNvPr>
          <p:cNvPicPr>
            <a:picLocks noChangeAspect="1"/>
          </p:cNvPicPr>
          <p:nvPr/>
        </p:nvPicPr>
        <p:blipFill rotWithShape="1">
          <a:blip r:embed="rId3"/>
          <a:srcRect l="24579" t="30152" r="24814" b="32115"/>
          <a:stretch/>
        </p:blipFill>
        <p:spPr>
          <a:xfrm>
            <a:off x="5402932" y="1148631"/>
            <a:ext cx="4819891" cy="2478720"/>
          </a:xfrm>
          <a:prstGeom prst="rect">
            <a:avLst/>
          </a:prstGeom>
        </p:spPr>
      </p:pic>
      <p:sp>
        <p:nvSpPr>
          <p:cNvPr id="12" name="Text Placeholder 2">
            <a:extLst>
              <a:ext uri="{FF2B5EF4-FFF2-40B4-BE49-F238E27FC236}">
                <a16:creationId xmlns:a16="http://schemas.microsoft.com/office/drawing/2014/main" id="{5B14E3ED-2772-4691-98EF-2E88B39092AA}"/>
              </a:ext>
            </a:extLst>
          </p:cNvPr>
          <p:cNvSpPr>
            <a:spLocks noGrp="1"/>
          </p:cNvSpPr>
          <p:nvPr>
            <p:ph type="body" sz="quarter" idx="11"/>
          </p:nvPr>
        </p:nvSpPr>
        <p:spPr>
          <a:xfrm>
            <a:off x="284985" y="250195"/>
            <a:ext cx="8216286" cy="736406"/>
          </a:xfrm>
        </p:spPr>
        <p:txBody>
          <a:bodyPr vert="horz" lIns="68580" tIns="34290" rIns="68580" bIns="34290" rtlCol="0" anchor="t">
            <a:noAutofit/>
          </a:bodyPr>
          <a:lstStyle/>
          <a:p>
            <a:pPr marL="0" indent="0">
              <a:buClr>
                <a:srgbClr val="E87722"/>
              </a:buClr>
              <a:buNone/>
            </a:pPr>
            <a:r>
              <a:rPr lang="en-US" sz="3600" b="1" dirty="0">
                <a:solidFill>
                  <a:schemeClr val="accent1"/>
                </a:solidFill>
                <a:cs typeface="Arial" panose="020B0604020202020204"/>
              </a:rPr>
              <a:t>Short videos</a:t>
            </a:r>
          </a:p>
          <a:p>
            <a:pPr marL="0" indent="0">
              <a:buClr>
                <a:srgbClr val="E87722"/>
              </a:buClr>
              <a:buNone/>
            </a:pPr>
            <a:endParaRPr lang="en-US" sz="3600" b="1" dirty="0">
              <a:solidFill>
                <a:schemeClr val="accent1"/>
              </a:solidFill>
              <a:cs typeface="Arial" panose="020B0604020202020204"/>
            </a:endParaRPr>
          </a:p>
          <a:p>
            <a:pPr>
              <a:buClr>
                <a:srgbClr val="E87722"/>
              </a:buClr>
              <a:buFont typeface="Wingdings" panose="05000000000000000000" pitchFamily="2" charset="2"/>
              <a:buChar char="§"/>
            </a:pPr>
            <a:endParaRPr lang="en-US" sz="2800" dirty="0">
              <a:cs typeface="Arial" panose="020B0604020202020204"/>
            </a:endParaRPr>
          </a:p>
          <a:p>
            <a:pPr>
              <a:buClr>
                <a:srgbClr val="E87722"/>
              </a:buClr>
              <a:buFont typeface="Wingdings" panose="05000000000000000000" pitchFamily="2" charset="2"/>
              <a:buChar char="§"/>
            </a:pPr>
            <a:endParaRPr lang="en-US" dirty="0">
              <a:cs typeface="Arial" panose="020B0604020202020204"/>
            </a:endParaRPr>
          </a:p>
          <a:p>
            <a:pPr marL="267335" indent="-267335">
              <a:buClr>
                <a:srgbClr val="E87722"/>
              </a:buClr>
              <a:buFont typeface="Wingdings" panose="05000000000000000000" pitchFamily="2" charset="2"/>
              <a:buChar char="ü"/>
            </a:pPr>
            <a:endParaRPr lang="en-US" dirty="0">
              <a:cs typeface="Arial" panose="020B0604020202020204"/>
            </a:endParaRPr>
          </a:p>
          <a:p>
            <a:pPr marL="267335" indent="-267335">
              <a:buClr>
                <a:srgbClr val="E87722"/>
              </a:buClr>
              <a:buFont typeface="Wingdings" panose="05000000000000000000" pitchFamily="2" charset="2"/>
              <a:buChar char="ü"/>
            </a:pPr>
            <a:endParaRPr lang="en-US" dirty="0">
              <a:cs typeface="Arial" panose="020B0604020202020204"/>
            </a:endParaRPr>
          </a:p>
        </p:txBody>
      </p:sp>
      <p:sp>
        <p:nvSpPr>
          <p:cNvPr id="6" name="Content Placeholder 2">
            <a:extLst>
              <a:ext uri="{FF2B5EF4-FFF2-40B4-BE49-F238E27FC236}">
                <a16:creationId xmlns:a16="http://schemas.microsoft.com/office/drawing/2014/main" id="{701FDF1A-78E5-4E88-A8F0-D9101B8966A2}"/>
              </a:ext>
            </a:extLst>
          </p:cNvPr>
          <p:cNvSpPr txBox="1">
            <a:spLocks/>
          </p:cNvSpPr>
          <p:nvPr/>
        </p:nvSpPr>
        <p:spPr>
          <a:xfrm>
            <a:off x="1891729" y="1149730"/>
            <a:ext cx="7886700" cy="326350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p>
        </p:txBody>
      </p:sp>
      <p:sp>
        <p:nvSpPr>
          <p:cNvPr id="3" name="Text Placeholder 2">
            <a:extLst>
              <a:ext uri="{FF2B5EF4-FFF2-40B4-BE49-F238E27FC236}">
                <a16:creationId xmlns:a16="http://schemas.microsoft.com/office/drawing/2014/main" id="{0D61D24F-AC24-05E0-D6A0-57F2BCCD6FA4}"/>
              </a:ext>
            </a:extLst>
          </p:cNvPr>
          <p:cNvSpPr txBox="1">
            <a:spLocks/>
          </p:cNvSpPr>
          <p:nvPr/>
        </p:nvSpPr>
        <p:spPr>
          <a:xfrm>
            <a:off x="5402932" y="387857"/>
            <a:ext cx="5209575" cy="596910"/>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Clr>
                <a:srgbClr val="005EB8"/>
              </a:buClr>
              <a:buFont typeface="Wingdings"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5EB8"/>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EB8"/>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5EB8"/>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5EB8"/>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87722"/>
              </a:buClr>
              <a:buFont typeface="Wingdings" pitchFamily="2" charset="2"/>
              <a:buNone/>
            </a:pPr>
            <a:r>
              <a:rPr lang="en-US" sz="1600" dirty="0">
                <a:hlinkClick r:id="rId4"/>
              </a:rPr>
              <a:t>Delegated healthcare activities (skillsforcare.org.uk)</a:t>
            </a:r>
            <a:endParaRPr lang="en-US" sz="1600" b="1" dirty="0">
              <a:solidFill>
                <a:schemeClr val="accent1"/>
              </a:solidFill>
              <a:cs typeface="Arial" panose="020B0604020202020204"/>
            </a:endParaRPr>
          </a:p>
          <a:p>
            <a:pPr>
              <a:buClr>
                <a:srgbClr val="E87722"/>
              </a:buClr>
            </a:pPr>
            <a:endParaRPr lang="en-GB" sz="1600" dirty="0">
              <a:latin typeface="Arial" panose="020B0604020202020204" pitchFamily="34" charset="0"/>
              <a:ea typeface="Calibri" panose="020F0502020204030204" pitchFamily="34" charset="0"/>
              <a:cs typeface="Arial" panose="020B0604020202020204"/>
            </a:endParaRPr>
          </a:p>
          <a:p>
            <a:pPr>
              <a:buClr>
                <a:srgbClr val="E87722"/>
              </a:buClr>
            </a:pPr>
            <a:endParaRPr lang="en-US" sz="1600" dirty="0">
              <a:cs typeface="Arial" panose="020B0604020202020204"/>
            </a:endParaRPr>
          </a:p>
          <a:p>
            <a:pPr>
              <a:buClr>
                <a:srgbClr val="E87722"/>
              </a:buClr>
            </a:pPr>
            <a:endParaRPr lang="en-US" sz="1600" dirty="0">
              <a:cs typeface="Arial" panose="020B0604020202020204"/>
            </a:endParaRPr>
          </a:p>
          <a:p>
            <a:pPr marL="267635" indent="-267635">
              <a:buClr>
                <a:srgbClr val="E87722"/>
              </a:buClr>
              <a:buFont typeface="Wingdings" pitchFamily="2" charset="2"/>
              <a:buChar char="ü"/>
            </a:pPr>
            <a:endParaRPr lang="en-US" sz="1600" dirty="0">
              <a:cs typeface="Arial" panose="020B0604020202020204"/>
            </a:endParaRPr>
          </a:p>
          <a:p>
            <a:pPr marL="267635" indent="-267635">
              <a:buClr>
                <a:srgbClr val="E87722"/>
              </a:buClr>
              <a:buFont typeface="Wingdings" pitchFamily="2" charset="2"/>
              <a:buChar char="ü"/>
            </a:pPr>
            <a:endParaRPr lang="en-US" sz="1600" dirty="0">
              <a:cs typeface="Arial" panose="020B0604020202020204"/>
            </a:endParaRPr>
          </a:p>
        </p:txBody>
      </p:sp>
      <p:pic>
        <p:nvPicPr>
          <p:cNvPr id="15" name="Picture 14">
            <a:extLst>
              <a:ext uri="{FF2B5EF4-FFF2-40B4-BE49-F238E27FC236}">
                <a16:creationId xmlns:a16="http://schemas.microsoft.com/office/drawing/2014/main" id="{A91592DD-053D-9807-C703-1AF198943DD3}"/>
              </a:ext>
            </a:extLst>
          </p:cNvPr>
          <p:cNvPicPr>
            <a:picLocks noChangeAspect="1"/>
          </p:cNvPicPr>
          <p:nvPr/>
        </p:nvPicPr>
        <p:blipFill rotWithShape="1">
          <a:blip r:embed="rId5"/>
          <a:srcRect l="24124" t="26212" r="25017" b="32115"/>
          <a:stretch/>
        </p:blipFill>
        <p:spPr>
          <a:xfrm>
            <a:off x="531147" y="1149730"/>
            <a:ext cx="4536397" cy="2477999"/>
          </a:xfrm>
          <a:prstGeom prst="rect">
            <a:avLst/>
          </a:prstGeom>
        </p:spPr>
      </p:pic>
      <p:pic>
        <p:nvPicPr>
          <p:cNvPr id="26" name="Picture 25">
            <a:extLst>
              <a:ext uri="{FF2B5EF4-FFF2-40B4-BE49-F238E27FC236}">
                <a16:creationId xmlns:a16="http://schemas.microsoft.com/office/drawing/2014/main" id="{180F77C7-FE26-A8C7-1653-73DB78078431}"/>
              </a:ext>
            </a:extLst>
          </p:cNvPr>
          <p:cNvPicPr>
            <a:picLocks noChangeAspect="1"/>
          </p:cNvPicPr>
          <p:nvPr/>
        </p:nvPicPr>
        <p:blipFill rotWithShape="1">
          <a:blip r:embed="rId6"/>
          <a:srcRect l="24024" t="33561" r="25402" b="29091"/>
          <a:stretch/>
        </p:blipFill>
        <p:spPr>
          <a:xfrm>
            <a:off x="539281" y="3869762"/>
            <a:ext cx="4536396" cy="2233361"/>
          </a:xfrm>
          <a:prstGeom prst="rect">
            <a:avLst/>
          </a:prstGeom>
        </p:spPr>
      </p:pic>
      <p:pic>
        <p:nvPicPr>
          <p:cNvPr id="33" name="Picture 32">
            <a:extLst>
              <a:ext uri="{FF2B5EF4-FFF2-40B4-BE49-F238E27FC236}">
                <a16:creationId xmlns:a16="http://schemas.microsoft.com/office/drawing/2014/main" id="{11EF870B-AB1D-6F92-A17F-880EE9885092}"/>
              </a:ext>
            </a:extLst>
          </p:cNvPr>
          <p:cNvPicPr>
            <a:picLocks noChangeAspect="1"/>
          </p:cNvPicPr>
          <p:nvPr/>
        </p:nvPicPr>
        <p:blipFill rotWithShape="1">
          <a:blip r:embed="rId7"/>
          <a:srcRect l="23771" t="15265" r="24765" b="47419"/>
          <a:stretch/>
        </p:blipFill>
        <p:spPr>
          <a:xfrm>
            <a:off x="5405744" y="3869763"/>
            <a:ext cx="4818016" cy="2234534"/>
          </a:xfrm>
          <a:prstGeom prst="rect">
            <a:avLst/>
          </a:prstGeom>
        </p:spPr>
      </p:pic>
    </p:spTree>
    <p:extLst>
      <p:ext uri="{BB962C8B-B14F-4D97-AF65-F5344CB8AC3E}">
        <p14:creationId xmlns:p14="http://schemas.microsoft.com/office/powerpoint/2010/main" val="1381141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5B14E3ED-2772-4691-98EF-2E88B39092AA}"/>
              </a:ext>
            </a:extLst>
          </p:cNvPr>
          <p:cNvSpPr>
            <a:spLocks noGrp="1"/>
          </p:cNvSpPr>
          <p:nvPr>
            <p:ph type="body" sz="quarter" idx="11"/>
          </p:nvPr>
        </p:nvSpPr>
        <p:spPr>
          <a:xfrm>
            <a:off x="392525" y="546100"/>
            <a:ext cx="5805072" cy="4568477"/>
          </a:xfrm>
        </p:spPr>
        <p:txBody>
          <a:bodyPr vert="horz" lIns="68580" tIns="34290" rIns="68580" bIns="34290" rtlCol="0" anchor="t">
            <a:noAutofit/>
          </a:bodyPr>
          <a:lstStyle/>
          <a:p>
            <a:pPr marL="0" indent="0">
              <a:buClr>
                <a:srgbClr val="E87722"/>
              </a:buClr>
              <a:buNone/>
            </a:pPr>
            <a:r>
              <a:rPr lang="en-US" sz="3600" b="1" dirty="0">
                <a:solidFill>
                  <a:schemeClr val="accent1"/>
                </a:solidFill>
                <a:cs typeface="Arial" panose="020B0604020202020204"/>
              </a:rPr>
              <a:t>Aim of the four principles</a:t>
            </a:r>
          </a:p>
          <a:p>
            <a:pPr>
              <a:buClr>
                <a:srgbClr val="E87722"/>
              </a:buClr>
            </a:pPr>
            <a:endParaRPr lang="en-US" sz="5400" b="1" dirty="0">
              <a:solidFill>
                <a:schemeClr val="accent1"/>
              </a:solidFill>
              <a:cs typeface="Arial" panose="020B0604020202020204"/>
            </a:endParaRPr>
          </a:p>
          <a:p>
            <a:pPr>
              <a:buClr>
                <a:srgbClr val="0070C0"/>
              </a:buClr>
            </a:pPr>
            <a:r>
              <a:rPr lang="en-GB" dirty="0">
                <a:solidFill>
                  <a:srgbClr val="000000"/>
                </a:solidFill>
                <a:effectLst/>
                <a:latin typeface="Arial" panose="020B0604020202020204" pitchFamily="34" charset="0"/>
                <a:ea typeface="Calibri" panose="020F0502020204030204" pitchFamily="34" charset="0"/>
              </a:rPr>
              <a:t>Enable a </a:t>
            </a:r>
            <a:r>
              <a:rPr lang="en-GB" b="1" dirty="0">
                <a:solidFill>
                  <a:srgbClr val="FFC000"/>
                </a:solidFill>
                <a:effectLst/>
                <a:latin typeface="Arial" panose="020B0604020202020204" pitchFamily="34" charset="0"/>
                <a:ea typeface="Calibri" panose="020F0502020204030204" pitchFamily="34" charset="0"/>
              </a:rPr>
              <a:t>person-centred</a:t>
            </a:r>
            <a:r>
              <a:rPr lang="en-GB" b="1" dirty="0">
                <a:solidFill>
                  <a:srgbClr val="000000"/>
                </a:solidFill>
                <a:effectLst/>
                <a:latin typeface="Arial" panose="020B0604020202020204" pitchFamily="34" charset="0"/>
                <a:ea typeface="Calibri" panose="020F0502020204030204" pitchFamily="34" charset="0"/>
              </a:rPr>
              <a:t> </a:t>
            </a:r>
            <a:r>
              <a:rPr lang="en-GB" dirty="0">
                <a:solidFill>
                  <a:srgbClr val="000000"/>
                </a:solidFill>
                <a:effectLst/>
                <a:latin typeface="Arial" panose="020B0604020202020204" pitchFamily="34" charset="0"/>
                <a:ea typeface="Calibri" panose="020F0502020204030204" pitchFamily="34" charset="0"/>
              </a:rPr>
              <a:t>approach supporting safe and effective delegation. </a:t>
            </a:r>
            <a:r>
              <a:rPr lang="en-GB" b="1" dirty="0">
                <a:solidFill>
                  <a:srgbClr val="000000"/>
                </a:solidFill>
                <a:effectLst/>
                <a:latin typeface="Arial" panose="020B0604020202020204" pitchFamily="34" charset="0"/>
                <a:ea typeface="Calibri" panose="020F0502020204030204" pitchFamily="34" charset="0"/>
              </a:rPr>
              <a:t> </a:t>
            </a:r>
            <a:endParaRPr lang="en-GB"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buClr>
                <a:srgbClr val="0070C0"/>
              </a:buClr>
            </a:pPr>
            <a:endParaRPr lang="en-US" sz="3600" b="1" dirty="0">
              <a:cs typeface="Arial" panose="020B0604020202020204"/>
            </a:endParaRPr>
          </a:p>
          <a:p>
            <a:pPr>
              <a:buClr>
                <a:srgbClr val="0070C0"/>
              </a:buClr>
            </a:pPr>
            <a:r>
              <a:rPr lang="en-GB" dirty="0">
                <a:solidFill>
                  <a:srgbClr val="000000"/>
                </a:solidFill>
                <a:latin typeface="Arial" panose="020B0604020202020204" pitchFamily="34" charset="0"/>
                <a:ea typeface="Calibri" panose="020F0502020204030204" pitchFamily="34" charset="0"/>
              </a:rPr>
              <a:t>D</a:t>
            </a:r>
            <a:r>
              <a:rPr lang="en-GB" dirty="0">
                <a:solidFill>
                  <a:srgbClr val="000000"/>
                </a:solidFill>
                <a:effectLst/>
                <a:latin typeface="Arial" panose="020B0604020202020204" pitchFamily="34" charset="0"/>
                <a:ea typeface="Calibri" panose="020F0502020204030204" pitchFamily="34" charset="0"/>
              </a:rPr>
              <a:t>esigned to be </a:t>
            </a:r>
            <a:r>
              <a:rPr lang="en-GB" b="1" dirty="0">
                <a:solidFill>
                  <a:srgbClr val="FFC000"/>
                </a:solidFill>
                <a:effectLst/>
                <a:latin typeface="Arial" panose="020B0604020202020204" pitchFamily="34" charset="0"/>
                <a:ea typeface="Calibri" panose="020F0502020204030204" pitchFamily="34" charset="0"/>
              </a:rPr>
              <a:t>adapted locally.</a:t>
            </a:r>
            <a:endParaRPr lang="en-GB" b="1"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a:p>
            <a:pPr>
              <a:buClr>
                <a:srgbClr val="0070C0"/>
              </a:buClr>
            </a:pPr>
            <a:endParaRPr lang="en-US" sz="3600" dirty="0">
              <a:cs typeface="Arial" panose="020B0604020202020204"/>
            </a:endParaRPr>
          </a:p>
          <a:p>
            <a:pPr>
              <a:buClr>
                <a:srgbClr val="0070C0"/>
              </a:buClr>
            </a:pPr>
            <a:r>
              <a:rPr lang="en-GB" dirty="0">
                <a:latin typeface="Arial" panose="020B0604020202020204" pitchFamily="34" charset="0"/>
                <a:ea typeface="Calibri" panose="020F0502020204030204" pitchFamily="34" charset="0"/>
              </a:rPr>
              <a:t>Suitable for a </a:t>
            </a:r>
            <a:r>
              <a:rPr lang="en-GB" b="1" dirty="0">
                <a:solidFill>
                  <a:srgbClr val="FFC000"/>
                </a:solidFill>
                <a:latin typeface="Arial" panose="020B0604020202020204" pitchFamily="34" charset="0"/>
                <a:ea typeface="Calibri" panose="020F0502020204030204" pitchFamily="34" charset="0"/>
              </a:rPr>
              <a:t>wide audience.</a:t>
            </a:r>
            <a:endParaRPr lang="en-GB" b="1"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a:p>
            <a:pPr>
              <a:buClr>
                <a:srgbClr val="E87722"/>
              </a:buClr>
              <a:buFont typeface="Wingdings" panose="05000000000000000000" pitchFamily="2" charset="2"/>
              <a:buChar char="§"/>
            </a:pPr>
            <a:endParaRPr lang="en-GB" sz="1800" dirty="0">
              <a:latin typeface="Arial" panose="020B0604020202020204" pitchFamily="34" charset="0"/>
              <a:ea typeface="Calibri" panose="020F0502020204030204" pitchFamily="34" charset="0"/>
              <a:cs typeface="Arial" panose="020B0604020202020204"/>
            </a:endParaRPr>
          </a:p>
          <a:p>
            <a:pPr>
              <a:buClr>
                <a:srgbClr val="E87722"/>
              </a:buClr>
              <a:buFont typeface="Wingdings" panose="05000000000000000000" pitchFamily="2" charset="2"/>
              <a:buChar char="§"/>
            </a:pPr>
            <a:endParaRPr lang="en-US" sz="2800" dirty="0">
              <a:cs typeface="Arial" panose="020B0604020202020204"/>
            </a:endParaRPr>
          </a:p>
          <a:p>
            <a:pPr>
              <a:buClr>
                <a:srgbClr val="E87722"/>
              </a:buClr>
              <a:buFont typeface="Wingdings" panose="05000000000000000000" pitchFamily="2" charset="2"/>
              <a:buChar char="§"/>
            </a:pPr>
            <a:endParaRPr lang="en-US" dirty="0">
              <a:cs typeface="Arial" panose="020B0604020202020204"/>
            </a:endParaRPr>
          </a:p>
          <a:p>
            <a:pPr marL="267335" indent="-267335">
              <a:buClr>
                <a:srgbClr val="E87722"/>
              </a:buClr>
              <a:buFont typeface="Wingdings" panose="05000000000000000000" pitchFamily="2" charset="2"/>
              <a:buChar char="ü"/>
            </a:pPr>
            <a:endParaRPr lang="en-US" dirty="0">
              <a:cs typeface="Arial" panose="020B0604020202020204"/>
            </a:endParaRPr>
          </a:p>
          <a:p>
            <a:pPr marL="267335" indent="-267335">
              <a:buClr>
                <a:srgbClr val="E87722"/>
              </a:buClr>
              <a:buFont typeface="Wingdings" panose="05000000000000000000" pitchFamily="2" charset="2"/>
              <a:buChar char="ü"/>
            </a:pPr>
            <a:endParaRPr lang="en-US" dirty="0">
              <a:cs typeface="Arial" panose="020B0604020202020204"/>
            </a:endParaRPr>
          </a:p>
        </p:txBody>
      </p:sp>
      <p:sp>
        <p:nvSpPr>
          <p:cNvPr id="6" name="Content Placeholder 2">
            <a:extLst>
              <a:ext uri="{FF2B5EF4-FFF2-40B4-BE49-F238E27FC236}">
                <a16:creationId xmlns:a16="http://schemas.microsoft.com/office/drawing/2014/main" id="{701FDF1A-78E5-4E88-A8F0-D9101B8966A2}"/>
              </a:ext>
            </a:extLst>
          </p:cNvPr>
          <p:cNvSpPr txBox="1">
            <a:spLocks/>
          </p:cNvSpPr>
          <p:nvPr/>
        </p:nvSpPr>
        <p:spPr>
          <a:xfrm>
            <a:off x="1891729" y="1149730"/>
            <a:ext cx="7886700" cy="3263504"/>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p>
        </p:txBody>
      </p:sp>
      <p:pic>
        <p:nvPicPr>
          <p:cNvPr id="3" name="Picture 2">
            <a:extLst>
              <a:ext uri="{FF2B5EF4-FFF2-40B4-BE49-F238E27FC236}">
                <a16:creationId xmlns:a16="http://schemas.microsoft.com/office/drawing/2014/main" id="{5F800C1A-F5E6-B317-B4AA-F66362539D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62313" y="1003300"/>
            <a:ext cx="4851400" cy="4851400"/>
          </a:xfrm>
          <a:prstGeom prst="rect">
            <a:avLst/>
          </a:prstGeom>
        </p:spPr>
      </p:pic>
    </p:spTree>
    <p:extLst>
      <p:ext uri="{BB962C8B-B14F-4D97-AF65-F5344CB8AC3E}">
        <p14:creationId xmlns:p14="http://schemas.microsoft.com/office/powerpoint/2010/main" val="4102841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p:txBody>
          <a:bodyPr/>
          <a:lstStyle/>
          <a:p>
            <a:r>
              <a:rPr lang="en-GB" dirty="0"/>
              <a:t>1. </a:t>
            </a:r>
            <a:r>
              <a:rPr lang="en-GB" b="1" dirty="0">
                <a:effectLst/>
                <a:latin typeface="Arial" panose="020B0604020202020204" pitchFamily="34" charset="0"/>
                <a:ea typeface="Calibri" panose="020F0502020204030204" pitchFamily="34" charset="0"/>
                <a:cs typeface="Times New Roman" panose="02020603050405020304" pitchFamily="18" charset="0"/>
              </a:rPr>
              <a:t>Person-centred care  </a:t>
            </a: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sp>
        <p:nvSpPr>
          <p:cNvPr id="3" name="Text Placeholder 2">
            <a:extLst>
              <a:ext uri="{FF2B5EF4-FFF2-40B4-BE49-F238E27FC236}">
                <a16:creationId xmlns:a16="http://schemas.microsoft.com/office/drawing/2014/main" id="{FB28FAB9-6292-6E02-853F-77F6BC64D489}"/>
              </a:ext>
            </a:extLst>
          </p:cNvPr>
          <p:cNvSpPr>
            <a:spLocks noGrp="1"/>
          </p:cNvSpPr>
          <p:nvPr>
            <p:ph type="body" sz="quarter" idx="11"/>
          </p:nvPr>
        </p:nvSpPr>
        <p:spPr>
          <a:xfrm>
            <a:off x="490307" y="2349500"/>
            <a:ext cx="9309739" cy="3786123"/>
          </a:xfrm>
        </p:spPr>
        <p:txBody>
          <a:bodyPr/>
          <a:lstStyle/>
          <a:p>
            <a:pPr>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Involving people, their family members and/or representatives. </a:t>
            </a:r>
          </a:p>
          <a:p>
            <a:pPr>
              <a:lnSpc>
                <a:spcPct val="107000"/>
              </a:lnSpc>
              <a:spcAft>
                <a:spcPts val="800"/>
              </a:spcAft>
            </a:pPr>
            <a:r>
              <a:rPr lang="en-GB" dirty="0">
                <a:effectLst/>
                <a:latin typeface="Arial" panose="020B0604020202020204" pitchFamily="34" charset="0"/>
                <a:ea typeface="Calibri" panose="020F0502020204030204" pitchFamily="34" charset="0"/>
                <a:cs typeface="Arial" panose="020B0604020202020204" pitchFamily="34" charset="0"/>
              </a:rPr>
              <a:t>First question to ask is </a:t>
            </a:r>
            <a:r>
              <a:rPr lang="en-GB" b="1" dirty="0">
                <a:effectLst/>
                <a:latin typeface="Arial" panose="020B0604020202020204" pitchFamily="34" charset="0"/>
                <a:ea typeface="Calibri" panose="020F0502020204030204" pitchFamily="34" charset="0"/>
                <a:cs typeface="Arial" panose="020B0604020202020204" pitchFamily="34" charset="0"/>
              </a:rPr>
              <a:t>why the activity is being delegated</a:t>
            </a:r>
            <a:r>
              <a:rPr lang="en-GB" dirty="0">
                <a:effectLst/>
                <a:latin typeface="Arial" panose="020B0604020202020204" pitchFamily="34" charset="0"/>
                <a:ea typeface="Calibri" panose="020F0502020204030204" pitchFamily="34" charset="0"/>
                <a:cs typeface="Arial" panose="020B0604020202020204" pitchFamily="34" charset="0"/>
              </a:rPr>
              <a:t>?</a:t>
            </a:r>
            <a:endParaRPr lang="en-GB"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Other questions include:</a:t>
            </a:r>
          </a:p>
          <a:p>
            <a:pPr lvl="1">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Have people accessing care and support had the </a:t>
            </a:r>
            <a:r>
              <a:rPr lang="en-GB" b="1" dirty="0">
                <a:effectLst/>
                <a:latin typeface="Arial" panose="020B0604020202020204" pitchFamily="34" charset="0"/>
                <a:ea typeface="Calibri" panose="020F0502020204030204" pitchFamily="34" charset="0"/>
                <a:cs typeface="Times New Roman" panose="02020603050405020304" pitchFamily="18" charset="0"/>
              </a:rPr>
              <a:t>opportunity to be involved in decisions?</a:t>
            </a:r>
          </a:p>
          <a:p>
            <a:pPr lvl="1">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How will the delegation impact on their </a:t>
            </a:r>
            <a:r>
              <a:rPr lang="en-GB" b="1" dirty="0">
                <a:effectLst/>
                <a:latin typeface="Arial" panose="020B0604020202020204" pitchFamily="34" charset="0"/>
                <a:ea typeface="Calibri" panose="020F0502020204030204" pitchFamily="34" charset="0"/>
                <a:cs typeface="Times New Roman" panose="02020603050405020304" pitchFamily="18" charset="0"/>
              </a:rPr>
              <a:t>quality of life</a:t>
            </a:r>
            <a:r>
              <a:rPr lang="en-GB" dirty="0">
                <a:effectLst/>
                <a:latin typeface="Arial" panose="020B0604020202020204" pitchFamily="34" charset="0"/>
                <a:ea typeface="Calibri" panose="020F0502020204030204" pitchFamily="34" charset="0"/>
                <a:cs typeface="Times New Roman" panose="02020603050405020304" pitchFamily="18" charset="0"/>
              </a:rPr>
              <a:t>? </a:t>
            </a:r>
          </a:p>
          <a:p>
            <a:pPr lvl="1">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What are the </a:t>
            </a:r>
            <a:r>
              <a:rPr lang="en-GB" b="1" dirty="0">
                <a:effectLst/>
                <a:latin typeface="Arial" panose="020B0604020202020204" pitchFamily="34" charset="0"/>
                <a:ea typeface="Calibri" panose="020F0502020204030204" pitchFamily="34" charset="0"/>
                <a:cs typeface="Times New Roman" panose="02020603050405020304" pitchFamily="18" charset="0"/>
              </a:rPr>
              <a:t>expected benefits and outcomes</a:t>
            </a:r>
            <a:r>
              <a:rPr lang="en-GB" dirty="0">
                <a:effectLst/>
                <a:latin typeface="Arial" panose="020B0604020202020204" pitchFamily="34" charset="0"/>
                <a:ea typeface="Calibri" panose="020F0502020204030204" pitchFamily="34" charset="0"/>
                <a:cs typeface="Times New Roman" panose="02020603050405020304" pitchFamily="18" charset="0"/>
              </a:rPr>
              <a:t>? </a:t>
            </a:r>
          </a:p>
          <a:p>
            <a:pPr lvl="1">
              <a:lnSpc>
                <a:spcPct val="107000"/>
              </a:lnSpc>
              <a:spcAft>
                <a:spcPts val="800"/>
              </a:spcAft>
            </a:pPr>
            <a:r>
              <a:rPr lang="en-GB" dirty="0">
                <a:effectLst/>
                <a:latin typeface="Arial" panose="020B0604020202020204" pitchFamily="34" charset="0"/>
                <a:ea typeface="Calibri" panose="020F0502020204030204" pitchFamily="34" charset="0"/>
                <a:cs typeface="Times New Roman" panose="02020603050405020304" pitchFamily="18" charset="0"/>
              </a:rPr>
              <a:t>How will they be </a:t>
            </a:r>
            <a:r>
              <a:rPr lang="en-GB" b="1" dirty="0">
                <a:effectLst/>
                <a:latin typeface="Arial" panose="020B0604020202020204" pitchFamily="34" charset="0"/>
                <a:ea typeface="Calibri" panose="020F0502020204030204" pitchFamily="34" charset="0"/>
                <a:cs typeface="Times New Roman" panose="02020603050405020304" pitchFamily="18" charset="0"/>
              </a:rPr>
              <a:t>involved in the activity</a:t>
            </a:r>
            <a:r>
              <a:rPr lang="en-GB" dirty="0">
                <a:effectLst/>
                <a:latin typeface="Arial" panose="020B0604020202020204" pitchFamily="34" charset="0"/>
                <a:ea typeface="Calibri" panose="020F0502020204030204" pitchFamily="34" charset="0"/>
                <a:cs typeface="Times New Roman" panose="02020603050405020304" pitchFamily="18" charset="0"/>
              </a:rPr>
              <a:t>? </a:t>
            </a:r>
          </a:p>
          <a:p>
            <a:endParaRPr lang="en-GB" dirty="0"/>
          </a:p>
        </p:txBody>
      </p:sp>
      <p:sp>
        <p:nvSpPr>
          <p:cNvPr id="4" name="Text Placeholder 3">
            <a:extLst>
              <a:ext uri="{FF2B5EF4-FFF2-40B4-BE49-F238E27FC236}">
                <a16:creationId xmlns:a16="http://schemas.microsoft.com/office/drawing/2014/main" id="{93920428-0F33-9491-DE46-FE5D663BEB39}"/>
              </a:ext>
            </a:extLst>
          </p:cNvPr>
          <p:cNvSpPr>
            <a:spLocks noGrp="1"/>
          </p:cNvSpPr>
          <p:nvPr>
            <p:ph type="body" sz="quarter" idx="12"/>
          </p:nvPr>
        </p:nvSpPr>
        <p:spPr>
          <a:xfrm>
            <a:off x="577134" y="1298713"/>
            <a:ext cx="7324169" cy="731837"/>
          </a:xfrm>
        </p:spPr>
        <p:txBody>
          <a:bodyPr/>
          <a:lstStyle/>
          <a:p>
            <a:pPr marL="0" indent="0">
              <a:buNone/>
            </a:pPr>
            <a:r>
              <a:rPr lang="en-GB" dirty="0">
                <a:latin typeface="Arial" panose="020B0604020202020204" pitchFamily="34" charset="0"/>
                <a:ea typeface="Calibri" panose="020F0502020204030204" pitchFamily="34" charset="0"/>
                <a:cs typeface="Times New Roman" panose="02020603050405020304" pitchFamily="18" charset="0"/>
              </a:rPr>
              <a:t>K</a:t>
            </a:r>
            <a:r>
              <a:rPr lang="en-GB" dirty="0">
                <a:effectLst/>
                <a:latin typeface="Arial" panose="020B0604020202020204" pitchFamily="34" charset="0"/>
                <a:ea typeface="Calibri" panose="020F0502020204030204" pitchFamily="34" charset="0"/>
                <a:cs typeface="Times New Roman" panose="02020603050405020304" pitchFamily="18" charset="0"/>
              </a:rPr>
              <a:t>ey message and first principle is </a:t>
            </a:r>
            <a:r>
              <a:rPr lang="en-GB" b="1" dirty="0">
                <a:solidFill>
                  <a:srgbClr val="FFC000"/>
                </a:solidFill>
                <a:effectLst/>
                <a:latin typeface="Arial" panose="020B0604020202020204" pitchFamily="34" charset="0"/>
                <a:ea typeface="Calibri" panose="020F0502020204030204" pitchFamily="34" charset="0"/>
                <a:cs typeface="Times New Roman" panose="02020603050405020304" pitchFamily="18" charset="0"/>
              </a:rPr>
              <a:t>person-centred care</a:t>
            </a:r>
            <a:endParaRPr lang="en-GB"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01A9EE3-8FD7-6FF4-81FB-DD784C809E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65536" y="12700"/>
            <a:ext cx="2425700" cy="2425700"/>
          </a:xfrm>
          <a:prstGeom prst="rect">
            <a:avLst/>
          </a:prstGeom>
        </p:spPr>
      </p:pic>
      <p:pic>
        <p:nvPicPr>
          <p:cNvPr id="7" name="Picture 6">
            <a:extLst>
              <a:ext uri="{FF2B5EF4-FFF2-40B4-BE49-F238E27FC236}">
                <a16:creationId xmlns:a16="http://schemas.microsoft.com/office/drawing/2014/main" id="{457AD8D6-C998-13F2-12B4-74B5F77202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spTree>
    <p:extLst>
      <p:ext uri="{BB962C8B-B14F-4D97-AF65-F5344CB8AC3E}">
        <p14:creationId xmlns:p14="http://schemas.microsoft.com/office/powerpoint/2010/main" val="4243645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49E-612D-B5AB-AECC-E06FD6A6CBE5}"/>
              </a:ext>
            </a:extLst>
          </p:cNvPr>
          <p:cNvSpPr>
            <a:spLocks noGrp="1"/>
          </p:cNvSpPr>
          <p:nvPr>
            <p:ph type="title"/>
          </p:nvPr>
        </p:nvSpPr>
        <p:spPr/>
        <p:txBody>
          <a:bodyPr/>
          <a:lstStyle/>
          <a:p>
            <a:r>
              <a:rPr lang="en-GB" dirty="0"/>
              <a:t>1. </a:t>
            </a:r>
            <a:r>
              <a:rPr lang="en-GB" b="1" dirty="0">
                <a:effectLst/>
                <a:latin typeface="Arial" panose="020B0604020202020204" pitchFamily="34" charset="0"/>
                <a:ea typeface="Calibri" panose="020F0502020204030204" pitchFamily="34" charset="0"/>
                <a:cs typeface="Times New Roman" panose="02020603050405020304" pitchFamily="18" charset="0"/>
              </a:rPr>
              <a:t>Person-centred care  </a:t>
            </a:r>
            <a:br>
              <a:rPr lang="en-GB" sz="18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pic>
        <p:nvPicPr>
          <p:cNvPr id="6" name="Picture 5">
            <a:extLst>
              <a:ext uri="{FF2B5EF4-FFF2-40B4-BE49-F238E27FC236}">
                <a16:creationId xmlns:a16="http://schemas.microsoft.com/office/drawing/2014/main" id="{401A9EE3-8FD7-6FF4-81FB-DD784C809E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65536" y="12700"/>
            <a:ext cx="2425700" cy="2425700"/>
          </a:xfrm>
          <a:prstGeom prst="rect">
            <a:avLst/>
          </a:prstGeom>
        </p:spPr>
      </p:pic>
      <p:pic>
        <p:nvPicPr>
          <p:cNvPr id="7" name="Picture 6">
            <a:extLst>
              <a:ext uri="{FF2B5EF4-FFF2-40B4-BE49-F238E27FC236}">
                <a16:creationId xmlns:a16="http://schemas.microsoft.com/office/drawing/2014/main" id="{457AD8D6-C998-13F2-12B4-74B5F772021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61909" y="103291"/>
            <a:ext cx="2381857" cy="2381857"/>
          </a:xfrm>
          <a:prstGeom prst="rect">
            <a:avLst/>
          </a:prstGeom>
        </p:spPr>
      </p:pic>
      <p:pic>
        <p:nvPicPr>
          <p:cNvPr id="3" name="Blended Roles 1">
            <a:hlinkClick r:id="" action="ppaction://media"/>
            <a:extLst>
              <a:ext uri="{FF2B5EF4-FFF2-40B4-BE49-F238E27FC236}">
                <a16:creationId xmlns:a16="http://schemas.microsoft.com/office/drawing/2014/main" id="{E223A0D9-9ED4-71C9-EF5E-DC434F1E918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5359" y="1634638"/>
            <a:ext cx="8016587" cy="4509331"/>
          </a:xfrm>
          <a:prstGeom prst="rect">
            <a:avLst/>
          </a:prstGeom>
        </p:spPr>
      </p:pic>
    </p:spTree>
    <p:extLst>
      <p:ext uri="{BB962C8B-B14F-4D97-AF65-F5344CB8AC3E}">
        <p14:creationId xmlns:p14="http://schemas.microsoft.com/office/powerpoint/2010/main" val="38806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Bespoke content slides">
  <a:themeElements>
    <a:clrScheme name="SfC RGB colour palette">
      <a:dk1>
        <a:srgbClr val="000000"/>
      </a:dk1>
      <a:lt1>
        <a:srgbClr val="FFFFFF"/>
      </a:lt1>
      <a:dk2>
        <a:srgbClr val="44546A"/>
      </a:dk2>
      <a:lt2>
        <a:srgbClr val="E7E6E6"/>
      </a:lt2>
      <a:accent1>
        <a:srgbClr val="005EB8"/>
      </a:accent1>
      <a:accent2>
        <a:srgbClr val="008C95"/>
      </a:accent2>
      <a:accent3>
        <a:srgbClr val="3300A5"/>
      </a:accent3>
      <a:accent4>
        <a:srgbClr val="A20067"/>
      </a:accent4>
      <a:accent5>
        <a:srgbClr val="00A651"/>
      </a:accent5>
      <a:accent6>
        <a:srgbClr val="BA0C2F"/>
      </a:accent6>
      <a:hlink>
        <a:srgbClr val="005EB8"/>
      </a:hlink>
      <a:folHlink>
        <a:srgbClr val="00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lour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298A85892E674FB1276068502D0146" ma:contentTypeVersion="20" ma:contentTypeDescription="Create a new document." ma:contentTypeScope="" ma:versionID="2209919254e8e5e6e2aa203c1eb4695d">
  <xsd:schema xmlns:xsd="http://www.w3.org/2001/XMLSchema" xmlns:xs="http://www.w3.org/2001/XMLSchema" xmlns:p="http://schemas.microsoft.com/office/2006/metadata/properties" xmlns:ns1="http://schemas.microsoft.com/sharepoint/v3" xmlns:ns2="44ccd035-f28d-4601-a828-5a91c4cde5c4" xmlns:ns3="a0f7d661-22f8-46eb-b0fd-84d32385946e" targetNamespace="http://schemas.microsoft.com/office/2006/metadata/properties" ma:root="true" ma:fieldsID="612aeeb8e6c2ace7229925be8ec5a689" ns1:_="" ns2:_="" ns3:_="">
    <xsd:import namespace="http://schemas.microsoft.com/sharepoint/v3"/>
    <xsd:import namespace="44ccd035-f28d-4601-a828-5a91c4cde5c4"/>
    <xsd:import namespace="a0f7d661-22f8-46eb-b0fd-84d32385946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ccd035-f28d-4601-a828-5a91c4cde5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83e0442-0aa8-451b-8352-edc6ece9c07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f7d661-22f8-46eb-b0fd-84d3238594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382f5b-935c-467a-8e06-80bba9d1a7a0}" ma:internalName="TaxCatchAll" ma:showField="CatchAllData" ma:web="a0f7d661-22f8-46eb-b0fd-84d3238594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4ccd035-f28d-4601-a828-5a91c4cde5c4">
      <Terms xmlns="http://schemas.microsoft.com/office/infopath/2007/PartnerControls"/>
    </lcf76f155ced4ddcb4097134ff3c332f>
    <_ip_UnifiedCompliancePolicyProperties xmlns="http://schemas.microsoft.com/sharepoint/v3" xsi:nil="true"/>
    <TaxCatchAll xmlns="a0f7d661-22f8-46eb-b0fd-84d32385946e" xsi:nil="true"/>
    <SharedWithUsers xmlns="a0f7d661-22f8-46eb-b0fd-84d32385946e">
      <UserInfo>
        <DisplayName>Juliet Green</DisplayName>
        <AccountId>14</AccountId>
        <AccountType/>
      </UserInfo>
      <UserInfo>
        <DisplayName>Edward Hopkins</DisplayName>
        <AccountId>229</AccountId>
        <AccountType/>
      </UserInfo>
    </SharedWithUsers>
  </documentManagement>
</p:properties>
</file>

<file path=customXml/itemProps1.xml><?xml version="1.0" encoding="utf-8"?>
<ds:datastoreItem xmlns:ds="http://schemas.openxmlformats.org/officeDocument/2006/customXml" ds:itemID="{8C9D0AF5-E97A-4B34-8FAC-07572A614B3B}">
  <ds:schemaRefs>
    <ds:schemaRef ds:uri="http://schemas.microsoft.com/sharepoint/v3/contenttype/forms"/>
  </ds:schemaRefs>
</ds:datastoreItem>
</file>

<file path=customXml/itemProps2.xml><?xml version="1.0" encoding="utf-8"?>
<ds:datastoreItem xmlns:ds="http://schemas.openxmlformats.org/officeDocument/2006/customXml" ds:itemID="{B8433EBA-E545-40FD-B995-B8354EB278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4ccd035-f28d-4601-a828-5a91c4cde5c4"/>
    <ds:schemaRef ds:uri="a0f7d661-22f8-46eb-b0fd-84d3238594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5C4667-712C-4EE6-BBE2-3653EE72F7DE}">
  <ds:schemaRefs>
    <ds:schemaRef ds:uri="44ccd035-f28d-4601-a828-5a91c4cde5c4"/>
    <ds:schemaRef ds:uri="a0f7d661-22f8-46eb-b0fd-84d32385946e"/>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TotalTime>
  <Words>1391</Words>
  <Application>Microsoft Office PowerPoint</Application>
  <PresentationFormat>Widescreen</PresentationFormat>
  <Paragraphs>120</Paragraphs>
  <Slides>17</Slides>
  <Notes>17</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font-regular</vt:lpstr>
      <vt:lpstr>Wingdings</vt:lpstr>
      <vt:lpstr>Bespoke content slides</vt:lpstr>
      <vt:lpstr>Colour slides</vt:lpstr>
      <vt:lpstr>Delegated healthcare activities - Guiding principles    October 2023  This information was correct at time of writing and will be reviewed regularly.</vt:lpstr>
      <vt:lpstr>Introduction to the principles</vt:lpstr>
      <vt:lpstr>PowerPoint Presentation</vt:lpstr>
      <vt:lpstr>PowerPoint Presentation</vt:lpstr>
      <vt:lpstr>PowerPoint Presentation</vt:lpstr>
      <vt:lpstr>PowerPoint Presentation</vt:lpstr>
      <vt:lpstr>PowerPoint Presentation</vt:lpstr>
      <vt:lpstr>1. Person-centred care   </vt:lpstr>
      <vt:lpstr>1. Person-centred care   </vt:lpstr>
      <vt:lpstr>2. Governance, regulation and         accountability  </vt:lpstr>
      <vt:lpstr>2. Governance, regulation and         accountability  </vt:lpstr>
      <vt:lpstr>3. Learning, development, skills            and competency    </vt:lpstr>
      <vt:lpstr>3. Learning, development, skills            and competency    </vt:lpstr>
      <vt:lpstr>4. Monitoring and review    </vt:lpstr>
      <vt:lpstr>4. Monitoring and review    </vt:lpstr>
      <vt:lpstr>Hayley Robertshaw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Skills for care Board Strategy Capacity Pillar  Deep Dive</dc:title>
  <dc:creator>Tricia Pereira</dc:creator>
  <cp:lastModifiedBy>Edward Hopkins</cp:lastModifiedBy>
  <cp:revision>213</cp:revision>
  <dcterms:created xsi:type="dcterms:W3CDTF">2022-02-24T13:30:57Z</dcterms:created>
  <dcterms:modified xsi:type="dcterms:W3CDTF">2023-11-01T10:59:54Z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0x010100FA298A85892E674FB1276068502D0146</vt:lpwstr>
  </property>
  <property fmtid="{D5CDD505-2E9C-101B-9397-08002B2CF9AE}" pid="3" name="MSIP_Label_f194113b-ecba-4458-8e2e-fa038bf17a69_Enabled">
    <vt:lpwstr>true</vt:lpwstr>
  </property>
  <property fmtid="{D5CDD505-2E9C-101B-9397-08002B2CF9AE}" pid="4" name="MSIP_Label_f194113b-ecba-4458-8e2e-fa038bf17a69_SetDate">
    <vt:lpwstr>2022-05-09T13:11:46Z</vt:lpwstr>
  </property>
  <property fmtid="{D5CDD505-2E9C-101B-9397-08002B2CF9AE}" pid="5" name="MSIP_Label_f194113b-ecba-4458-8e2e-fa038bf17a69_Method">
    <vt:lpwstr>Standard</vt:lpwstr>
  </property>
  <property fmtid="{D5CDD505-2E9C-101B-9397-08002B2CF9AE}" pid="6" name="MSIP_Label_f194113b-ecba-4458-8e2e-fa038bf17a69_Name">
    <vt:lpwstr>Internal</vt:lpwstr>
  </property>
  <property fmtid="{D5CDD505-2E9C-101B-9397-08002B2CF9AE}" pid="7" name="MSIP_Label_f194113b-ecba-4458-8e2e-fa038bf17a69_SiteId">
    <vt:lpwstr>5c317017-415d-43e6-ada1-7668f9ad3f9f</vt:lpwstr>
  </property>
  <property fmtid="{D5CDD505-2E9C-101B-9397-08002B2CF9AE}" pid="8" name="MSIP_Label_f194113b-ecba-4458-8e2e-fa038bf17a69_ActionId">
    <vt:lpwstr>0c068e12-eaf3-4edf-bf0a-74735932a1b4</vt:lpwstr>
  </property>
  <property fmtid="{D5CDD505-2E9C-101B-9397-08002B2CF9AE}" pid="9" name="MSIP_Label_f194113b-ecba-4458-8e2e-fa038bf17a69_ContentBits">
    <vt:lpwstr>2</vt:lpwstr>
  </property>
  <property fmtid="{D5CDD505-2E9C-101B-9397-08002B2CF9AE}" pid="10" name="ClassificationContentMarkingFooterLocations">
    <vt:lpwstr>Office Theme:8</vt:lpwstr>
  </property>
  <property fmtid="{D5CDD505-2E9C-101B-9397-08002B2CF9AE}" pid="11" name="ClassificationContentMarkingFooterText">
    <vt:lpwstr>Internal </vt:lpwstr>
  </property>
  <property fmtid="{D5CDD505-2E9C-101B-9397-08002B2CF9AE}" pid="12" name="MediaServiceImageTags">
    <vt:lpwstr/>
  </property>
  <property fmtid="{D5CDD505-2E9C-101B-9397-08002B2CF9AE}" pid="13" name="MSIP_Label_defa4170-0d19-0005-0004-bc88714345d2_Enabled">
    <vt:lpwstr>true</vt:lpwstr>
  </property>
  <property fmtid="{D5CDD505-2E9C-101B-9397-08002B2CF9AE}" pid="14" name="MSIP_Label_defa4170-0d19-0005-0004-bc88714345d2_SetDate">
    <vt:lpwstr>2023-05-24T13:07:10Z</vt:lpwstr>
  </property>
  <property fmtid="{D5CDD505-2E9C-101B-9397-08002B2CF9AE}" pid="15" name="MSIP_Label_defa4170-0d19-0005-0004-bc88714345d2_Method">
    <vt:lpwstr>Standard</vt:lpwstr>
  </property>
  <property fmtid="{D5CDD505-2E9C-101B-9397-08002B2CF9AE}" pid="16" name="MSIP_Label_defa4170-0d19-0005-0004-bc88714345d2_Name">
    <vt:lpwstr>defa4170-0d19-0005-0004-bc88714345d2</vt:lpwstr>
  </property>
  <property fmtid="{D5CDD505-2E9C-101B-9397-08002B2CF9AE}" pid="17" name="MSIP_Label_defa4170-0d19-0005-0004-bc88714345d2_SiteId">
    <vt:lpwstr>a1b921bd-6ea7-481d-bceb-8f3568694de4</vt:lpwstr>
  </property>
  <property fmtid="{D5CDD505-2E9C-101B-9397-08002B2CF9AE}" pid="18" name="MSIP_Label_defa4170-0d19-0005-0004-bc88714345d2_ActionId">
    <vt:lpwstr>93588d50-6f6a-41e2-8dfa-b9bacc72b943</vt:lpwstr>
  </property>
  <property fmtid="{D5CDD505-2E9C-101B-9397-08002B2CF9AE}" pid="19" name="MSIP_Label_defa4170-0d19-0005-0004-bc88714345d2_ContentBits">
    <vt:lpwstr>0</vt:lpwstr>
  </property>
</Properties>
</file>