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69" r:id="rId5"/>
    <p:sldId id="260" r:id="rId6"/>
    <p:sldId id="261" r:id="rId7"/>
    <p:sldId id="262" r:id="rId8"/>
    <p:sldId id="265" r:id="rId9"/>
    <p:sldId id="264" r:id="rId10"/>
    <p:sldId id="263" r:id="rId11"/>
    <p:sldId id="266" r:id="rId12"/>
    <p:sldId id="267" r:id="rId13"/>
    <p:sldId id="268"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4F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17" autoAdjust="0"/>
  </p:normalViewPr>
  <p:slideViewPr>
    <p:cSldViewPr snapToGrid="0" snapToObjects="1">
      <p:cViewPr varScale="1">
        <p:scale>
          <a:sx n="157" d="100"/>
          <a:sy n="157" d="100"/>
        </p:scale>
        <p:origin x="-87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commentAuthors" Target="commentAuthors.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1499B5-0696-184D-ABE7-9B311ED8537E}" type="datetimeFigureOut">
              <a:rPr lang="en-US" smtClean="0"/>
              <a:pPr/>
              <a:t>19/06/2014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9339A0-325D-BE43-946F-2736881A5C41}" type="slidenum">
              <a:rPr lang="en-US" smtClean="0"/>
              <a:pPr/>
              <a:t>‹#›</a:t>
            </a:fld>
            <a:endParaRPr lang="en-US"/>
          </a:p>
        </p:txBody>
      </p:sp>
    </p:spTree>
    <p:extLst>
      <p:ext uri="{BB962C8B-B14F-4D97-AF65-F5344CB8AC3E}">
        <p14:creationId xmlns:p14="http://schemas.microsoft.com/office/powerpoint/2010/main" val="8253179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lois@bridgesfm.com" TargetMode="External"/><Relationship Id="rId4" Type="http://schemas.openxmlformats.org/officeDocument/2006/relationships/hyperlink" Target="mailto:info@skillsforcare.org.uk"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alibri" charset="0"/>
              </a:rPr>
              <a:t>Guidance for presenter:</a:t>
            </a:r>
          </a:p>
          <a:p>
            <a:endParaRPr lang="en-GB" dirty="0" smtClean="0">
              <a:latin typeface="Calibri" charset="0"/>
            </a:endParaRPr>
          </a:p>
          <a:p>
            <a:r>
              <a:rPr lang="en-GB" dirty="0" smtClean="0">
                <a:latin typeface="Calibri" charset="0"/>
              </a:rPr>
              <a:t>Suggested introduction for presenters to use: “Today our purpose is to listen to those who work at the front line of providing care to people who are approaching end of life. We will use a short film and presentation”.</a:t>
            </a:r>
          </a:p>
          <a:p>
            <a:endParaRPr lang="en-GB" dirty="0" smtClean="0">
              <a:latin typeface="Calibri" charset="0"/>
            </a:endParaRPr>
          </a:p>
          <a:p>
            <a:r>
              <a:rPr lang="en-GB" dirty="0" smtClean="0">
                <a:latin typeface="Calibri" charset="0"/>
              </a:rPr>
              <a:t>Help for presenter: The materials were co-created in Yorkshire and the Humber region by a local enterprise </a:t>
            </a:r>
            <a:r>
              <a:rPr lang="en-GB" dirty="0" err="1" smtClean="0">
                <a:latin typeface="Calibri" charset="0"/>
              </a:rPr>
              <a:t>Bridgesfm</a:t>
            </a:r>
            <a:r>
              <a:rPr lang="en-GB" dirty="0" smtClean="0">
                <a:latin typeface="Calibri" charset="0"/>
              </a:rPr>
              <a:t>. Lois Bentley led that work and can be contacted by presenters with any questions about the materials  </a:t>
            </a:r>
            <a:r>
              <a:rPr lang="en-GB" dirty="0" smtClean="0">
                <a:latin typeface="Calibri" charset="0"/>
                <a:hlinkClick r:id="rId3"/>
              </a:rPr>
              <a:t>lois@bridgesfm.com</a:t>
            </a:r>
            <a:r>
              <a:rPr lang="en-GB" dirty="0" smtClean="0">
                <a:latin typeface="Calibri" charset="0"/>
              </a:rPr>
              <a:t>. Skills for Care can be contacted via </a:t>
            </a:r>
            <a:r>
              <a:rPr lang="en-GB" dirty="0" smtClean="0">
                <a:latin typeface="Calibri" charset="0"/>
                <a:hlinkClick r:id="rId4"/>
              </a:rPr>
              <a:t>info@skillsforcare.org.uk</a:t>
            </a:r>
            <a:endParaRPr lang="en-GB" dirty="0" smtClean="0">
              <a:latin typeface="Calibri" charset="0"/>
            </a:endParaRPr>
          </a:p>
        </p:txBody>
      </p:sp>
      <p:sp>
        <p:nvSpPr>
          <p:cNvPr id="4" name="Slide Number Placeholder 3"/>
          <p:cNvSpPr>
            <a:spLocks noGrp="1"/>
          </p:cNvSpPr>
          <p:nvPr>
            <p:ph type="sldNum" sz="quarter" idx="10"/>
          </p:nvPr>
        </p:nvSpPr>
        <p:spPr/>
        <p:txBody>
          <a:bodyPr/>
          <a:lstStyle/>
          <a:p>
            <a:fld id="{069339A0-325D-BE43-946F-2736881A5C41}" type="slidenum">
              <a:rPr lang="en-US" smtClean="0"/>
              <a:pPr/>
              <a:t>1</a:t>
            </a:fld>
            <a:endParaRPr lang="en-US"/>
          </a:p>
        </p:txBody>
      </p:sp>
    </p:spTree>
    <p:extLst>
      <p:ext uri="{BB962C8B-B14F-4D97-AF65-F5344CB8AC3E}">
        <p14:creationId xmlns:p14="http://schemas.microsoft.com/office/powerpoint/2010/main" val="170827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alibri" charset="0"/>
              </a:rPr>
              <a:t>Guidance for presenter</a:t>
            </a:r>
          </a:p>
          <a:p>
            <a:endParaRPr lang="en-GB" dirty="0" smtClean="0">
              <a:latin typeface="Calibri" charset="0"/>
            </a:endParaRPr>
          </a:p>
          <a:p>
            <a:r>
              <a:rPr lang="en-GB" b="1" dirty="0" smtClean="0">
                <a:latin typeface="Calibri" charset="0"/>
              </a:rPr>
              <a:t>A valuable workforce </a:t>
            </a:r>
            <a:endParaRPr lang="en-GB" dirty="0" smtClean="0">
              <a:latin typeface="Calibri" charset="0"/>
            </a:endParaRPr>
          </a:p>
          <a:p>
            <a:r>
              <a:rPr lang="en-GB" dirty="0" smtClean="0">
                <a:latin typeface="Calibri" charset="0"/>
              </a:rPr>
              <a:t>As people approach end of life, their dependency and needs may increase and the number of services they must navigate grows. The person who is often a ‘constant’ is their domiciliary care worker (DCW), already providing care in the home. </a:t>
            </a:r>
          </a:p>
          <a:p>
            <a:endParaRPr lang="en-GB" dirty="0" smtClean="0">
              <a:latin typeface="Calibri" charset="0"/>
            </a:endParaRPr>
          </a:p>
          <a:p>
            <a:r>
              <a:rPr lang="en-GB" dirty="0" smtClean="0">
                <a:latin typeface="Calibri" charset="0"/>
              </a:rPr>
              <a:t>Thinking about care workers in your local area/organisation:</a:t>
            </a:r>
          </a:p>
          <a:p>
            <a:pPr marL="171450" indent="-171450">
              <a:buFont typeface="Wingdings" charset="2"/>
              <a:buChar char="§"/>
            </a:pPr>
            <a:r>
              <a:rPr lang="en-GB" dirty="0" smtClean="0">
                <a:latin typeface="Calibri" charset="0"/>
              </a:rPr>
              <a:t>Are they recognised as having such a pivotal role? </a:t>
            </a:r>
          </a:p>
          <a:p>
            <a:pPr marL="171450" indent="-171450">
              <a:buFont typeface="Wingdings" charset="2"/>
              <a:buChar char="§"/>
            </a:pPr>
            <a:r>
              <a:rPr lang="en-GB" dirty="0" smtClean="0">
                <a:latin typeface="Calibri" charset="0"/>
              </a:rPr>
              <a:t>How do we tap into and develop the skill of this workforce? </a:t>
            </a:r>
          </a:p>
          <a:p>
            <a:pPr marL="171450" indent="-171450">
              <a:buFont typeface="Wingdings" charset="2"/>
              <a:buChar char="§"/>
            </a:pPr>
            <a:r>
              <a:rPr lang="en-GB" dirty="0" smtClean="0">
                <a:latin typeface="Calibri" charset="0"/>
              </a:rPr>
              <a:t>What is required in terms of their competency, attitudes and values to make that possible? </a:t>
            </a:r>
          </a:p>
          <a:p>
            <a:endParaRPr lang="en-GB" dirty="0" smtClean="0">
              <a:latin typeface="Calibri" charset="0"/>
            </a:endParaRPr>
          </a:p>
          <a:p>
            <a:endParaRPr lang="en-GB"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069339A0-325D-BE43-946F-2736881A5C41}" type="slidenum">
              <a:rPr lang="en-US" smtClean="0"/>
              <a:pPr/>
              <a:t>11</a:t>
            </a:fld>
            <a:endParaRPr lang="en-US"/>
          </a:p>
        </p:txBody>
      </p:sp>
    </p:spTree>
    <p:extLst>
      <p:ext uri="{BB962C8B-B14F-4D97-AF65-F5344CB8AC3E}">
        <p14:creationId xmlns:p14="http://schemas.microsoft.com/office/powerpoint/2010/main" val="2860257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latin typeface="Calibri" charset="0"/>
              </a:rPr>
              <a:t>Guidance for presenter</a:t>
            </a:r>
          </a:p>
          <a:p>
            <a:pPr eaLnBrk="1" hangingPunct="1">
              <a:spcBef>
                <a:spcPct val="0"/>
              </a:spcBef>
            </a:pPr>
            <a:endParaRPr lang="en-GB" dirty="0" smtClean="0">
              <a:latin typeface="Calibri" charset="0"/>
            </a:endParaRP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Throughout this presentation questions and points to discuss are given in the Guidance for presenters.</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At the end of the presentation, do take time to discuss the application of the findings to your local services.</a:t>
            </a:r>
          </a:p>
          <a:p>
            <a:pPr eaLnBrk="1" hangingPunct="1">
              <a:spcBef>
                <a:spcPct val="0"/>
              </a:spcBef>
            </a:pPr>
            <a:endParaRPr lang="en-GB" dirty="0" smtClean="0">
              <a:latin typeface="Calibri" charset="0"/>
            </a:endParaRPr>
          </a:p>
          <a:p>
            <a:pPr eaLnBrk="1" hangingPunct="1">
              <a:spcBef>
                <a:spcPct val="0"/>
              </a:spcBef>
            </a:pPr>
            <a:endParaRPr lang="en-GB"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069339A0-325D-BE43-946F-2736881A5C41}" type="slidenum">
              <a:rPr lang="en-US" smtClean="0"/>
              <a:pPr/>
              <a:t>12</a:t>
            </a:fld>
            <a:endParaRPr lang="en-US"/>
          </a:p>
        </p:txBody>
      </p:sp>
    </p:spTree>
    <p:extLst>
      <p:ext uri="{BB962C8B-B14F-4D97-AF65-F5344CB8AC3E}">
        <p14:creationId xmlns:p14="http://schemas.microsoft.com/office/powerpoint/2010/main" val="828269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alibri" charset="0"/>
              </a:rPr>
              <a:t>Guidance to presenters</a:t>
            </a:r>
          </a:p>
          <a:p>
            <a:endParaRPr lang="en-GB" dirty="0" smtClean="0">
              <a:latin typeface="Calibri" charset="0"/>
            </a:endParaRPr>
          </a:p>
          <a:p>
            <a:r>
              <a:rPr lang="en-GB" dirty="0" smtClean="0">
                <a:latin typeface="Calibri" charset="0"/>
              </a:rPr>
              <a:t>If you would like to give your contact details to the people you are presenting to, please do so here.</a:t>
            </a:r>
          </a:p>
          <a:p>
            <a:endParaRPr lang="en-GB" dirty="0" smtClean="0">
              <a:latin typeface="Calibri" charset="0"/>
            </a:endParaRPr>
          </a:p>
          <a:p>
            <a:r>
              <a:rPr lang="en-GB" dirty="0" smtClean="0">
                <a:latin typeface="Calibri" charset="0"/>
              </a:rPr>
              <a:t>If you have any questions about the presentation or supporting resources, please contact Skills for Care or Lois Bentley from Bridges FM.</a:t>
            </a:r>
          </a:p>
          <a:p>
            <a:endParaRPr lang="en-US" dirty="0" smtClean="0"/>
          </a:p>
          <a:p>
            <a:r>
              <a:rPr lang="en-US" dirty="0" smtClean="0"/>
              <a:t>All materials have been created</a:t>
            </a:r>
            <a:r>
              <a:rPr lang="en-US" baseline="0" dirty="0" smtClean="0"/>
              <a:t> in partnership with Lois Bentley of Bridges FM.</a:t>
            </a:r>
            <a:endParaRPr lang="en-US" dirty="0"/>
          </a:p>
        </p:txBody>
      </p:sp>
      <p:sp>
        <p:nvSpPr>
          <p:cNvPr id="4" name="Slide Number Placeholder 3"/>
          <p:cNvSpPr>
            <a:spLocks noGrp="1"/>
          </p:cNvSpPr>
          <p:nvPr>
            <p:ph type="sldNum" sz="quarter" idx="10"/>
          </p:nvPr>
        </p:nvSpPr>
        <p:spPr/>
        <p:txBody>
          <a:bodyPr/>
          <a:lstStyle/>
          <a:p>
            <a:fld id="{069339A0-325D-BE43-946F-2736881A5C41}" type="slidenum">
              <a:rPr lang="en-US" smtClean="0"/>
              <a:pPr/>
              <a:t>13</a:t>
            </a:fld>
            <a:endParaRPr lang="en-US"/>
          </a:p>
        </p:txBody>
      </p:sp>
    </p:spTree>
    <p:extLst>
      <p:ext uri="{BB962C8B-B14F-4D97-AF65-F5344CB8AC3E}">
        <p14:creationId xmlns:p14="http://schemas.microsoft.com/office/powerpoint/2010/main" val="96744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alibri" charset="0"/>
              </a:rPr>
              <a:t>Guidance for presenter:</a:t>
            </a:r>
          </a:p>
          <a:p>
            <a:endParaRPr lang="en-GB" dirty="0" smtClean="0">
              <a:latin typeface="Calibri" charset="0"/>
            </a:endParaRPr>
          </a:p>
          <a:p>
            <a:r>
              <a:rPr lang="en-GB" dirty="0" smtClean="0">
                <a:latin typeface="Calibri" charset="0"/>
              </a:rPr>
              <a:t>Read out the quote from Cicely Saunders. </a:t>
            </a:r>
          </a:p>
          <a:p>
            <a:endParaRPr lang="en-GB" dirty="0" smtClean="0">
              <a:latin typeface="Calibri" charset="0"/>
            </a:endParaRPr>
          </a:p>
          <a:p>
            <a:r>
              <a:rPr lang="en-GB" dirty="0" smtClean="0">
                <a:latin typeface="Calibri" charset="0"/>
              </a:rPr>
              <a:t>We suggest that</a:t>
            </a:r>
            <a:r>
              <a:rPr lang="en-GB" baseline="0" dirty="0" smtClean="0">
                <a:latin typeface="Calibri" charset="0"/>
              </a:rPr>
              <a:t> you a</a:t>
            </a:r>
            <a:r>
              <a:rPr lang="en-GB" dirty="0" smtClean="0">
                <a:latin typeface="Calibri" charset="0"/>
              </a:rPr>
              <a:t>dd your own local comment here such as:</a:t>
            </a:r>
          </a:p>
          <a:p>
            <a:pPr marL="171450" indent="-171450">
              <a:buFont typeface="Wingdings" charset="2"/>
              <a:buChar char="§"/>
            </a:pPr>
            <a:r>
              <a:rPr lang="en-GB" dirty="0" smtClean="0">
                <a:latin typeface="Calibri" charset="0"/>
              </a:rPr>
              <a:t> “Here in [insert name of your local service or location] we are working together to provide quality end of life care.”</a:t>
            </a:r>
          </a:p>
          <a:p>
            <a:pPr marL="171450" indent="-171450">
              <a:buFont typeface="Wingdings" charset="2"/>
              <a:buChar char="§"/>
            </a:pPr>
            <a:r>
              <a:rPr lang="en-GB" dirty="0" smtClean="0">
                <a:latin typeface="Calibri" charset="0"/>
              </a:rPr>
              <a:t>You could talk about whichever example you choose in more detail if you wish.</a:t>
            </a:r>
          </a:p>
        </p:txBody>
      </p:sp>
      <p:sp>
        <p:nvSpPr>
          <p:cNvPr id="4" name="Slide Number Placeholder 3"/>
          <p:cNvSpPr>
            <a:spLocks noGrp="1"/>
          </p:cNvSpPr>
          <p:nvPr>
            <p:ph type="sldNum" sz="quarter" idx="10"/>
          </p:nvPr>
        </p:nvSpPr>
        <p:spPr/>
        <p:txBody>
          <a:bodyPr/>
          <a:lstStyle/>
          <a:p>
            <a:fld id="{069339A0-325D-BE43-946F-2736881A5C41}" type="slidenum">
              <a:rPr lang="en-US" smtClean="0"/>
              <a:pPr/>
              <a:t>2</a:t>
            </a:fld>
            <a:endParaRPr lang="en-US"/>
          </a:p>
        </p:txBody>
      </p:sp>
    </p:spTree>
    <p:extLst>
      <p:ext uri="{BB962C8B-B14F-4D97-AF65-F5344CB8AC3E}">
        <p14:creationId xmlns:p14="http://schemas.microsoft.com/office/powerpoint/2010/main" val="1901225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alibri" charset="0"/>
              </a:rPr>
              <a:t>Guidance for presenter:</a:t>
            </a:r>
          </a:p>
          <a:p>
            <a:endParaRPr lang="en-GB" dirty="0" smtClean="0">
              <a:latin typeface="Calibri" charset="0"/>
            </a:endParaRPr>
          </a:p>
          <a:p>
            <a:r>
              <a:rPr lang="en-GB" dirty="0" smtClean="0">
                <a:latin typeface="Calibri" charset="0"/>
              </a:rPr>
              <a:t>If you are unable</a:t>
            </a:r>
            <a:r>
              <a:rPr lang="en-GB" baseline="0" dirty="0" smtClean="0">
                <a:latin typeface="Calibri" charset="0"/>
              </a:rPr>
              <a:t> </a:t>
            </a:r>
            <a:r>
              <a:rPr lang="en-GB" dirty="0" smtClean="0">
                <a:latin typeface="Calibri" charset="0"/>
              </a:rPr>
              <a:t>to play the video from the PowerPoint presentation, it is available separately on the enclosed disc. Please check to see whether or not</a:t>
            </a:r>
            <a:r>
              <a:rPr lang="en-GB" baseline="0" dirty="0" smtClean="0">
                <a:latin typeface="Calibri" charset="0"/>
              </a:rPr>
              <a:t> you can play the video from here before you start your presentation.</a:t>
            </a:r>
            <a:endParaRPr lang="en-GB" dirty="0" smtClean="0">
              <a:latin typeface="Calibri" charset="0"/>
            </a:endParaRPr>
          </a:p>
          <a:p>
            <a:endParaRPr lang="en-GB" dirty="0" smtClean="0">
              <a:latin typeface="Calibri" charset="0"/>
            </a:endParaRPr>
          </a:p>
          <a:p>
            <a:r>
              <a:rPr lang="en-GB" dirty="0" smtClean="0">
                <a:latin typeface="Calibri" charset="0"/>
              </a:rPr>
              <a:t>We will now watch a short film which showcases the work with social care partners undertaken by NHS Hull and NHS Wakefield district. It shows how domiciliary care workers can be key, within a multi-disciplinary team, in providing good quality end of life care.</a:t>
            </a:r>
          </a:p>
          <a:p>
            <a:endParaRPr lang="en-GB" dirty="0" smtClean="0">
              <a:latin typeface="Calibri" charset="0"/>
            </a:endParaRPr>
          </a:p>
          <a:p>
            <a:r>
              <a:rPr lang="en-GB" dirty="0" smtClean="0">
                <a:latin typeface="Calibri" charset="0"/>
              </a:rPr>
              <a:t>The film was created to illustrate the findings of a report for the NHS National End of Life Care Programme. The report was entitled ‘Real Stories: Real Insight’.</a:t>
            </a:r>
          </a:p>
          <a:p>
            <a:endParaRPr lang="en-GB" dirty="0" smtClean="0">
              <a:latin typeface="Calibri" charset="0"/>
            </a:endParaRPr>
          </a:p>
          <a:p>
            <a:r>
              <a:rPr lang="en-GB" dirty="0" smtClean="0">
                <a:latin typeface="Calibri" charset="0"/>
              </a:rPr>
              <a:t>Now play the video.</a:t>
            </a:r>
          </a:p>
          <a:p>
            <a:endParaRPr lang="en-US" dirty="0"/>
          </a:p>
        </p:txBody>
      </p:sp>
      <p:sp>
        <p:nvSpPr>
          <p:cNvPr id="4" name="Slide Number Placeholder 3"/>
          <p:cNvSpPr>
            <a:spLocks noGrp="1"/>
          </p:cNvSpPr>
          <p:nvPr>
            <p:ph type="sldNum" sz="quarter" idx="10"/>
          </p:nvPr>
        </p:nvSpPr>
        <p:spPr/>
        <p:txBody>
          <a:bodyPr/>
          <a:lstStyle/>
          <a:p>
            <a:fld id="{069339A0-325D-BE43-946F-2736881A5C41}" type="slidenum">
              <a:rPr lang="en-US" smtClean="0"/>
              <a:pPr/>
              <a:t>3</a:t>
            </a:fld>
            <a:endParaRPr lang="en-US"/>
          </a:p>
        </p:txBody>
      </p:sp>
    </p:spTree>
    <p:extLst>
      <p:ext uri="{BB962C8B-B14F-4D97-AF65-F5344CB8AC3E}">
        <p14:creationId xmlns:p14="http://schemas.microsoft.com/office/powerpoint/2010/main" val="1120713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latin typeface="Calibri" charset="0"/>
              </a:rPr>
              <a:t>Guidance for presenter:</a:t>
            </a:r>
          </a:p>
          <a:p>
            <a:pPr eaLnBrk="1" hangingPunct="1">
              <a:spcBef>
                <a:spcPct val="0"/>
              </a:spcBef>
            </a:pPr>
            <a:endParaRPr lang="en-GB" dirty="0" smtClean="0">
              <a:latin typeface="Calibri" charset="0"/>
            </a:endParaRPr>
          </a:p>
          <a:p>
            <a:pPr eaLnBrk="1" hangingPunct="1"/>
            <a:r>
              <a:rPr lang="en-GB" dirty="0" smtClean="0">
                <a:latin typeface="Calibri" charset="0"/>
              </a:rPr>
              <a:t>The name of the report that prompted the making of the film you have just watched, is ‘Real stories: real insight – developing key worker competences for domiciliary care workers to support an integrated pathway for end of life care (</a:t>
            </a:r>
            <a:r>
              <a:rPr lang="en-GB" dirty="0" err="1" smtClean="0">
                <a:latin typeface="Calibri" charset="0"/>
              </a:rPr>
              <a:t>EoLC</a:t>
            </a:r>
            <a:r>
              <a:rPr lang="en-GB" dirty="0" smtClean="0">
                <a:latin typeface="Calibri" charset="0"/>
              </a:rPr>
              <a:t>)’ (which is what is on the screen). This is also the title of the research project.</a:t>
            </a:r>
          </a:p>
          <a:p>
            <a:pPr eaLnBrk="1" hangingPunct="1"/>
            <a:endParaRPr lang="en-GB" dirty="0" smtClean="0">
              <a:latin typeface="Calibri" charset="0"/>
            </a:endParaRPr>
          </a:p>
          <a:p>
            <a:r>
              <a:rPr lang="en-GB" dirty="0" smtClean="0">
                <a:latin typeface="Calibri" charset="0"/>
              </a:rPr>
              <a:t>The research project was conducted in 2011 to develop and test a working model for improved care by defining the competences required for domiciliary care workers to have a key role in the care of people within an end of life care pathway. The research was to catch stories and experience on film and then for an expert in the competences to analyse. The analysis was to look for evidence in the film footage of the core competences listed on this slide. </a:t>
            </a:r>
          </a:p>
          <a:p>
            <a:endParaRPr lang="en-GB" dirty="0" smtClean="0">
              <a:latin typeface="Calibri" charset="0"/>
            </a:endParaRPr>
          </a:p>
          <a:p>
            <a:r>
              <a:rPr lang="en-GB" b="1" dirty="0" smtClean="0">
                <a:latin typeface="Calibri" charset="0"/>
              </a:rPr>
              <a:t>Whilst the focus is care in people’s homes (domiciliary), the approach and findings apply to care homes and other health and social care places.</a:t>
            </a:r>
          </a:p>
        </p:txBody>
      </p:sp>
      <p:sp>
        <p:nvSpPr>
          <p:cNvPr id="4" name="Slide Number Placeholder 3"/>
          <p:cNvSpPr>
            <a:spLocks noGrp="1"/>
          </p:cNvSpPr>
          <p:nvPr>
            <p:ph type="sldNum" sz="quarter" idx="10"/>
          </p:nvPr>
        </p:nvSpPr>
        <p:spPr/>
        <p:txBody>
          <a:bodyPr/>
          <a:lstStyle/>
          <a:p>
            <a:fld id="{069339A0-325D-BE43-946F-2736881A5C41}" type="slidenum">
              <a:rPr lang="en-US" smtClean="0"/>
              <a:pPr/>
              <a:t>4</a:t>
            </a:fld>
            <a:endParaRPr lang="en-US"/>
          </a:p>
        </p:txBody>
      </p:sp>
    </p:spTree>
    <p:extLst>
      <p:ext uri="{BB962C8B-B14F-4D97-AF65-F5344CB8AC3E}">
        <p14:creationId xmlns:p14="http://schemas.microsoft.com/office/powerpoint/2010/main" val="3011171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latin typeface="Calibri" charset="0"/>
              </a:rPr>
              <a:t>Guidance for presenter:</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The National End of Life Care Programme (</a:t>
            </a:r>
            <a:r>
              <a:rPr lang="en-GB" dirty="0" err="1" smtClean="0">
                <a:latin typeface="Calibri" charset="0"/>
              </a:rPr>
              <a:t>NEoLCP</a:t>
            </a:r>
            <a:r>
              <a:rPr lang="en-GB" dirty="0" smtClean="0">
                <a:latin typeface="Calibri" charset="0"/>
              </a:rPr>
              <a:t>) wanted to understand the enablers and barriers to making strategy for end of life care effective at local level. </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The research question was: </a:t>
            </a:r>
          </a:p>
          <a:p>
            <a:pPr eaLnBrk="1" hangingPunct="1">
              <a:spcBef>
                <a:spcPct val="0"/>
              </a:spcBef>
            </a:pPr>
            <a:r>
              <a:rPr lang="en-GB" dirty="0" smtClean="0">
                <a:latin typeface="Calibri" charset="0"/>
              </a:rPr>
              <a:t>Is there evidence that care workers could be a key worker within an integrated pathway for end of life care?</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In order to answer the question, the elements of a key worker were identified and they are listed on the slide. When all of the film footage was analysed, it was found that all the elements of a key worker could be mapped across to the end of life care common core competences.</a:t>
            </a:r>
          </a:p>
        </p:txBody>
      </p:sp>
      <p:sp>
        <p:nvSpPr>
          <p:cNvPr id="4" name="Slide Number Placeholder 3"/>
          <p:cNvSpPr>
            <a:spLocks noGrp="1"/>
          </p:cNvSpPr>
          <p:nvPr>
            <p:ph type="sldNum" sz="quarter" idx="10"/>
          </p:nvPr>
        </p:nvSpPr>
        <p:spPr/>
        <p:txBody>
          <a:bodyPr/>
          <a:lstStyle/>
          <a:p>
            <a:fld id="{069339A0-325D-BE43-946F-2736881A5C41}" type="slidenum">
              <a:rPr lang="en-US" smtClean="0"/>
              <a:pPr/>
              <a:t>5</a:t>
            </a:fld>
            <a:endParaRPr lang="en-US"/>
          </a:p>
        </p:txBody>
      </p:sp>
    </p:spTree>
    <p:extLst>
      <p:ext uri="{BB962C8B-B14F-4D97-AF65-F5344CB8AC3E}">
        <p14:creationId xmlns:p14="http://schemas.microsoft.com/office/powerpoint/2010/main" val="378563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latin typeface="Calibri" charset="0"/>
              </a:rPr>
              <a:t>Guidance for presenter </a:t>
            </a:r>
          </a:p>
          <a:p>
            <a:pPr eaLnBrk="1" hangingPunct="1">
              <a:spcBef>
                <a:spcPct val="0"/>
              </a:spcBef>
            </a:pPr>
            <a:endParaRPr lang="en-GB" dirty="0" smtClean="0">
              <a:latin typeface="Calibri" charset="0"/>
              <a:cs typeface="Calibri" charset="0"/>
            </a:endParaRPr>
          </a:p>
          <a:p>
            <a:pPr eaLnBrk="1" hangingPunct="1">
              <a:spcBef>
                <a:spcPct val="0"/>
              </a:spcBef>
            </a:pPr>
            <a:r>
              <a:rPr lang="en-GB" dirty="0" smtClean="0">
                <a:latin typeface="Calibri" charset="0"/>
                <a:cs typeface="Calibri" charset="0"/>
              </a:rPr>
              <a:t>There are five Common Core Competences shown on the earlier slide. These are further broken down into 29  more detailed competences. Indicated by the numbers in brackets </a:t>
            </a:r>
          </a:p>
          <a:p>
            <a:pPr eaLnBrk="1" hangingPunct="1">
              <a:spcBef>
                <a:spcPct val="0"/>
              </a:spcBef>
              <a:buFont typeface="Calibri" charset="0"/>
              <a:buAutoNum type="arabicPeriod"/>
            </a:pPr>
            <a:r>
              <a:rPr lang="en-GB" dirty="0" smtClean="0">
                <a:latin typeface="Calibri" charset="0"/>
              </a:rPr>
              <a:t>Communication skills (5 more detailed competences)</a:t>
            </a:r>
          </a:p>
          <a:p>
            <a:pPr eaLnBrk="1" hangingPunct="1">
              <a:spcBef>
                <a:spcPct val="0"/>
              </a:spcBef>
              <a:buFont typeface="Calibri" charset="0"/>
              <a:buAutoNum type="arabicPeriod"/>
            </a:pPr>
            <a:r>
              <a:rPr lang="en-GB" dirty="0" smtClean="0">
                <a:latin typeface="Calibri" charset="0"/>
              </a:rPr>
              <a:t>Assessment and care planning (5)</a:t>
            </a:r>
          </a:p>
          <a:p>
            <a:pPr eaLnBrk="1" hangingPunct="1">
              <a:spcBef>
                <a:spcPct val="0"/>
              </a:spcBef>
              <a:buFont typeface="Calibri" charset="0"/>
              <a:buAutoNum type="arabicPeriod"/>
            </a:pPr>
            <a:r>
              <a:rPr lang="en-GB" dirty="0" smtClean="0">
                <a:latin typeface="Calibri" charset="0"/>
              </a:rPr>
              <a:t>Symptom management (7)</a:t>
            </a:r>
          </a:p>
          <a:p>
            <a:pPr eaLnBrk="1" hangingPunct="1">
              <a:spcBef>
                <a:spcPct val="0"/>
              </a:spcBef>
              <a:buFont typeface="Calibri" charset="0"/>
              <a:buAutoNum type="arabicPeriod"/>
            </a:pPr>
            <a:r>
              <a:rPr lang="en-GB" dirty="0" smtClean="0">
                <a:latin typeface="Calibri" charset="0"/>
              </a:rPr>
              <a:t>Advanced care planning (7)</a:t>
            </a:r>
          </a:p>
          <a:p>
            <a:pPr eaLnBrk="1" hangingPunct="1">
              <a:spcBef>
                <a:spcPct val="0"/>
              </a:spcBef>
              <a:buFont typeface="Calibri" charset="0"/>
              <a:buAutoNum type="arabicPeriod"/>
            </a:pPr>
            <a:r>
              <a:rPr lang="en-GB" dirty="0" smtClean="0">
                <a:latin typeface="Calibri" charset="0"/>
              </a:rPr>
              <a:t>Overarching values and knowledge (5) </a:t>
            </a:r>
          </a:p>
          <a:p>
            <a:pPr eaLnBrk="1" hangingPunct="1">
              <a:spcBef>
                <a:spcPct val="0"/>
              </a:spcBef>
            </a:pPr>
            <a:r>
              <a:rPr lang="en-GB" dirty="0" smtClean="0">
                <a:latin typeface="Calibri" charset="0"/>
                <a:cs typeface="Calibri" charset="0"/>
              </a:rPr>
              <a:t>Total 29 more detailed competences.</a:t>
            </a:r>
          </a:p>
          <a:p>
            <a:pPr eaLnBrk="1" hangingPunct="1">
              <a:spcBef>
                <a:spcPct val="0"/>
              </a:spcBef>
            </a:pPr>
            <a:endParaRPr lang="en-GB" dirty="0" smtClean="0">
              <a:latin typeface="Calibri" charset="0"/>
              <a:cs typeface="Calibri" charset="0"/>
            </a:endParaRPr>
          </a:p>
          <a:p>
            <a:pPr eaLnBrk="1" hangingPunct="1">
              <a:spcBef>
                <a:spcPct val="0"/>
              </a:spcBef>
            </a:pPr>
            <a:endParaRPr lang="en-GB" dirty="0" smtClean="0">
              <a:latin typeface="Calibri" charset="0"/>
              <a:cs typeface="Calibri" charset="0"/>
            </a:endParaRPr>
          </a:p>
          <a:p>
            <a:pPr eaLnBrk="1" hangingPunct="1">
              <a:spcBef>
                <a:spcPct val="0"/>
              </a:spcBef>
            </a:pPr>
            <a:r>
              <a:rPr lang="en-GB" dirty="0" smtClean="0">
                <a:latin typeface="Calibri" charset="0"/>
                <a:cs typeface="Calibri" charset="0"/>
              </a:rPr>
              <a:t>When mapping the definition of key worker against the common core competences for end of life care, we found evidence of 72% (21 of 29) of the competences required in supporting people in end of life care </a:t>
            </a:r>
            <a:r>
              <a:rPr lang="en-GB" b="1" dirty="0" smtClean="0">
                <a:latin typeface="Calibri" charset="0"/>
                <a:cs typeface="Calibri" charset="0"/>
              </a:rPr>
              <a:t>already taking place in practice</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This indicates that there is a solid foundation for immediate change and upon which to build further skills and practice.</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In the training pack there is a document called Real stories: real insight report – competences which gives definitions and a more detailed understanding of the competences.</a:t>
            </a:r>
          </a:p>
          <a:p>
            <a:endParaRPr lang="en-US" dirty="0"/>
          </a:p>
        </p:txBody>
      </p:sp>
      <p:sp>
        <p:nvSpPr>
          <p:cNvPr id="4" name="Slide Number Placeholder 3"/>
          <p:cNvSpPr>
            <a:spLocks noGrp="1"/>
          </p:cNvSpPr>
          <p:nvPr>
            <p:ph type="sldNum" sz="quarter" idx="10"/>
          </p:nvPr>
        </p:nvSpPr>
        <p:spPr/>
        <p:txBody>
          <a:bodyPr/>
          <a:lstStyle/>
          <a:p>
            <a:fld id="{069339A0-325D-BE43-946F-2736881A5C41}" type="slidenum">
              <a:rPr lang="en-US" smtClean="0"/>
              <a:pPr/>
              <a:t>6</a:t>
            </a:fld>
            <a:endParaRPr lang="en-US"/>
          </a:p>
        </p:txBody>
      </p:sp>
    </p:spTree>
    <p:extLst>
      <p:ext uri="{BB962C8B-B14F-4D97-AF65-F5344CB8AC3E}">
        <p14:creationId xmlns:p14="http://schemas.microsoft.com/office/powerpoint/2010/main" val="3828055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latin typeface="Calibri" charset="0"/>
              </a:rPr>
              <a:t>Guidance for presenter</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Watching the film and also throughout the project, many examples of working with the client to understand their needs were shown .</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One of the end of life care common core competences is “Overarching values and knowledge”. </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The clear message from the evidence suggests that:</a:t>
            </a:r>
          </a:p>
          <a:p>
            <a:pPr eaLnBrk="1" hangingPunct="1">
              <a:spcBef>
                <a:spcPct val="0"/>
              </a:spcBef>
            </a:pPr>
            <a:endParaRPr lang="en-GB" dirty="0" smtClean="0">
              <a:latin typeface="Calibri" charset="0"/>
            </a:endParaRPr>
          </a:p>
          <a:p>
            <a:pPr marL="171450" indent="-171450" eaLnBrk="1" hangingPunct="1">
              <a:spcBef>
                <a:spcPct val="0"/>
              </a:spcBef>
              <a:buFont typeface="Wingdings" charset="2"/>
              <a:buChar char="§"/>
            </a:pPr>
            <a:r>
              <a:rPr lang="en-GB" dirty="0" smtClean="0">
                <a:latin typeface="Calibri" charset="0"/>
              </a:rPr>
              <a:t>training and competency are supportive of a role in care, and yet</a:t>
            </a:r>
          </a:p>
          <a:p>
            <a:pPr marL="171450" indent="-171450" eaLnBrk="1" hangingPunct="1">
              <a:spcBef>
                <a:spcPct val="0"/>
              </a:spcBef>
              <a:buFont typeface="Wingdings" charset="2"/>
              <a:buChar char="§"/>
            </a:pPr>
            <a:endParaRPr lang="en-GB" dirty="0" smtClean="0">
              <a:latin typeface="Calibri" charset="0"/>
            </a:endParaRPr>
          </a:p>
          <a:p>
            <a:pPr marL="171450" indent="-171450" eaLnBrk="1" hangingPunct="1">
              <a:spcBef>
                <a:spcPct val="0"/>
              </a:spcBef>
              <a:buFont typeface="Wingdings" charset="2"/>
              <a:buChar char="§"/>
            </a:pPr>
            <a:r>
              <a:rPr lang="en-GB" dirty="0" smtClean="0">
                <a:latin typeface="Calibri" charset="0"/>
              </a:rPr>
              <a:t>underlying that the strong personal values of the care worker are a crucial factor in  understanding the needs (both physical and psychological) in caring for an elderly person at the end of life. </a:t>
            </a:r>
          </a:p>
        </p:txBody>
      </p:sp>
      <p:sp>
        <p:nvSpPr>
          <p:cNvPr id="4" name="Slide Number Placeholder 3"/>
          <p:cNvSpPr>
            <a:spLocks noGrp="1"/>
          </p:cNvSpPr>
          <p:nvPr>
            <p:ph type="sldNum" sz="quarter" idx="10"/>
          </p:nvPr>
        </p:nvSpPr>
        <p:spPr/>
        <p:txBody>
          <a:bodyPr/>
          <a:lstStyle/>
          <a:p>
            <a:fld id="{069339A0-325D-BE43-946F-2736881A5C41}" type="slidenum">
              <a:rPr lang="en-US" smtClean="0"/>
              <a:pPr/>
              <a:t>8</a:t>
            </a:fld>
            <a:endParaRPr lang="en-US"/>
          </a:p>
        </p:txBody>
      </p:sp>
    </p:spTree>
    <p:extLst>
      <p:ext uri="{BB962C8B-B14F-4D97-AF65-F5344CB8AC3E}">
        <p14:creationId xmlns:p14="http://schemas.microsoft.com/office/powerpoint/2010/main" val="3211512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dirty="0" smtClean="0">
                <a:ea typeface="+mn-ea"/>
              </a:rPr>
              <a:t>Guidance for presenter</a:t>
            </a:r>
          </a:p>
          <a:p>
            <a:pPr eaLnBrk="1" hangingPunct="1">
              <a:spcBef>
                <a:spcPct val="0"/>
              </a:spcBef>
              <a:defRPr/>
            </a:pPr>
            <a:endParaRPr lang="en-GB" altLang="en-US" dirty="0" smtClean="0">
              <a:ea typeface="+mn-ea"/>
            </a:endParaRPr>
          </a:p>
          <a:p>
            <a:pPr eaLnBrk="1" hangingPunct="1">
              <a:spcBef>
                <a:spcPct val="0"/>
              </a:spcBef>
              <a:defRPr/>
            </a:pPr>
            <a:r>
              <a:rPr lang="en-GB" altLang="en-US" dirty="0" smtClean="0">
                <a:ea typeface="+mn-ea"/>
              </a:rPr>
              <a:t>Research showed that competences are present in care workers and the experience to know what would improve a person’s life.</a:t>
            </a:r>
          </a:p>
          <a:p>
            <a:pPr eaLnBrk="1" hangingPunct="1">
              <a:spcBef>
                <a:spcPct val="0"/>
              </a:spcBef>
              <a:defRPr/>
            </a:pPr>
            <a:endParaRPr lang="en-GB" altLang="en-US" dirty="0" smtClean="0">
              <a:ea typeface="+mn-ea"/>
            </a:endParaRPr>
          </a:p>
          <a:p>
            <a:pPr eaLnBrk="1" hangingPunct="1">
              <a:spcBef>
                <a:spcPct val="0"/>
              </a:spcBef>
              <a:defRPr/>
            </a:pPr>
            <a:r>
              <a:rPr lang="en-GB" altLang="en-US" dirty="0" smtClean="0">
                <a:ea typeface="+mn-ea"/>
              </a:rPr>
              <a:t>Discuss:</a:t>
            </a:r>
          </a:p>
          <a:p>
            <a:pPr marL="171450" indent="-171450" eaLnBrk="1" hangingPunct="1">
              <a:spcBef>
                <a:spcPct val="0"/>
              </a:spcBef>
              <a:buFont typeface="Wingdings" charset="2"/>
              <a:buChar char="§"/>
              <a:defRPr/>
            </a:pPr>
            <a:r>
              <a:rPr lang="en-GB" altLang="en-US" dirty="0" smtClean="0">
                <a:ea typeface="+mn-ea"/>
              </a:rPr>
              <a:t>If many of the competences are there, is it because of the systems in place that people may not achieve their wishes at end of life? </a:t>
            </a:r>
          </a:p>
          <a:p>
            <a:pPr marL="171450" indent="-171450" eaLnBrk="1" hangingPunct="1">
              <a:spcBef>
                <a:spcPct val="0"/>
              </a:spcBef>
              <a:buFont typeface="Wingdings" charset="2"/>
              <a:buChar char="§"/>
              <a:defRPr/>
            </a:pPr>
            <a:r>
              <a:rPr lang="en-GB" altLang="en-US" dirty="0" smtClean="0">
                <a:ea typeface="+mn-ea"/>
              </a:rPr>
              <a:t>If we developed ways of working in the future that were based on the findings, would we start to understand how to achieve excellent care for more people?</a:t>
            </a:r>
          </a:p>
          <a:p>
            <a:endParaRPr lang="en-US" dirty="0"/>
          </a:p>
        </p:txBody>
      </p:sp>
      <p:sp>
        <p:nvSpPr>
          <p:cNvPr id="4" name="Slide Number Placeholder 3"/>
          <p:cNvSpPr>
            <a:spLocks noGrp="1"/>
          </p:cNvSpPr>
          <p:nvPr>
            <p:ph type="sldNum" sz="quarter" idx="10"/>
          </p:nvPr>
        </p:nvSpPr>
        <p:spPr/>
        <p:txBody>
          <a:bodyPr/>
          <a:lstStyle/>
          <a:p>
            <a:fld id="{069339A0-325D-BE43-946F-2736881A5C41}" type="slidenum">
              <a:rPr lang="en-US" smtClean="0"/>
              <a:pPr/>
              <a:t>9</a:t>
            </a:fld>
            <a:endParaRPr lang="en-US"/>
          </a:p>
        </p:txBody>
      </p:sp>
    </p:spTree>
    <p:extLst>
      <p:ext uri="{BB962C8B-B14F-4D97-AF65-F5344CB8AC3E}">
        <p14:creationId xmlns:p14="http://schemas.microsoft.com/office/powerpoint/2010/main" val="39269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latin typeface="Calibri" charset="0"/>
              </a:rPr>
              <a:t>Guidance for presenter</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This slide looks at person centred care.</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When a person is put at the centre of their care, staff start to understand their ‘voice’. </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In understanding preferred priorities of care, planning for end of life can then include other teams that may be required to support a person to achieve those preferred priorities in the last months and days of life.</a:t>
            </a: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Decisions and knowledge of care workers at the person-facing side of care, makes a difference to how care is delivered. </a:t>
            </a:r>
          </a:p>
          <a:p>
            <a:pPr eaLnBrk="1" hangingPunct="1">
              <a:spcBef>
                <a:spcPct val="0"/>
              </a:spcBef>
            </a:pPr>
            <a:endParaRPr lang="en-GB" dirty="0" smtClean="0">
              <a:latin typeface="Calibri" charset="0"/>
            </a:endParaRPr>
          </a:p>
          <a:p>
            <a:pPr eaLnBrk="1" hangingPunct="1">
              <a:spcBef>
                <a:spcPct val="0"/>
              </a:spcBef>
            </a:pPr>
            <a:endParaRPr lang="en-GB" dirty="0" smtClean="0">
              <a:latin typeface="Calibri" charset="0"/>
            </a:endParaRPr>
          </a:p>
          <a:p>
            <a:pPr eaLnBrk="1" hangingPunct="1">
              <a:spcBef>
                <a:spcPct val="0"/>
              </a:spcBef>
            </a:pPr>
            <a:r>
              <a:rPr lang="en-GB" dirty="0" smtClean="0">
                <a:latin typeface="Calibri" charset="0"/>
              </a:rPr>
              <a:t>Discuss:</a:t>
            </a:r>
          </a:p>
          <a:p>
            <a:pPr marL="171450" indent="-171450" eaLnBrk="1" hangingPunct="1">
              <a:spcBef>
                <a:spcPct val="0"/>
              </a:spcBef>
              <a:buFont typeface="Wingdings" charset="2"/>
              <a:buChar char="§"/>
            </a:pPr>
            <a:r>
              <a:rPr lang="en-GB" dirty="0" smtClean="0">
                <a:latin typeface="Calibri" charset="0"/>
              </a:rPr>
              <a:t>How do we enable this to be communicated to all those involved in a person’s care? This can make the difference in improving outcomes for people at the end of their life.</a:t>
            </a:r>
          </a:p>
          <a:p>
            <a:endParaRPr lang="en-US" dirty="0"/>
          </a:p>
        </p:txBody>
      </p:sp>
      <p:sp>
        <p:nvSpPr>
          <p:cNvPr id="4" name="Slide Number Placeholder 3"/>
          <p:cNvSpPr>
            <a:spLocks noGrp="1"/>
          </p:cNvSpPr>
          <p:nvPr>
            <p:ph type="sldNum" sz="quarter" idx="10"/>
          </p:nvPr>
        </p:nvSpPr>
        <p:spPr/>
        <p:txBody>
          <a:bodyPr/>
          <a:lstStyle/>
          <a:p>
            <a:fld id="{069339A0-325D-BE43-946F-2736881A5C41}" type="slidenum">
              <a:rPr lang="en-US" smtClean="0"/>
              <a:pPr/>
              <a:t>10</a:t>
            </a:fld>
            <a:endParaRPr lang="en-US"/>
          </a:p>
        </p:txBody>
      </p:sp>
    </p:spTree>
    <p:extLst>
      <p:ext uri="{BB962C8B-B14F-4D97-AF65-F5344CB8AC3E}">
        <p14:creationId xmlns:p14="http://schemas.microsoft.com/office/powerpoint/2010/main" val="1854529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D89971CA-BF8D-5A44-B1E6-6FB5917B5D0A}" type="datetimeFigureOut">
              <a:rPr lang="en-US" smtClean="0"/>
              <a:pPr/>
              <a:t>19/06/2014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5F4C7-ED60-0D46-82CB-B2BBD2AA13CA}" type="slidenum">
              <a:rPr lang="en-US" smtClean="0"/>
              <a:pPr/>
              <a:t>‹#›</a:t>
            </a:fld>
            <a:endParaRPr lang="en-US"/>
          </a:p>
        </p:txBody>
      </p:sp>
    </p:spTree>
    <p:extLst>
      <p:ext uri="{BB962C8B-B14F-4D97-AF65-F5344CB8AC3E}">
        <p14:creationId xmlns:p14="http://schemas.microsoft.com/office/powerpoint/2010/main" val="1443518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89971CA-BF8D-5A44-B1E6-6FB5917B5D0A}" type="datetimeFigureOut">
              <a:rPr lang="en-US" smtClean="0"/>
              <a:pPr/>
              <a:t>19/06/2014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5F4C7-ED60-0D46-82CB-B2BBD2AA13CA}" type="slidenum">
              <a:rPr lang="en-US" smtClean="0"/>
              <a:pPr/>
              <a:t>‹#›</a:t>
            </a:fld>
            <a:endParaRPr lang="en-US"/>
          </a:p>
        </p:txBody>
      </p:sp>
    </p:spTree>
    <p:extLst>
      <p:ext uri="{BB962C8B-B14F-4D97-AF65-F5344CB8AC3E}">
        <p14:creationId xmlns:p14="http://schemas.microsoft.com/office/powerpoint/2010/main" val="422005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89971CA-BF8D-5A44-B1E6-6FB5917B5D0A}" type="datetimeFigureOut">
              <a:rPr lang="en-US" smtClean="0"/>
              <a:pPr/>
              <a:t>19/06/2014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5F4C7-ED60-0D46-82CB-B2BBD2AA13CA}" type="slidenum">
              <a:rPr lang="en-US" smtClean="0"/>
              <a:pPr/>
              <a:t>‹#›</a:t>
            </a:fld>
            <a:endParaRPr lang="en-US"/>
          </a:p>
        </p:txBody>
      </p:sp>
    </p:spTree>
    <p:extLst>
      <p:ext uri="{BB962C8B-B14F-4D97-AF65-F5344CB8AC3E}">
        <p14:creationId xmlns:p14="http://schemas.microsoft.com/office/powerpoint/2010/main" val="4183157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89971CA-BF8D-5A44-B1E6-6FB5917B5D0A}" type="datetimeFigureOut">
              <a:rPr lang="en-US" smtClean="0"/>
              <a:pPr/>
              <a:t>19/06/2014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5F4C7-ED60-0D46-82CB-B2BBD2AA13CA}" type="slidenum">
              <a:rPr lang="en-US" smtClean="0"/>
              <a:pPr/>
              <a:t>‹#›</a:t>
            </a:fld>
            <a:endParaRPr lang="en-US"/>
          </a:p>
        </p:txBody>
      </p:sp>
    </p:spTree>
    <p:extLst>
      <p:ext uri="{BB962C8B-B14F-4D97-AF65-F5344CB8AC3E}">
        <p14:creationId xmlns:p14="http://schemas.microsoft.com/office/powerpoint/2010/main" val="1426585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89971CA-BF8D-5A44-B1E6-6FB5917B5D0A}" type="datetimeFigureOut">
              <a:rPr lang="en-US" smtClean="0"/>
              <a:pPr/>
              <a:t>19/06/2014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5F4C7-ED60-0D46-82CB-B2BBD2AA13CA}" type="slidenum">
              <a:rPr lang="en-US" smtClean="0"/>
              <a:pPr/>
              <a:t>‹#›</a:t>
            </a:fld>
            <a:endParaRPr lang="en-US"/>
          </a:p>
        </p:txBody>
      </p:sp>
    </p:spTree>
    <p:extLst>
      <p:ext uri="{BB962C8B-B14F-4D97-AF65-F5344CB8AC3E}">
        <p14:creationId xmlns:p14="http://schemas.microsoft.com/office/powerpoint/2010/main" val="1243330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D89971CA-BF8D-5A44-B1E6-6FB5917B5D0A}" type="datetimeFigureOut">
              <a:rPr lang="en-US" smtClean="0"/>
              <a:pPr/>
              <a:t>19/06/2014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5F4C7-ED60-0D46-82CB-B2BBD2AA13CA}" type="slidenum">
              <a:rPr lang="en-US" smtClean="0"/>
              <a:pPr/>
              <a:t>‹#›</a:t>
            </a:fld>
            <a:endParaRPr lang="en-US"/>
          </a:p>
        </p:txBody>
      </p:sp>
    </p:spTree>
    <p:extLst>
      <p:ext uri="{BB962C8B-B14F-4D97-AF65-F5344CB8AC3E}">
        <p14:creationId xmlns:p14="http://schemas.microsoft.com/office/powerpoint/2010/main" val="301266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89971CA-BF8D-5A44-B1E6-6FB5917B5D0A}" type="datetimeFigureOut">
              <a:rPr lang="en-US" smtClean="0"/>
              <a:pPr/>
              <a:t>19/06/2014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35F4C7-ED60-0D46-82CB-B2BBD2AA13CA}" type="slidenum">
              <a:rPr lang="en-US" smtClean="0"/>
              <a:pPr/>
              <a:t>‹#›</a:t>
            </a:fld>
            <a:endParaRPr lang="en-US"/>
          </a:p>
        </p:txBody>
      </p:sp>
    </p:spTree>
    <p:extLst>
      <p:ext uri="{BB962C8B-B14F-4D97-AF65-F5344CB8AC3E}">
        <p14:creationId xmlns:p14="http://schemas.microsoft.com/office/powerpoint/2010/main" val="1909182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D89971CA-BF8D-5A44-B1E6-6FB5917B5D0A}" type="datetimeFigureOut">
              <a:rPr lang="en-US" smtClean="0"/>
              <a:pPr/>
              <a:t>19/06/2014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5F4C7-ED60-0D46-82CB-B2BBD2AA13CA}" type="slidenum">
              <a:rPr lang="en-US" smtClean="0"/>
              <a:pPr/>
              <a:t>‹#›</a:t>
            </a:fld>
            <a:endParaRPr lang="en-US"/>
          </a:p>
        </p:txBody>
      </p:sp>
    </p:spTree>
    <p:extLst>
      <p:ext uri="{BB962C8B-B14F-4D97-AF65-F5344CB8AC3E}">
        <p14:creationId xmlns:p14="http://schemas.microsoft.com/office/powerpoint/2010/main" val="266618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9971CA-BF8D-5A44-B1E6-6FB5917B5D0A}" type="datetimeFigureOut">
              <a:rPr lang="en-US" smtClean="0"/>
              <a:pPr/>
              <a:t>19/06/2014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5F4C7-ED60-0D46-82CB-B2BBD2AA13CA}" type="slidenum">
              <a:rPr lang="en-US" smtClean="0"/>
              <a:pPr/>
              <a:t>‹#›</a:t>
            </a:fld>
            <a:endParaRPr lang="en-US"/>
          </a:p>
        </p:txBody>
      </p:sp>
    </p:spTree>
    <p:extLst>
      <p:ext uri="{BB962C8B-B14F-4D97-AF65-F5344CB8AC3E}">
        <p14:creationId xmlns:p14="http://schemas.microsoft.com/office/powerpoint/2010/main" val="2981490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89971CA-BF8D-5A44-B1E6-6FB5917B5D0A}" type="datetimeFigureOut">
              <a:rPr lang="en-US" smtClean="0"/>
              <a:pPr/>
              <a:t>19/06/2014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5F4C7-ED60-0D46-82CB-B2BBD2AA13CA}" type="slidenum">
              <a:rPr lang="en-US" smtClean="0"/>
              <a:pPr/>
              <a:t>‹#›</a:t>
            </a:fld>
            <a:endParaRPr lang="en-US"/>
          </a:p>
        </p:txBody>
      </p:sp>
    </p:spTree>
    <p:extLst>
      <p:ext uri="{BB962C8B-B14F-4D97-AF65-F5344CB8AC3E}">
        <p14:creationId xmlns:p14="http://schemas.microsoft.com/office/powerpoint/2010/main" val="2825483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89971CA-BF8D-5A44-B1E6-6FB5917B5D0A}" type="datetimeFigureOut">
              <a:rPr lang="en-US" smtClean="0"/>
              <a:pPr/>
              <a:t>19/06/2014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5F4C7-ED60-0D46-82CB-B2BBD2AA13CA}" type="slidenum">
              <a:rPr lang="en-US" smtClean="0"/>
              <a:pPr/>
              <a:t>‹#›</a:t>
            </a:fld>
            <a:endParaRPr lang="en-US"/>
          </a:p>
        </p:txBody>
      </p:sp>
    </p:spTree>
    <p:extLst>
      <p:ext uri="{BB962C8B-B14F-4D97-AF65-F5344CB8AC3E}">
        <p14:creationId xmlns:p14="http://schemas.microsoft.com/office/powerpoint/2010/main" val="20259148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971CA-BF8D-5A44-B1E6-6FB5917B5D0A}" type="datetimeFigureOut">
              <a:rPr lang="en-US" smtClean="0"/>
              <a:pPr/>
              <a:t>19/06/2014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5F4C7-ED60-0D46-82CB-B2BBD2AA13CA}" type="slidenum">
              <a:rPr lang="en-US" smtClean="0"/>
              <a:pPr/>
              <a:t>‹#›</a:t>
            </a:fld>
            <a:endParaRPr lang="en-US"/>
          </a:p>
        </p:txBody>
      </p:sp>
    </p:spTree>
    <p:extLst>
      <p:ext uri="{BB962C8B-B14F-4D97-AF65-F5344CB8AC3E}">
        <p14:creationId xmlns:p14="http://schemas.microsoft.com/office/powerpoint/2010/main" val="1579085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emf"/><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xml"/><Relationship Id="rId5" Type="http://schemas.openxmlformats.org/officeDocument/2006/relationships/image" Target="../media/image7.png"/><Relationship Id="rId1" Type="http://schemas.microsoft.com/office/2007/relationships/media" Target="../media/media1.wmv"/><Relationship Id="rId2" Type="http://schemas.openxmlformats.org/officeDocument/2006/relationships/video" Target="../media/media1.wmv"/></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91" y="1995137"/>
            <a:ext cx="7740818" cy="1823800"/>
          </a:xfrm>
          <a:prstGeom prst="rect">
            <a:avLst/>
          </a:prstGeom>
        </p:spPr>
      </p:pic>
      <p:pic>
        <p:nvPicPr>
          <p:cNvPr id="4" name="Picture 3" descr="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987" y="417960"/>
            <a:ext cx="1776611" cy="843137"/>
          </a:xfrm>
          <a:prstGeom prst="rect">
            <a:avLst/>
          </a:prstGeom>
        </p:spPr>
      </p:pic>
      <p:pic>
        <p:nvPicPr>
          <p:cNvPr id="6" name="Picture 5" desc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8987" y="5649898"/>
            <a:ext cx="1776610" cy="733860"/>
          </a:xfrm>
          <a:prstGeom prst="rect">
            <a:avLst/>
          </a:prstGeom>
        </p:spPr>
      </p:pic>
      <p:sp>
        <p:nvSpPr>
          <p:cNvPr id="7" name="Rectangle 6"/>
          <p:cNvSpPr/>
          <p:nvPr/>
        </p:nvSpPr>
        <p:spPr>
          <a:xfrm>
            <a:off x="583546" y="4345515"/>
            <a:ext cx="8082052" cy="584776"/>
          </a:xfrm>
          <a:prstGeom prst="rect">
            <a:avLst/>
          </a:prstGeom>
        </p:spPr>
        <p:txBody>
          <a:bodyPr wrap="square">
            <a:spAutoFit/>
          </a:bodyPr>
          <a:lstStyle/>
          <a:p>
            <a:r>
              <a:rPr lang="en-GB" sz="4800" b="1" baseline="30000" dirty="0">
                <a:solidFill>
                  <a:srgbClr val="104FAF"/>
                </a:solidFill>
                <a:latin typeface="Arial"/>
                <a:cs typeface="Arial"/>
              </a:rPr>
              <a:t>Reflections </a:t>
            </a:r>
            <a:r>
              <a:rPr lang="en-GB" sz="4800" b="1" baseline="30000" dirty="0" smtClean="0">
                <a:solidFill>
                  <a:srgbClr val="104FAF"/>
                </a:solidFill>
                <a:latin typeface="Arial"/>
                <a:cs typeface="Arial"/>
              </a:rPr>
              <a:t>on end of life care (</a:t>
            </a:r>
            <a:r>
              <a:rPr lang="en-GB" sz="4800" b="1" baseline="30000" dirty="0" err="1" smtClean="0">
                <a:solidFill>
                  <a:srgbClr val="104FAF"/>
                </a:solidFill>
                <a:latin typeface="Arial"/>
                <a:cs typeface="Arial"/>
              </a:rPr>
              <a:t>EoLC</a:t>
            </a:r>
            <a:r>
              <a:rPr lang="en-GB" sz="4800" b="1" baseline="30000" dirty="0" smtClean="0">
                <a:solidFill>
                  <a:srgbClr val="104FAF"/>
                </a:solidFill>
                <a:latin typeface="Arial"/>
                <a:cs typeface="Arial"/>
              </a:rPr>
              <a:t>)</a:t>
            </a:r>
          </a:p>
        </p:txBody>
      </p:sp>
      <p:sp>
        <p:nvSpPr>
          <p:cNvPr id="11" name="Rectangle 10"/>
          <p:cNvSpPr/>
          <p:nvPr/>
        </p:nvSpPr>
        <p:spPr>
          <a:xfrm>
            <a:off x="593856" y="4920802"/>
            <a:ext cx="4917527" cy="297517"/>
          </a:xfrm>
          <a:prstGeom prst="rect">
            <a:avLst/>
          </a:prstGeom>
        </p:spPr>
        <p:txBody>
          <a:bodyPr wrap="none">
            <a:spAutoFit/>
          </a:bodyPr>
          <a:lstStyle/>
          <a:p>
            <a:r>
              <a:rPr lang="en-GB" sz="2000" baseline="30000" dirty="0" smtClean="0">
                <a:solidFill>
                  <a:schemeClr val="bg1">
                    <a:lumMod val="50000"/>
                  </a:schemeClr>
                </a:solidFill>
                <a:latin typeface="Arial"/>
                <a:cs typeface="Arial"/>
              </a:rPr>
              <a:t>Materials created in partnership with Lois Bentley of </a:t>
            </a:r>
            <a:r>
              <a:rPr lang="en-GB" sz="2000" baseline="30000" dirty="0" err="1" smtClean="0">
                <a:solidFill>
                  <a:schemeClr val="bg1">
                    <a:lumMod val="50000"/>
                  </a:schemeClr>
                </a:solidFill>
                <a:latin typeface="Arial"/>
                <a:cs typeface="Arial"/>
              </a:rPr>
              <a:t>Bridgesfm</a:t>
            </a:r>
            <a:endParaRPr lang="en-GB" sz="2000" baseline="30000" dirty="0" smtClean="0">
              <a:solidFill>
                <a:schemeClr val="bg1">
                  <a:lumMod val="50000"/>
                </a:schemeClr>
              </a:solidFill>
              <a:latin typeface="Arial"/>
              <a:cs typeface="Arial"/>
            </a:endParaRPr>
          </a:p>
        </p:txBody>
      </p:sp>
    </p:spTree>
    <p:extLst>
      <p:ext uri="{BB962C8B-B14F-4D97-AF65-F5344CB8AC3E}">
        <p14:creationId xmlns:p14="http://schemas.microsoft.com/office/powerpoint/2010/main" val="3220823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125" y="6037878"/>
            <a:ext cx="1143473" cy="542665"/>
          </a:xfrm>
          <a:prstGeom prst="rect">
            <a:avLst/>
          </a:prstGeom>
        </p:spPr>
      </p:pic>
      <p:sp>
        <p:nvSpPr>
          <p:cNvPr id="9" name="Rectangle 3"/>
          <p:cNvSpPr txBox="1">
            <a:spLocks noChangeArrowheads="1"/>
          </p:cNvSpPr>
          <p:nvPr/>
        </p:nvSpPr>
        <p:spPr>
          <a:xfrm>
            <a:off x="689376" y="618200"/>
            <a:ext cx="8454624" cy="9100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Tx/>
              <a:buNone/>
            </a:pPr>
            <a:r>
              <a:rPr lang="en-GB" sz="2800" b="1" dirty="0" smtClean="0">
                <a:solidFill>
                  <a:schemeClr val="bg1">
                    <a:lumMod val="50000"/>
                  </a:schemeClr>
                </a:solidFill>
                <a:latin typeface="Arial" charset="0"/>
                <a:ea typeface="ヒラギノ角ゴ Pro W3" charset="0"/>
                <a:cs typeface="ヒラギノ角ゴ Pro W3" charset="0"/>
              </a:rPr>
              <a:t>What we saw</a:t>
            </a:r>
          </a:p>
        </p:txBody>
      </p:sp>
      <p:sp>
        <p:nvSpPr>
          <p:cNvPr id="10" name="Rectangle 9"/>
          <p:cNvSpPr/>
          <p:nvPr/>
        </p:nvSpPr>
        <p:spPr>
          <a:xfrm>
            <a:off x="697818" y="1693050"/>
            <a:ext cx="8446182" cy="338554"/>
          </a:xfrm>
          <a:prstGeom prst="rect">
            <a:avLst/>
          </a:prstGeom>
        </p:spPr>
        <p:txBody>
          <a:bodyPr wrap="square">
            <a:spAutoFit/>
          </a:bodyPr>
          <a:lstStyle/>
          <a:p>
            <a:r>
              <a:rPr lang="en-GB" sz="1600" b="1" dirty="0">
                <a:solidFill>
                  <a:srgbClr val="104FAF"/>
                </a:solidFill>
                <a:latin typeface="Arial" charset="0"/>
                <a:ea typeface="ヒラギノ角ゴ Pro W3" charset="0"/>
                <a:cs typeface="ヒラギノ角ゴ Pro W3" charset="0"/>
              </a:rPr>
              <a:t>Positive outcomes when residential homes use person centred thinking.</a:t>
            </a:r>
          </a:p>
        </p:txBody>
      </p:sp>
      <p:sp>
        <p:nvSpPr>
          <p:cNvPr id="13" name="Rectangle 12"/>
          <p:cNvSpPr/>
          <p:nvPr/>
        </p:nvSpPr>
        <p:spPr>
          <a:xfrm>
            <a:off x="697072" y="2116251"/>
            <a:ext cx="6915231" cy="523220"/>
          </a:xfrm>
          <a:prstGeom prst="rect">
            <a:avLst/>
          </a:prstGeom>
        </p:spPr>
        <p:txBody>
          <a:bodyPr wrap="square">
            <a:spAutoFit/>
          </a:bodyPr>
          <a:lstStyle/>
          <a:p>
            <a:r>
              <a:rPr lang="en-GB" sz="1400" dirty="0">
                <a:solidFill>
                  <a:srgbClr val="595959"/>
                </a:solidFill>
                <a:latin typeface="Arial"/>
                <a:cs typeface="Arial"/>
                <a:sym typeface="Arial" pitchFamily="34" charset="0"/>
              </a:rPr>
              <a:t>It makes the home a place that gives a person choices about how they live, spend their days and can help them to feel like a member of their community (citizenship). </a:t>
            </a:r>
            <a:endParaRPr lang="en-GB" sz="1400" dirty="0">
              <a:solidFill>
                <a:srgbClr val="595959"/>
              </a:solidFill>
              <a:latin typeface="Arial"/>
              <a:ea typeface="ヒラギノ角ゴ Pro W3" charset="0"/>
              <a:cs typeface="Arial"/>
            </a:endParaRPr>
          </a:p>
        </p:txBody>
      </p:sp>
      <p:pic>
        <p:nvPicPr>
          <p:cNvPr id="14" name="Picture 13" descr="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02" y="2931948"/>
            <a:ext cx="7635396" cy="2417476"/>
          </a:xfrm>
          <a:prstGeom prst="rect">
            <a:avLst/>
          </a:prstGeom>
          <a:effectLst>
            <a:outerShdw blurRad="50800" dist="38100" dir="6000000" algn="tl" rotWithShape="0">
              <a:srgbClr val="000000">
                <a:alpha val="43000"/>
              </a:srgbClr>
            </a:outerShdw>
          </a:effectLst>
        </p:spPr>
      </p:pic>
    </p:spTree>
    <p:extLst>
      <p:ext uri="{BB962C8B-B14F-4D97-AF65-F5344CB8AC3E}">
        <p14:creationId xmlns:p14="http://schemas.microsoft.com/office/powerpoint/2010/main" val="14746493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700"/>
                            </p:stCondLst>
                            <p:childTnLst>
                              <p:par>
                                <p:cTn id="9" presetID="10" presetClass="entr" presetSubtype="0" fill="hold" grpId="0" nodeType="afterEffect">
                                  <p:stCondLst>
                                    <p:cond delay="2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400"/>
                            </p:stCondLst>
                            <p:childTnLst>
                              <p:par>
                                <p:cTn id="13" presetID="10" presetClass="entr" presetSubtype="0" fill="hold" nodeType="afterEffect">
                                  <p:stCondLst>
                                    <p:cond delay="2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png"/>
          <p:cNvPicPr>
            <a:picLocks noChangeAspect="1"/>
          </p:cNvPicPr>
          <p:nvPr/>
        </p:nvPicPr>
        <p:blipFill rotWithShape="1">
          <a:blip r:embed="rId3">
            <a:extLst>
              <a:ext uri="{28A0092B-C50C-407E-A947-70E740481C1C}">
                <a14:useLocalDpi xmlns:a14="http://schemas.microsoft.com/office/drawing/2010/main" val="0"/>
              </a:ext>
            </a:extLst>
          </a:blip>
          <a:srcRect l="10294" r="5921"/>
          <a:stretch/>
        </p:blipFill>
        <p:spPr>
          <a:xfrm>
            <a:off x="-20784" y="1"/>
            <a:ext cx="9164784" cy="6858000"/>
          </a:xfrm>
          <a:prstGeom prst="rect">
            <a:avLst/>
          </a:prstGeom>
        </p:spPr>
      </p:pic>
      <p:sp>
        <p:nvSpPr>
          <p:cNvPr id="3" name="Rectangle 2"/>
          <p:cNvSpPr/>
          <p:nvPr/>
        </p:nvSpPr>
        <p:spPr>
          <a:xfrm>
            <a:off x="693723" y="1891021"/>
            <a:ext cx="2677550" cy="2554545"/>
          </a:xfrm>
          <a:prstGeom prst="rect">
            <a:avLst/>
          </a:prstGeom>
        </p:spPr>
        <p:txBody>
          <a:bodyPr wrap="square">
            <a:spAutoFit/>
          </a:bodyPr>
          <a:lstStyle/>
          <a:p>
            <a:r>
              <a:rPr lang="en-GB" sz="2000" b="1" dirty="0" smtClean="0">
                <a:solidFill>
                  <a:srgbClr val="595959"/>
                </a:solidFill>
                <a:latin typeface="Arial" charset="0"/>
                <a:ea typeface="ヒラギノ角ゴ Pro W3" charset="0"/>
                <a:cs typeface="ヒラギノ角ゴ Pro W3" charset="0"/>
              </a:rPr>
              <a:t>Why </a:t>
            </a:r>
            <a:r>
              <a:rPr lang="en-GB" sz="2000" b="1" dirty="0">
                <a:solidFill>
                  <a:srgbClr val="595959"/>
                </a:solidFill>
                <a:latin typeface="Arial" charset="0"/>
                <a:ea typeface="ヒラギノ角ゴ Pro W3" charset="0"/>
                <a:cs typeface="ヒラギノ角ゴ Pro W3" charset="0"/>
              </a:rPr>
              <a:t>re-invent the wheel when what we seek in order to improve people’s experiences at end of life and provide choice may be right in front of us?</a:t>
            </a:r>
          </a:p>
        </p:txBody>
      </p:sp>
      <p:sp>
        <p:nvSpPr>
          <p:cNvPr id="9" name="Rectangle 3"/>
          <p:cNvSpPr txBox="1">
            <a:spLocks noChangeArrowheads="1"/>
          </p:cNvSpPr>
          <p:nvPr/>
        </p:nvSpPr>
        <p:spPr>
          <a:xfrm>
            <a:off x="689374" y="618200"/>
            <a:ext cx="3420807" cy="9100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Tx/>
              <a:buNone/>
            </a:pPr>
            <a:r>
              <a:rPr lang="en-GB" sz="2800" b="1" dirty="0" smtClean="0">
                <a:solidFill>
                  <a:srgbClr val="104FAF"/>
                </a:solidFill>
                <a:latin typeface="Arial" charset="0"/>
                <a:ea typeface="ヒラギノ角ゴ Pro W3" charset="0"/>
                <a:cs typeface="ヒラギノ角ゴ Pro W3" charset="0"/>
              </a:rPr>
              <a:t>What matters is positive outcomes</a:t>
            </a:r>
          </a:p>
        </p:txBody>
      </p:sp>
      <p:pic>
        <p:nvPicPr>
          <p:cNvPr id="12" name="Picture 11" descr="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124" y="6037878"/>
            <a:ext cx="1143473" cy="542665"/>
          </a:xfrm>
          <a:prstGeom prst="rect">
            <a:avLst/>
          </a:prstGeom>
        </p:spPr>
      </p:pic>
    </p:spTree>
    <p:extLst>
      <p:ext uri="{BB962C8B-B14F-4D97-AF65-F5344CB8AC3E}">
        <p14:creationId xmlns:p14="http://schemas.microsoft.com/office/powerpoint/2010/main" val="37433620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125" y="6037878"/>
            <a:ext cx="1143473" cy="542665"/>
          </a:xfrm>
          <a:prstGeom prst="rect">
            <a:avLst/>
          </a:prstGeom>
        </p:spPr>
      </p:pic>
      <p:sp>
        <p:nvSpPr>
          <p:cNvPr id="9" name="Rectangle 8"/>
          <p:cNvSpPr/>
          <p:nvPr/>
        </p:nvSpPr>
        <p:spPr>
          <a:xfrm>
            <a:off x="639844" y="5628787"/>
            <a:ext cx="5943757" cy="307777"/>
          </a:xfrm>
          <a:prstGeom prst="rect">
            <a:avLst/>
          </a:prstGeom>
        </p:spPr>
        <p:txBody>
          <a:bodyPr wrap="square">
            <a:spAutoFit/>
          </a:bodyPr>
          <a:lstStyle/>
          <a:p>
            <a:r>
              <a:rPr lang="en-GB" sz="1400" dirty="0">
                <a:solidFill>
                  <a:srgbClr val="595959"/>
                </a:solidFill>
                <a:latin typeface="Arial" charset="0"/>
                <a:ea typeface="ヒラギノ角ゴ Pro W3" charset="0"/>
                <a:cs typeface="ヒラギノ角ゴ Pro W3" charset="0"/>
              </a:rPr>
              <a:t>Our discussion session is next, </a:t>
            </a:r>
            <a:r>
              <a:rPr lang="en-GB" sz="1400" dirty="0" smtClean="0">
                <a:solidFill>
                  <a:srgbClr val="595959"/>
                </a:solidFill>
                <a:latin typeface="Arial" charset="0"/>
                <a:ea typeface="ヒラギノ角ゴ Pro W3" charset="0"/>
                <a:cs typeface="ヒラギノ角ゴ Pro W3" charset="0"/>
              </a:rPr>
              <a:t>but before </a:t>
            </a:r>
            <a:r>
              <a:rPr lang="en-GB" sz="1400" dirty="0">
                <a:solidFill>
                  <a:srgbClr val="595959"/>
                </a:solidFill>
                <a:latin typeface="Arial" charset="0"/>
                <a:ea typeface="ヒラギノ角ゴ Pro W3" charset="0"/>
                <a:cs typeface="ヒラギノ角ゴ Pro W3" charset="0"/>
              </a:rPr>
              <a:t>that may I say thank you.</a:t>
            </a:r>
          </a:p>
        </p:txBody>
      </p:sp>
      <p:sp>
        <p:nvSpPr>
          <p:cNvPr id="10" name="Rectangle 3"/>
          <p:cNvSpPr txBox="1">
            <a:spLocks noChangeArrowheads="1"/>
          </p:cNvSpPr>
          <p:nvPr/>
        </p:nvSpPr>
        <p:spPr>
          <a:xfrm>
            <a:off x="689376" y="618200"/>
            <a:ext cx="5552866" cy="9100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Tx/>
              <a:buNone/>
            </a:pPr>
            <a:r>
              <a:rPr lang="en-GB" sz="2800" b="1" dirty="0" smtClean="0">
                <a:solidFill>
                  <a:schemeClr val="bg1">
                    <a:lumMod val="50000"/>
                  </a:schemeClr>
                </a:solidFill>
                <a:latin typeface="Arial" charset="0"/>
                <a:ea typeface="ヒラギノ角ゴ Pro W3" charset="0"/>
                <a:cs typeface="ヒラギノ角ゴ Pro W3" charset="0"/>
              </a:rPr>
              <a:t>In light of the film and findings from the research…</a:t>
            </a:r>
          </a:p>
        </p:txBody>
      </p:sp>
      <p:sp>
        <p:nvSpPr>
          <p:cNvPr id="11" name="Rectangle 10"/>
          <p:cNvSpPr/>
          <p:nvPr/>
        </p:nvSpPr>
        <p:spPr>
          <a:xfrm>
            <a:off x="693723" y="1891021"/>
            <a:ext cx="6058540" cy="764312"/>
          </a:xfrm>
          <a:prstGeom prst="rect">
            <a:avLst/>
          </a:prstGeom>
        </p:spPr>
        <p:txBody>
          <a:bodyPr wrap="square">
            <a:spAutoFit/>
          </a:bodyPr>
          <a:lstStyle/>
          <a:p>
            <a:pPr>
              <a:lnSpc>
                <a:spcPct val="110000"/>
              </a:lnSpc>
              <a:spcBef>
                <a:spcPts val="1625"/>
              </a:spcBef>
              <a:buSzPct val="150000"/>
            </a:pPr>
            <a:r>
              <a:rPr lang="en-GB" sz="2000" b="1" dirty="0">
                <a:solidFill>
                  <a:srgbClr val="104FAF"/>
                </a:solidFill>
                <a:latin typeface="Arial"/>
                <a:cs typeface="Arial"/>
                <a:sym typeface="Arial" charset="0"/>
              </a:rPr>
              <a:t>Discuss how we all make a difference and how we can apply the findings to the work we do</a:t>
            </a:r>
            <a:r>
              <a:rPr lang="en-GB" sz="2000" b="1" dirty="0" smtClean="0">
                <a:solidFill>
                  <a:srgbClr val="104FAF"/>
                </a:solidFill>
                <a:latin typeface="Arial"/>
                <a:cs typeface="Arial"/>
                <a:sym typeface="Arial" charset="0"/>
              </a:rPr>
              <a:t>.</a:t>
            </a:r>
            <a:endParaRPr lang="en-GB" sz="2000" b="1" dirty="0">
              <a:solidFill>
                <a:srgbClr val="104FAF"/>
              </a:solidFill>
              <a:latin typeface="Arial"/>
              <a:cs typeface="Arial"/>
              <a:sym typeface="Arial" charset="0"/>
            </a:endParaRPr>
          </a:p>
        </p:txBody>
      </p:sp>
      <p:pic>
        <p:nvPicPr>
          <p:cNvPr id="13" name="Picture 12" descr="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01" y="2931948"/>
            <a:ext cx="7635399" cy="2417476"/>
          </a:xfrm>
          <a:prstGeom prst="rect">
            <a:avLst/>
          </a:prstGeom>
          <a:effectLst>
            <a:outerShdw blurRad="50800" dist="38100" dir="6000000" algn="tl" rotWithShape="0">
              <a:srgbClr val="000000">
                <a:alpha val="43000"/>
              </a:srgbClr>
            </a:outerShdw>
          </a:effectLst>
        </p:spPr>
      </p:pic>
    </p:spTree>
    <p:extLst>
      <p:ext uri="{BB962C8B-B14F-4D97-AF65-F5344CB8AC3E}">
        <p14:creationId xmlns:p14="http://schemas.microsoft.com/office/powerpoint/2010/main" val="358263405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nodeType="afterEffect">
                                  <p:stCondLst>
                                    <p:cond delay="2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400"/>
                            </p:stCondLst>
                            <p:childTnLst>
                              <p:par>
                                <p:cTn id="13" presetID="10" presetClass="entr" presetSubtype="0" fill="hold" grpId="0" nodeType="afterEffect">
                                  <p:stCondLst>
                                    <p:cond delay="2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04FAF"/>
        </a:solidFill>
        <a:effectLst/>
      </p:bgPr>
    </p:bg>
    <p:spTree>
      <p:nvGrpSpPr>
        <p:cNvPr id="1" name=""/>
        <p:cNvGrpSpPr/>
        <p:nvPr/>
      </p:nvGrpSpPr>
      <p:grpSpPr>
        <a:xfrm>
          <a:off x="0" y="0"/>
          <a:ext cx="0" cy="0"/>
          <a:chOff x="0" y="0"/>
          <a:chExt cx="0" cy="0"/>
        </a:xfrm>
      </p:grpSpPr>
      <p:sp>
        <p:nvSpPr>
          <p:cNvPr id="8" name="Rectangle 7"/>
          <p:cNvSpPr/>
          <p:nvPr/>
        </p:nvSpPr>
        <p:spPr>
          <a:xfrm>
            <a:off x="716142" y="4779280"/>
            <a:ext cx="4212440" cy="1169551"/>
          </a:xfrm>
          <a:prstGeom prst="rect">
            <a:avLst/>
          </a:prstGeom>
        </p:spPr>
        <p:txBody>
          <a:bodyPr wrap="square">
            <a:spAutoFit/>
          </a:bodyPr>
          <a:lstStyle/>
          <a:p>
            <a:r>
              <a:rPr lang="en-GB" sz="1400" b="1" dirty="0" smtClean="0">
                <a:solidFill>
                  <a:srgbClr val="FFFFFF"/>
                </a:solidFill>
                <a:latin typeface="Arial"/>
                <a:ea typeface="ヒラギノ角ゴ Pro W3" charset="0"/>
                <a:cs typeface="Arial"/>
              </a:rPr>
              <a:t>Bridge FM</a:t>
            </a:r>
            <a:endParaRPr lang="en-GB" sz="1400" b="1" dirty="0">
              <a:solidFill>
                <a:srgbClr val="FFFFFF"/>
              </a:solidFill>
              <a:latin typeface="Arial"/>
              <a:ea typeface="ヒラギノ角ゴ Pro W3" charset="0"/>
              <a:cs typeface="Arial"/>
            </a:endParaRPr>
          </a:p>
          <a:p>
            <a:r>
              <a:rPr lang="en-GB" sz="1400" dirty="0" smtClean="0">
                <a:solidFill>
                  <a:srgbClr val="FFFFFF"/>
                </a:solidFill>
                <a:latin typeface="Arial"/>
                <a:ea typeface="ヒラギノ角ゴ Pro W3" charset="0"/>
                <a:cs typeface="Arial"/>
              </a:rPr>
              <a:t>Web: </a:t>
            </a:r>
            <a:r>
              <a:rPr lang="en-GB" sz="1400" dirty="0" err="1" smtClean="0">
                <a:solidFill>
                  <a:srgbClr val="FFFFFF"/>
                </a:solidFill>
                <a:latin typeface="Arial"/>
                <a:ea typeface="ヒラギノ角ゴ Pro W3" charset="0"/>
                <a:cs typeface="Arial"/>
              </a:rPr>
              <a:t>www.bridgesfm.com</a:t>
            </a:r>
            <a:endParaRPr lang="en-GB" sz="1400" dirty="0" smtClean="0">
              <a:solidFill>
                <a:srgbClr val="FFFFFF"/>
              </a:solidFill>
              <a:latin typeface="Arial"/>
              <a:ea typeface="ヒラギノ角ゴ Pro W3" charset="0"/>
              <a:cs typeface="Arial"/>
            </a:endParaRPr>
          </a:p>
          <a:p>
            <a:r>
              <a:rPr lang="en-GB" sz="1400" dirty="0" smtClean="0">
                <a:solidFill>
                  <a:srgbClr val="FFFFFF"/>
                </a:solidFill>
                <a:latin typeface="Arial"/>
                <a:ea typeface="ヒラギノ角ゴ Pro W3" charset="0"/>
                <a:cs typeface="Arial"/>
              </a:rPr>
              <a:t>Email: </a:t>
            </a:r>
            <a:r>
              <a:rPr lang="en-GB" sz="1400" dirty="0" err="1" smtClean="0">
                <a:solidFill>
                  <a:srgbClr val="FFFFFF"/>
                </a:solidFill>
                <a:latin typeface="Arial"/>
                <a:ea typeface="ヒラギノ角ゴ Pro W3" charset="0"/>
                <a:cs typeface="Arial"/>
              </a:rPr>
              <a:t>lois</a:t>
            </a:r>
            <a:r>
              <a:rPr lang="en-GB" sz="1400" dirty="0" err="1">
                <a:solidFill>
                  <a:srgbClr val="FFFFFF"/>
                </a:solidFill>
                <a:latin typeface="Arial"/>
                <a:ea typeface="ヒラギノ角ゴ Pro W3" charset="0"/>
                <a:cs typeface="Arial"/>
              </a:rPr>
              <a:t>@bridgesfm.com</a:t>
            </a:r>
            <a:endParaRPr lang="en-GB" sz="1400" dirty="0">
              <a:solidFill>
                <a:srgbClr val="FFFFFF"/>
              </a:solidFill>
              <a:latin typeface="Arial"/>
              <a:ea typeface="ヒラギノ角ゴ Pro W3" charset="0"/>
              <a:cs typeface="Arial"/>
            </a:endParaRPr>
          </a:p>
          <a:p>
            <a:r>
              <a:rPr lang="en-GB" sz="1400" dirty="0">
                <a:solidFill>
                  <a:srgbClr val="FFFFFF"/>
                </a:solidFill>
                <a:latin typeface="Arial"/>
                <a:ea typeface="ヒラギノ角ゴ Pro W3" charset="0"/>
                <a:cs typeface="Arial"/>
              </a:rPr>
              <a:t>Tel: 07973 837828</a:t>
            </a:r>
          </a:p>
          <a:p>
            <a:r>
              <a:rPr lang="en-GB" sz="1400" dirty="0">
                <a:solidFill>
                  <a:srgbClr val="FFFFFF"/>
                </a:solidFill>
                <a:latin typeface="Arial"/>
                <a:ea typeface="ヒラギノ角ゴ Pro W3" charset="0"/>
                <a:cs typeface="Arial"/>
              </a:rPr>
              <a:t>Skype: </a:t>
            </a:r>
            <a:r>
              <a:rPr lang="en-GB" sz="1400" dirty="0" err="1">
                <a:solidFill>
                  <a:srgbClr val="FFFFFF"/>
                </a:solidFill>
                <a:latin typeface="Arial"/>
                <a:ea typeface="ヒラギノ角ゴ Pro W3" charset="0"/>
                <a:cs typeface="Arial"/>
              </a:rPr>
              <a:t>bridgesfm</a:t>
            </a:r>
            <a:r>
              <a:rPr lang="en-GB" sz="1400" dirty="0">
                <a:solidFill>
                  <a:srgbClr val="FFFFFF"/>
                </a:solidFill>
                <a:latin typeface="Arial"/>
                <a:ea typeface="ヒラギノ角ゴ Pro W3" charset="0"/>
                <a:cs typeface="Arial"/>
              </a:rPr>
              <a:t> </a:t>
            </a:r>
          </a:p>
        </p:txBody>
      </p:sp>
      <p:sp>
        <p:nvSpPr>
          <p:cNvPr id="5" name="Rectangle 3"/>
          <p:cNvSpPr txBox="1">
            <a:spLocks noChangeArrowheads="1"/>
          </p:cNvSpPr>
          <p:nvPr/>
        </p:nvSpPr>
        <p:spPr>
          <a:xfrm>
            <a:off x="689376" y="618200"/>
            <a:ext cx="5552866" cy="9100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Tx/>
              <a:buNone/>
            </a:pPr>
            <a:r>
              <a:rPr lang="en-GB" sz="7200" b="1" dirty="0" smtClean="0">
                <a:solidFill>
                  <a:schemeClr val="bg1"/>
                </a:solidFill>
                <a:latin typeface="Arial" charset="0"/>
                <a:ea typeface="ヒラギノ角ゴ Pro W3" charset="0"/>
                <a:cs typeface="ヒラギノ角ゴ Pro W3" charset="0"/>
              </a:rPr>
              <a:t>Thank you</a:t>
            </a:r>
          </a:p>
        </p:txBody>
      </p:sp>
      <p:sp>
        <p:nvSpPr>
          <p:cNvPr id="10" name="Rectangle 9"/>
          <p:cNvSpPr/>
          <p:nvPr/>
        </p:nvSpPr>
        <p:spPr>
          <a:xfrm>
            <a:off x="716142" y="2412243"/>
            <a:ext cx="5943757" cy="2031325"/>
          </a:xfrm>
          <a:prstGeom prst="rect">
            <a:avLst/>
          </a:prstGeom>
        </p:spPr>
        <p:txBody>
          <a:bodyPr wrap="square">
            <a:spAutoFit/>
          </a:bodyPr>
          <a:lstStyle/>
          <a:p>
            <a:r>
              <a:rPr lang="en-GB" sz="1400" b="1" dirty="0" smtClean="0">
                <a:solidFill>
                  <a:srgbClr val="FFFFFF"/>
                </a:solidFill>
                <a:latin typeface="Arial" charset="0"/>
                <a:ea typeface="ヒラギノ角ゴ Pro W3" charset="0"/>
                <a:cs typeface="ヒラギノ角ゴ Pro W3" charset="0"/>
              </a:rPr>
              <a:t>Skills for Care</a:t>
            </a:r>
          </a:p>
          <a:p>
            <a:r>
              <a:rPr lang="en-GB" sz="1400" dirty="0" smtClean="0">
                <a:solidFill>
                  <a:srgbClr val="FFFFFF"/>
                </a:solidFill>
                <a:latin typeface="Arial" charset="0"/>
                <a:ea typeface="ヒラギノ角ゴ Pro W3" charset="0"/>
                <a:cs typeface="ヒラギノ角ゴ Pro W3" charset="0"/>
              </a:rPr>
              <a:t>West Gate</a:t>
            </a:r>
          </a:p>
          <a:p>
            <a:r>
              <a:rPr lang="en-GB" sz="1400" dirty="0" smtClean="0">
                <a:solidFill>
                  <a:srgbClr val="FFFFFF"/>
                </a:solidFill>
                <a:latin typeface="Arial" charset="0"/>
                <a:ea typeface="ヒラギノ角ゴ Pro W3" charset="0"/>
                <a:cs typeface="ヒラギノ角ゴ Pro W3" charset="0"/>
              </a:rPr>
              <a:t>6 Grace Street</a:t>
            </a:r>
          </a:p>
          <a:p>
            <a:r>
              <a:rPr lang="en-GB" sz="1400" dirty="0" smtClean="0">
                <a:solidFill>
                  <a:srgbClr val="FFFFFF"/>
                </a:solidFill>
                <a:latin typeface="Arial" charset="0"/>
                <a:ea typeface="ヒラギノ角ゴ Pro W3" charset="0"/>
                <a:cs typeface="ヒラギノ角ゴ Pro W3" charset="0"/>
              </a:rPr>
              <a:t>Leeds</a:t>
            </a:r>
          </a:p>
          <a:p>
            <a:r>
              <a:rPr lang="en-GB" sz="1400" dirty="0" smtClean="0">
                <a:solidFill>
                  <a:srgbClr val="FFFFFF"/>
                </a:solidFill>
                <a:latin typeface="Arial" charset="0"/>
                <a:ea typeface="ヒラギノ角ゴ Pro W3" charset="0"/>
                <a:cs typeface="ヒラギノ角ゴ Pro W3" charset="0"/>
              </a:rPr>
              <a:t>LS1 2RP</a:t>
            </a:r>
          </a:p>
          <a:p>
            <a:endParaRPr lang="en-GB" sz="1400" dirty="0">
              <a:solidFill>
                <a:srgbClr val="FFFFFF"/>
              </a:solidFill>
              <a:latin typeface="Arial" charset="0"/>
              <a:ea typeface="ヒラギノ角ゴ Pro W3" charset="0"/>
              <a:cs typeface="ヒラギノ角ゴ Pro W3" charset="0"/>
            </a:endParaRPr>
          </a:p>
          <a:p>
            <a:r>
              <a:rPr lang="en-GB" sz="1400" dirty="0" smtClean="0">
                <a:solidFill>
                  <a:srgbClr val="FFFFFF"/>
                </a:solidFill>
                <a:latin typeface="Arial" charset="0"/>
                <a:ea typeface="ヒラギノ角ゴ Pro W3" charset="0"/>
                <a:cs typeface="ヒラギノ角ゴ Pro W3" charset="0"/>
              </a:rPr>
              <a:t>Tel: 0113 345 1716</a:t>
            </a:r>
          </a:p>
          <a:p>
            <a:r>
              <a:rPr lang="en-GB" sz="1400" dirty="0" smtClean="0">
                <a:solidFill>
                  <a:srgbClr val="FFFFFF"/>
                </a:solidFill>
                <a:latin typeface="Arial" charset="0"/>
                <a:ea typeface="ヒラギノ角ゴ Pro W3" charset="0"/>
                <a:cs typeface="ヒラギノ角ゴ Pro W3" charset="0"/>
              </a:rPr>
              <a:t>Fax: 0113 243 6417</a:t>
            </a:r>
          </a:p>
          <a:p>
            <a:r>
              <a:rPr lang="en-GB" sz="1400" dirty="0" smtClean="0">
                <a:solidFill>
                  <a:srgbClr val="FFFFFF"/>
                </a:solidFill>
                <a:latin typeface="Arial" charset="0"/>
                <a:ea typeface="ヒラギノ角ゴ Pro W3" charset="0"/>
                <a:cs typeface="ヒラギノ角ゴ Pro W3" charset="0"/>
              </a:rPr>
              <a:t>Email: </a:t>
            </a:r>
            <a:r>
              <a:rPr lang="en-GB" sz="1400" dirty="0" err="1" smtClean="0">
                <a:solidFill>
                  <a:srgbClr val="FFFFFF"/>
                </a:solidFill>
                <a:latin typeface="Arial" charset="0"/>
                <a:ea typeface="ヒラギノ角ゴ Pro W3" charset="0"/>
                <a:cs typeface="ヒラギノ角ゴ Pro W3" charset="0"/>
              </a:rPr>
              <a:t>info@skillsforcare.org.uk</a:t>
            </a:r>
            <a:endParaRPr lang="en-GB" sz="1400" dirty="0">
              <a:solidFill>
                <a:srgbClr val="FFFFFF"/>
              </a:solidFill>
              <a:latin typeface="Arial" charset="0"/>
              <a:ea typeface="ヒラギノ角ゴ Pro W3" charset="0"/>
              <a:cs typeface="ヒラギノ角ゴ Pro W3" charset="0"/>
            </a:endParaRPr>
          </a:p>
        </p:txBody>
      </p:sp>
      <p:cxnSp>
        <p:nvCxnSpPr>
          <p:cNvPr id="12" name="Straight Connector 11"/>
          <p:cNvCxnSpPr/>
          <p:nvPr/>
        </p:nvCxnSpPr>
        <p:spPr>
          <a:xfrm>
            <a:off x="818919" y="4624643"/>
            <a:ext cx="2560051" cy="0"/>
          </a:xfrm>
          <a:prstGeom prst="line">
            <a:avLst/>
          </a:prstGeom>
          <a:ln w="19050" cap="rnd">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4444140" y="2519693"/>
            <a:ext cx="3798416" cy="3328004"/>
            <a:chOff x="5374185" y="3173311"/>
            <a:chExt cx="2756001" cy="2414689"/>
          </a:xfrm>
        </p:grpSpPr>
        <p:grpSp>
          <p:nvGrpSpPr>
            <p:cNvPr id="18" name="Group 17"/>
            <p:cNvGrpSpPr/>
            <p:nvPr/>
          </p:nvGrpSpPr>
          <p:grpSpPr>
            <a:xfrm rot="225789">
              <a:off x="5718848" y="4502727"/>
              <a:ext cx="2411338" cy="1085273"/>
              <a:chOff x="5718848" y="4502727"/>
              <a:chExt cx="2411338" cy="1085273"/>
            </a:xfrm>
          </p:grpSpPr>
          <p:sp>
            <p:nvSpPr>
              <p:cNvPr id="3" name="Rectangle 2"/>
              <p:cNvSpPr/>
              <p:nvPr/>
            </p:nvSpPr>
            <p:spPr>
              <a:xfrm>
                <a:off x="5718848" y="4502727"/>
                <a:ext cx="2411338" cy="108527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291" y="4653163"/>
                <a:ext cx="1776610" cy="733860"/>
              </a:xfrm>
              <a:prstGeom prst="rect">
                <a:avLst/>
              </a:prstGeom>
            </p:spPr>
          </p:pic>
        </p:grpSp>
        <p:grpSp>
          <p:nvGrpSpPr>
            <p:cNvPr id="4" name="Group 3"/>
            <p:cNvGrpSpPr/>
            <p:nvPr/>
          </p:nvGrpSpPr>
          <p:grpSpPr>
            <a:xfrm rot="21280445">
              <a:off x="5374185" y="3173311"/>
              <a:ext cx="2231351" cy="1362532"/>
              <a:chOff x="5637885" y="3095493"/>
              <a:chExt cx="2231351" cy="1362532"/>
            </a:xfrm>
          </p:grpSpPr>
          <p:sp>
            <p:nvSpPr>
              <p:cNvPr id="16" name="Rectangle 15"/>
              <p:cNvSpPr/>
              <p:nvPr/>
            </p:nvSpPr>
            <p:spPr>
              <a:xfrm>
                <a:off x="5637885" y="3095493"/>
                <a:ext cx="2231351" cy="13625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174" y="3432675"/>
                <a:ext cx="1596930" cy="757864"/>
              </a:xfrm>
              <a:prstGeom prst="rect">
                <a:avLst/>
              </a:prstGeom>
            </p:spPr>
          </p:pic>
        </p:grpSp>
      </p:grpSp>
    </p:spTree>
    <p:extLst>
      <p:ext uri="{BB962C8B-B14F-4D97-AF65-F5344CB8AC3E}">
        <p14:creationId xmlns:p14="http://schemas.microsoft.com/office/powerpoint/2010/main" val="21242320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87360"/>
            <a:ext cx="9144000" cy="55706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125" y="6037878"/>
            <a:ext cx="1143473" cy="542665"/>
          </a:xfrm>
          <a:prstGeom prst="rect">
            <a:avLst/>
          </a:prstGeom>
        </p:spPr>
      </p:pic>
      <p:sp>
        <p:nvSpPr>
          <p:cNvPr id="8" name="Rectangle 3"/>
          <p:cNvSpPr txBox="1">
            <a:spLocks noChangeArrowheads="1"/>
          </p:cNvSpPr>
          <p:nvPr/>
        </p:nvSpPr>
        <p:spPr>
          <a:xfrm>
            <a:off x="890450" y="5196380"/>
            <a:ext cx="8118778" cy="98592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defRPr/>
            </a:pPr>
            <a:r>
              <a:rPr lang="en-GB" sz="1400" b="1" dirty="0" smtClean="0">
                <a:solidFill>
                  <a:schemeClr val="tx1">
                    <a:lumMod val="65000"/>
                    <a:lumOff val="35000"/>
                  </a:schemeClr>
                </a:solidFill>
                <a:latin typeface="Arial"/>
                <a:cs typeface="Arial"/>
                <a:sym typeface="Arial" pitchFamily="34" charset="0"/>
              </a:rPr>
              <a:t>Dame Cicely </a:t>
            </a:r>
            <a:r>
              <a:rPr lang="en-GB" sz="1400" b="1" dirty="0">
                <a:solidFill>
                  <a:schemeClr val="tx1">
                    <a:lumMod val="65000"/>
                    <a:lumOff val="35000"/>
                  </a:schemeClr>
                </a:solidFill>
                <a:latin typeface="Arial"/>
                <a:cs typeface="Arial"/>
                <a:sym typeface="Arial" pitchFamily="34" charset="0"/>
              </a:rPr>
              <a:t>Saunders is credited with founding the modern h</a:t>
            </a:r>
            <a:r>
              <a:rPr lang="en-GB" sz="1400" b="1" dirty="0" smtClean="0">
                <a:solidFill>
                  <a:schemeClr val="tx1">
                    <a:lumMod val="65000"/>
                    <a:lumOff val="35000"/>
                  </a:schemeClr>
                </a:solidFill>
                <a:latin typeface="Arial"/>
                <a:cs typeface="Arial"/>
                <a:sym typeface="Arial" pitchFamily="34" charset="0"/>
              </a:rPr>
              <a:t>ospice movement.</a:t>
            </a:r>
            <a:endParaRPr lang="en-US" sz="1400" b="1" dirty="0">
              <a:solidFill>
                <a:schemeClr val="tx1">
                  <a:lumMod val="65000"/>
                  <a:lumOff val="35000"/>
                </a:schemeClr>
              </a:solidFill>
              <a:latin typeface="Arial"/>
              <a:cs typeface="Arial"/>
              <a:sym typeface="Arial" pitchFamily="34" charset="0"/>
            </a:endParaRPr>
          </a:p>
        </p:txBody>
      </p:sp>
      <p:sp>
        <p:nvSpPr>
          <p:cNvPr id="9" name="Rectangle 3"/>
          <p:cNvSpPr txBox="1">
            <a:spLocks noChangeArrowheads="1"/>
          </p:cNvSpPr>
          <p:nvPr/>
        </p:nvSpPr>
        <p:spPr>
          <a:xfrm>
            <a:off x="899150" y="5510021"/>
            <a:ext cx="4433714" cy="39012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defRPr/>
            </a:pPr>
            <a:r>
              <a:rPr lang="en-GB" sz="1400" b="1" dirty="0" smtClean="0">
                <a:solidFill>
                  <a:schemeClr val="tx1">
                    <a:lumMod val="65000"/>
                    <a:lumOff val="35000"/>
                  </a:schemeClr>
                </a:solidFill>
                <a:latin typeface="Arial"/>
                <a:cs typeface="Arial"/>
                <a:sym typeface="Arial" pitchFamily="34" charset="0"/>
              </a:rPr>
              <a:t>We </a:t>
            </a:r>
            <a:r>
              <a:rPr lang="en-GB" sz="1400" b="1" dirty="0">
                <a:solidFill>
                  <a:schemeClr val="tx1">
                    <a:lumMod val="65000"/>
                    <a:lumOff val="35000"/>
                  </a:schemeClr>
                </a:solidFill>
                <a:latin typeface="Arial"/>
                <a:cs typeface="Arial"/>
                <a:sym typeface="Arial" pitchFamily="34" charset="0"/>
              </a:rPr>
              <a:t>know her statement to be </a:t>
            </a:r>
            <a:r>
              <a:rPr lang="en-GB" sz="1400" b="1" dirty="0" smtClean="0">
                <a:solidFill>
                  <a:schemeClr val="tx1">
                    <a:lumMod val="65000"/>
                    <a:lumOff val="35000"/>
                  </a:schemeClr>
                </a:solidFill>
                <a:latin typeface="Arial"/>
                <a:cs typeface="Arial"/>
                <a:sym typeface="Arial" pitchFamily="34" charset="0"/>
              </a:rPr>
              <a:t>true.</a:t>
            </a:r>
            <a:endParaRPr lang="en-US" sz="2800" b="1" dirty="0">
              <a:solidFill>
                <a:schemeClr val="tx1">
                  <a:lumMod val="65000"/>
                  <a:lumOff val="35000"/>
                </a:schemeClr>
              </a:solidFill>
              <a:latin typeface="Arial"/>
              <a:cs typeface="Arial"/>
              <a:sym typeface="Arial" pitchFamily="34" charset="0"/>
            </a:endParaRPr>
          </a:p>
        </p:txBody>
      </p:sp>
      <p:cxnSp>
        <p:nvCxnSpPr>
          <p:cNvPr id="11" name="Straight Connector 10"/>
          <p:cNvCxnSpPr/>
          <p:nvPr/>
        </p:nvCxnSpPr>
        <p:spPr>
          <a:xfrm>
            <a:off x="995949" y="5171667"/>
            <a:ext cx="6788900" cy="0"/>
          </a:xfrm>
          <a:prstGeom prst="line">
            <a:avLst/>
          </a:prstGeom>
          <a:ln w="19050" cap="rnd">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stretch>
            <a:fillRect/>
          </a:stretch>
        </p:blipFill>
        <p:spPr>
          <a:xfrm>
            <a:off x="3961028" y="2047909"/>
            <a:ext cx="3902461" cy="1978331"/>
          </a:xfrm>
          <a:prstGeom prst="rect">
            <a:avLst/>
          </a:prstGeom>
          <a:effectLst>
            <a:outerShdw blurRad="50800" dist="38100" dir="6000000" algn="tl" rotWithShape="0">
              <a:srgbClr val="000000">
                <a:alpha val="43000"/>
              </a:srgbClr>
            </a:outerShdw>
          </a:effectLst>
        </p:spPr>
      </p:pic>
      <p:grpSp>
        <p:nvGrpSpPr>
          <p:cNvPr id="13" name="Group 12"/>
          <p:cNvGrpSpPr/>
          <p:nvPr/>
        </p:nvGrpSpPr>
        <p:grpSpPr>
          <a:xfrm>
            <a:off x="897437" y="1016419"/>
            <a:ext cx="2698739" cy="3419977"/>
            <a:chOff x="897437" y="1016419"/>
            <a:chExt cx="2698739" cy="3419977"/>
          </a:xfrm>
        </p:grpSpPr>
        <p:pic>
          <p:nvPicPr>
            <p:cNvPr id="2" name="Picture 1" descr="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43272">
              <a:off x="897437" y="1161736"/>
              <a:ext cx="2698739" cy="3274660"/>
            </a:xfrm>
            <a:prstGeom prst="rect">
              <a:avLst/>
            </a:prstGeom>
            <a:effectLst>
              <a:outerShdw blurRad="50800" dist="38100" dir="3660000" algn="tl" rotWithShape="0">
                <a:srgbClr val="000000">
                  <a:alpha val="43000"/>
                </a:srgbClr>
              </a:outerShdw>
            </a:effectLst>
          </p:spPr>
        </p:pic>
        <p:pic>
          <p:nvPicPr>
            <p:cNvPr id="12" name="Picture 11" descr="paper-cli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1879">
              <a:off x="3025829" y="1016419"/>
              <a:ext cx="336810" cy="1004691"/>
            </a:xfrm>
            <a:prstGeom prst="rect">
              <a:avLst/>
            </a:prstGeom>
          </p:spPr>
        </p:pic>
      </p:grpSp>
    </p:spTree>
    <p:extLst>
      <p:ext uri="{BB962C8B-B14F-4D97-AF65-F5344CB8AC3E}">
        <p14:creationId xmlns:p14="http://schemas.microsoft.com/office/powerpoint/2010/main" val="19284052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200"/>
                            </p:stCondLst>
                            <p:childTnLst>
                              <p:par>
                                <p:cTn id="9" presetID="10" presetClass="entr" presetSubtype="0" fill="hold" nodeType="afterEffect">
                                  <p:stCondLst>
                                    <p:cond delay="2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400"/>
                            </p:stCondLst>
                            <p:childTnLst>
                              <p:par>
                                <p:cTn id="13" presetID="22" presetClass="entr" presetSubtype="8" fill="hold" nodeType="afterEffect">
                                  <p:stCondLst>
                                    <p:cond delay="7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par>
                          <p:cTn id="16" fill="hold">
                            <p:stCondLst>
                              <p:cond delay="4100"/>
                            </p:stCondLst>
                            <p:childTnLst>
                              <p:par>
                                <p:cTn id="17" presetID="10" presetClass="entr" presetSubtype="0" fill="hold" grpId="0" nodeType="afterEffect">
                                  <p:stCondLst>
                                    <p:cond delay="2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800"/>
                            </p:stCondLst>
                            <p:childTnLst>
                              <p:par>
                                <p:cTn id="21" presetID="10" presetClass="entr" presetSubtype="0"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Real_stories_Real_insight_video_ame0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61791"/>
          </a:xfrm>
          <a:prstGeom prst="rect">
            <a:avLst/>
          </a:prstGeom>
        </p:spPr>
      </p:pic>
    </p:spTree>
    <p:extLst>
      <p:ext uri="{BB962C8B-B14F-4D97-AF65-F5344CB8AC3E}">
        <p14:creationId xmlns:p14="http://schemas.microsoft.com/office/powerpoint/2010/main" val="13005575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4FAF"/>
        </a:soli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a:xfrm>
            <a:off x="423621" y="691274"/>
            <a:ext cx="77724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sz="3600" dirty="0">
              <a:solidFill>
                <a:schemeClr val="bg1"/>
              </a:solidFill>
              <a:latin typeface="Cambria" charset="0"/>
              <a:ea typeface="ヒラギノ角ゴ Pro W3" charset="0"/>
              <a:cs typeface="ヒラギノ角ゴ Pro W3" charset="0"/>
            </a:endParaRPr>
          </a:p>
        </p:txBody>
      </p:sp>
      <p:sp>
        <p:nvSpPr>
          <p:cNvPr id="5" name="Rectangle 3"/>
          <p:cNvSpPr txBox="1">
            <a:spLocks noChangeArrowheads="1"/>
          </p:cNvSpPr>
          <p:nvPr/>
        </p:nvSpPr>
        <p:spPr>
          <a:xfrm>
            <a:off x="689376" y="618200"/>
            <a:ext cx="4446546" cy="9100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Tx/>
              <a:buNone/>
            </a:pPr>
            <a:r>
              <a:rPr lang="en-GB" sz="2800" b="1" dirty="0" smtClean="0">
                <a:solidFill>
                  <a:srgbClr val="FFFFFF"/>
                </a:solidFill>
                <a:latin typeface="Arial" charset="0"/>
                <a:ea typeface="ヒラギノ角ゴ Pro W3" charset="0"/>
                <a:cs typeface="ヒラギノ角ゴ Pro W3" charset="0"/>
              </a:rPr>
              <a:t>Real stories: </a:t>
            </a:r>
            <a:r>
              <a:rPr lang="en-GB" sz="2800" b="1" dirty="0" smtClean="0">
                <a:solidFill>
                  <a:srgbClr val="FFFFFF"/>
                </a:solidFill>
                <a:latin typeface="Arial" charset="0"/>
                <a:ea typeface="ヒラギノ角ゴ Pro W3" charset="0"/>
                <a:cs typeface="ヒラギノ角ゴ Pro W3" charset="0"/>
              </a:rPr>
              <a:t>Real </a:t>
            </a:r>
            <a:r>
              <a:rPr lang="en-GB" sz="2800" b="1" dirty="0" smtClean="0">
                <a:solidFill>
                  <a:srgbClr val="FFFFFF"/>
                </a:solidFill>
                <a:latin typeface="Arial" charset="0"/>
                <a:ea typeface="ヒラギノ角ゴ Pro W3" charset="0"/>
                <a:cs typeface="ヒラギノ角ゴ Pro W3" charset="0"/>
              </a:rPr>
              <a:t>insight</a:t>
            </a:r>
          </a:p>
        </p:txBody>
      </p:sp>
      <p:grpSp>
        <p:nvGrpSpPr>
          <p:cNvPr id="19" name="Group 18"/>
          <p:cNvGrpSpPr/>
          <p:nvPr/>
        </p:nvGrpSpPr>
        <p:grpSpPr>
          <a:xfrm>
            <a:off x="6550972" y="3831983"/>
            <a:ext cx="2049549" cy="388994"/>
            <a:chOff x="6550972" y="3831983"/>
            <a:chExt cx="2049549" cy="388994"/>
          </a:xfrm>
        </p:grpSpPr>
        <p:sp>
          <p:nvSpPr>
            <p:cNvPr id="7" name="Rectangle 3"/>
            <p:cNvSpPr txBox="1">
              <a:spLocks noChangeArrowheads="1"/>
            </p:cNvSpPr>
            <p:nvPr/>
          </p:nvSpPr>
          <p:spPr>
            <a:xfrm>
              <a:off x="6550972" y="3879415"/>
              <a:ext cx="1900436" cy="2966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Tx/>
                <a:buNone/>
              </a:pPr>
              <a:r>
                <a:rPr lang="en-GB" sz="1100" i="1" dirty="0" smtClean="0">
                  <a:solidFill>
                    <a:srgbClr val="FFFFFF"/>
                  </a:solidFill>
                  <a:latin typeface="Arial" charset="0"/>
                  <a:ea typeface="ヒラギノ角ゴ Pro W3" charset="0"/>
                  <a:cs typeface="ヒラギノ角ゴ Pro W3" charset="0"/>
                </a:rPr>
                <a:t>Work funded by:</a:t>
              </a:r>
              <a:endParaRPr lang="en-GB" sz="1100" i="1" dirty="0">
                <a:solidFill>
                  <a:srgbClr val="FFFFFF"/>
                </a:solidFill>
                <a:latin typeface="Arial" charset="0"/>
                <a:ea typeface="ヒラギノ角ゴ Pro W3" charset="0"/>
                <a:cs typeface="ヒラギノ角ゴ Pro W3" charset="0"/>
              </a:endParaRPr>
            </a:p>
          </p:txBody>
        </p:sp>
        <p:grpSp>
          <p:nvGrpSpPr>
            <p:cNvPr id="9" name="Group 8"/>
            <p:cNvGrpSpPr/>
            <p:nvPr/>
          </p:nvGrpSpPr>
          <p:grpSpPr>
            <a:xfrm>
              <a:off x="7753819" y="3831983"/>
              <a:ext cx="846702" cy="388994"/>
              <a:chOff x="5838637" y="5107240"/>
              <a:chExt cx="2704596" cy="1242550"/>
            </a:xfrm>
          </p:grpSpPr>
          <p:sp>
            <p:nvSpPr>
              <p:cNvPr id="8" name="Rectangle 7"/>
              <p:cNvSpPr/>
              <p:nvPr/>
            </p:nvSpPr>
            <p:spPr>
              <a:xfrm>
                <a:off x="5838637" y="5107240"/>
                <a:ext cx="2704596" cy="12425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972" y="5243288"/>
                <a:ext cx="2412206" cy="975493"/>
              </a:xfrm>
              <a:prstGeom prst="rect">
                <a:avLst/>
              </a:prstGeom>
            </p:spPr>
          </p:pic>
        </p:grpSp>
      </p:grpSp>
      <p:pic>
        <p:nvPicPr>
          <p:cNvPr id="12" name="Picture 11" descr="A4-Spread-with-hand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72" y="2206532"/>
            <a:ext cx="7154772" cy="4763122"/>
          </a:xfrm>
          <a:prstGeom prst="rect">
            <a:avLst/>
          </a:prstGeom>
        </p:spPr>
      </p:pic>
      <p:sp>
        <p:nvSpPr>
          <p:cNvPr id="17" name="Rectangle 3"/>
          <p:cNvSpPr txBox="1">
            <a:spLocks noChangeArrowheads="1"/>
          </p:cNvSpPr>
          <p:nvPr/>
        </p:nvSpPr>
        <p:spPr>
          <a:xfrm>
            <a:off x="689377" y="1369785"/>
            <a:ext cx="3992966" cy="9100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400" dirty="0">
                <a:solidFill>
                  <a:srgbClr val="FFFFFF"/>
                </a:solidFill>
                <a:latin typeface="Arial" charset="0"/>
                <a:ea typeface="ヒラギノ角ゴ Pro W3" charset="0"/>
                <a:cs typeface="ヒラギノ角ゴ Pro W3" charset="0"/>
              </a:rPr>
              <a:t>Developing </a:t>
            </a:r>
            <a:r>
              <a:rPr lang="en-GB" sz="1400" dirty="0" smtClean="0">
                <a:solidFill>
                  <a:srgbClr val="FFFFFF"/>
                </a:solidFill>
                <a:latin typeface="Arial" charset="0"/>
                <a:ea typeface="ヒラギノ角ゴ Pro W3" charset="0"/>
                <a:cs typeface="ヒラギノ角ゴ Pro W3" charset="0"/>
              </a:rPr>
              <a:t>key </a:t>
            </a:r>
            <a:r>
              <a:rPr lang="en-GB" sz="1400" dirty="0">
                <a:solidFill>
                  <a:srgbClr val="FFFFFF"/>
                </a:solidFill>
                <a:latin typeface="Arial" charset="0"/>
                <a:ea typeface="ヒラギノ角ゴ Pro W3" charset="0"/>
                <a:cs typeface="ヒラギノ角ゴ Pro W3" charset="0"/>
              </a:rPr>
              <a:t>w</a:t>
            </a:r>
            <a:r>
              <a:rPr lang="en-GB" sz="1400" dirty="0" smtClean="0">
                <a:solidFill>
                  <a:srgbClr val="FFFFFF"/>
                </a:solidFill>
                <a:latin typeface="Arial" charset="0"/>
                <a:ea typeface="ヒラギノ角ゴ Pro W3" charset="0"/>
                <a:cs typeface="ヒラギノ角ゴ Pro W3" charset="0"/>
              </a:rPr>
              <a:t>orker competences </a:t>
            </a:r>
            <a:r>
              <a:rPr lang="en-GB" sz="1400" dirty="0">
                <a:solidFill>
                  <a:srgbClr val="FFFFFF"/>
                </a:solidFill>
                <a:latin typeface="Arial" charset="0"/>
                <a:ea typeface="ヒラギノ角ゴ Pro W3" charset="0"/>
                <a:cs typeface="ヒラギノ角ゴ Pro W3" charset="0"/>
              </a:rPr>
              <a:t>for </a:t>
            </a:r>
            <a:r>
              <a:rPr lang="en-GB" sz="1400" dirty="0" smtClean="0">
                <a:solidFill>
                  <a:srgbClr val="FFFFFF"/>
                </a:solidFill>
                <a:latin typeface="Arial" charset="0"/>
                <a:ea typeface="ヒラギノ角ゴ Pro W3" charset="0"/>
                <a:cs typeface="ヒラギノ角ゴ Pro W3" charset="0"/>
              </a:rPr>
              <a:t>domiciliary care </a:t>
            </a:r>
            <a:r>
              <a:rPr lang="en-GB" sz="1400" dirty="0">
                <a:solidFill>
                  <a:srgbClr val="FFFFFF"/>
                </a:solidFill>
                <a:latin typeface="Arial" charset="0"/>
                <a:ea typeface="ヒラギノ角ゴ Pro W3" charset="0"/>
                <a:cs typeface="ヒラギノ角ゴ Pro W3" charset="0"/>
              </a:rPr>
              <a:t>w</a:t>
            </a:r>
            <a:r>
              <a:rPr lang="en-GB" sz="1400" dirty="0" smtClean="0">
                <a:solidFill>
                  <a:srgbClr val="FFFFFF"/>
                </a:solidFill>
                <a:latin typeface="Arial" charset="0"/>
                <a:ea typeface="ヒラギノ角ゴ Pro W3" charset="0"/>
                <a:cs typeface="ヒラギノ角ゴ Pro W3" charset="0"/>
              </a:rPr>
              <a:t>orkers </a:t>
            </a:r>
            <a:r>
              <a:rPr lang="en-GB" sz="1400" dirty="0">
                <a:solidFill>
                  <a:srgbClr val="FFFFFF"/>
                </a:solidFill>
                <a:latin typeface="Arial" charset="0"/>
                <a:ea typeface="ヒラギノ角ゴ Pro W3" charset="0"/>
                <a:cs typeface="ヒラギノ角ゴ Pro W3" charset="0"/>
              </a:rPr>
              <a:t>to support an integrated pathway for </a:t>
            </a:r>
            <a:r>
              <a:rPr lang="en-GB" sz="1400" dirty="0" smtClean="0">
                <a:solidFill>
                  <a:srgbClr val="FFFFFF"/>
                </a:solidFill>
                <a:latin typeface="Arial" charset="0"/>
                <a:ea typeface="ヒラギノ角ゴ Pro W3" charset="0"/>
                <a:cs typeface="ヒラギノ角ゴ Pro W3" charset="0"/>
              </a:rPr>
              <a:t>end </a:t>
            </a:r>
            <a:r>
              <a:rPr lang="en-GB" sz="1400" dirty="0">
                <a:solidFill>
                  <a:srgbClr val="FFFFFF"/>
                </a:solidFill>
                <a:latin typeface="Arial" charset="0"/>
                <a:ea typeface="ヒラギノ角ゴ Pro W3" charset="0"/>
                <a:cs typeface="ヒラギノ角ゴ Pro W3" charset="0"/>
              </a:rPr>
              <a:t>of </a:t>
            </a:r>
            <a:r>
              <a:rPr lang="en-GB" sz="1400" dirty="0" smtClean="0">
                <a:solidFill>
                  <a:srgbClr val="FFFFFF"/>
                </a:solidFill>
                <a:latin typeface="Arial" charset="0"/>
                <a:ea typeface="ヒラギノ角ゴ Pro W3" charset="0"/>
                <a:cs typeface="ヒラギノ角ゴ Pro W3" charset="0"/>
              </a:rPr>
              <a:t>life </a:t>
            </a:r>
            <a:r>
              <a:rPr lang="en-GB" sz="1400" dirty="0">
                <a:solidFill>
                  <a:srgbClr val="FFFFFF"/>
                </a:solidFill>
                <a:latin typeface="Arial" charset="0"/>
                <a:ea typeface="ヒラギノ角ゴ Pro W3" charset="0"/>
                <a:cs typeface="ヒラギノ角ゴ Pro W3" charset="0"/>
              </a:rPr>
              <a:t>c</a:t>
            </a:r>
            <a:r>
              <a:rPr lang="en-GB" sz="1400" dirty="0" smtClean="0">
                <a:solidFill>
                  <a:srgbClr val="FFFFFF"/>
                </a:solidFill>
                <a:latin typeface="Arial" charset="0"/>
                <a:ea typeface="ヒラギノ角ゴ Pro W3" charset="0"/>
                <a:cs typeface="ヒラギノ角ゴ Pro W3" charset="0"/>
              </a:rPr>
              <a:t>are </a:t>
            </a:r>
            <a:r>
              <a:rPr lang="en-GB" sz="1400" dirty="0">
                <a:solidFill>
                  <a:srgbClr val="FFFFFF"/>
                </a:solidFill>
                <a:latin typeface="Arial" charset="0"/>
                <a:ea typeface="ヒラギノ角ゴ Pro W3" charset="0"/>
                <a:cs typeface="ヒラギノ角ゴ Pro W3" charset="0"/>
              </a:rPr>
              <a:t>(</a:t>
            </a:r>
            <a:r>
              <a:rPr lang="en-GB" sz="1400" dirty="0" err="1">
                <a:solidFill>
                  <a:srgbClr val="FFFFFF"/>
                </a:solidFill>
                <a:latin typeface="Arial" charset="0"/>
                <a:ea typeface="ヒラギノ角ゴ Pro W3" charset="0"/>
                <a:cs typeface="ヒラギノ角ゴ Pro W3" charset="0"/>
              </a:rPr>
              <a:t>EoLC</a:t>
            </a:r>
            <a:r>
              <a:rPr lang="en-GB" sz="1400" dirty="0" smtClean="0">
                <a:solidFill>
                  <a:srgbClr val="FFFFFF"/>
                </a:solidFill>
                <a:latin typeface="Arial" charset="0"/>
                <a:ea typeface="ヒラギノ角ゴ Pro W3" charset="0"/>
                <a:cs typeface="ヒラギノ角ゴ Pro W3" charset="0"/>
              </a:rPr>
              <a:t>).</a:t>
            </a:r>
            <a:endParaRPr lang="en-GB" sz="1400" dirty="0">
              <a:solidFill>
                <a:srgbClr val="FFFFFF"/>
              </a:solidFill>
              <a:latin typeface="Arial" charset="0"/>
              <a:ea typeface="ヒラギノ角ゴ Pro W3" charset="0"/>
              <a:cs typeface="ヒラギノ角ゴ Pro W3" charset="0"/>
            </a:endParaRPr>
          </a:p>
        </p:txBody>
      </p:sp>
      <p:pic>
        <p:nvPicPr>
          <p:cNvPr id="18" name="Picture 17" descr="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2124" y="6037878"/>
            <a:ext cx="1143473" cy="542665"/>
          </a:xfrm>
          <a:prstGeom prst="rect">
            <a:avLst/>
          </a:prstGeom>
        </p:spPr>
      </p:pic>
      <p:pic>
        <p:nvPicPr>
          <p:cNvPr id="2" name="Picture 1" descr="29pp Co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4324" y="761286"/>
            <a:ext cx="1956197" cy="2768861"/>
          </a:xfrm>
          <a:prstGeom prst="rect">
            <a:avLst/>
          </a:prstGeom>
        </p:spPr>
      </p:pic>
    </p:spTree>
    <p:extLst>
      <p:ext uri="{BB962C8B-B14F-4D97-AF65-F5344CB8AC3E}">
        <p14:creationId xmlns:p14="http://schemas.microsoft.com/office/powerpoint/2010/main" val="222690293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2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2200"/>
                            </p:stCondLst>
                            <p:childTnLst>
                              <p:par>
                                <p:cTn id="17" presetID="10" presetClass="entr" presetSubtype="0" fill="hold" nodeType="after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txBox="1">
            <a:spLocks/>
          </p:cNvSpPr>
          <p:nvPr/>
        </p:nvSpPr>
        <p:spPr>
          <a:xfrm>
            <a:off x="848754" y="2288467"/>
            <a:ext cx="3810000" cy="304870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lnSpc>
                <a:spcPct val="250000"/>
              </a:lnSpc>
              <a:buClr>
                <a:srgbClr val="104FAF"/>
              </a:buClr>
              <a:buFont typeface="Wingdings" charset="2"/>
              <a:buChar char="§"/>
            </a:pPr>
            <a:r>
              <a:rPr lang="en-GB" sz="1400" b="1" dirty="0" smtClean="0">
                <a:solidFill>
                  <a:schemeClr val="tx1">
                    <a:lumMod val="65000"/>
                    <a:lumOff val="35000"/>
                  </a:schemeClr>
                </a:solidFill>
                <a:latin typeface="Arial"/>
                <a:ea typeface="ヒラギノ角ゴ Pro W3" charset="0"/>
                <a:cs typeface="Arial"/>
              </a:rPr>
              <a:t>Co-ordinating a person’s care</a:t>
            </a:r>
          </a:p>
          <a:p>
            <a:pPr marL="285750" indent="-285750" algn="l">
              <a:lnSpc>
                <a:spcPct val="250000"/>
              </a:lnSpc>
              <a:buClr>
                <a:srgbClr val="104FAF"/>
              </a:buClr>
              <a:buFont typeface="Wingdings" charset="2"/>
              <a:buChar char="§"/>
            </a:pPr>
            <a:r>
              <a:rPr lang="en-GB" sz="1400" b="1" dirty="0" smtClean="0">
                <a:solidFill>
                  <a:schemeClr val="tx1">
                    <a:lumMod val="65000"/>
                    <a:lumOff val="35000"/>
                  </a:schemeClr>
                </a:solidFill>
                <a:latin typeface="Arial"/>
                <a:ea typeface="ヒラギノ角ゴ Pro W3" charset="0"/>
                <a:cs typeface="Arial"/>
              </a:rPr>
              <a:t>Promoting continuity</a:t>
            </a:r>
          </a:p>
          <a:p>
            <a:pPr marL="285750" indent="-285750" algn="l">
              <a:lnSpc>
                <a:spcPct val="250000"/>
              </a:lnSpc>
              <a:buClr>
                <a:srgbClr val="104FAF"/>
              </a:buClr>
              <a:buFont typeface="Wingdings" charset="2"/>
              <a:buChar char="§"/>
            </a:pPr>
            <a:r>
              <a:rPr lang="en-GB" sz="1400" b="1" dirty="0" smtClean="0">
                <a:solidFill>
                  <a:schemeClr val="tx1">
                    <a:lumMod val="65000"/>
                    <a:lumOff val="35000"/>
                  </a:schemeClr>
                </a:solidFill>
                <a:latin typeface="Arial"/>
                <a:ea typeface="ヒラギノ角ゴ Pro W3" charset="0"/>
                <a:cs typeface="Arial"/>
              </a:rPr>
              <a:t>Empowering the person	</a:t>
            </a:r>
          </a:p>
          <a:p>
            <a:pPr marL="285750" indent="-285750" algn="l">
              <a:lnSpc>
                <a:spcPct val="250000"/>
              </a:lnSpc>
              <a:buClr>
                <a:srgbClr val="104FAF"/>
              </a:buClr>
              <a:buFont typeface="Wingdings" charset="2"/>
              <a:buChar char="§"/>
            </a:pPr>
            <a:r>
              <a:rPr lang="en-GB" sz="1400" b="1" dirty="0" smtClean="0">
                <a:solidFill>
                  <a:schemeClr val="tx1">
                    <a:lumMod val="65000"/>
                    <a:lumOff val="35000"/>
                  </a:schemeClr>
                </a:solidFill>
                <a:latin typeface="Arial"/>
                <a:ea typeface="ヒラギノ角ゴ Pro W3" charset="0"/>
                <a:cs typeface="Arial"/>
              </a:rPr>
              <a:t>Signposting	</a:t>
            </a:r>
          </a:p>
          <a:p>
            <a:pPr marL="285750" indent="-285750" algn="l">
              <a:lnSpc>
                <a:spcPct val="250000"/>
              </a:lnSpc>
              <a:buClr>
                <a:srgbClr val="104FAF"/>
              </a:buClr>
              <a:buFont typeface="Wingdings" charset="2"/>
              <a:buChar char="§"/>
            </a:pPr>
            <a:r>
              <a:rPr lang="en-GB" sz="1400" b="1" dirty="0" smtClean="0">
                <a:solidFill>
                  <a:schemeClr val="tx1">
                    <a:lumMod val="65000"/>
                    <a:lumOff val="35000"/>
                  </a:schemeClr>
                </a:solidFill>
                <a:latin typeface="Arial"/>
                <a:ea typeface="ヒラギノ角ゴ Pro W3" charset="0"/>
                <a:cs typeface="Arial"/>
              </a:rPr>
              <a:t>Effective team member</a:t>
            </a:r>
          </a:p>
          <a:p>
            <a:pPr marL="285750" indent="-285750" algn="l">
              <a:lnSpc>
                <a:spcPct val="250000"/>
              </a:lnSpc>
              <a:buClr>
                <a:srgbClr val="104FAF"/>
              </a:buClr>
              <a:buFont typeface="Wingdings" charset="2"/>
              <a:buChar char="§"/>
            </a:pPr>
            <a:endParaRPr lang="en-GB" sz="1400" b="1" dirty="0">
              <a:solidFill>
                <a:schemeClr val="tx1">
                  <a:lumMod val="65000"/>
                  <a:lumOff val="35000"/>
                </a:schemeClr>
              </a:solidFill>
              <a:latin typeface="Arial"/>
              <a:ea typeface="ヒラギノ角ゴ Pro W3" charset="0"/>
              <a:cs typeface="Arial"/>
            </a:endParaRPr>
          </a:p>
        </p:txBody>
      </p:sp>
      <p:sp>
        <p:nvSpPr>
          <p:cNvPr id="13" name="Text Placeholder 2"/>
          <p:cNvSpPr txBox="1">
            <a:spLocks/>
          </p:cNvSpPr>
          <p:nvPr/>
        </p:nvSpPr>
        <p:spPr bwMode="auto">
          <a:xfrm>
            <a:off x="5013377" y="205105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284163" indent="-284163"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marL="0" indent="0">
              <a:lnSpc>
                <a:spcPct val="120000"/>
              </a:lnSpc>
              <a:spcBef>
                <a:spcPts val="1625"/>
              </a:spcBef>
              <a:buSzPct val="150000"/>
            </a:pPr>
            <a:endParaRPr lang="en-GB" dirty="0">
              <a:solidFill>
                <a:srgbClr val="7F7F7F"/>
              </a:solidFill>
              <a:sym typeface="Arial" charset="0"/>
            </a:endParaRPr>
          </a:p>
        </p:txBody>
      </p:sp>
      <p:sp>
        <p:nvSpPr>
          <p:cNvPr id="2" name="Rectangle 1"/>
          <p:cNvSpPr/>
          <p:nvPr/>
        </p:nvSpPr>
        <p:spPr>
          <a:xfrm>
            <a:off x="848754" y="1183537"/>
            <a:ext cx="2787943" cy="830997"/>
          </a:xfrm>
          <a:prstGeom prst="rect">
            <a:avLst/>
          </a:prstGeom>
        </p:spPr>
        <p:txBody>
          <a:bodyPr wrap="none">
            <a:spAutoFit/>
          </a:bodyPr>
          <a:lstStyle/>
          <a:p>
            <a:r>
              <a:rPr lang="en-GB" sz="2400" b="1" dirty="0">
                <a:solidFill>
                  <a:srgbClr val="104FAF"/>
                </a:solidFill>
                <a:latin typeface="Arial" charset="0"/>
                <a:ea typeface="ヒラギノ角ゴ Pro W3" charset="0"/>
                <a:cs typeface="ヒラギノ角ゴ Pro W3" charset="0"/>
              </a:rPr>
              <a:t>Elements </a:t>
            </a:r>
            <a:r>
              <a:rPr lang="en-GB" sz="2400" b="1" dirty="0" smtClean="0">
                <a:solidFill>
                  <a:srgbClr val="104FAF"/>
                </a:solidFill>
                <a:latin typeface="Arial" charset="0"/>
                <a:ea typeface="ヒラギノ角ゴ Pro W3" charset="0"/>
                <a:cs typeface="ヒラギノ角ゴ Pro W3" charset="0"/>
              </a:rPr>
              <a:t>of a key</a:t>
            </a:r>
          </a:p>
          <a:p>
            <a:r>
              <a:rPr lang="en-GB" sz="2400" b="1" dirty="0" smtClean="0">
                <a:solidFill>
                  <a:srgbClr val="104FAF"/>
                </a:solidFill>
                <a:latin typeface="Arial" charset="0"/>
                <a:ea typeface="ヒラギノ角ゴ Pro W3" charset="0"/>
                <a:cs typeface="ヒラギノ角ゴ Pro W3" charset="0"/>
              </a:rPr>
              <a:t>worker </a:t>
            </a:r>
            <a:endParaRPr lang="en-GB" sz="2400" b="1" dirty="0">
              <a:solidFill>
                <a:srgbClr val="104FAF"/>
              </a:solidFill>
              <a:latin typeface="Arial" charset="0"/>
              <a:ea typeface="ヒラギノ角ゴ Pro W3" charset="0"/>
              <a:cs typeface="ヒラギノ角ゴ Pro W3" charset="0"/>
            </a:endParaRPr>
          </a:p>
        </p:txBody>
      </p:sp>
      <p:sp>
        <p:nvSpPr>
          <p:cNvPr id="15" name="Text Placeholder 2"/>
          <p:cNvSpPr txBox="1">
            <a:spLocks/>
          </p:cNvSpPr>
          <p:nvPr/>
        </p:nvSpPr>
        <p:spPr>
          <a:xfrm>
            <a:off x="5013377" y="2288467"/>
            <a:ext cx="4130623" cy="304870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250000"/>
              </a:lnSpc>
            </a:pPr>
            <a:r>
              <a:rPr lang="en-GB" sz="1400" b="1" dirty="0" smtClean="0">
                <a:solidFill>
                  <a:schemeClr val="tx1">
                    <a:lumMod val="65000"/>
                    <a:lumOff val="35000"/>
                  </a:schemeClr>
                </a:solidFill>
                <a:latin typeface="Arial"/>
                <a:ea typeface="ヒラギノ角ゴ Pro W3" charset="0"/>
                <a:cs typeface="Arial"/>
              </a:rPr>
              <a:t>Communication skills</a:t>
            </a:r>
          </a:p>
          <a:p>
            <a:pPr algn="l">
              <a:lnSpc>
                <a:spcPct val="250000"/>
              </a:lnSpc>
            </a:pPr>
            <a:r>
              <a:rPr lang="en-GB" sz="1400" b="1" dirty="0" smtClean="0">
                <a:solidFill>
                  <a:schemeClr val="tx1">
                    <a:lumMod val="65000"/>
                    <a:lumOff val="35000"/>
                  </a:schemeClr>
                </a:solidFill>
                <a:latin typeface="Arial"/>
                <a:ea typeface="ヒラギノ角ゴ Pro W3" charset="0"/>
                <a:cs typeface="Arial"/>
              </a:rPr>
              <a:t>Assessment and care planning</a:t>
            </a:r>
          </a:p>
          <a:p>
            <a:pPr algn="l">
              <a:lnSpc>
                <a:spcPct val="250000"/>
              </a:lnSpc>
            </a:pPr>
            <a:r>
              <a:rPr lang="en-GB" sz="1400" b="1" dirty="0" smtClean="0">
                <a:solidFill>
                  <a:schemeClr val="tx1">
                    <a:lumMod val="65000"/>
                    <a:lumOff val="35000"/>
                  </a:schemeClr>
                </a:solidFill>
                <a:latin typeface="Arial"/>
                <a:ea typeface="ヒラギノ角ゴ Pro W3" charset="0"/>
                <a:cs typeface="Arial"/>
              </a:rPr>
              <a:t>Symptom management </a:t>
            </a:r>
          </a:p>
          <a:p>
            <a:pPr algn="l">
              <a:lnSpc>
                <a:spcPct val="250000"/>
              </a:lnSpc>
            </a:pPr>
            <a:r>
              <a:rPr lang="en-GB" sz="1400" b="1" dirty="0" smtClean="0">
                <a:solidFill>
                  <a:schemeClr val="tx1">
                    <a:lumMod val="65000"/>
                    <a:lumOff val="35000"/>
                  </a:schemeClr>
                </a:solidFill>
                <a:latin typeface="Arial"/>
                <a:ea typeface="ヒラギノ角ゴ Pro W3" charset="0"/>
                <a:cs typeface="Arial"/>
              </a:rPr>
              <a:t>Advance care planning</a:t>
            </a:r>
          </a:p>
          <a:p>
            <a:pPr algn="l">
              <a:lnSpc>
                <a:spcPct val="250000"/>
              </a:lnSpc>
            </a:pPr>
            <a:r>
              <a:rPr lang="en-GB" sz="1400" b="1" dirty="0" smtClean="0">
                <a:solidFill>
                  <a:schemeClr val="tx1">
                    <a:lumMod val="65000"/>
                    <a:lumOff val="35000"/>
                  </a:schemeClr>
                </a:solidFill>
                <a:latin typeface="Arial"/>
                <a:ea typeface="ヒラギノ角ゴ Pro W3" charset="0"/>
                <a:cs typeface="Arial"/>
              </a:rPr>
              <a:t>Overarching values and knowledge</a:t>
            </a:r>
            <a:endParaRPr lang="en-GB" sz="1400" b="1" dirty="0">
              <a:solidFill>
                <a:schemeClr val="tx1">
                  <a:lumMod val="65000"/>
                  <a:lumOff val="35000"/>
                </a:schemeClr>
              </a:solidFill>
              <a:latin typeface="Arial"/>
              <a:ea typeface="ヒラギノ角ゴ Pro W3" charset="0"/>
              <a:cs typeface="Arial"/>
            </a:endParaRPr>
          </a:p>
        </p:txBody>
      </p:sp>
      <p:grpSp>
        <p:nvGrpSpPr>
          <p:cNvPr id="10" name="Group 9"/>
          <p:cNvGrpSpPr/>
          <p:nvPr/>
        </p:nvGrpSpPr>
        <p:grpSpPr>
          <a:xfrm>
            <a:off x="4558736" y="1183537"/>
            <a:ext cx="2989671" cy="3969841"/>
            <a:chOff x="4558736" y="1183537"/>
            <a:chExt cx="2989671" cy="3969841"/>
          </a:xfrm>
        </p:grpSpPr>
        <p:grpSp>
          <p:nvGrpSpPr>
            <p:cNvPr id="9" name="Group 8"/>
            <p:cNvGrpSpPr/>
            <p:nvPr/>
          </p:nvGrpSpPr>
          <p:grpSpPr>
            <a:xfrm>
              <a:off x="4670460" y="2577806"/>
              <a:ext cx="256432" cy="2575572"/>
              <a:chOff x="4670460" y="2577806"/>
              <a:chExt cx="256432" cy="2575572"/>
            </a:xfrm>
          </p:grpSpPr>
          <p:sp>
            <p:nvSpPr>
              <p:cNvPr id="17" name="Rounded Rectangle 16"/>
              <p:cNvSpPr/>
              <p:nvPr/>
            </p:nvSpPr>
            <p:spPr>
              <a:xfrm>
                <a:off x="4670460" y="2577806"/>
                <a:ext cx="256432" cy="256432"/>
              </a:xfrm>
              <a:prstGeom prst="roundRect">
                <a:avLst/>
              </a:prstGeom>
              <a:no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49"/>
              <p:cNvSpPr/>
              <p:nvPr/>
            </p:nvSpPr>
            <p:spPr>
              <a:xfrm>
                <a:off x="4670460" y="3153142"/>
                <a:ext cx="256432" cy="256432"/>
              </a:xfrm>
              <a:prstGeom prst="roundRect">
                <a:avLst/>
              </a:prstGeom>
              <a:no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4670460" y="3746275"/>
                <a:ext cx="256432" cy="256432"/>
              </a:xfrm>
              <a:prstGeom prst="roundRect">
                <a:avLst/>
              </a:prstGeom>
              <a:no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p:cNvSpPr/>
              <p:nvPr/>
            </p:nvSpPr>
            <p:spPr>
              <a:xfrm>
                <a:off x="4670460" y="4321610"/>
                <a:ext cx="256432" cy="256432"/>
              </a:xfrm>
              <a:prstGeom prst="roundRect">
                <a:avLst/>
              </a:prstGeom>
              <a:no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ounded Rectangle 61"/>
              <p:cNvSpPr/>
              <p:nvPr/>
            </p:nvSpPr>
            <p:spPr>
              <a:xfrm>
                <a:off x="4670460" y="4896946"/>
                <a:ext cx="256432" cy="256432"/>
              </a:xfrm>
              <a:prstGeom prst="roundRect">
                <a:avLst/>
              </a:prstGeom>
              <a:noFill/>
              <a:ln w="254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4558736" y="1183537"/>
              <a:ext cx="2989671" cy="830997"/>
            </a:xfrm>
            <a:prstGeom prst="rect">
              <a:avLst/>
            </a:prstGeom>
          </p:spPr>
          <p:txBody>
            <a:bodyPr wrap="none">
              <a:spAutoFit/>
            </a:bodyPr>
            <a:lstStyle/>
            <a:p>
              <a:r>
                <a:rPr lang="en-GB" sz="2400" b="1" dirty="0" err="1">
                  <a:solidFill>
                    <a:srgbClr val="104FAF"/>
                  </a:solidFill>
                  <a:latin typeface="Arial"/>
                  <a:cs typeface="Arial"/>
                  <a:sym typeface="Arial" charset="0"/>
                </a:rPr>
                <a:t>EoLC</a:t>
              </a:r>
              <a:r>
                <a:rPr lang="en-GB" sz="2400" b="1" dirty="0">
                  <a:solidFill>
                    <a:srgbClr val="104FAF"/>
                  </a:solidFill>
                  <a:latin typeface="Arial"/>
                  <a:cs typeface="Arial"/>
                  <a:sym typeface="Arial" charset="0"/>
                </a:rPr>
                <a:t> </a:t>
              </a:r>
              <a:r>
                <a:rPr lang="en-GB" sz="2400" b="1" dirty="0" smtClean="0">
                  <a:solidFill>
                    <a:srgbClr val="104FAF"/>
                  </a:solidFill>
                  <a:latin typeface="Arial"/>
                  <a:cs typeface="Arial"/>
                  <a:sym typeface="Arial" charset="0"/>
                </a:rPr>
                <a:t>Common</a:t>
              </a:r>
            </a:p>
            <a:p>
              <a:r>
                <a:rPr lang="en-GB" sz="2400" b="1" dirty="0" smtClean="0">
                  <a:solidFill>
                    <a:srgbClr val="104FAF"/>
                  </a:solidFill>
                  <a:latin typeface="Arial"/>
                  <a:cs typeface="Arial"/>
                  <a:sym typeface="Arial" charset="0"/>
                </a:rPr>
                <a:t>Core Competences</a:t>
              </a:r>
              <a:endParaRPr lang="en-US" sz="2400" dirty="0">
                <a:solidFill>
                  <a:srgbClr val="104FAF"/>
                </a:solidFill>
                <a:latin typeface="Arial"/>
                <a:cs typeface="Arial"/>
              </a:endParaRPr>
            </a:p>
          </p:txBody>
        </p:sp>
      </p:grpSp>
      <p:pic>
        <p:nvPicPr>
          <p:cNvPr id="37" name="Picture 36" descr="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125" y="6037878"/>
            <a:ext cx="1143473" cy="542665"/>
          </a:xfrm>
          <a:prstGeom prst="rect">
            <a:avLst/>
          </a:prstGeom>
        </p:spPr>
      </p:pic>
      <p:grpSp>
        <p:nvGrpSpPr>
          <p:cNvPr id="7" name="Group 6"/>
          <p:cNvGrpSpPr/>
          <p:nvPr/>
        </p:nvGrpSpPr>
        <p:grpSpPr>
          <a:xfrm>
            <a:off x="1233515" y="3017701"/>
            <a:ext cx="2514909" cy="1706659"/>
            <a:chOff x="1233515" y="3017701"/>
            <a:chExt cx="2813970" cy="1706659"/>
          </a:xfrm>
        </p:grpSpPr>
        <p:cxnSp>
          <p:nvCxnSpPr>
            <p:cNvPr id="38" name="Straight Connector 37"/>
            <p:cNvCxnSpPr/>
            <p:nvPr/>
          </p:nvCxnSpPr>
          <p:spPr>
            <a:xfrm>
              <a:off x="1233515" y="4724360"/>
              <a:ext cx="2813970" cy="0"/>
            </a:xfrm>
            <a:prstGeom prst="line">
              <a:avLst/>
            </a:prstGeom>
            <a:ln w="19050" cap="rnd">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233515" y="4157248"/>
              <a:ext cx="2813970" cy="0"/>
            </a:xfrm>
            <a:prstGeom prst="line">
              <a:avLst/>
            </a:prstGeom>
            <a:ln w="19050" cap="rnd">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233515" y="3583798"/>
              <a:ext cx="2813970" cy="0"/>
            </a:xfrm>
            <a:prstGeom prst="line">
              <a:avLst/>
            </a:prstGeom>
            <a:ln w="19050" cap="rnd">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233515" y="3017701"/>
              <a:ext cx="2813970" cy="0"/>
            </a:xfrm>
            <a:prstGeom prst="line">
              <a:avLst/>
            </a:prstGeom>
            <a:ln w="19050" cap="rnd">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5148684" y="3017701"/>
            <a:ext cx="2987014" cy="1706659"/>
            <a:chOff x="5148683" y="3003745"/>
            <a:chExt cx="2813970" cy="1808580"/>
          </a:xfrm>
        </p:grpSpPr>
        <p:cxnSp>
          <p:nvCxnSpPr>
            <p:cNvPr id="43" name="Straight Connector 42"/>
            <p:cNvCxnSpPr/>
            <p:nvPr/>
          </p:nvCxnSpPr>
          <p:spPr>
            <a:xfrm>
              <a:off x="5148683" y="4812325"/>
              <a:ext cx="2813970" cy="0"/>
            </a:xfrm>
            <a:prstGeom prst="line">
              <a:avLst/>
            </a:prstGeom>
            <a:ln w="19050" cap="rnd">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148683" y="4211345"/>
              <a:ext cx="2813970" cy="0"/>
            </a:xfrm>
            <a:prstGeom prst="line">
              <a:avLst/>
            </a:prstGeom>
            <a:ln w="19050" cap="rnd">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148683" y="3603649"/>
              <a:ext cx="2813970" cy="0"/>
            </a:xfrm>
            <a:prstGeom prst="line">
              <a:avLst/>
            </a:prstGeom>
            <a:ln w="19050" cap="rnd">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148683" y="3003745"/>
              <a:ext cx="2813970" cy="0"/>
            </a:xfrm>
            <a:prstGeom prst="line">
              <a:avLst/>
            </a:prstGeom>
            <a:ln w="19050" cap="rnd">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22" name="Picture 21"/>
          <p:cNvPicPr>
            <a:picLocks noChangeAspect="1"/>
          </p:cNvPicPr>
          <p:nvPr/>
        </p:nvPicPr>
        <p:blipFill>
          <a:blip r:embed="rId4"/>
          <a:stretch>
            <a:fillRect/>
          </a:stretch>
        </p:blipFill>
        <p:spPr>
          <a:xfrm rot="20903725">
            <a:off x="4704898" y="2559369"/>
            <a:ext cx="274735" cy="218539"/>
          </a:xfrm>
          <a:prstGeom prst="rect">
            <a:avLst/>
          </a:prstGeom>
        </p:spPr>
      </p:pic>
      <p:pic>
        <p:nvPicPr>
          <p:cNvPr id="51" name="Picture 50"/>
          <p:cNvPicPr>
            <a:picLocks noChangeAspect="1"/>
          </p:cNvPicPr>
          <p:nvPr/>
        </p:nvPicPr>
        <p:blipFill>
          <a:blip r:embed="rId4"/>
          <a:stretch>
            <a:fillRect/>
          </a:stretch>
        </p:blipFill>
        <p:spPr>
          <a:xfrm rot="20903725">
            <a:off x="4704898" y="3134705"/>
            <a:ext cx="274735" cy="218539"/>
          </a:xfrm>
          <a:prstGeom prst="rect">
            <a:avLst/>
          </a:prstGeom>
        </p:spPr>
      </p:pic>
      <p:pic>
        <p:nvPicPr>
          <p:cNvPr id="54" name="Picture 53"/>
          <p:cNvPicPr>
            <a:picLocks noChangeAspect="1"/>
          </p:cNvPicPr>
          <p:nvPr/>
        </p:nvPicPr>
        <p:blipFill>
          <a:blip r:embed="rId4"/>
          <a:stretch>
            <a:fillRect/>
          </a:stretch>
        </p:blipFill>
        <p:spPr>
          <a:xfrm rot="20903725">
            <a:off x="4704898" y="3727838"/>
            <a:ext cx="274735" cy="218539"/>
          </a:xfrm>
          <a:prstGeom prst="rect">
            <a:avLst/>
          </a:prstGeom>
        </p:spPr>
      </p:pic>
      <p:pic>
        <p:nvPicPr>
          <p:cNvPr id="57" name="Picture 56"/>
          <p:cNvPicPr>
            <a:picLocks noChangeAspect="1"/>
          </p:cNvPicPr>
          <p:nvPr/>
        </p:nvPicPr>
        <p:blipFill>
          <a:blip r:embed="rId4"/>
          <a:stretch>
            <a:fillRect/>
          </a:stretch>
        </p:blipFill>
        <p:spPr>
          <a:xfrm rot="20903725">
            <a:off x="4704898" y="4303173"/>
            <a:ext cx="274735" cy="218539"/>
          </a:xfrm>
          <a:prstGeom prst="rect">
            <a:avLst/>
          </a:prstGeom>
        </p:spPr>
      </p:pic>
      <p:pic>
        <p:nvPicPr>
          <p:cNvPr id="63" name="Picture 62"/>
          <p:cNvPicPr>
            <a:picLocks noChangeAspect="1"/>
          </p:cNvPicPr>
          <p:nvPr/>
        </p:nvPicPr>
        <p:blipFill>
          <a:blip r:embed="rId4"/>
          <a:stretch>
            <a:fillRect/>
          </a:stretch>
        </p:blipFill>
        <p:spPr>
          <a:xfrm rot="20903725">
            <a:off x="4704898" y="4878509"/>
            <a:ext cx="274735" cy="218539"/>
          </a:xfrm>
          <a:prstGeom prst="rect">
            <a:avLst/>
          </a:prstGeom>
        </p:spPr>
      </p:pic>
      <p:sp>
        <p:nvSpPr>
          <p:cNvPr id="33" name="Rectangle 3"/>
          <p:cNvSpPr txBox="1">
            <a:spLocks noChangeArrowheads="1"/>
          </p:cNvSpPr>
          <p:nvPr/>
        </p:nvSpPr>
        <p:spPr>
          <a:xfrm>
            <a:off x="689376" y="618200"/>
            <a:ext cx="4446546" cy="9100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Tx/>
              <a:buNone/>
            </a:pPr>
            <a:endParaRPr lang="en-GB" sz="2800" b="1" dirty="0" smtClean="0">
              <a:solidFill>
                <a:srgbClr val="FFFFFF"/>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35148951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7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2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700"/>
                            </p:stCondLst>
                            <p:childTnLst>
                              <p:par>
                                <p:cTn id="17" presetID="10" presetClass="entr" presetSubtype="0"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3200"/>
                            </p:stCondLst>
                            <p:childTnLst>
                              <p:par>
                                <p:cTn id="21" presetID="22" presetClass="entr" presetSubtype="8"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left)">
                                      <p:cBhvr>
                                        <p:cTn id="23" dur="500"/>
                                        <p:tgtEl>
                                          <p:spTgt spid="47"/>
                                        </p:tgtEl>
                                      </p:cBhvr>
                                    </p:animEffect>
                                  </p:childTnLst>
                                </p:cTn>
                              </p:par>
                            </p:childTnLst>
                          </p:cTn>
                        </p:par>
                        <p:par>
                          <p:cTn id="24" fill="hold">
                            <p:stCondLst>
                              <p:cond delay="37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4200"/>
                            </p:stCondLst>
                            <p:childTnLst>
                              <p:par>
                                <p:cTn id="29" presetID="10" presetClass="entr" presetSubtype="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200"/>
                            </p:stCondLst>
                            <p:childTnLst>
                              <p:par>
                                <p:cTn id="33" presetID="10" presetClass="entr" presetSubtype="0"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par>
                          <p:cTn id="36" fill="hold">
                            <p:stCondLst>
                              <p:cond delay="5700"/>
                            </p:stCondLst>
                            <p:childTnLst>
                              <p:par>
                                <p:cTn id="37" presetID="10" presetClass="entr" presetSubtype="0"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par>
                          <p:cTn id="40" fill="hold">
                            <p:stCondLst>
                              <p:cond delay="6200"/>
                            </p:stCondLst>
                            <p:childTnLst>
                              <p:par>
                                <p:cTn id="41" presetID="10" presetClass="entr" presetSubtype="0" fill="hold"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childTnLst>
                          </p:cTn>
                        </p:par>
                        <p:par>
                          <p:cTn id="44" fill="hold">
                            <p:stCondLst>
                              <p:cond delay="6700"/>
                            </p:stCondLst>
                            <p:childTnLst>
                              <p:par>
                                <p:cTn id="45" presetID="10" presetClass="entr" presetSubtype="0" fill="hold" nodeType="after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334" y="5176303"/>
            <a:ext cx="7430181" cy="523220"/>
          </a:xfrm>
          <a:prstGeom prst="rect">
            <a:avLst/>
          </a:prstGeom>
        </p:spPr>
        <p:txBody>
          <a:bodyPr wrap="square">
            <a:spAutoFit/>
          </a:bodyPr>
          <a:lstStyle/>
          <a:p>
            <a:r>
              <a:rPr lang="en-GB" sz="1400" b="1" dirty="0" smtClean="0">
                <a:solidFill>
                  <a:schemeClr val="tx1">
                    <a:lumMod val="65000"/>
                    <a:lumOff val="35000"/>
                  </a:schemeClr>
                </a:solidFill>
                <a:latin typeface="Arial" charset="0"/>
                <a:ea typeface="ヒラギノ角ゴ Pro W3" charset="0"/>
                <a:cs typeface="ヒラギノ角ゴ Pro W3" charset="0"/>
              </a:rPr>
              <a:t>of </a:t>
            </a:r>
            <a:r>
              <a:rPr lang="en-GB" sz="1400" b="1" dirty="0">
                <a:solidFill>
                  <a:schemeClr val="tx1">
                    <a:lumMod val="65000"/>
                    <a:lumOff val="35000"/>
                  </a:schemeClr>
                </a:solidFill>
                <a:latin typeface="Arial" charset="0"/>
                <a:ea typeface="ヒラギノ角ゴ Pro W3" charset="0"/>
                <a:cs typeface="ヒラギノ角ゴ Pro W3" charset="0"/>
              </a:rPr>
              <a:t>the </a:t>
            </a:r>
            <a:r>
              <a:rPr lang="en-GB" sz="1400" b="1" dirty="0" smtClean="0">
                <a:solidFill>
                  <a:schemeClr val="tx1">
                    <a:lumMod val="65000"/>
                    <a:lumOff val="35000"/>
                  </a:schemeClr>
                </a:solidFill>
                <a:latin typeface="Arial" charset="0"/>
                <a:ea typeface="ヒラギノ角ゴ Pro W3" charset="0"/>
                <a:cs typeface="ヒラギノ角ゴ Pro W3" charset="0"/>
              </a:rPr>
              <a:t>competences </a:t>
            </a:r>
            <a:r>
              <a:rPr lang="en-GB" sz="1400" b="1" dirty="0">
                <a:solidFill>
                  <a:schemeClr val="tx1">
                    <a:lumMod val="65000"/>
                    <a:lumOff val="35000"/>
                  </a:schemeClr>
                </a:solidFill>
                <a:latin typeface="Arial" charset="0"/>
                <a:ea typeface="ヒラギノ角ゴ Pro W3" charset="0"/>
                <a:cs typeface="ヒラギノ角ゴ Pro W3" charset="0"/>
              </a:rPr>
              <a:t>required </a:t>
            </a:r>
            <a:r>
              <a:rPr lang="en-GB" sz="1400" b="1" dirty="0" smtClean="0">
                <a:solidFill>
                  <a:schemeClr val="tx1">
                    <a:lumMod val="65000"/>
                    <a:lumOff val="35000"/>
                  </a:schemeClr>
                </a:solidFill>
                <a:latin typeface="Arial" charset="0"/>
                <a:ea typeface="ヒラギノ角ゴ Pro W3" charset="0"/>
                <a:cs typeface="ヒラギノ角ゴ Pro W3" charset="0"/>
              </a:rPr>
              <a:t> in </a:t>
            </a:r>
            <a:r>
              <a:rPr lang="en-GB" sz="1400" b="1" dirty="0">
                <a:solidFill>
                  <a:schemeClr val="tx1">
                    <a:lumMod val="65000"/>
                    <a:lumOff val="35000"/>
                  </a:schemeClr>
                </a:solidFill>
                <a:latin typeface="Arial" charset="0"/>
                <a:ea typeface="ヒラギノ角ゴ Pro W3" charset="0"/>
                <a:cs typeface="ヒラギノ角ゴ Pro W3" charset="0"/>
              </a:rPr>
              <a:t>supporting people in end of life care </a:t>
            </a:r>
            <a:r>
              <a:rPr lang="en-GB" sz="1400" b="1" dirty="0" smtClean="0">
                <a:solidFill>
                  <a:schemeClr val="tx1">
                    <a:lumMod val="65000"/>
                    <a:lumOff val="35000"/>
                  </a:schemeClr>
                </a:solidFill>
                <a:latin typeface="Arial" charset="0"/>
                <a:ea typeface="ヒラギノ角ゴ Pro W3" charset="0"/>
                <a:cs typeface="ヒラギノ角ゴ Pro W3" charset="0"/>
              </a:rPr>
              <a:t>already </a:t>
            </a:r>
            <a:r>
              <a:rPr lang="en-GB" sz="1400" b="1" dirty="0">
                <a:solidFill>
                  <a:schemeClr val="tx1">
                    <a:lumMod val="65000"/>
                    <a:lumOff val="35000"/>
                  </a:schemeClr>
                </a:solidFill>
                <a:latin typeface="Arial" charset="0"/>
                <a:ea typeface="ヒラギノ角ゴ Pro W3" charset="0"/>
                <a:cs typeface="ヒラギノ角ゴ Pro W3" charset="0"/>
              </a:rPr>
              <a:t>taking place in practice, by loved ones, care home staff and domiciliary care workers.</a:t>
            </a:r>
          </a:p>
        </p:txBody>
      </p:sp>
      <p:pic>
        <p:nvPicPr>
          <p:cNvPr id="12" name="Picture 11" descr="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34" y="1708124"/>
            <a:ext cx="7825332" cy="687194"/>
          </a:xfrm>
          <a:prstGeom prst="rect">
            <a:avLst/>
          </a:prstGeom>
        </p:spPr>
      </p:pic>
      <p:pic>
        <p:nvPicPr>
          <p:cNvPr id="15" name="Picture 14" descr="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34" y="2611876"/>
            <a:ext cx="7825332" cy="687194"/>
          </a:xfrm>
          <a:prstGeom prst="rect">
            <a:avLst/>
          </a:prstGeom>
        </p:spPr>
      </p:pic>
      <p:grpSp>
        <p:nvGrpSpPr>
          <p:cNvPr id="3" name="Group 2"/>
          <p:cNvGrpSpPr/>
          <p:nvPr/>
        </p:nvGrpSpPr>
        <p:grpSpPr>
          <a:xfrm>
            <a:off x="659334" y="3507838"/>
            <a:ext cx="7077371" cy="687194"/>
            <a:chOff x="659334" y="3507838"/>
            <a:chExt cx="7077371" cy="687194"/>
          </a:xfrm>
        </p:grpSpPr>
        <p:pic>
          <p:nvPicPr>
            <p:cNvPr id="14" name="Picture 13" descr="07.png"/>
            <p:cNvPicPr>
              <a:picLocks noChangeAspect="1"/>
            </p:cNvPicPr>
            <p:nvPr/>
          </p:nvPicPr>
          <p:blipFill rotWithShape="1">
            <a:blip r:embed="rId4">
              <a:extLst>
                <a:ext uri="{28A0092B-C50C-407E-A947-70E740481C1C}">
                  <a14:useLocalDpi xmlns:a14="http://schemas.microsoft.com/office/drawing/2010/main" val="0"/>
                </a:ext>
              </a:extLst>
            </a:blip>
            <a:srcRect l="9098" r="9558"/>
            <a:stretch/>
          </p:blipFill>
          <p:spPr>
            <a:xfrm>
              <a:off x="1371258" y="3507838"/>
              <a:ext cx="6365447" cy="687194"/>
            </a:xfrm>
            <a:prstGeom prst="rect">
              <a:avLst/>
            </a:prstGeom>
          </p:spPr>
        </p:pic>
        <p:pic>
          <p:nvPicPr>
            <p:cNvPr id="16" name="Picture 15" descr="08.png"/>
            <p:cNvPicPr>
              <a:picLocks noChangeAspect="1"/>
            </p:cNvPicPr>
            <p:nvPr/>
          </p:nvPicPr>
          <p:blipFill rotWithShape="1">
            <a:blip r:embed="rId3">
              <a:extLst>
                <a:ext uri="{28A0092B-C50C-407E-A947-70E740481C1C}">
                  <a14:useLocalDpi xmlns:a14="http://schemas.microsoft.com/office/drawing/2010/main" val="0"/>
                </a:ext>
              </a:extLst>
            </a:blip>
            <a:srcRect r="90902"/>
            <a:stretch/>
          </p:blipFill>
          <p:spPr>
            <a:xfrm>
              <a:off x="659334" y="3507838"/>
              <a:ext cx="711925" cy="687194"/>
            </a:xfrm>
            <a:prstGeom prst="rect">
              <a:avLst/>
            </a:prstGeom>
          </p:spPr>
        </p:pic>
      </p:grpSp>
      <p:pic>
        <p:nvPicPr>
          <p:cNvPr id="17" name="Picture 16" desc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2125" y="6037878"/>
            <a:ext cx="1143473" cy="542665"/>
          </a:xfrm>
          <a:prstGeom prst="rect">
            <a:avLst/>
          </a:prstGeom>
        </p:spPr>
      </p:pic>
      <p:sp>
        <p:nvSpPr>
          <p:cNvPr id="18" name="Rectangle 17"/>
          <p:cNvSpPr/>
          <p:nvPr/>
        </p:nvSpPr>
        <p:spPr>
          <a:xfrm>
            <a:off x="659334" y="4744012"/>
            <a:ext cx="8090234" cy="400110"/>
          </a:xfrm>
          <a:prstGeom prst="rect">
            <a:avLst/>
          </a:prstGeom>
        </p:spPr>
        <p:txBody>
          <a:bodyPr wrap="square">
            <a:spAutoFit/>
          </a:bodyPr>
          <a:lstStyle/>
          <a:p>
            <a:r>
              <a:rPr lang="en-GB" sz="2000" b="1" dirty="0">
                <a:solidFill>
                  <a:srgbClr val="104FAF"/>
                </a:solidFill>
                <a:latin typeface="Arial" charset="0"/>
                <a:ea typeface="ヒラギノ角ゴ Pro W3" charset="0"/>
                <a:cs typeface="ヒラギノ角ゴ Pro W3" charset="0"/>
              </a:rPr>
              <a:t>Evidence of 72% (21 of </a:t>
            </a:r>
            <a:r>
              <a:rPr lang="en-GB" sz="2000" b="1" dirty="0" smtClean="0">
                <a:solidFill>
                  <a:srgbClr val="104FAF"/>
                </a:solidFill>
                <a:latin typeface="Arial" charset="0"/>
                <a:ea typeface="ヒラギノ角ゴ Pro W3" charset="0"/>
                <a:cs typeface="ヒラギノ角ゴ Pro W3" charset="0"/>
              </a:rPr>
              <a:t>29) </a:t>
            </a:r>
            <a:endParaRPr lang="en-GB" sz="2000" b="1" dirty="0">
              <a:solidFill>
                <a:srgbClr val="104FAF"/>
              </a:solidFill>
              <a:latin typeface="Arial" charset="0"/>
              <a:ea typeface="ヒラギノ角ゴ Pro W3" charset="0"/>
              <a:cs typeface="ヒラギノ角ゴ Pro W3" charset="0"/>
            </a:endParaRPr>
          </a:p>
        </p:txBody>
      </p:sp>
      <p:sp>
        <p:nvSpPr>
          <p:cNvPr id="19" name="Rectangle 3"/>
          <p:cNvSpPr txBox="1">
            <a:spLocks noChangeArrowheads="1"/>
          </p:cNvSpPr>
          <p:nvPr/>
        </p:nvSpPr>
        <p:spPr>
          <a:xfrm>
            <a:off x="689376" y="618200"/>
            <a:ext cx="4446546" cy="9100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Tx/>
              <a:buNone/>
            </a:pPr>
            <a:r>
              <a:rPr lang="en-GB" sz="2800" b="1" dirty="0" smtClean="0">
                <a:solidFill>
                  <a:schemeClr val="bg1">
                    <a:lumMod val="50000"/>
                  </a:schemeClr>
                </a:solidFill>
                <a:latin typeface="Arial" charset="0"/>
                <a:ea typeface="ヒラギノ角ゴ Pro W3" charset="0"/>
                <a:cs typeface="ヒラギノ角ゴ Pro W3" charset="0"/>
              </a:rPr>
              <a:t>What we found</a:t>
            </a:r>
          </a:p>
        </p:txBody>
      </p:sp>
    </p:spTree>
    <p:extLst>
      <p:ext uri="{BB962C8B-B14F-4D97-AF65-F5344CB8AC3E}">
        <p14:creationId xmlns:p14="http://schemas.microsoft.com/office/powerpoint/2010/main" val="28949695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2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par>
                          <p:cTn id="12" fill="hold">
                            <p:stCondLst>
                              <p:cond delay="22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3200"/>
                            </p:stCondLst>
                            <p:childTnLst>
                              <p:par>
                                <p:cTn id="17" presetID="10" presetClass="entr" presetSubtype="0" fill="hold" grpId="0" nodeType="afterEffect">
                                  <p:stCondLst>
                                    <p:cond delay="2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3900"/>
                            </p:stCondLst>
                            <p:childTnLst>
                              <p:par>
                                <p:cTn id="21" presetID="10" presetClass="entr" presetSubtype="0" fill="hold" grpId="0" nodeType="afterEffect">
                                  <p:stCondLst>
                                    <p:cond delay="2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2125" y="6037878"/>
            <a:ext cx="1143473" cy="542665"/>
          </a:xfrm>
          <a:prstGeom prst="rect">
            <a:avLst/>
          </a:prstGeom>
        </p:spPr>
      </p:pic>
      <p:sp>
        <p:nvSpPr>
          <p:cNvPr id="19" name="Rectangle 18"/>
          <p:cNvSpPr/>
          <p:nvPr/>
        </p:nvSpPr>
        <p:spPr>
          <a:xfrm>
            <a:off x="697820" y="1693050"/>
            <a:ext cx="2850482" cy="2867452"/>
          </a:xfrm>
          <a:prstGeom prst="rect">
            <a:avLst/>
          </a:prstGeom>
        </p:spPr>
        <p:txBody>
          <a:bodyPr wrap="square">
            <a:spAutoFit/>
          </a:bodyPr>
          <a:lstStyle/>
          <a:p>
            <a:pPr>
              <a:lnSpc>
                <a:spcPct val="90000"/>
              </a:lnSpc>
            </a:pPr>
            <a:r>
              <a:rPr lang="en-GB" sz="2000" b="1" dirty="0">
                <a:solidFill>
                  <a:srgbClr val="104FAF"/>
                </a:solidFill>
                <a:latin typeface="Arial" charset="0"/>
                <a:ea typeface="ヒラギノ角ゴ Pro W3" charset="0"/>
                <a:cs typeface="ヒラギノ角ゴ Pro W3" charset="0"/>
              </a:rPr>
              <a:t>Not a specified role. Defined in terms of  competences for a generic worker role which could operate within various management systems in any sector, public, private or voluntary and community.</a:t>
            </a:r>
          </a:p>
        </p:txBody>
      </p:sp>
      <p:sp>
        <p:nvSpPr>
          <p:cNvPr id="20" name="Rectangle 19"/>
          <p:cNvSpPr/>
          <p:nvPr/>
        </p:nvSpPr>
        <p:spPr>
          <a:xfrm>
            <a:off x="697818" y="4669418"/>
            <a:ext cx="2850483" cy="1169551"/>
          </a:xfrm>
          <a:prstGeom prst="rect">
            <a:avLst/>
          </a:prstGeom>
        </p:spPr>
        <p:txBody>
          <a:bodyPr wrap="square">
            <a:spAutoFit/>
          </a:bodyPr>
          <a:lstStyle/>
          <a:p>
            <a:r>
              <a:rPr lang="en-GB" sz="1400" dirty="0">
                <a:solidFill>
                  <a:schemeClr val="tx1">
                    <a:lumMod val="65000"/>
                    <a:lumOff val="35000"/>
                  </a:schemeClr>
                </a:solidFill>
                <a:latin typeface="Arial"/>
                <a:cs typeface="Arial"/>
                <a:sym typeface="Arial" charset="0"/>
              </a:rPr>
              <a:t>Key </a:t>
            </a:r>
            <a:r>
              <a:rPr lang="en-GB" sz="1400" dirty="0" smtClean="0">
                <a:solidFill>
                  <a:schemeClr val="tx1">
                    <a:lumMod val="65000"/>
                    <a:lumOff val="35000"/>
                  </a:schemeClr>
                </a:solidFill>
                <a:latin typeface="Arial"/>
                <a:cs typeface="Arial"/>
                <a:sym typeface="Arial" charset="0"/>
              </a:rPr>
              <a:t>worker </a:t>
            </a:r>
            <a:r>
              <a:rPr lang="en-GB" sz="1400" dirty="0">
                <a:solidFill>
                  <a:schemeClr val="tx1">
                    <a:lumMod val="65000"/>
                    <a:lumOff val="35000"/>
                  </a:schemeClr>
                </a:solidFill>
                <a:latin typeface="Arial"/>
                <a:cs typeface="Arial"/>
                <a:sym typeface="Arial" charset="0"/>
              </a:rPr>
              <a:t>r</a:t>
            </a:r>
            <a:r>
              <a:rPr lang="en-GB" sz="1400" dirty="0" smtClean="0">
                <a:solidFill>
                  <a:schemeClr val="tx1">
                    <a:lumMod val="65000"/>
                    <a:lumOff val="35000"/>
                  </a:schemeClr>
                </a:solidFill>
                <a:latin typeface="Arial"/>
                <a:cs typeface="Arial"/>
                <a:sym typeface="Arial" charset="0"/>
              </a:rPr>
              <a:t>ole </a:t>
            </a:r>
            <a:r>
              <a:rPr lang="en-GB" sz="1400" dirty="0">
                <a:solidFill>
                  <a:schemeClr val="tx1">
                    <a:lumMod val="65000"/>
                    <a:lumOff val="35000"/>
                  </a:schemeClr>
                </a:solidFill>
                <a:latin typeface="Arial"/>
                <a:cs typeface="Arial"/>
                <a:sym typeface="Arial" charset="0"/>
              </a:rPr>
              <a:t>defined in terms of the elements of </a:t>
            </a:r>
            <a:r>
              <a:rPr lang="en-GB" sz="1400" dirty="0" smtClean="0">
                <a:solidFill>
                  <a:schemeClr val="tx1">
                    <a:lumMod val="65000"/>
                    <a:lumOff val="35000"/>
                  </a:schemeClr>
                </a:solidFill>
                <a:latin typeface="Arial"/>
                <a:cs typeface="Arial"/>
                <a:sym typeface="Arial" charset="0"/>
              </a:rPr>
              <a:t>health </a:t>
            </a:r>
            <a:r>
              <a:rPr lang="en-GB" sz="1400" dirty="0">
                <a:solidFill>
                  <a:schemeClr val="tx1">
                    <a:lumMod val="65000"/>
                    <a:lumOff val="35000"/>
                  </a:schemeClr>
                </a:solidFill>
                <a:latin typeface="Arial"/>
                <a:cs typeface="Arial"/>
                <a:sym typeface="Arial" charset="0"/>
              </a:rPr>
              <a:t>and </a:t>
            </a:r>
            <a:r>
              <a:rPr lang="en-GB" sz="1400" dirty="0" smtClean="0">
                <a:solidFill>
                  <a:schemeClr val="tx1">
                    <a:lumMod val="65000"/>
                    <a:lumOff val="35000"/>
                  </a:schemeClr>
                </a:solidFill>
                <a:latin typeface="Arial"/>
                <a:cs typeface="Arial"/>
                <a:sym typeface="Arial" charset="0"/>
              </a:rPr>
              <a:t>social care roles </a:t>
            </a:r>
            <a:r>
              <a:rPr lang="en-GB" sz="1400" dirty="0">
                <a:solidFill>
                  <a:schemeClr val="tx1">
                    <a:lumMod val="65000"/>
                    <a:lumOff val="35000"/>
                  </a:schemeClr>
                </a:solidFill>
                <a:latin typeface="Arial"/>
                <a:cs typeface="Arial"/>
                <a:sym typeface="Arial" charset="0"/>
              </a:rPr>
              <a:t>mapped to </a:t>
            </a:r>
            <a:r>
              <a:rPr lang="en-GB" sz="1400" dirty="0" smtClean="0">
                <a:solidFill>
                  <a:schemeClr val="tx1">
                    <a:lumMod val="65000"/>
                    <a:lumOff val="35000"/>
                  </a:schemeClr>
                </a:solidFill>
                <a:latin typeface="Arial"/>
                <a:cs typeface="Arial"/>
                <a:sym typeface="Arial" charset="0"/>
              </a:rPr>
              <a:t>the </a:t>
            </a:r>
            <a:r>
              <a:rPr lang="en-GB" sz="1400" dirty="0">
                <a:solidFill>
                  <a:srgbClr val="104FAF"/>
                </a:solidFill>
                <a:latin typeface="Arial"/>
                <a:cs typeface="Arial"/>
                <a:sym typeface="Arial" charset="0"/>
              </a:rPr>
              <a:t>Common </a:t>
            </a:r>
            <a:r>
              <a:rPr lang="en-GB" sz="1400" dirty="0" smtClean="0">
                <a:solidFill>
                  <a:srgbClr val="104FAF"/>
                </a:solidFill>
                <a:latin typeface="Arial"/>
                <a:cs typeface="Arial"/>
                <a:sym typeface="Arial" charset="0"/>
              </a:rPr>
              <a:t>Core Competences:</a:t>
            </a:r>
            <a:r>
              <a:rPr lang="en-GB" sz="1400" dirty="0">
                <a:solidFill>
                  <a:srgbClr val="104FAF"/>
                </a:solidFill>
                <a:latin typeface="Arial"/>
                <a:cs typeface="Arial"/>
                <a:sym typeface="Arial" charset="0"/>
              </a:rPr>
              <a:t/>
            </a:r>
            <a:br>
              <a:rPr lang="en-GB" sz="1400" dirty="0">
                <a:solidFill>
                  <a:srgbClr val="104FAF"/>
                </a:solidFill>
                <a:latin typeface="Arial"/>
                <a:cs typeface="Arial"/>
                <a:sym typeface="Arial" charset="0"/>
              </a:rPr>
            </a:br>
            <a:endParaRPr lang="en-GB" sz="1400" dirty="0">
              <a:solidFill>
                <a:srgbClr val="104FAF"/>
              </a:solidFill>
              <a:latin typeface="Arial"/>
              <a:cs typeface="Arial"/>
              <a:sym typeface="Arial" charset="0"/>
            </a:endParaRPr>
          </a:p>
        </p:txBody>
      </p:sp>
      <p:sp>
        <p:nvSpPr>
          <p:cNvPr id="8" name="Rectangle 3"/>
          <p:cNvSpPr txBox="1">
            <a:spLocks noChangeArrowheads="1"/>
          </p:cNvSpPr>
          <p:nvPr/>
        </p:nvSpPr>
        <p:spPr>
          <a:xfrm>
            <a:off x="689376" y="618200"/>
            <a:ext cx="8454624" cy="9100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Tx/>
              <a:buNone/>
            </a:pPr>
            <a:r>
              <a:rPr lang="en-GB" sz="2800" b="1" dirty="0" smtClean="0">
                <a:solidFill>
                  <a:schemeClr val="bg1">
                    <a:lumMod val="50000"/>
                  </a:schemeClr>
                </a:solidFill>
                <a:latin typeface="Arial" charset="0"/>
                <a:ea typeface="ヒラギノ角ゴ Pro W3" charset="0"/>
                <a:cs typeface="ヒラギノ角ゴ Pro W3" charset="0"/>
              </a:rPr>
              <a:t>Key worker definition – Health &amp; social care</a:t>
            </a:r>
          </a:p>
        </p:txBody>
      </p:sp>
      <p:pic>
        <p:nvPicPr>
          <p:cNvPr id="2" name="Picture 1" descr="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398" y="1481392"/>
            <a:ext cx="4990791" cy="4059495"/>
          </a:xfrm>
          <a:prstGeom prst="rect">
            <a:avLst/>
          </a:prstGeom>
        </p:spPr>
      </p:pic>
    </p:spTree>
    <p:extLst>
      <p:ext uri="{BB962C8B-B14F-4D97-AF65-F5344CB8AC3E}">
        <p14:creationId xmlns:p14="http://schemas.microsoft.com/office/powerpoint/2010/main" val="14232081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2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400"/>
                            </p:stCondLst>
                            <p:childTnLst>
                              <p:par>
                                <p:cTn id="13" presetID="10" presetClass="entr" presetSubtype="0" fill="hold" nodeType="afterEffect">
                                  <p:stCondLst>
                                    <p:cond delay="2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125" y="6037878"/>
            <a:ext cx="1143473" cy="542665"/>
          </a:xfrm>
          <a:prstGeom prst="rect">
            <a:avLst/>
          </a:prstGeom>
        </p:spPr>
      </p:pic>
      <p:sp>
        <p:nvSpPr>
          <p:cNvPr id="3" name="Rectangle 2"/>
          <p:cNvSpPr/>
          <p:nvPr/>
        </p:nvSpPr>
        <p:spPr>
          <a:xfrm>
            <a:off x="673981" y="2116251"/>
            <a:ext cx="4944807" cy="523220"/>
          </a:xfrm>
          <a:prstGeom prst="rect">
            <a:avLst/>
          </a:prstGeom>
        </p:spPr>
        <p:txBody>
          <a:bodyPr wrap="square">
            <a:spAutoFit/>
          </a:bodyPr>
          <a:lstStyle/>
          <a:p>
            <a:r>
              <a:rPr lang="en-GB" sz="1400" dirty="0">
                <a:solidFill>
                  <a:schemeClr val="tx1">
                    <a:lumMod val="65000"/>
                    <a:lumOff val="35000"/>
                  </a:schemeClr>
                </a:solidFill>
                <a:latin typeface="Arial" charset="0"/>
                <a:ea typeface="ヒラギノ角ゴ Pro W3" charset="0"/>
                <a:cs typeface="ヒラギノ角ゴ Pro W3" charset="0"/>
              </a:rPr>
              <a:t>…is delivered when people employed as domiciliary care workers (DCW) have values and beliefs based in 'care’.</a:t>
            </a:r>
          </a:p>
        </p:txBody>
      </p:sp>
      <p:sp>
        <p:nvSpPr>
          <p:cNvPr id="9" name="Rectangle 3"/>
          <p:cNvSpPr txBox="1">
            <a:spLocks noChangeArrowheads="1"/>
          </p:cNvSpPr>
          <p:nvPr/>
        </p:nvSpPr>
        <p:spPr>
          <a:xfrm>
            <a:off x="689376" y="618200"/>
            <a:ext cx="8454624" cy="9100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Tx/>
              <a:buNone/>
            </a:pPr>
            <a:r>
              <a:rPr lang="en-GB" sz="2800" b="1" dirty="0" smtClean="0">
                <a:solidFill>
                  <a:schemeClr val="bg1">
                    <a:lumMod val="50000"/>
                  </a:schemeClr>
                </a:solidFill>
                <a:latin typeface="Arial" charset="0"/>
                <a:ea typeface="ヒラギノ角ゴ Pro W3" charset="0"/>
                <a:cs typeface="ヒラギノ角ゴ Pro W3" charset="0"/>
              </a:rPr>
              <a:t>What we saw</a:t>
            </a:r>
          </a:p>
        </p:txBody>
      </p:sp>
      <p:sp>
        <p:nvSpPr>
          <p:cNvPr id="10" name="Rectangle 9"/>
          <p:cNvSpPr/>
          <p:nvPr/>
        </p:nvSpPr>
        <p:spPr>
          <a:xfrm>
            <a:off x="697819" y="1693050"/>
            <a:ext cx="4836301" cy="338554"/>
          </a:xfrm>
          <a:prstGeom prst="rect">
            <a:avLst/>
          </a:prstGeom>
        </p:spPr>
        <p:txBody>
          <a:bodyPr wrap="square">
            <a:spAutoFit/>
          </a:bodyPr>
          <a:lstStyle/>
          <a:p>
            <a:r>
              <a:rPr lang="en-GB" sz="1600" b="1" dirty="0">
                <a:solidFill>
                  <a:srgbClr val="104FAF"/>
                </a:solidFill>
                <a:latin typeface="Arial" charset="0"/>
                <a:ea typeface="ヒラギノ角ゴ Pro W3" charset="0"/>
                <a:cs typeface="ヒラギノ角ゴ Pro W3" charset="0"/>
              </a:rPr>
              <a:t>High quality (competent) care </a:t>
            </a:r>
          </a:p>
        </p:txBody>
      </p:sp>
      <p:pic>
        <p:nvPicPr>
          <p:cNvPr id="5" name="Picture 4" descr="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03" y="2931948"/>
            <a:ext cx="7635394" cy="2417476"/>
          </a:xfrm>
          <a:prstGeom prst="rect">
            <a:avLst/>
          </a:prstGeom>
          <a:effectLst>
            <a:outerShdw blurRad="50800" dist="38100" dir="6000000" algn="tl" rotWithShape="0">
              <a:srgbClr val="000000">
                <a:alpha val="43000"/>
              </a:srgbClr>
            </a:outerShdw>
          </a:effectLst>
        </p:spPr>
      </p:pic>
    </p:spTree>
    <p:extLst>
      <p:ext uri="{BB962C8B-B14F-4D97-AF65-F5344CB8AC3E}">
        <p14:creationId xmlns:p14="http://schemas.microsoft.com/office/powerpoint/2010/main" val="188701817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700"/>
                            </p:stCondLst>
                            <p:childTnLst>
                              <p:par>
                                <p:cTn id="9" presetID="10" presetClass="entr" presetSubtype="0" fill="hold" grpId="0" nodeType="afterEffect">
                                  <p:stCondLst>
                                    <p:cond delay="2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400"/>
                            </p:stCondLst>
                            <p:childTnLst>
                              <p:par>
                                <p:cTn id="13" presetID="10" presetClass="entr" presetSubtype="0" fill="hold" nodeType="afterEffect">
                                  <p:stCondLst>
                                    <p:cond delay="2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125" y="6037878"/>
            <a:ext cx="1143473" cy="542665"/>
          </a:xfrm>
          <a:prstGeom prst="rect">
            <a:avLst/>
          </a:prstGeom>
        </p:spPr>
      </p:pic>
      <p:sp>
        <p:nvSpPr>
          <p:cNvPr id="8" name="Rectangle 7"/>
          <p:cNvSpPr/>
          <p:nvPr/>
        </p:nvSpPr>
        <p:spPr>
          <a:xfrm>
            <a:off x="673981" y="2116251"/>
            <a:ext cx="4944807" cy="523220"/>
          </a:xfrm>
          <a:prstGeom prst="rect">
            <a:avLst/>
          </a:prstGeom>
        </p:spPr>
        <p:txBody>
          <a:bodyPr wrap="square">
            <a:spAutoFit/>
          </a:bodyPr>
          <a:lstStyle/>
          <a:p>
            <a:r>
              <a:rPr lang="en-GB" sz="1400" dirty="0">
                <a:solidFill>
                  <a:srgbClr val="595959"/>
                </a:solidFill>
                <a:latin typeface="Arial" charset="0"/>
                <a:ea typeface="ヒラギノ角ゴ Pro W3" charset="0"/>
                <a:cs typeface="ヒラギノ角ゴ Pro W3" charset="0"/>
              </a:rPr>
              <a:t>…confidence and experience in their knowledge of what 'good' support looks like for the </a:t>
            </a:r>
            <a:r>
              <a:rPr lang="en-GB" sz="1400" dirty="0" smtClean="0">
                <a:solidFill>
                  <a:srgbClr val="595959"/>
                </a:solidFill>
                <a:latin typeface="Arial" charset="0"/>
                <a:ea typeface="ヒラギノ角ゴ Pro W3" charset="0"/>
                <a:cs typeface="ヒラギノ角ゴ Pro W3" charset="0"/>
              </a:rPr>
              <a:t>person. </a:t>
            </a:r>
            <a:endParaRPr lang="en-GB" sz="1400" dirty="0">
              <a:solidFill>
                <a:srgbClr val="595959"/>
              </a:solidFill>
              <a:latin typeface="Arial" charset="0"/>
              <a:ea typeface="ヒラギノ角ゴ Pro W3" charset="0"/>
              <a:cs typeface="ヒラギノ角ゴ Pro W3" charset="0"/>
            </a:endParaRPr>
          </a:p>
        </p:txBody>
      </p:sp>
      <p:sp>
        <p:nvSpPr>
          <p:cNvPr id="10" name="Rectangle 3"/>
          <p:cNvSpPr txBox="1">
            <a:spLocks noChangeArrowheads="1"/>
          </p:cNvSpPr>
          <p:nvPr/>
        </p:nvSpPr>
        <p:spPr>
          <a:xfrm>
            <a:off x="689376" y="618200"/>
            <a:ext cx="8454624" cy="9100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Tx/>
              <a:buNone/>
            </a:pPr>
            <a:r>
              <a:rPr lang="en-GB" sz="2800" b="1" dirty="0" smtClean="0">
                <a:solidFill>
                  <a:schemeClr val="bg1">
                    <a:lumMod val="50000"/>
                  </a:schemeClr>
                </a:solidFill>
                <a:latin typeface="Arial" charset="0"/>
                <a:ea typeface="ヒラギノ角ゴ Pro W3" charset="0"/>
                <a:cs typeface="ヒラギノ角ゴ Pro W3" charset="0"/>
              </a:rPr>
              <a:t>What we saw</a:t>
            </a:r>
          </a:p>
        </p:txBody>
      </p:sp>
      <p:sp>
        <p:nvSpPr>
          <p:cNvPr id="11" name="Rectangle 10"/>
          <p:cNvSpPr/>
          <p:nvPr/>
        </p:nvSpPr>
        <p:spPr>
          <a:xfrm>
            <a:off x="697819" y="1693050"/>
            <a:ext cx="5333704" cy="338554"/>
          </a:xfrm>
          <a:prstGeom prst="rect">
            <a:avLst/>
          </a:prstGeom>
        </p:spPr>
        <p:txBody>
          <a:bodyPr wrap="square">
            <a:spAutoFit/>
          </a:bodyPr>
          <a:lstStyle/>
          <a:p>
            <a:r>
              <a:rPr lang="en-GB" sz="1600" b="1" dirty="0" smtClean="0">
                <a:solidFill>
                  <a:srgbClr val="104FAF"/>
                </a:solidFill>
                <a:latin typeface="Arial" charset="0"/>
                <a:ea typeface="ヒラギノ角ゴ Pro W3" charset="0"/>
                <a:cs typeface="ヒラギノ角ゴ Pro W3" charset="0"/>
              </a:rPr>
              <a:t>Domiciliary care workers </a:t>
            </a:r>
            <a:r>
              <a:rPr lang="en-GB" sz="1600" b="1" dirty="0">
                <a:solidFill>
                  <a:srgbClr val="104FAF"/>
                </a:solidFill>
                <a:latin typeface="Arial" charset="0"/>
                <a:ea typeface="ヒラギノ角ゴ Pro W3" charset="0"/>
                <a:cs typeface="ヒラギノ角ゴ Pro W3" charset="0"/>
              </a:rPr>
              <a:t>working at their best show</a:t>
            </a:r>
          </a:p>
        </p:txBody>
      </p:sp>
      <p:pic>
        <p:nvPicPr>
          <p:cNvPr id="12" name="Picture 11" descr="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02" y="2931948"/>
            <a:ext cx="7635393" cy="2417476"/>
          </a:xfrm>
          <a:prstGeom prst="rect">
            <a:avLst/>
          </a:prstGeom>
          <a:effectLst>
            <a:outerShdw blurRad="50800" dist="38100" dir="6000000" algn="tl" rotWithShape="0">
              <a:srgbClr val="000000">
                <a:alpha val="43000"/>
              </a:srgbClr>
            </a:outerShdw>
          </a:effectLst>
        </p:spPr>
      </p:pic>
    </p:spTree>
    <p:extLst>
      <p:ext uri="{BB962C8B-B14F-4D97-AF65-F5344CB8AC3E}">
        <p14:creationId xmlns:p14="http://schemas.microsoft.com/office/powerpoint/2010/main" val="125354329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2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400"/>
                            </p:stCondLst>
                            <p:childTnLst>
                              <p:par>
                                <p:cTn id="13" presetID="10" presetClass="entr" presetSubtype="0" fill="hold" nodeType="afterEffect">
                                  <p:stCondLst>
                                    <p:cond delay="2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3840</TotalTime>
  <Words>1755</Words>
  <Application>Microsoft Macintosh PowerPoint</Application>
  <PresentationFormat>On-screen Show (4:3)</PresentationFormat>
  <Paragraphs>175</Paragraphs>
  <Slides>13</Slides>
  <Notes>12</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Studio Three</dc:creator>
  <cp:lastModifiedBy>Studio Four</cp:lastModifiedBy>
  <cp:revision>165</cp:revision>
  <dcterms:created xsi:type="dcterms:W3CDTF">2014-03-26T13:51:38Z</dcterms:created>
  <dcterms:modified xsi:type="dcterms:W3CDTF">2014-06-19T14:42:15Z</dcterms:modified>
</cp:coreProperties>
</file>