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sldIdLst>
    <p:sldId id="256" r:id="rId6"/>
    <p:sldId id="289" r:id="rId7"/>
    <p:sldId id="290" r:id="rId8"/>
    <p:sldId id="269" r:id="rId9"/>
    <p:sldId id="257" r:id="rId10"/>
    <p:sldId id="258" r:id="rId11"/>
    <p:sldId id="259" r:id="rId12"/>
    <p:sldId id="260" r:id="rId13"/>
    <p:sldId id="293" r:id="rId14"/>
    <p:sldId id="261" r:id="rId15"/>
    <p:sldId id="268" r:id="rId16"/>
    <p:sldId id="267" r:id="rId17"/>
    <p:sldId id="270" r:id="rId18"/>
    <p:sldId id="280" r:id="rId19"/>
    <p:sldId id="282" r:id="rId20"/>
    <p:sldId id="262" r:id="rId21"/>
    <p:sldId id="272" r:id="rId22"/>
    <p:sldId id="263" r:id="rId23"/>
    <p:sldId id="283" r:id="rId24"/>
    <p:sldId id="297" r:id="rId25"/>
    <p:sldId id="298" r:id="rId26"/>
    <p:sldId id="287" r:id="rId27"/>
    <p:sldId id="273" r:id="rId28"/>
    <p:sldId id="274" r:id="rId29"/>
    <p:sldId id="281" r:id="rId30"/>
    <p:sldId id="276" r:id="rId31"/>
    <p:sldId id="277" r:id="rId32"/>
    <p:sldId id="292" r:id="rId33"/>
    <p:sldId id="284" r:id="rId34"/>
    <p:sldId id="285" r:id="rId35"/>
    <p:sldId id="286" r:id="rId36"/>
    <p:sldId id="295"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Hudson" initials="TH" lastIdx="2" clrIdx="0">
    <p:extLst>
      <p:ext uri="{19B8F6BF-5375-455C-9EA6-DF929625EA0E}">
        <p15:presenceInfo xmlns:p15="http://schemas.microsoft.com/office/powerpoint/2012/main" userId="S::Tania.Hudson@eastsussex.gov.uk::7febf295-7df2-482d-9c21-d52aefbc8b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5" autoAdjust="0"/>
    <p:restoredTop sz="94660"/>
  </p:normalViewPr>
  <p:slideViewPr>
    <p:cSldViewPr snapToGrid="0">
      <p:cViewPr>
        <p:scale>
          <a:sx n="73" d="100"/>
          <a:sy n="73" d="100"/>
        </p:scale>
        <p:origin x="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B0B96-4312-46EC-8C92-E04C413E7920}"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161EA-D84C-46A4-B4FA-EDFAE7485929}" type="slidenum">
              <a:rPr lang="en-GB" smtClean="0"/>
              <a:t>‹#›</a:t>
            </a:fld>
            <a:endParaRPr lang="en-GB"/>
          </a:p>
        </p:txBody>
      </p:sp>
    </p:spTree>
    <p:extLst>
      <p:ext uri="{BB962C8B-B14F-4D97-AF65-F5344CB8AC3E}">
        <p14:creationId xmlns:p14="http://schemas.microsoft.com/office/powerpoint/2010/main" val="148983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can either be done individually or as a group discussion.  Activity notes pages and trainer guides are within the training pack if required.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2161EA-D84C-46A4-B4FA-EDFAE74859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1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can either be done individually or as a group discussion.  Activity notes pages and trainer guides are within the training pack if required.</a:t>
            </a:r>
          </a:p>
        </p:txBody>
      </p:sp>
      <p:sp>
        <p:nvSpPr>
          <p:cNvPr id="4" name="Slide Number Placeholder 3"/>
          <p:cNvSpPr>
            <a:spLocks noGrp="1"/>
          </p:cNvSpPr>
          <p:nvPr>
            <p:ph type="sldNum" sz="quarter" idx="5"/>
          </p:nvPr>
        </p:nvSpPr>
        <p:spPr/>
        <p:txBody>
          <a:bodyPr/>
          <a:lstStyle/>
          <a:p>
            <a:fld id="{8F2161EA-D84C-46A4-B4FA-EDFAE7485929}" type="slidenum">
              <a:rPr lang="en-GB" smtClean="0"/>
              <a:t>15</a:t>
            </a:fld>
            <a:endParaRPr lang="en-GB"/>
          </a:p>
        </p:txBody>
      </p:sp>
    </p:spTree>
    <p:extLst>
      <p:ext uri="{BB962C8B-B14F-4D97-AF65-F5344CB8AC3E}">
        <p14:creationId xmlns:p14="http://schemas.microsoft.com/office/powerpoint/2010/main" val="251229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Sensory aspects discussed earlier in activity 1</a:t>
            </a:r>
          </a:p>
        </p:txBody>
      </p:sp>
      <p:sp>
        <p:nvSpPr>
          <p:cNvPr id="4" name="Slide Number Placeholder 3"/>
          <p:cNvSpPr>
            <a:spLocks noGrp="1"/>
          </p:cNvSpPr>
          <p:nvPr>
            <p:ph type="sldNum" sz="quarter" idx="5"/>
          </p:nvPr>
        </p:nvSpPr>
        <p:spPr/>
        <p:txBody>
          <a:bodyPr/>
          <a:lstStyle/>
          <a:p>
            <a:fld id="{8F2161EA-D84C-46A4-B4FA-EDFAE7485929}" type="slidenum">
              <a:rPr lang="en-GB" smtClean="0"/>
              <a:t>18</a:t>
            </a:fld>
            <a:endParaRPr lang="en-GB"/>
          </a:p>
        </p:txBody>
      </p:sp>
    </p:spTree>
    <p:extLst>
      <p:ext uri="{BB962C8B-B14F-4D97-AF65-F5344CB8AC3E}">
        <p14:creationId xmlns:p14="http://schemas.microsoft.com/office/powerpoint/2010/main" val="5638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161EA-D84C-46A4-B4FA-EDFAE7485929}" type="slidenum">
              <a:rPr lang="en-GB" smtClean="0"/>
              <a:t>21</a:t>
            </a:fld>
            <a:endParaRPr lang="en-GB"/>
          </a:p>
        </p:txBody>
      </p:sp>
    </p:spTree>
    <p:extLst>
      <p:ext uri="{BB962C8B-B14F-4D97-AF65-F5344CB8AC3E}">
        <p14:creationId xmlns:p14="http://schemas.microsoft.com/office/powerpoint/2010/main" val="222308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161EA-D84C-46A4-B4FA-EDFAE7485929}" type="slidenum">
              <a:rPr lang="en-GB" smtClean="0"/>
              <a:t>26</a:t>
            </a:fld>
            <a:endParaRPr lang="en-GB"/>
          </a:p>
        </p:txBody>
      </p:sp>
    </p:spTree>
    <p:extLst>
      <p:ext uri="{BB962C8B-B14F-4D97-AF65-F5344CB8AC3E}">
        <p14:creationId xmlns:p14="http://schemas.microsoft.com/office/powerpoint/2010/main" val="1003578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0" i="0" u="none" strike="noStrike" kern="1200" cap="none" spc="0" normalizeH="0" baseline="0" noProof="0" dirty="0">
                <a:ln>
                  <a:noFill/>
                </a:ln>
                <a:solidFill>
                  <a:prstClr val="black"/>
                </a:solidFill>
                <a:effectLst/>
                <a:uLnTx/>
                <a:uFillTx/>
                <a:latin typeface="+mn-lt"/>
                <a:ea typeface="+mn-ea"/>
                <a:cs typeface="+mn-cs"/>
              </a:rPr>
              <a:t>For more information on the Mental Capacity Act and Best Interest decisions, please refer to the framework that goes with this PowerPoint.</a:t>
            </a:r>
          </a:p>
          <a:p>
            <a:endParaRPr lang="en-GB" dirty="0"/>
          </a:p>
        </p:txBody>
      </p:sp>
      <p:sp>
        <p:nvSpPr>
          <p:cNvPr id="4" name="Slide Number Placeholder 3"/>
          <p:cNvSpPr>
            <a:spLocks noGrp="1"/>
          </p:cNvSpPr>
          <p:nvPr>
            <p:ph type="sldNum" sz="quarter" idx="5"/>
          </p:nvPr>
        </p:nvSpPr>
        <p:spPr/>
        <p:txBody>
          <a:bodyPr/>
          <a:lstStyle/>
          <a:p>
            <a:fld id="{8F2161EA-D84C-46A4-B4FA-EDFAE7485929}" type="slidenum">
              <a:rPr lang="en-GB" smtClean="0"/>
              <a:t>27</a:t>
            </a:fld>
            <a:endParaRPr lang="en-GB"/>
          </a:p>
        </p:txBody>
      </p:sp>
    </p:spTree>
    <p:extLst>
      <p:ext uri="{BB962C8B-B14F-4D97-AF65-F5344CB8AC3E}">
        <p14:creationId xmlns:p14="http://schemas.microsoft.com/office/powerpoint/2010/main" val="119235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161EA-D84C-46A4-B4FA-EDFAE7485929}" type="slidenum">
              <a:rPr lang="en-GB" smtClean="0"/>
              <a:t>30</a:t>
            </a:fld>
            <a:endParaRPr lang="en-GB"/>
          </a:p>
        </p:txBody>
      </p:sp>
    </p:spTree>
    <p:extLst>
      <p:ext uri="{BB962C8B-B14F-4D97-AF65-F5344CB8AC3E}">
        <p14:creationId xmlns:p14="http://schemas.microsoft.com/office/powerpoint/2010/main" val="196428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9BD3-1B38-42A8-9461-DA454790E4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43E322-2EC0-4152-9B34-CBB2183EC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D0FA7C-CC76-4D62-AD05-02266BC0B039}"/>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5" name="Footer Placeholder 4">
            <a:extLst>
              <a:ext uri="{FF2B5EF4-FFF2-40B4-BE49-F238E27FC236}">
                <a16:creationId xmlns:a16="http://schemas.microsoft.com/office/drawing/2014/main" id="{D28D664D-C47E-4E18-8CB0-C4BCCFD29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047076-DC0F-4C8A-8D05-00431FB80081}"/>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80858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EEED-7065-4908-8D06-8F47A916A8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652AE8-F0BF-4DB0-9E5C-24FF5E358D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C4978B-A504-4587-B6D5-93A03D3456AD}"/>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5" name="Footer Placeholder 4">
            <a:extLst>
              <a:ext uri="{FF2B5EF4-FFF2-40B4-BE49-F238E27FC236}">
                <a16:creationId xmlns:a16="http://schemas.microsoft.com/office/drawing/2014/main" id="{A306E1AA-0AC7-4B59-9A7D-9B9B642A4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88C39D-5AC5-40CA-AB01-0D5C22CEDA79}"/>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229027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816D1A-4D3B-4494-8C57-9C3B0756CA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B5E4EC-0241-43E3-AD3E-00D015B497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B8DEF4-8CA9-4CDA-951A-01544C50D3E9}"/>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5" name="Footer Placeholder 4">
            <a:extLst>
              <a:ext uri="{FF2B5EF4-FFF2-40B4-BE49-F238E27FC236}">
                <a16:creationId xmlns:a16="http://schemas.microsoft.com/office/drawing/2014/main" id="{2F46CA6E-D2A2-43EB-95EA-5C5E8BF70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EDDB3E-2862-4946-A43C-62D37712B60A}"/>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50961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66BB-3955-429F-9031-A1D21A9E90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F1FE96-475A-42C3-88AD-C5DF8ACB8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7097C2-825C-4512-854B-24DE3A5E6627}"/>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5" name="Footer Placeholder 4">
            <a:extLst>
              <a:ext uri="{FF2B5EF4-FFF2-40B4-BE49-F238E27FC236}">
                <a16:creationId xmlns:a16="http://schemas.microsoft.com/office/drawing/2014/main" id="{0985DE34-B635-421E-823E-5478684F27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3E6563-16DA-4334-BED6-0C2CB2A21B63}"/>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353483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8611-6B9B-471B-A029-BCD9FC61B2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76FBB0-EB3C-4F44-82A5-248631F7F5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18035A-77C9-4AC2-AAFC-90693FD8CA38}"/>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5" name="Footer Placeholder 4">
            <a:extLst>
              <a:ext uri="{FF2B5EF4-FFF2-40B4-BE49-F238E27FC236}">
                <a16:creationId xmlns:a16="http://schemas.microsoft.com/office/drawing/2014/main" id="{FD624884-6067-4447-9815-F5536F7998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710DC-00EB-4179-A9AB-100877452A83}"/>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8013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B906-7760-42FF-A113-DC5DECE89A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EC5EA8-6A8D-4414-8E42-C10A33024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DD7F57-EE97-4472-BE77-1B855873D5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764D70-7906-4E9D-A3B0-B2C98970FBC7}"/>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6" name="Footer Placeholder 5">
            <a:extLst>
              <a:ext uri="{FF2B5EF4-FFF2-40B4-BE49-F238E27FC236}">
                <a16:creationId xmlns:a16="http://schemas.microsoft.com/office/drawing/2014/main" id="{7287D1AC-8164-4768-BAD3-0E0BB607AA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9DFD0F-1AC1-4F0D-A7C3-EE9956EDAAD0}"/>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204407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26AC-EFEC-442D-98DF-3A931AD437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A05A57-7110-45C1-9AEF-0EACEDC60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942D96-4EDC-4503-986B-F9E1AEF214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E67027-6D1F-40AA-B900-C3AEDE1472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F0BF8-ACF3-4EFE-92DD-25D345E08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EACD15-B394-47C4-896A-A846304DF5A8}"/>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8" name="Footer Placeholder 7">
            <a:extLst>
              <a:ext uri="{FF2B5EF4-FFF2-40B4-BE49-F238E27FC236}">
                <a16:creationId xmlns:a16="http://schemas.microsoft.com/office/drawing/2014/main" id="{09ACBDA6-F66F-4587-B732-D94C91641B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1FFEF2-06F8-4583-843E-AA46F191A456}"/>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26844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5D27-3C40-40BD-82E9-91BCCAB0DA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FF7E3A-AF82-4710-B75B-23109BA4E524}"/>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4" name="Footer Placeholder 3">
            <a:extLst>
              <a:ext uri="{FF2B5EF4-FFF2-40B4-BE49-F238E27FC236}">
                <a16:creationId xmlns:a16="http://schemas.microsoft.com/office/drawing/2014/main" id="{F0E13D56-897F-4188-9A64-D79AE9238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7E64E-62BE-48B3-9C1C-F8B90D2FA4DD}"/>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135338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16ACD-7380-49CA-8472-3FBF024D9874}"/>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3" name="Footer Placeholder 2">
            <a:extLst>
              <a:ext uri="{FF2B5EF4-FFF2-40B4-BE49-F238E27FC236}">
                <a16:creationId xmlns:a16="http://schemas.microsoft.com/office/drawing/2014/main" id="{E768E87B-5648-4F10-BC0C-3C17A5EF80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64A203-9B95-4AE0-B8FE-9B930DC791BB}"/>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355643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85E0-A6A1-4031-BB71-5AEBB17E5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A475B2-3821-4E28-885B-7B4CB2CC06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067809-C653-4956-B545-65AFB4CD6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1A863-3083-47D5-B2E9-D3A97EDF0286}"/>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6" name="Footer Placeholder 5">
            <a:extLst>
              <a:ext uri="{FF2B5EF4-FFF2-40B4-BE49-F238E27FC236}">
                <a16:creationId xmlns:a16="http://schemas.microsoft.com/office/drawing/2014/main" id="{E1F61482-AE98-4E26-AC0A-7B36C3A1A1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B108B7-5775-4900-AEF6-7FD8188A92EC}"/>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243462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B7022-8875-4A0B-A5B4-4D5859CD7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A8625A-AF5D-40E1-A2BB-D74EBD8212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03198D5-0C19-4086-813E-6776AF019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D5715-C30D-40F7-B2E6-DC5C2CCF9D7D}"/>
              </a:ext>
            </a:extLst>
          </p:cNvPr>
          <p:cNvSpPr>
            <a:spLocks noGrp="1"/>
          </p:cNvSpPr>
          <p:nvPr>
            <p:ph type="dt" sz="half" idx="10"/>
          </p:nvPr>
        </p:nvSpPr>
        <p:spPr/>
        <p:txBody>
          <a:bodyPr/>
          <a:lstStyle/>
          <a:p>
            <a:fld id="{E1B52914-F891-41AA-8A15-01C7A7282419}" type="datetimeFigureOut">
              <a:rPr lang="en-GB" smtClean="0"/>
              <a:t>04/02/2021</a:t>
            </a:fld>
            <a:endParaRPr lang="en-GB"/>
          </a:p>
        </p:txBody>
      </p:sp>
      <p:sp>
        <p:nvSpPr>
          <p:cNvPr id="6" name="Footer Placeholder 5">
            <a:extLst>
              <a:ext uri="{FF2B5EF4-FFF2-40B4-BE49-F238E27FC236}">
                <a16:creationId xmlns:a16="http://schemas.microsoft.com/office/drawing/2014/main" id="{327DEA8A-2E60-4763-BCB4-C4C9BA12DA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EC6964-093F-423B-A65A-5355BCE98E4C}"/>
              </a:ext>
            </a:extLst>
          </p:cNvPr>
          <p:cNvSpPr>
            <a:spLocks noGrp="1"/>
          </p:cNvSpPr>
          <p:nvPr>
            <p:ph type="sldNum" sz="quarter" idx="12"/>
          </p:nvPr>
        </p:nvSpPr>
        <p:spPr/>
        <p:txBody>
          <a:bodyPr/>
          <a:lstStyle/>
          <a:p>
            <a:fld id="{DC935893-6294-4750-93C4-191CC406218C}" type="slidenum">
              <a:rPr lang="en-GB" smtClean="0"/>
              <a:t>‹#›</a:t>
            </a:fld>
            <a:endParaRPr lang="en-GB"/>
          </a:p>
        </p:txBody>
      </p:sp>
    </p:spTree>
    <p:extLst>
      <p:ext uri="{BB962C8B-B14F-4D97-AF65-F5344CB8AC3E}">
        <p14:creationId xmlns:p14="http://schemas.microsoft.com/office/powerpoint/2010/main" val="186681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AAC0A-A39A-453F-9D57-54F795596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9DCF5D-6E11-4689-AB97-C5ADC36F8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AFB13-5608-467D-84F4-D6197BB216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52914-F891-41AA-8A15-01C7A7282419}" type="datetimeFigureOut">
              <a:rPr lang="en-GB" smtClean="0"/>
              <a:t>04/02/2021</a:t>
            </a:fld>
            <a:endParaRPr lang="en-GB"/>
          </a:p>
        </p:txBody>
      </p:sp>
      <p:sp>
        <p:nvSpPr>
          <p:cNvPr id="5" name="Footer Placeholder 4">
            <a:extLst>
              <a:ext uri="{FF2B5EF4-FFF2-40B4-BE49-F238E27FC236}">
                <a16:creationId xmlns:a16="http://schemas.microsoft.com/office/drawing/2014/main" id="{C09720B4-75B1-4404-9394-29A1F080D7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EC708B-9830-437B-B8D5-2A87CCC4A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35893-6294-4750-93C4-191CC406218C}" type="slidenum">
              <a:rPr lang="en-GB" smtClean="0"/>
              <a:t>‹#›</a:t>
            </a:fld>
            <a:endParaRPr lang="en-GB"/>
          </a:p>
        </p:txBody>
      </p:sp>
    </p:spTree>
    <p:extLst>
      <p:ext uri="{BB962C8B-B14F-4D97-AF65-F5344CB8AC3E}">
        <p14:creationId xmlns:p14="http://schemas.microsoft.com/office/powerpoint/2010/main" val="1507119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0661-964C-4395-8C00-3E0A6BB906C0}"/>
              </a:ext>
            </a:extLst>
          </p:cNvPr>
          <p:cNvSpPr>
            <a:spLocks noGrp="1"/>
          </p:cNvSpPr>
          <p:nvPr>
            <p:ph type="ctrTitle"/>
          </p:nvPr>
        </p:nvSpPr>
        <p:spPr>
          <a:xfrm>
            <a:off x="251150" y="1797881"/>
            <a:ext cx="9144000" cy="2387600"/>
          </a:xfrm>
        </p:spPr>
        <p:txBody>
          <a:bodyPr>
            <a:normAutofit/>
          </a:bodyPr>
          <a:lstStyle/>
          <a:p>
            <a:r>
              <a:rPr lang="en-GB" b="1" dirty="0"/>
              <a:t>Supporting individuals </a:t>
            </a:r>
            <a:br>
              <a:rPr lang="en-GB" b="1" dirty="0"/>
            </a:br>
            <a:r>
              <a:rPr lang="en-GB" b="1" dirty="0"/>
              <a:t>with face coverings</a:t>
            </a:r>
            <a:endParaRPr lang="en-GB" dirty="0"/>
          </a:p>
        </p:txBody>
      </p:sp>
      <p:pic>
        <p:nvPicPr>
          <p:cNvPr id="3" name="Picture 2" descr="East Sussex County Council logo">
            <a:extLst>
              <a:ext uri="{FF2B5EF4-FFF2-40B4-BE49-F238E27FC236}">
                <a16:creationId xmlns:a16="http://schemas.microsoft.com/office/drawing/2014/main" id="{3D90A7A0-EE38-400B-A41C-10470477429B}"/>
              </a:ext>
              <a:ext uri="{C183D7F6-B498-43B3-948B-1728B52AA6E4}">
                <adec:decorative xmlns:adec="http://schemas.microsoft.com/office/drawing/2017/decorative" val="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4795" y="5738655"/>
            <a:ext cx="1259840" cy="914400"/>
          </a:xfrm>
          <a:prstGeom prst="rect">
            <a:avLst/>
          </a:prstGeom>
          <a:noFill/>
        </p:spPr>
      </p:pic>
      <p:pic>
        <p:nvPicPr>
          <p:cNvPr id="4" name="Picture 3">
            <a:extLst>
              <a:ext uri="{FF2B5EF4-FFF2-40B4-BE49-F238E27FC236}">
                <a16:creationId xmlns:a16="http://schemas.microsoft.com/office/drawing/2014/main" id="{5CB6921D-E142-46AD-A1FB-C9736F369B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01229" y="1828704"/>
            <a:ext cx="4090771" cy="5060119"/>
          </a:xfrm>
          <a:prstGeom prst="rect">
            <a:avLst/>
          </a:prstGeom>
        </p:spPr>
      </p:pic>
      <p:sp>
        <p:nvSpPr>
          <p:cNvPr id="5" name="TextBox 4">
            <a:extLst>
              <a:ext uri="{FF2B5EF4-FFF2-40B4-BE49-F238E27FC236}">
                <a16:creationId xmlns:a16="http://schemas.microsoft.com/office/drawing/2014/main" id="{EDC5E796-978B-44BC-98D6-5B1D81BD5453}"/>
              </a:ext>
            </a:extLst>
          </p:cNvPr>
          <p:cNvSpPr txBox="1"/>
          <p:nvPr/>
        </p:nvSpPr>
        <p:spPr>
          <a:xfrm>
            <a:off x="1494635" y="6365916"/>
            <a:ext cx="5363110" cy="369332"/>
          </a:xfrm>
          <a:prstGeom prst="rect">
            <a:avLst/>
          </a:prstGeom>
          <a:noFill/>
        </p:spPr>
        <p:txBody>
          <a:bodyPr wrap="square" rtlCol="0">
            <a:spAutoFit/>
          </a:bodyPr>
          <a:lstStyle/>
          <a:p>
            <a:r>
              <a:rPr lang="en-GB" dirty="0"/>
              <a:t>ESCC Adult Social Care Training Team</a:t>
            </a:r>
          </a:p>
        </p:txBody>
      </p:sp>
    </p:spTree>
    <p:extLst>
      <p:ext uri="{BB962C8B-B14F-4D97-AF65-F5344CB8AC3E}">
        <p14:creationId xmlns:p14="http://schemas.microsoft.com/office/powerpoint/2010/main" val="166770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04F3DF5-C0B2-43A1-8AC8-47421224892A}"/>
              </a:ext>
            </a:extLst>
          </p:cNvPr>
          <p:cNvSpPr>
            <a:spLocks noGrp="1"/>
          </p:cNvSpPr>
          <p:nvPr>
            <p:ph type="title"/>
          </p:nvPr>
        </p:nvSpPr>
        <p:spPr>
          <a:xfrm>
            <a:off x="1924948" y="26920"/>
            <a:ext cx="6919015" cy="1573280"/>
          </a:xfrm>
        </p:spPr>
        <p:txBody>
          <a:bodyPr>
            <a:normAutofit/>
          </a:bodyPr>
          <a:lstStyle/>
          <a:p>
            <a:br>
              <a:rPr lang="en-GB"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GB" sz="2800" dirty="0">
              <a:solidFill>
                <a:srgbClr val="000000"/>
              </a:solidFill>
            </a:endParaRPr>
          </a:p>
        </p:txBody>
      </p:sp>
      <p:sp>
        <p:nvSpPr>
          <p:cNvPr id="3" name="Content Placeholder 2">
            <a:extLst>
              <a:ext uri="{FF2B5EF4-FFF2-40B4-BE49-F238E27FC236}">
                <a16:creationId xmlns:a16="http://schemas.microsoft.com/office/drawing/2014/main" id="{C2A613E9-E4DC-410B-8531-7DEBC6E4707B}"/>
              </a:ext>
            </a:extLst>
          </p:cNvPr>
          <p:cNvSpPr>
            <a:spLocks noGrp="1"/>
          </p:cNvSpPr>
          <p:nvPr>
            <p:ph idx="1"/>
          </p:nvPr>
        </p:nvSpPr>
        <p:spPr>
          <a:xfrm>
            <a:off x="285816" y="112301"/>
            <a:ext cx="8234297" cy="6858000"/>
          </a:xfrm>
        </p:spPr>
        <p:txBody>
          <a:bodyPr anchor="ctr">
            <a:normAutofit/>
          </a:bodyPr>
          <a:lstStyle/>
          <a:p>
            <a:pPr marL="342900" lvl="0" indent="-342900">
              <a:spcAft>
                <a:spcPts val="0"/>
              </a:spcAft>
              <a:buSzPts val="1000"/>
              <a:buFont typeface="Symbol" panose="05050102010706020507" pitchFamily="18" charset="2"/>
              <a:buChar char=""/>
              <a:tabLst>
                <a:tab pos="457200" algn="l"/>
              </a:tabLst>
            </a:pPr>
            <a:r>
              <a:rPr lang="en-GB" dirty="0">
                <a:solidFill>
                  <a:srgbClr val="000000"/>
                </a:solidFill>
                <a:ea typeface="Calibri" panose="020F0502020204030204" pitchFamily="34" charset="0"/>
                <a:cs typeface="Times New Roman" panose="02020603050405020304" pitchFamily="18" charset="0"/>
              </a:rPr>
              <a:t>They may not understand the reasons for the face covering</a:t>
            </a:r>
          </a:p>
          <a:p>
            <a:pPr marL="342900" lvl="0" indent="-342900">
              <a:spcAft>
                <a:spcPts val="0"/>
              </a:spcAft>
              <a:buSzPts val="1000"/>
              <a:buFont typeface="Symbol" panose="05050102010706020507" pitchFamily="18" charset="2"/>
              <a:buChar char=""/>
              <a:tabLst>
                <a:tab pos="457200" algn="l"/>
              </a:tabLst>
            </a:pPr>
            <a:r>
              <a:rPr lang="en-GB" dirty="0">
                <a:solidFill>
                  <a:srgbClr val="000000"/>
                </a:solidFill>
                <a:ea typeface="Calibri" panose="020F0502020204030204" pitchFamily="34" charset="0"/>
                <a:cs typeface="Times New Roman" panose="02020603050405020304" pitchFamily="18" charset="0"/>
              </a:rPr>
              <a:t>They may find it difficult to recognise people </a:t>
            </a:r>
          </a:p>
          <a:p>
            <a:pPr marL="342900" lvl="0" indent="-342900">
              <a:spcAft>
                <a:spcPts val="0"/>
              </a:spcAft>
              <a:buSzPts val="1000"/>
              <a:buFont typeface="Symbol" panose="05050102010706020507" pitchFamily="18" charset="2"/>
              <a:buChar char=""/>
              <a:tabLst>
                <a:tab pos="457200" algn="l"/>
              </a:tabLst>
            </a:pPr>
            <a:r>
              <a:rPr lang="en-GB" dirty="0">
                <a:solidFill>
                  <a:srgbClr val="000000"/>
                </a:solidFill>
                <a:ea typeface="Calibri" panose="020F0502020204030204" pitchFamily="34" charset="0"/>
                <a:cs typeface="Times New Roman" panose="02020603050405020304" pitchFamily="18" charset="0"/>
              </a:rPr>
              <a:t>They may rely on seeing people’s faces to help with communication and understanding</a:t>
            </a:r>
          </a:p>
          <a:p>
            <a:pPr marL="342900" lvl="0" indent="-342900">
              <a:spcAft>
                <a:spcPts val="0"/>
              </a:spcAft>
              <a:buSzPts val="1000"/>
              <a:buFont typeface="Symbol" panose="05050102010706020507" pitchFamily="18" charset="2"/>
              <a:buChar char=""/>
              <a:tabLst>
                <a:tab pos="457200" algn="l"/>
              </a:tabLst>
            </a:pPr>
            <a:r>
              <a:rPr lang="en-GB" dirty="0">
                <a:solidFill>
                  <a:srgbClr val="000000"/>
                </a:solidFill>
                <a:ea typeface="Calibri" panose="020F0502020204030204" pitchFamily="34" charset="0"/>
                <a:cs typeface="Times New Roman" panose="02020603050405020304" pitchFamily="18" charset="0"/>
              </a:rPr>
              <a:t>Difficulty with making eye contact</a:t>
            </a:r>
          </a:p>
          <a:p>
            <a:pPr marL="342900" lvl="0" indent="-342900">
              <a:spcAft>
                <a:spcPts val="0"/>
              </a:spcAft>
              <a:buSzPts val="1000"/>
              <a:buFont typeface="Symbol" panose="05050102010706020507" pitchFamily="18" charset="2"/>
              <a:buChar char=""/>
              <a:tabLst>
                <a:tab pos="457200" algn="l"/>
              </a:tabLst>
            </a:pPr>
            <a:r>
              <a:rPr lang="en-GB" dirty="0">
                <a:solidFill>
                  <a:srgbClr val="000000"/>
                </a:solidFill>
                <a:ea typeface="Calibri" panose="020F0502020204030204" pitchFamily="34" charset="0"/>
                <a:cs typeface="Times New Roman" panose="02020603050405020304" pitchFamily="18" charset="0"/>
              </a:rPr>
              <a:t>They may experience sensory challenges which make it hard to tolerate wearing a face covering; </a:t>
            </a:r>
            <a:r>
              <a:rPr lang="en-US" dirty="0">
                <a:solidFill>
                  <a:srgbClr val="000000"/>
                </a:solidFill>
                <a:ea typeface="Calibri" panose="020F0502020204030204" pitchFamily="34" charset="0"/>
                <a:cs typeface="Times New Roman" panose="02020603050405020304" pitchFamily="18" charset="0"/>
              </a:rPr>
              <a:t>the new feelings of elastic over your ears, material across your face, or the heat caused by the mask can be uncomfortable and overstimulating</a:t>
            </a:r>
            <a:endParaRPr lang="en-GB" dirty="0">
              <a:solidFill>
                <a:srgbClr val="000000"/>
              </a:solidFill>
              <a:ea typeface="Calibri" panose="020F0502020204030204" pitchFamily="34" charset="0"/>
              <a:cs typeface="Times New Roman" panose="02020603050405020304" pitchFamily="18" charset="0"/>
            </a:endParaRPr>
          </a:p>
          <a:p>
            <a:endParaRPr lang="en-GB" sz="1400" dirty="0">
              <a:solidFill>
                <a:srgbClr val="000000"/>
              </a:solidFill>
            </a:endParaRPr>
          </a:p>
        </p:txBody>
      </p:sp>
      <p:pic>
        <p:nvPicPr>
          <p:cNvPr id="6" name="Picture 5">
            <a:extLst>
              <a:ext uri="{FF2B5EF4-FFF2-40B4-BE49-F238E27FC236}">
                <a16:creationId xmlns:a16="http://schemas.microsoft.com/office/drawing/2014/main" id="{842B018C-2EFF-438B-9290-3EB494B0E1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39316" y="1824801"/>
            <a:ext cx="4090771" cy="5060119"/>
          </a:xfrm>
          <a:prstGeom prst="rect">
            <a:avLst/>
          </a:prstGeom>
        </p:spPr>
      </p:pic>
    </p:spTree>
    <p:extLst>
      <p:ext uri="{BB962C8B-B14F-4D97-AF65-F5344CB8AC3E}">
        <p14:creationId xmlns:p14="http://schemas.microsoft.com/office/powerpoint/2010/main" val="269144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C71D2-37AC-4E9E-B23D-AAAF96C8A50F}"/>
              </a:ext>
            </a:extLst>
          </p:cNvPr>
          <p:cNvSpPr>
            <a:spLocks noGrp="1"/>
          </p:cNvSpPr>
          <p:nvPr>
            <p:ph idx="1"/>
          </p:nvPr>
        </p:nvSpPr>
        <p:spPr>
          <a:xfrm>
            <a:off x="3519487" y="261302"/>
            <a:ext cx="8482013" cy="4351338"/>
          </a:xfrm>
        </p:spPr>
        <p:txBody>
          <a:bodyPr>
            <a:normAutofit lnSpcReduction="10000"/>
          </a:bodyPr>
          <a:lstStyle/>
          <a:p>
            <a:pPr marL="342900" lvl="0" indent="-342900">
              <a:lnSpc>
                <a:spcPct val="107000"/>
              </a:lnSpc>
              <a:spcAft>
                <a:spcPts val="0"/>
              </a:spcAft>
              <a:buSzPts val="1000"/>
              <a:buFont typeface="Symbol" panose="05050102010706020507" pitchFamily="18" charset="2"/>
              <a:buChar char=""/>
              <a:tabLst>
                <a:tab pos="457200" algn="l"/>
              </a:tabLst>
            </a:pPr>
            <a:r>
              <a:rPr lang="en-US" sz="2400" dirty="0">
                <a:solidFill>
                  <a:srgbClr val="333333"/>
                </a:solidFill>
                <a:latin typeface="Calibri" panose="020F0502020204030204" pitchFamily="34" charset="0"/>
                <a:ea typeface="Calibri" panose="020F0502020204030204" pitchFamily="34" charset="0"/>
                <a:cs typeface="Calibri" panose="020F0502020204030204" pitchFamily="34" charset="0"/>
              </a:rPr>
              <a:t>They may find the smell of the mask difficult to tolerate</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sz="2400" dirty="0">
                <a:solidFill>
                  <a:srgbClr val="333333"/>
                </a:solidFill>
                <a:latin typeface="Calibri" panose="020F0502020204030204" pitchFamily="34" charset="0"/>
                <a:ea typeface="Calibri" panose="020F0502020204030204" pitchFamily="34" charset="0"/>
                <a:cs typeface="Calibri" panose="020F0502020204030204" pitchFamily="34" charset="0"/>
              </a:rPr>
              <a:t>Wearing a mask can make it feel like your airflow is being restricted, and for some individuals this could cause feelings of increased anxiety or claustrophobia</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US" sz="2400" dirty="0">
                <a:solidFill>
                  <a:srgbClr val="333333"/>
                </a:solidFill>
                <a:latin typeface="Calibri" panose="020F0502020204030204" pitchFamily="34" charset="0"/>
                <a:ea typeface="Calibri" panose="020F0502020204030204" pitchFamily="34" charset="0"/>
                <a:cs typeface="Calibri" panose="020F0502020204030204" pitchFamily="34" charset="0"/>
              </a:rPr>
              <a:t>Wearing a mask can reduce peripheral vision and be distracting when looking down</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2400" dirty="0">
                <a:solidFill>
                  <a:srgbClr val="333333"/>
                </a:solidFill>
                <a:latin typeface="Calibri" panose="020F0502020204030204" pitchFamily="34" charset="0"/>
                <a:ea typeface="Calibri" panose="020F0502020204030204" pitchFamily="34" charset="0"/>
                <a:cs typeface="Calibri" panose="020F0502020204030204" pitchFamily="34" charset="0"/>
              </a:rPr>
              <a:t>Normal social routines may feel disrupted by the need to wear masks</a:t>
            </a:r>
          </a:p>
          <a:p>
            <a:pPr marL="342900" lvl="0" indent="-342900">
              <a:lnSpc>
                <a:spcPct val="107000"/>
              </a:lnSpc>
              <a:spcAft>
                <a:spcPts val="800"/>
              </a:spcAft>
              <a:buSzPts val="1000"/>
              <a:buFont typeface="Symbol" panose="05050102010706020507" pitchFamily="18" charset="2"/>
              <a:buChar char=""/>
              <a:tabLst>
                <a:tab pos="457200" algn="l"/>
              </a:tabLst>
            </a:pPr>
            <a:r>
              <a:rPr lang="en-GB" sz="2400" dirty="0">
                <a:latin typeface="Calibri" panose="020F0502020204030204" pitchFamily="34" charset="0"/>
                <a:cs typeface="Calibri" panose="020F0502020204030204" pitchFamily="34" charset="0"/>
              </a:rPr>
              <a:t>Seeing people covering their faces might make them feel uneasy or scared</a:t>
            </a:r>
            <a:endParaRPr lang="en-US" sz="24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US" sz="2400"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6" name="Arrow: Striped Right 5">
            <a:extLst>
              <a:ext uri="{FF2B5EF4-FFF2-40B4-BE49-F238E27FC236}">
                <a16:creationId xmlns:a16="http://schemas.microsoft.com/office/drawing/2014/main" id="{C0A72282-D5D6-4982-A0FF-1E43B806DEEF}"/>
              </a:ext>
              <a:ext uri="{C183D7F6-B498-43B3-948B-1728B52AA6E4}">
                <adec:decorative xmlns:adec="http://schemas.microsoft.com/office/drawing/2017/decorative" val="1"/>
              </a:ext>
            </a:extLst>
          </p:cNvPr>
          <p:cNvSpPr/>
          <p:nvPr/>
        </p:nvSpPr>
        <p:spPr>
          <a:xfrm>
            <a:off x="2316480" y="4209098"/>
            <a:ext cx="9875520" cy="2387600"/>
          </a:xfrm>
          <a:prstGeom prst="stripedRightArrow">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Desensitisation may help some people…</a:t>
            </a:r>
          </a:p>
        </p:txBody>
      </p:sp>
      <p:pic>
        <p:nvPicPr>
          <p:cNvPr id="8" name="Picture 7">
            <a:extLst>
              <a:ext uri="{FF2B5EF4-FFF2-40B4-BE49-F238E27FC236}">
                <a16:creationId xmlns:a16="http://schemas.microsoft.com/office/drawing/2014/main" id="{AE333F4E-DFC7-4EAB-890E-04E121CEECF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7" y="1896996"/>
            <a:ext cx="4090988" cy="5061016"/>
          </a:xfrm>
          <a:prstGeom prst="rect">
            <a:avLst/>
          </a:prstGeom>
        </p:spPr>
      </p:pic>
    </p:spTree>
    <p:extLst>
      <p:ext uri="{BB962C8B-B14F-4D97-AF65-F5344CB8AC3E}">
        <p14:creationId xmlns:p14="http://schemas.microsoft.com/office/powerpoint/2010/main" val="31718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posing for the camera asking a question">
            <a:extLst>
              <a:ext uri="{FF2B5EF4-FFF2-40B4-BE49-F238E27FC236}">
                <a16:creationId xmlns:a16="http://schemas.microsoft.com/office/drawing/2014/main" id="{AFE48FB1-78D0-4C11-B223-7BD2573D5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144" y="2600326"/>
            <a:ext cx="6307476" cy="4356100"/>
          </a:xfrm>
          <a:prstGeom prst="rect">
            <a:avLst/>
          </a:prstGeom>
        </p:spPr>
      </p:pic>
      <p:sp>
        <p:nvSpPr>
          <p:cNvPr id="13" name="Speech Bubble: Oval 12" descr="Speech bubble">
            <a:extLst>
              <a:ext uri="{FF2B5EF4-FFF2-40B4-BE49-F238E27FC236}">
                <a16:creationId xmlns:a16="http://schemas.microsoft.com/office/drawing/2014/main" id="{36818CDC-F833-4C1A-AE8B-FD015F60BAB9}"/>
              </a:ext>
            </a:extLst>
          </p:cNvPr>
          <p:cNvSpPr/>
          <p:nvPr/>
        </p:nvSpPr>
        <p:spPr>
          <a:xfrm>
            <a:off x="2761286" y="1735137"/>
            <a:ext cx="5000625" cy="2944813"/>
          </a:xfrm>
          <a:prstGeom prst="wedgeEllipseCallout">
            <a:avLst>
              <a:gd name="adj1" fmla="val 57859"/>
              <a:gd name="adj2" fmla="val 23165"/>
            </a:avLst>
          </a:prstGeom>
          <a:solidFill>
            <a:schemeClr val="accent1">
              <a:alpha val="5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cs typeface="Arial" panose="020B0604020202020204" pitchFamily="34" charset="0"/>
              </a:rPr>
              <a:t>What do you mean by desensitisation?</a:t>
            </a:r>
          </a:p>
        </p:txBody>
      </p:sp>
      <p:sp>
        <p:nvSpPr>
          <p:cNvPr id="15" name="Thought Bubble: Cloud 14">
            <a:extLst>
              <a:ext uri="{FF2B5EF4-FFF2-40B4-BE49-F238E27FC236}">
                <a16:creationId xmlns:a16="http://schemas.microsoft.com/office/drawing/2014/main" id="{F5FF455B-E3E7-4686-964F-3AA27657993D}"/>
              </a:ext>
            </a:extLst>
          </p:cNvPr>
          <p:cNvSpPr/>
          <p:nvPr/>
        </p:nvSpPr>
        <p:spPr>
          <a:xfrm>
            <a:off x="2445519" y="5230810"/>
            <a:ext cx="3600449" cy="1435102"/>
          </a:xfrm>
          <a:prstGeom prst="cloudCallout">
            <a:avLst>
              <a:gd name="adj1" fmla="val 3430"/>
              <a:gd name="adj2" fmla="val -82191"/>
            </a:avLst>
          </a:prstGeom>
          <a:solidFill>
            <a:schemeClr val="accent1">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a:t>Familiarisation</a:t>
            </a:r>
          </a:p>
        </p:txBody>
      </p:sp>
      <p:sp>
        <p:nvSpPr>
          <p:cNvPr id="17" name="Thought Bubble: Cloud 16">
            <a:extLst>
              <a:ext uri="{FF2B5EF4-FFF2-40B4-BE49-F238E27FC236}">
                <a16:creationId xmlns:a16="http://schemas.microsoft.com/office/drawing/2014/main" id="{0083BE2E-79F4-4A07-B6A7-650DFC436D91}"/>
              </a:ext>
            </a:extLst>
          </p:cNvPr>
          <p:cNvSpPr/>
          <p:nvPr/>
        </p:nvSpPr>
        <p:spPr>
          <a:xfrm>
            <a:off x="8520113" y="520699"/>
            <a:ext cx="3076575" cy="1558926"/>
          </a:xfrm>
          <a:prstGeom prst="cloudCallout">
            <a:avLst>
              <a:gd name="adj1" fmla="val -56463"/>
              <a:gd name="adj2" fmla="val 68403"/>
            </a:avLst>
          </a:prstGeom>
          <a:solidFill>
            <a:schemeClr val="accent1">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a:t>Feeling comfortable</a:t>
            </a:r>
          </a:p>
        </p:txBody>
      </p:sp>
      <p:sp>
        <p:nvSpPr>
          <p:cNvPr id="18" name="Thought Bubble: Cloud 17">
            <a:extLst>
              <a:ext uri="{FF2B5EF4-FFF2-40B4-BE49-F238E27FC236}">
                <a16:creationId xmlns:a16="http://schemas.microsoft.com/office/drawing/2014/main" id="{AF173254-97E0-4114-A5AC-F4E02F464371}"/>
              </a:ext>
            </a:extLst>
          </p:cNvPr>
          <p:cNvSpPr/>
          <p:nvPr/>
        </p:nvSpPr>
        <p:spPr>
          <a:xfrm>
            <a:off x="4921562" y="192088"/>
            <a:ext cx="2800350" cy="1276353"/>
          </a:xfrm>
          <a:prstGeom prst="cloudCallout">
            <a:avLst>
              <a:gd name="adj1" fmla="val 16242"/>
              <a:gd name="adj2" fmla="val 85723"/>
            </a:avLst>
          </a:prstGeom>
          <a:solidFill>
            <a:schemeClr val="accent1">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a:t>Adapting</a:t>
            </a:r>
          </a:p>
        </p:txBody>
      </p:sp>
      <p:sp>
        <p:nvSpPr>
          <p:cNvPr id="19" name="Thought Bubble: Cloud 18">
            <a:extLst>
              <a:ext uri="{FF2B5EF4-FFF2-40B4-BE49-F238E27FC236}">
                <a16:creationId xmlns:a16="http://schemas.microsoft.com/office/drawing/2014/main" id="{348B015D-B4F0-4A32-80BA-D189D9E40FAB}"/>
              </a:ext>
            </a:extLst>
          </p:cNvPr>
          <p:cNvSpPr/>
          <p:nvPr/>
        </p:nvSpPr>
        <p:spPr>
          <a:xfrm>
            <a:off x="321937" y="255589"/>
            <a:ext cx="2800350" cy="1857375"/>
          </a:xfrm>
          <a:prstGeom prst="cloudCallout">
            <a:avLst>
              <a:gd name="adj1" fmla="val 63465"/>
              <a:gd name="adj2" fmla="val 36571"/>
            </a:avLst>
          </a:prstGeom>
          <a:solidFill>
            <a:schemeClr val="accent1">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a:t>Getting used to something</a:t>
            </a:r>
          </a:p>
        </p:txBody>
      </p:sp>
      <p:sp>
        <p:nvSpPr>
          <p:cNvPr id="20" name="Thought Bubble: Cloud 19">
            <a:extLst>
              <a:ext uri="{FF2B5EF4-FFF2-40B4-BE49-F238E27FC236}">
                <a16:creationId xmlns:a16="http://schemas.microsoft.com/office/drawing/2014/main" id="{0780C1A5-C9CF-44E9-9281-5CF16906EA0A}"/>
              </a:ext>
            </a:extLst>
          </p:cNvPr>
          <p:cNvSpPr/>
          <p:nvPr/>
        </p:nvSpPr>
        <p:spPr>
          <a:xfrm>
            <a:off x="61190" y="3207543"/>
            <a:ext cx="2800350" cy="1857375"/>
          </a:xfrm>
          <a:prstGeom prst="cloudCallout">
            <a:avLst>
              <a:gd name="adj1" fmla="val 68131"/>
              <a:gd name="adj2" fmla="val 14995"/>
            </a:avLst>
          </a:prstGeom>
          <a:solidFill>
            <a:schemeClr val="accent1">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800" dirty="0"/>
              <a:t>Relaxing with something</a:t>
            </a:r>
          </a:p>
        </p:txBody>
      </p:sp>
    </p:spTree>
    <p:extLst>
      <p:ext uri="{BB962C8B-B14F-4D97-AF65-F5344CB8AC3E}">
        <p14:creationId xmlns:p14="http://schemas.microsoft.com/office/powerpoint/2010/main" val="188278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CC3B87-234E-40AA-8369-95BC954A6635}"/>
              </a:ext>
            </a:extLst>
          </p:cNvPr>
          <p:cNvSpPr>
            <a:spLocks noGrp="1"/>
          </p:cNvSpPr>
          <p:nvPr>
            <p:ph idx="1"/>
          </p:nvPr>
        </p:nvSpPr>
        <p:spPr>
          <a:xfrm>
            <a:off x="559501" y="1683832"/>
            <a:ext cx="5684137" cy="5534118"/>
          </a:xfrm>
        </p:spPr>
        <p:txBody>
          <a:bodyPr>
            <a:normAutofit/>
          </a:bodyPr>
          <a:lstStyle/>
          <a:p>
            <a:pPr marL="0" lvl="0" indent="0">
              <a:spcAft>
                <a:spcPts val="800"/>
              </a:spcAft>
              <a:buNone/>
            </a:pPr>
            <a:r>
              <a:rPr lang="en-GB" dirty="0">
                <a:ea typeface="Calibri" panose="020F0502020204030204" pitchFamily="34" charset="0"/>
                <a:cs typeface="Times New Roman" panose="02020603050405020304" pitchFamily="18" charset="0"/>
              </a:rPr>
              <a:t>Desensitisation is a method to teach a person to associate feelings of relaxation with something they previously felt anxious about.</a:t>
            </a:r>
          </a:p>
          <a:p>
            <a:pPr marL="0" indent="0">
              <a:spcAft>
                <a:spcPts val="800"/>
              </a:spcAft>
              <a:buNone/>
            </a:pPr>
            <a:r>
              <a:rPr lang="en-GB" dirty="0">
                <a:solidFill>
                  <a:srgbClr val="000000"/>
                </a:solidFill>
                <a:ea typeface="Calibri" panose="020F0502020204030204" pitchFamily="34" charset="0"/>
              </a:rPr>
              <a:t>A common example is where a therapist will help someone who has a fear of spiders, often using relaxation and breathing exercises.  Slowly building up from talking about fears, introducing pictures of spiders, being in a room with a spider and eventually holding one.</a:t>
            </a:r>
            <a:endParaRPr lang="en-GB" dirty="0">
              <a:ea typeface="Times New Roman" panose="02020603050405020304" pitchFamily="18" charset="0"/>
            </a:endParaRPr>
          </a:p>
          <a:p>
            <a:pPr marL="0" lvl="0" indent="0">
              <a:spcAft>
                <a:spcPts val="800"/>
              </a:spcAft>
              <a:buNone/>
            </a:pPr>
            <a:endParaRPr lang="en-GB" sz="1400" dirty="0">
              <a:latin typeface="Arial" panose="020B0604020202020204" pitchFamily="34" charset="0"/>
              <a:ea typeface="Calibri" panose="020F0502020204030204" pitchFamily="34" charset="0"/>
              <a:cs typeface="Arial" panose="020B0604020202020204" pitchFamily="34" charset="0"/>
            </a:endParaRPr>
          </a:p>
          <a:p>
            <a:endParaRPr lang="en-GB" sz="2000" dirty="0"/>
          </a:p>
        </p:txBody>
      </p:sp>
      <p:pic>
        <p:nvPicPr>
          <p:cNvPr id="5" name="Picture 4">
            <a:extLst>
              <a:ext uri="{FF2B5EF4-FFF2-40B4-BE49-F238E27FC236}">
                <a16:creationId xmlns:a16="http://schemas.microsoft.com/office/drawing/2014/main" id="{D325DD55-90C3-4519-ACC2-12AF4334B2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231" y="1683832"/>
            <a:ext cx="4638320" cy="3490335"/>
          </a:xfrm>
          <a:prstGeom prst="rect">
            <a:avLst/>
          </a:prstGeom>
        </p:spPr>
      </p:pic>
      <p:sp>
        <p:nvSpPr>
          <p:cNvPr id="6" name="Rectangle 5">
            <a:extLst>
              <a:ext uri="{FF2B5EF4-FFF2-40B4-BE49-F238E27FC236}">
                <a16:creationId xmlns:a16="http://schemas.microsoft.com/office/drawing/2014/main" id="{74AF3D76-1BE0-4683-BA8A-90DFEB577B77}"/>
              </a:ext>
            </a:extLst>
          </p:cNvPr>
          <p:cNvSpPr/>
          <p:nvPr/>
        </p:nvSpPr>
        <p:spPr>
          <a:xfrm>
            <a:off x="1050591" y="615996"/>
            <a:ext cx="3975768" cy="707886"/>
          </a:xfrm>
          <a:prstGeom prst="rect">
            <a:avLst/>
          </a:prstGeom>
        </p:spPr>
        <p:txBody>
          <a:bodyPr wrap="none">
            <a:spAutoFit/>
          </a:bodyPr>
          <a:lstStyle/>
          <a:p>
            <a:r>
              <a:rPr lang="en-GB" sz="4000" b="1" dirty="0">
                <a:solidFill>
                  <a:prstClr val="black"/>
                </a:solidFill>
                <a:latin typeface="Arial" panose="020B0604020202020204" pitchFamily="34" charset="0"/>
                <a:ea typeface="Calibri" panose="020F0502020204030204" pitchFamily="34" charset="0"/>
                <a:cs typeface="Times New Roman" panose="02020603050405020304" pitchFamily="18" charset="0"/>
              </a:rPr>
              <a:t>Desensitisation</a:t>
            </a:r>
            <a:endParaRPr lang="en-GB" dirty="0"/>
          </a:p>
        </p:txBody>
      </p:sp>
    </p:spTree>
    <p:extLst>
      <p:ext uri="{BB962C8B-B14F-4D97-AF65-F5344CB8AC3E}">
        <p14:creationId xmlns:p14="http://schemas.microsoft.com/office/powerpoint/2010/main" val="295852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CE6341-8C72-4C6E-B0D4-E2BC122C0C97}"/>
              </a:ext>
            </a:extLst>
          </p:cNvPr>
          <p:cNvSpPr>
            <a:spLocks noGrp="1"/>
          </p:cNvSpPr>
          <p:nvPr>
            <p:ph idx="1"/>
          </p:nvPr>
        </p:nvSpPr>
        <p:spPr>
          <a:xfrm>
            <a:off x="1087899" y="1012398"/>
            <a:ext cx="5342363" cy="4351338"/>
          </a:xfrm>
        </p:spPr>
        <p:txBody>
          <a:bodyPr>
            <a:normAutofit/>
          </a:bodyPr>
          <a:lstStyle/>
          <a:p>
            <a:pPr marL="0" indent="0">
              <a:spcAft>
                <a:spcPts val="800"/>
              </a:spcAft>
              <a:buNone/>
            </a:pPr>
            <a:endParaRPr lang="en-GB" dirty="0">
              <a:solidFill>
                <a:srgbClr val="000000"/>
              </a:solidFill>
              <a:latin typeface="Arial" panose="020B0604020202020204" pitchFamily="34" charset="0"/>
              <a:ea typeface="Times New Roman" panose="02020603050405020304" pitchFamily="18" charset="0"/>
            </a:endParaRPr>
          </a:p>
          <a:p>
            <a:pPr marL="0" indent="0">
              <a:spcAft>
                <a:spcPts val="800"/>
              </a:spcAft>
              <a:buNone/>
            </a:pPr>
            <a:r>
              <a:rPr lang="en-GB" dirty="0">
                <a:solidFill>
                  <a:srgbClr val="000000"/>
                </a:solidFill>
                <a:latin typeface="Arial" panose="020B0604020202020204" pitchFamily="34" charset="0"/>
                <a:ea typeface="Times New Roman" panose="02020603050405020304" pitchFamily="18" charset="0"/>
              </a:rPr>
              <a:t>Desensitisation can be used in many other ways, for example, slowly introducing a face covering to someone, </a:t>
            </a:r>
            <a:r>
              <a:rPr lang="en-GB" dirty="0">
                <a:solidFill>
                  <a:srgbClr val="000000"/>
                </a:solidFill>
                <a:latin typeface="Arial" panose="020B0604020202020204" pitchFamily="34" charset="0"/>
                <a:ea typeface="Calibri" panose="020F0502020204030204" pitchFamily="34" charset="0"/>
              </a:rPr>
              <a:t>allow the person to see and feel it, wearing it for short periods of time in a safe and comfortable space and gradually building up to wearing while out.</a:t>
            </a:r>
            <a:endParaRPr lang="en-GB" dirty="0">
              <a:latin typeface="Times New Roman" panose="02020603050405020304" pitchFamily="18" charset="0"/>
              <a:ea typeface="Times New Roman" panose="02020603050405020304" pitchFamily="18" charset="0"/>
            </a:endParaRPr>
          </a:p>
          <a:p>
            <a:endParaRPr lang="en-GB" dirty="0"/>
          </a:p>
        </p:txBody>
      </p:sp>
      <p:pic>
        <p:nvPicPr>
          <p:cNvPr id="2" name="Picture 1">
            <a:extLst>
              <a:ext uri="{FF2B5EF4-FFF2-40B4-BE49-F238E27FC236}">
                <a16:creationId xmlns:a16="http://schemas.microsoft.com/office/drawing/2014/main" id="{DFFE3343-D227-4CC1-AB5D-E85A3DD635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62347" y="1605776"/>
            <a:ext cx="4620690" cy="3479179"/>
          </a:xfrm>
          <a:prstGeom prst="rect">
            <a:avLst/>
          </a:prstGeom>
        </p:spPr>
      </p:pic>
    </p:spTree>
    <p:extLst>
      <p:ext uri="{BB962C8B-B14F-4D97-AF65-F5344CB8AC3E}">
        <p14:creationId xmlns:p14="http://schemas.microsoft.com/office/powerpoint/2010/main" val="374652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D6D573A-84D4-4580-9226-D705CCB553DC}"/>
              </a:ext>
              <a:ext uri="{C183D7F6-B498-43B3-948B-1728B52AA6E4}">
                <adec:decorative xmlns:adec="http://schemas.microsoft.com/office/drawing/2017/decorative" val="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4096" r="358"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0E2B0C1D-99BA-477B-B993-148F326E3B66}"/>
              </a:ext>
            </a:extLst>
          </p:cNvPr>
          <p:cNvSpPr>
            <a:spLocks noGrp="1"/>
          </p:cNvSpPr>
          <p:nvPr>
            <p:ph idx="1"/>
          </p:nvPr>
        </p:nvSpPr>
        <p:spPr>
          <a:xfrm>
            <a:off x="5748691" y="659384"/>
            <a:ext cx="5759841" cy="5774870"/>
          </a:xfrm>
        </p:spPr>
        <p:txBody>
          <a:bodyPr anchor="ctr">
            <a:normAutofit fontScale="85000" lnSpcReduction="20000"/>
          </a:bodyPr>
          <a:lstStyle/>
          <a:p>
            <a:pPr marL="0" indent="0">
              <a:buNone/>
            </a:pPr>
            <a:r>
              <a:rPr lang="en-GB" sz="3900" b="1" dirty="0">
                <a:solidFill>
                  <a:srgbClr val="000000"/>
                </a:solidFill>
              </a:rPr>
              <a:t>Activity 2</a:t>
            </a:r>
          </a:p>
          <a:p>
            <a:pPr marL="0" indent="0">
              <a:buNone/>
            </a:pPr>
            <a:endParaRPr lang="en-GB" dirty="0">
              <a:solidFill>
                <a:srgbClr val="000000"/>
              </a:solidFill>
            </a:endParaRPr>
          </a:p>
          <a:p>
            <a:pPr marL="0" indent="0">
              <a:buNone/>
            </a:pPr>
            <a:r>
              <a:rPr lang="en-GB" sz="3000" dirty="0">
                <a:solidFill>
                  <a:srgbClr val="000000"/>
                </a:solidFill>
              </a:rPr>
              <a:t>Think of a time when you felt anxious or scared about something, such as a job interview.</a:t>
            </a:r>
          </a:p>
          <a:p>
            <a:pPr marL="0" indent="0">
              <a:buNone/>
            </a:pPr>
            <a:endParaRPr lang="en-GB" sz="3000" dirty="0">
              <a:solidFill>
                <a:srgbClr val="000000"/>
              </a:solidFill>
            </a:endParaRPr>
          </a:p>
          <a:p>
            <a:pPr marL="0" indent="0">
              <a:buNone/>
            </a:pPr>
            <a:r>
              <a:rPr lang="en-GB" sz="3000" dirty="0">
                <a:solidFill>
                  <a:srgbClr val="000000"/>
                </a:solidFill>
              </a:rPr>
              <a:t>How does your body react when you are anxious or scared?</a:t>
            </a:r>
          </a:p>
          <a:p>
            <a:pPr marL="0" indent="0">
              <a:buNone/>
            </a:pPr>
            <a:endParaRPr lang="en-GB" sz="3000" dirty="0">
              <a:solidFill>
                <a:srgbClr val="000000"/>
              </a:solidFill>
            </a:endParaRPr>
          </a:p>
          <a:p>
            <a:pPr marL="0" indent="0">
              <a:buNone/>
            </a:pPr>
            <a:r>
              <a:rPr lang="en-GB" sz="3000" dirty="0">
                <a:solidFill>
                  <a:srgbClr val="000000"/>
                </a:solidFill>
              </a:rPr>
              <a:t>What techniques do you use to help overcome anxiety?</a:t>
            </a:r>
          </a:p>
          <a:p>
            <a:pPr marL="0" indent="0">
              <a:buNone/>
            </a:pPr>
            <a:endParaRPr lang="en-GB" sz="3000" dirty="0">
              <a:solidFill>
                <a:srgbClr val="000000"/>
              </a:solidFill>
            </a:endParaRPr>
          </a:p>
          <a:p>
            <a:pPr marL="0" indent="0">
              <a:buNone/>
            </a:pPr>
            <a:r>
              <a:rPr lang="en-GB" sz="3000" dirty="0">
                <a:solidFill>
                  <a:srgbClr val="000000"/>
                </a:solidFill>
              </a:rPr>
              <a:t>Imagine having difficulty in expressing these anxieties if you had limited communication skills; how might you communicate them instead?</a:t>
            </a:r>
          </a:p>
          <a:p>
            <a:pPr marL="0" indent="0">
              <a:buNone/>
            </a:pPr>
            <a:endParaRPr lang="en-GB" sz="1900" dirty="0">
              <a:solidFill>
                <a:srgbClr val="000000"/>
              </a:solidFill>
            </a:endParaRPr>
          </a:p>
          <a:p>
            <a:pPr marL="0" indent="0">
              <a:buNone/>
            </a:pPr>
            <a:endParaRPr lang="en-GB" sz="1900" dirty="0">
              <a:solidFill>
                <a:srgbClr val="000000"/>
              </a:solidFill>
            </a:endParaRPr>
          </a:p>
        </p:txBody>
      </p:sp>
    </p:spTree>
    <p:extLst>
      <p:ext uri="{BB962C8B-B14F-4D97-AF65-F5344CB8AC3E}">
        <p14:creationId xmlns:p14="http://schemas.microsoft.com/office/powerpoint/2010/main" val="416315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F3A1F-52A4-4FEA-B3EF-ED14B177E3FD}"/>
              </a:ext>
            </a:extLst>
          </p:cNvPr>
          <p:cNvSpPr>
            <a:spLocks noGrp="1"/>
          </p:cNvSpPr>
          <p:nvPr>
            <p:ph type="title"/>
          </p:nvPr>
        </p:nvSpPr>
        <p:spPr>
          <a:xfrm>
            <a:off x="523874" y="-276173"/>
            <a:ext cx="6589820" cy="1942810"/>
          </a:xfrm>
        </p:spPr>
        <p:txBody>
          <a:bodyPr anchor="b">
            <a:normAutofit/>
          </a:bodyPr>
          <a:lstStyle/>
          <a:p>
            <a:r>
              <a:rPr lang="en-GB" sz="4000" b="1" dirty="0">
                <a:latin typeface="Arial" panose="020B0604020202020204" pitchFamily="34" charset="0"/>
                <a:ea typeface="Calibri" panose="020F0502020204030204" pitchFamily="34" charset="0"/>
                <a:cs typeface="Times New Roman" panose="02020603050405020304" pitchFamily="18" charset="0"/>
              </a:rPr>
              <a:t>Why use desensitisation?</a:t>
            </a:r>
            <a:r>
              <a:rPr lang="en-GB" sz="4000" b="1" dirty="0">
                <a:latin typeface="Arial" panose="020B0604020202020204" pitchFamily="34" charset="0"/>
                <a:ea typeface="Times New Roman" panose="02020603050405020304" pitchFamily="18" charset="0"/>
                <a:cs typeface="Times New Roman" panose="02020603050405020304" pitchFamily="18" charset="0"/>
              </a:rPr>
              <a:t> </a:t>
            </a:r>
            <a:br>
              <a:rPr lang="en-GB" sz="4000" dirty="0">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3" name="Content Placeholder 2">
            <a:extLst>
              <a:ext uri="{FF2B5EF4-FFF2-40B4-BE49-F238E27FC236}">
                <a16:creationId xmlns:a16="http://schemas.microsoft.com/office/drawing/2014/main" id="{FBC39E11-A6AA-4842-AEB0-BAC3E9B7AE53}"/>
              </a:ext>
            </a:extLst>
          </p:cNvPr>
          <p:cNvSpPr>
            <a:spLocks noGrp="1"/>
          </p:cNvSpPr>
          <p:nvPr>
            <p:ph idx="1"/>
          </p:nvPr>
        </p:nvSpPr>
        <p:spPr>
          <a:xfrm>
            <a:off x="523874" y="1285875"/>
            <a:ext cx="7591426" cy="4876893"/>
          </a:xfrm>
        </p:spPr>
        <p:txBody>
          <a:bodyPr>
            <a:noAutofit/>
          </a:bodyPr>
          <a:lstStyle/>
          <a:p>
            <a:pPr marL="0" indent="0">
              <a:spcAft>
                <a:spcPts val="800"/>
              </a:spcAft>
              <a:buNone/>
            </a:pPr>
            <a:r>
              <a:rPr lang="en-GB" dirty="0">
                <a:ea typeface="Times New Roman" panose="02020603050405020304" pitchFamily="18" charset="0"/>
                <a:cs typeface="Times New Roman" panose="02020603050405020304" pitchFamily="18" charset="0"/>
              </a:rPr>
              <a:t>Some people may be able to learn to tolerate wearing a face covering.  Supporting someone to get used to seeing people wearing face coverings or wearing one themselves may make life less stressful for them. </a:t>
            </a:r>
            <a:endParaRPr lang="en-GB" dirty="0">
              <a:ea typeface="Calibri" panose="020F0502020204030204" pitchFamily="34" charset="0"/>
              <a:cs typeface="Times New Roman" panose="02020603050405020304" pitchFamily="18" charset="0"/>
            </a:endParaRPr>
          </a:p>
          <a:p>
            <a:pPr marL="0" indent="0">
              <a:spcAft>
                <a:spcPts val="800"/>
              </a:spcAft>
              <a:buNone/>
            </a:pPr>
            <a:r>
              <a:rPr lang="en-GB" dirty="0">
                <a:ea typeface="Calibri" panose="020F0502020204030204" pitchFamily="34" charset="0"/>
                <a:cs typeface="Times New Roman" panose="02020603050405020304" pitchFamily="18" charset="0"/>
              </a:rPr>
              <a:t>It may mean that they are able to return to activities and routines they enjoy sooner. Care providers might feel more confident in supporting someone in the community and to have contact with family if they can wear a face covering.</a:t>
            </a:r>
          </a:p>
          <a:p>
            <a:endParaRPr lang="en-GB" dirty="0"/>
          </a:p>
        </p:txBody>
      </p:sp>
      <p:pic>
        <p:nvPicPr>
          <p:cNvPr id="5" name="Picture 4">
            <a:extLst>
              <a:ext uri="{FF2B5EF4-FFF2-40B4-BE49-F238E27FC236}">
                <a16:creationId xmlns:a16="http://schemas.microsoft.com/office/drawing/2014/main" id="{8EF94CCA-38A4-4C69-8B1A-5FC04C8B208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882" y="3005967"/>
            <a:ext cx="3973861" cy="3298303"/>
          </a:xfrm>
          <a:prstGeom prst="rect">
            <a:avLst/>
          </a:prstGeom>
        </p:spPr>
      </p:pic>
    </p:spTree>
    <p:extLst>
      <p:ext uri="{BB962C8B-B14F-4D97-AF65-F5344CB8AC3E}">
        <p14:creationId xmlns:p14="http://schemas.microsoft.com/office/powerpoint/2010/main" val="78214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702B7C-5624-421B-9086-5A7F09047F1B}"/>
              </a:ext>
            </a:extLst>
          </p:cNvPr>
          <p:cNvSpPr>
            <a:spLocks noGrp="1"/>
          </p:cNvSpPr>
          <p:nvPr>
            <p:ph idx="1"/>
          </p:nvPr>
        </p:nvSpPr>
        <p:spPr>
          <a:xfrm>
            <a:off x="722833" y="1191979"/>
            <a:ext cx="10515600" cy="2921883"/>
          </a:xfrm>
        </p:spPr>
        <p:txBody>
          <a:bodyPr>
            <a:normAutofit/>
          </a:bodyPr>
          <a:lstStyle/>
          <a:p>
            <a:r>
              <a:rPr lang="en-GB" dirty="0"/>
              <a:t>Supporting someone to understand why a face covering is important can be a good starting point with desensitisation.</a:t>
            </a:r>
          </a:p>
          <a:p>
            <a:r>
              <a:rPr lang="en-GB" dirty="0"/>
              <a:t>Consider the persons usual method of communication, can you find, create or adapt something?</a:t>
            </a:r>
          </a:p>
          <a:p>
            <a:r>
              <a:rPr lang="en-GB" dirty="0"/>
              <a:t>Take a look at the resource list and framework for more information on communication methods and ideas.</a:t>
            </a:r>
          </a:p>
          <a:p>
            <a:pPr marL="0" indent="0">
              <a:buNone/>
            </a:pPr>
            <a:endParaRPr lang="en-GB" sz="3300" dirty="0"/>
          </a:p>
          <a:p>
            <a:pPr>
              <a:buFontTx/>
              <a:buChar char="-"/>
            </a:pPr>
            <a:endParaRPr lang="en-GB" dirty="0"/>
          </a:p>
          <a:p>
            <a:pPr marL="0" indent="0">
              <a:buNone/>
            </a:pPr>
            <a:endParaRPr lang="en-GB" dirty="0"/>
          </a:p>
        </p:txBody>
      </p:sp>
      <p:sp>
        <p:nvSpPr>
          <p:cNvPr id="4" name="Title 3">
            <a:extLst>
              <a:ext uri="{FF2B5EF4-FFF2-40B4-BE49-F238E27FC236}">
                <a16:creationId xmlns:a16="http://schemas.microsoft.com/office/drawing/2014/main" id="{7BF0305D-2480-422E-8B1B-73934BCC6D3A}"/>
              </a:ext>
            </a:extLst>
          </p:cNvPr>
          <p:cNvSpPr>
            <a:spLocks noGrp="1"/>
          </p:cNvSpPr>
          <p:nvPr>
            <p:ph type="title"/>
          </p:nvPr>
        </p:nvSpPr>
        <p:spPr>
          <a:xfrm>
            <a:off x="722833" y="90642"/>
            <a:ext cx="10515600" cy="1325563"/>
          </a:xfrm>
        </p:spPr>
        <p:txBody>
          <a:bodyPr/>
          <a:lstStyle/>
          <a:p>
            <a:r>
              <a:rPr lang="en-GB" b="1" dirty="0">
                <a:latin typeface="Arial" panose="020B0604020202020204" pitchFamily="34" charset="0"/>
                <a:cs typeface="Arial" panose="020B0604020202020204" pitchFamily="34" charset="0"/>
              </a:rPr>
              <a:t>Communication</a:t>
            </a:r>
          </a:p>
        </p:txBody>
      </p:sp>
      <p:pic>
        <p:nvPicPr>
          <p:cNvPr id="5" name="Picture 4" descr="An example of now and next. A woman wearing a face covering.">
            <a:extLst>
              <a:ext uri="{FF2B5EF4-FFF2-40B4-BE49-F238E27FC236}">
                <a16:creationId xmlns:a16="http://schemas.microsoft.com/office/drawing/2014/main" id="{65159193-BC79-4A7A-BF39-9C9899388061}"/>
              </a:ext>
            </a:extLst>
          </p:cNvPr>
          <p:cNvPicPr>
            <a:picLocks noChangeAspect="1"/>
          </p:cNvPicPr>
          <p:nvPr/>
        </p:nvPicPr>
        <p:blipFill>
          <a:blip r:embed="rId2"/>
          <a:stretch>
            <a:fillRect/>
          </a:stretch>
        </p:blipFill>
        <p:spPr>
          <a:xfrm>
            <a:off x="772198" y="4127529"/>
            <a:ext cx="3148067" cy="2071098"/>
          </a:xfrm>
          <a:prstGeom prst="rect">
            <a:avLst/>
          </a:prstGeom>
          <a:ln w="28575">
            <a:solidFill>
              <a:schemeClr val="tx1"/>
            </a:solidFill>
          </a:ln>
        </p:spPr>
      </p:pic>
      <p:sp>
        <p:nvSpPr>
          <p:cNvPr id="7" name="Arrow: Right 6" descr="arrow">
            <a:extLst>
              <a:ext uri="{FF2B5EF4-FFF2-40B4-BE49-F238E27FC236}">
                <a16:creationId xmlns:a16="http://schemas.microsoft.com/office/drawing/2014/main" id="{BE2CBADD-B3B1-47EF-A727-587A483B033A}"/>
              </a:ext>
            </a:extLst>
          </p:cNvPr>
          <p:cNvSpPr/>
          <p:nvPr/>
        </p:nvSpPr>
        <p:spPr>
          <a:xfrm>
            <a:off x="4058385" y="4905501"/>
            <a:ext cx="711258" cy="489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descr="A trolley to indicate shopping">
            <a:extLst>
              <a:ext uri="{FF2B5EF4-FFF2-40B4-BE49-F238E27FC236}">
                <a16:creationId xmlns:a16="http://schemas.microsoft.com/office/drawing/2014/main" id="{3776F477-D063-41F4-936A-5F1E39F3145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70168" y="4114576"/>
            <a:ext cx="2308549" cy="2071099"/>
          </a:xfrm>
          <a:prstGeom prst="rect">
            <a:avLst/>
          </a:prstGeom>
          <a:ln w="28575">
            <a:solidFill>
              <a:schemeClr val="tx1"/>
            </a:solidFill>
          </a:ln>
        </p:spPr>
      </p:pic>
      <p:pic>
        <p:nvPicPr>
          <p:cNvPr id="9" name="Picture 8" descr="An arrow">
            <a:extLst>
              <a:ext uri="{FF2B5EF4-FFF2-40B4-BE49-F238E27FC236}">
                <a16:creationId xmlns:a16="http://schemas.microsoft.com/office/drawing/2014/main" id="{57D69347-CD8B-4B71-B13B-367E9EB99BDD}"/>
              </a:ext>
            </a:extLst>
          </p:cNvPr>
          <p:cNvPicPr>
            <a:picLocks noChangeAspect="1"/>
          </p:cNvPicPr>
          <p:nvPr/>
        </p:nvPicPr>
        <p:blipFill>
          <a:blip r:embed="rId4"/>
          <a:stretch>
            <a:fillRect/>
          </a:stretch>
        </p:blipFill>
        <p:spPr>
          <a:xfrm>
            <a:off x="7314173" y="4905501"/>
            <a:ext cx="632563" cy="579850"/>
          </a:xfrm>
          <a:prstGeom prst="rect">
            <a:avLst/>
          </a:prstGeom>
        </p:spPr>
      </p:pic>
      <p:pic>
        <p:nvPicPr>
          <p:cNvPr id="10" name="Picture 9" descr="A picture of a cup of coffee to indicate wear a mask, do the shopping then have a coffee.">
            <a:extLst>
              <a:ext uri="{FF2B5EF4-FFF2-40B4-BE49-F238E27FC236}">
                <a16:creationId xmlns:a16="http://schemas.microsoft.com/office/drawing/2014/main" id="{5DE3F6C9-413F-463F-82BE-F601207166EB}"/>
              </a:ext>
            </a:extLst>
          </p:cNvPr>
          <p:cNvPicPr>
            <a:picLocks noChangeAspect="1"/>
          </p:cNvPicPr>
          <p:nvPr/>
        </p:nvPicPr>
        <p:blipFill>
          <a:blip r:embed="rId5"/>
          <a:stretch>
            <a:fillRect/>
          </a:stretch>
        </p:blipFill>
        <p:spPr>
          <a:xfrm>
            <a:off x="8082192" y="4161721"/>
            <a:ext cx="2973875" cy="2113016"/>
          </a:xfrm>
          <a:prstGeom prst="rect">
            <a:avLst/>
          </a:prstGeom>
          <a:ln w="38100">
            <a:solidFill>
              <a:schemeClr val="tx1"/>
            </a:solidFill>
          </a:ln>
        </p:spPr>
      </p:pic>
      <p:sp>
        <p:nvSpPr>
          <p:cNvPr id="2" name="TextBox 1">
            <a:extLst>
              <a:ext uri="{FF2B5EF4-FFF2-40B4-BE49-F238E27FC236}">
                <a16:creationId xmlns:a16="http://schemas.microsoft.com/office/drawing/2014/main" id="{CDBB74A2-6575-43CE-957B-639A848F68E9}"/>
              </a:ext>
            </a:extLst>
          </p:cNvPr>
          <p:cNvSpPr txBox="1"/>
          <p:nvPr/>
        </p:nvSpPr>
        <p:spPr>
          <a:xfrm>
            <a:off x="4739422" y="6309011"/>
            <a:ext cx="4878589" cy="369332"/>
          </a:xfrm>
          <a:prstGeom prst="rect">
            <a:avLst/>
          </a:prstGeom>
          <a:noFill/>
        </p:spPr>
        <p:txBody>
          <a:bodyPr wrap="square" rtlCol="0">
            <a:spAutoFit/>
          </a:bodyPr>
          <a:lstStyle/>
          <a:p>
            <a:r>
              <a:rPr lang="en-GB" dirty="0"/>
              <a:t>Example of now and next</a:t>
            </a:r>
          </a:p>
        </p:txBody>
      </p:sp>
    </p:spTree>
    <p:extLst>
      <p:ext uri="{BB962C8B-B14F-4D97-AF65-F5344CB8AC3E}">
        <p14:creationId xmlns:p14="http://schemas.microsoft.com/office/powerpoint/2010/main" val="277886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E0DE691C-D81C-40D0-A484-EC3EFC2D145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667" r="1"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3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2BD8B6B-4184-41E4-BBEB-BDE7B2C3AF00}"/>
              </a:ext>
            </a:extLst>
          </p:cNvPr>
          <p:cNvSpPr>
            <a:spLocks noGrp="1"/>
          </p:cNvSpPr>
          <p:nvPr>
            <p:ph type="title"/>
          </p:nvPr>
        </p:nvSpPr>
        <p:spPr>
          <a:xfrm>
            <a:off x="496953" y="372170"/>
            <a:ext cx="6037661" cy="1311664"/>
          </a:xfrm>
        </p:spPr>
        <p:txBody>
          <a:bodyPr>
            <a:normAutofit/>
          </a:bodyPr>
          <a:lstStyle/>
          <a:p>
            <a:r>
              <a:rPr lang="en-GB" sz="2800" b="1" dirty="0">
                <a:solidFill>
                  <a:srgbClr val="000000"/>
                </a:solidFill>
                <a:latin typeface="Arial" panose="020B0604020202020204" pitchFamily="34" charset="0"/>
                <a:cs typeface="Arial" panose="020B0604020202020204" pitchFamily="34" charset="0"/>
              </a:rPr>
              <a:t>Consider sensory aspects and the type of face covering</a:t>
            </a:r>
            <a:br>
              <a:rPr lang="en-GB" sz="2800" b="1" dirty="0">
                <a:solidFill>
                  <a:srgbClr val="000000"/>
                </a:solidFill>
              </a:rPr>
            </a:br>
            <a:endParaRPr lang="en-GB" sz="2800" b="1" dirty="0">
              <a:solidFill>
                <a:srgbClr val="000000"/>
              </a:solidFill>
            </a:endParaRPr>
          </a:p>
        </p:txBody>
      </p:sp>
      <p:sp>
        <p:nvSpPr>
          <p:cNvPr id="3" name="Content Placeholder 2">
            <a:extLst>
              <a:ext uri="{FF2B5EF4-FFF2-40B4-BE49-F238E27FC236}">
                <a16:creationId xmlns:a16="http://schemas.microsoft.com/office/drawing/2014/main" id="{A57B94B1-E673-49B7-908E-3500CE372D09}"/>
              </a:ext>
            </a:extLst>
          </p:cNvPr>
          <p:cNvSpPr>
            <a:spLocks noGrp="1"/>
          </p:cNvSpPr>
          <p:nvPr>
            <p:ph idx="1"/>
          </p:nvPr>
        </p:nvSpPr>
        <p:spPr>
          <a:xfrm>
            <a:off x="317575" y="1577898"/>
            <a:ext cx="6573225" cy="5386039"/>
          </a:xfrm>
        </p:spPr>
        <p:txBody>
          <a:bodyPr anchor="ctr">
            <a:normAutofit lnSpcReduction="10000"/>
          </a:bodyPr>
          <a:lstStyle/>
          <a:p>
            <a:r>
              <a:rPr lang="en-GB" dirty="0">
                <a:solidFill>
                  <a:srgbClr val="000000"/>
                </a:solidFill>
                <a:effectLst/>
              </a:rPr>
              <a:t>Different types of fabric, cloth, and linen</a:t>
            </a:r>
          </a:p>
          <a:p>
            <a:r>
              <a:rPr lang="en-GB" dirty="0">
                <a:solidFill>
                  <a:srgbClr val="000000"/>
                </a:solidFill>
                <a:effectLst/>
              </a:rPr>
              <a:t>Different shapes of face masks - some sit closer or further from your face, others are more rounded, and some have elastic that goes behind your ears or around your head</a:t>
            </a:r>
          </a:p>
          <a:p>
            <a:r>
              <a:rPr lang="en-GB" dirty="0">
                <a:solidFill>
                  <a:srgbClr val="000000"/>
                </a:solidFill>
                <a:effectLst/>
              </a:rPr>
              <a:t>A bandana that covers your nose and mouth but allows for more airflow from below </a:t>
            </a:r>
          </a:p>
          <a:p>
            <a:r>
              <a:rPr lang="en-GB" dirty="0">
                <a:solidFill>
                  <a:srgbClr val="000000"/>
                </a:solidFill>
                <a:effectLst/>
              </a:rPr>
              <a:t>A circular scarf</a:t>
            </a:r>
            <a:r>
              <a:rPr lang="en-GB" dirty="0">
                <a:solidFill>
                  <a:srgbClr val="000000"/>
                </a:solidFill>
              </a:rPr>
              <a:t> or </a:t>
            </a:r>
            <a:r>
              <a:rPr lang="en-GB" dirty="0">
                <a:solidFill>
                  <a:srgbClr val="000000"/>
                </a:solidFill>
                <a:effectLst/>
              </a:rPr>
              <a:t>headband pulled up over your nose and mouth</a:t>
            </a:r>
          </a:p>
          <a:p>
            <a:r>
              <a:rPr lang="en-GB" dirty="0">
                <a:solidFill>
                  <a:srgbClr val="000000"/>
                </a:solidFill>
                <a:effectLst/>
              </a:rPr>
              <a:t>Transparent face masks that are clear around the mouth</a:t>
            </a:r>
          </a:p>
          <a:p>
            <a:endParaRPr lang="en-GB" sz="1900" dirty="0">
              <a:solidFill>
                <a:srgbClr val="000000"/>
              </a:solidFill>
            </a:endParaRPr>
          </a:p>
        </p:txBody>
      </p:sp>
    </p:spTree>
    <p:extLst>
      <p:ext uri="{BB962C8B-B14F-4D97-AF65-F5344CB8AC3E}">
        <p14:creationId xmlns:p14="http://schemas.microsoft.com/office/powerpoint/2010/main" val="410297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780A507B-8E63-4798-AD9A-D9D78922310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420" b="1687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extBox 1">
            <a:extLst>
              <a:ext uri="{FF2B5EF4-FFF2-40B4-BE49-F238E27FC236}">
                <a16:creationId xmlns:a16="http://schemas.microsoft.com/office/drawing/2014/main" id="{6E84A35A-6951-4DA1-B8E6-3DF3070A69CE}"/>
              </a:ext>
            </a:extLst>
          </p:cNvPr>
          <p:cNvSpPr txBox="1"/>
          <p:nvPr/>
        </p:nvSpPr>
        <p:spPr>
          <a:xfrm>
            <a:off x="672652" y="1534585"/>
            <a:ext cx="4706803" cy="378883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3200" dirty="0">
                <a:solidFill>
                  <a:srgbClr val="000000"/>
                </a:solidFill>
              </a:rPr>
              <a:t>Clip the loops behind the head</a:t>
            </a:r>
          </a:p>
          <a:p>
            <a:pPr marL="285750" indent="-228600">
              <a:lnSpc>
                <a:spcPct val="90000"/>
              </a:lnSpc>
              <a:spcAft>
                <a:spcPts val="600"/>
              </a:spcAft>
              <a:buFont typeface="Arial" panose="020B0604020202020204" pitchFamily="34" charset="0"/>
              <a:buChar char="•"/>
            </a:pPr>
            <a:r>
              <a:rPr lang="en-US" sz="3200" dirty="0">
                <a:solidFill>
                  <a:srgbClr val="000000"/>
                </a:solidFill>
              </a:rPr>
              <a:t>Tie the loops around headphones (someone may wear noise reduction earphones)</a:t>
            </a:r>
          </a:p>
          <a:p>
            <a:pPr marL="285750" indent="-228600">
              <a:lnSpc>
                <a:spcPct val="90000"/>
              </a:lnSpc>
              <a:spcAft>
                <a:spcPts val="600"/>
              </a:spcAft>
              <a:buFont typeface="Arial" panose="020B0604020202020204" pitchFamily="34" charset="0"/>
              <a:buChar char="•"/>
            </a:pPr>
            <a:r>
              <a:rPr lang="en-US" sz="3200" dirty="0">
                <a:solidFill>
                  <a:srgbClr val="000000"/>
                </a:solidFill>
              </a:rPr>
              <a:t>Tie tightly or loosely with knots</a:t>
            </a:r>
          </a:p>
        </p:txBody>
      </p:sp>
    </p:spTree>
    <p:extLst>
      <p:ext uri="{BB962C8B-B14F-4D97-AF65-F5344CB8AC3E}">
        <p14:creationId xmlns:p14="http://schemas.microsoft.com/office/powerpoint/2010/main" val="230009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B7802-B1EF-48DC-8BCE-D1534EB381D1}"/>
              </a:ext>
            </a:extLst>
          </p:cNvPr>
          <p:cNvSpPr>
            <a:spLocks noGrp="1"/>
          </p:cNvSpPr>
          <p:nvPr>
            <p:ph idx="1"/>
          </p:nvPr>
        </p:nvSpPr>
        <p:spPr>
          <a:xfrm>
            <a:off x="961490" y="561902"/>
            <a:ext cx="10515600" cy="5828623"/>
          </a:xfrm>
        </p:spPr>
        <p:txBody>
          <a:bodyPr>
            <a:normAutofit fontScale="25000" lnSpcReduction="20000"/>
          </a:bodyPr>
          <a:lstStyle/>
          <a:p>
            <a:pPr marL="0" indent="0">
              <a:buNone/>
            </a:pPr>
            <a:endParaRPr lang="en-GB" dirty="0"/>
          </a:p>
          <a:p>
            <a:pPr marL="0" indent="0">
              <a:lnSpc>
                <a:spcPct val="107000"/>
              </a:lnSpc>
              <a:spcAft>
                <a:spcPts val="800"/>
              </a:spcAft>
              <a:buNone/>
            </a:pPr>
            <a:r>
              <a:rPr lang="en-GB" sz="11200" b="1" dirty="0">
                <a:ea typeface="Calibri" panose="020F0502020204030204" pitchFamily="34" charset="0"/>
                <a:cs typeface="Times New Roman" panose="02020603050405020304" pitchFamily="18" charset="0"/>
              </a:rPr>
              <a:t>Aim: </a:t>
            </a:r>
            <a:endParaRPr lang="en-GB" sz="11200" dirty="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sz="8000" dirty="0">
                <a:ea typeface="Calibri" panose="020F0502020204030204" pitchFamily="34" charset="0"/>
                <a:cs typeface="Times New Roman" panose="02020603050405020304" pitchFamily="18" charset="0"/>
              </a:rPr>
              <a:t>To know how to support individuals to become familiar with wearing a face covering</a:t>
            </a:r>
            <a:endParaRPr lang="en-GB" sz="8000" dirty="0"/>
          </a:p>
          <a:p>
            <a:pPr marL="0" indent="0">
              <a:buNone/>
            </a:pPr>
            <a:endParaRPr lang="en-GB" sz="8000" dirty="0"/>
          </a:p>
          <a:p>
            <a:pPr marL="0" indent="0">
              <a:buNone/>
            </a:pPr>
            <a:r>
              <a:rPr lang="en-GB" sz="11200" b="1" dirty="0"/>
              <a:t>Outcomes:</a:t>
            </a:r>
            <a:endParaRPr lang="en-GB" sz="8000" dirty="0"/>
          </a:p>
          <a:p>
            <a:pPr marL="0" indent="0">
              <a:buNone/>
            </a:pPr>
            <a:r>
              <a:rPr lang="en-GB" sz="8000" dirty="0"/>
              <a:t>By the end of this session you will;</a:t>
            </a:r>
          </a:p>
          <a:p>
            <a:pPr marL="0" indent="0">
              <a:buNone/>
            </a:pPr>
            <a:endParaRPr lang="en-GB" sz="8000" dirty="0"/>
          </a:p>
          <a:p>
            <a:pPr lvl="0"/>
            <a:r>
              <a:rPr lang="en-GB" sz="8000" dirty="0"/>
              <a:t>understand the reason for face coverings</a:t>
            </a:r>
          </a:p>
          <a:p>
            <a:pPr lvl="0"/>
            <a:r>
              <a:rPr lang="en-GB" sz="8000" dirty="0"/>
              <a:t>know who is exempt from wearing face coverings</a:t>
            </a:r>
          </a:p>
          <a:p>
            <a:pPr lvl="0"/>
            <a:r>
              <a:rPr lang="en-GB" sz="8000" dirty="0"/>
              <a:t>have an understanding of why it may be difficult for some people to tolerate a face covering</a:t>
            </a:r>
          </a:p>
          <a:p>
            <a:pPr lvl="0"/>
            <a:r>
              <a:rPr lang="en-GB" sz="8000" dirty="0"/>
              <a:t>understand what desensitisation means and how to support someone through the process</a:t>
            </a:r>
          </a:p>
          <a:p>
            <a:pPr lvl="0"/>
            <a:r>
              <a:rPr lang="en-GB" sz="8000" dirty="0"/>
              <a:t>be able to discuss how it feels to be anxious about something</a:t>
            </a:r>
          </a:p>
          <a:p>
            <a:pPr lvl="0"/>
            <a:r>
              <a:rPr lang="en-GB" sz="8000" dirty="0"/>
              <a:t>be familiar with different types of face coverings</a:t>
            </a:r>
          </a:p>
          <a:p>
            <a:r>
              <a:rPr lang="en-GB" sz="8000" dirty="0"/>
              <a:t>know about best interest decisions</a:t>
            </a:r>
          </a:p>
        </p:txBody>
      </p:sp>
    </p:spTree>
    <p:extLst>
      <p:ext uri="{BB962C8B-B14F-4D97-AF65-F5344CB8AC3E}">
        <p14:creationId xmlns:p14="http://schemas.microsoft.com/office/powerpoint/2010/main" val="370210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D4AD9B-76CA-4B91-B4F5-A2028DD5F8A6}"/>
              </a:ext>
            </a:extLst>
          </p:cNvPr>
          <p:cNvPicPr>
            <a:picLocks noChangeAspect="1"/>
          </p:cNvPicPr>
          <p:nvPr/>
        </p:nvPicPr>
        <p:blipFill rotWithShape="1">
          <a:blip r:embed="rId2">
            <a:alphaModFix/>
          </a:blip>
          <a:srcRect l="9202" r="1524"/>
          <a:stretch/>
        </p:blipFill>
        <p:spPr>
          <a:xfrm flipH="1">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8076BA85-885B-451F-9B03-D33AF898FD07}"/>
              </a:ext>
            </a:extLst>
          </p:cNvPr>
          <p:cNvSpPr>
            <a:spLocks noGrp="1"/>
          </p:cNvSpPr>
          <p:nvPr>
            <p:ph idx="1"/>
          </p:nvPr>
        </p:nvSpPr>
        <p:spPr>
          <a:xfrm>
            <a:off x="612492" y="631124"/>
            <a:ext cx="5483508" cy="5595752"/>
          </a:xfrm>
        </p:spPr>
        <p:txBody>
          <a:bodyPr anchor="ctr">
            <a:normAutofit/>
          </a:bodyPr>
          <a:lstStyle/>
          <a:p>
            <a:pPr marL="285750" indent="-285750"/>
            <a:r>
              <a:rPr lang="en-GB" sz="3200" dirty="0">
                <a:solidFill>
                  <a:srgbClr val="000000"/>
                </a:solidFill>
              </a:rPr>
              <a:t>Clip the loops to a hat or headband (buttons can easily be sewn on)</a:t>
            </a:r>
          </a:p>
          <a:p>
            <a:pPr marL="285750" indent="-285750"/>
            <a:r>
              <a:rPr lang="en-GB" sz="3200" dirty="0">
                <a:solidFill>
                  <a:srgbClr val="000000"/>
                </a:solidFill>
              </a:rPr>
              <a:t>Choosing one that is most comfortable</a:t>
            </a:r>
          </a:p>
          <a:p>
            <a:pPr marL="285750" indent="-285750"/>
            <a:r>
              <a:rPr lang="en-GB" sz="3200" dirty="0">
                <a:solidFill>
                  <a:srgbClr val="000000"/>
                </a:solidFill>
              </a:rPr>
              <a:t>Choosing their preferred design</a:t>
            </a:r>
          </a:p>
          <a:p>
            <a:pPr marL="285750" indent="-285750"/>
            <a:r>
              <a:rPr lang="en-GB" sz="3200" dirty="0">
                <a:solidFill>
                  <a:srgbClr val="000000"/>
                </a:solidFill>
              </a:rPr>
              <a:t>Choosing preferred fabric to make their own face covering</a:t>
            </a:r>
          </a:p>
          <a:p>
            <a:endParaRPr lang="en-GB" sz="2000" dirty="0">
              <a:solidFill>
                <a:srgbClr val="000000"/>
              </a:solidFill>
            </a:endParaRPr>
          </a:p>
        </p:txBody>
      </p:sp>
    </p:spTree>
    <p:extLst>
      <p:ext uri="{BB962C8B-B14F-4D97-AF65-F5344CB8AC3E}">
        <p14:creationId xmlns:p14="http://schemas.microsoft.com/office/powerpoint/2010/main" val="229599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C520A22-0AFB-44E8-8189-B0448D5E557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3929" r="-2" b="-2"/>
          <a:stretch/>
        </p:blipFill>
        <p:spPr bwMode="auto">
          <a:xfrm>
            <a:off x="5806253" y="0"/>
            <a:ext cx="639415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3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F738E8F3-4522-4106-A41D-E987F540439F}"/>
              </a:ext>
            </a:extLst>
          </p:cNvPr>
          <p:cNvSpPr>
            <a:spLocks noGrp="1"/>
          </p:cNvSpPr>
          <p:nvPr>
            <p:ph type="title"/>
          </p:nvPr>
        </p:nvSpPr>
        <p:spPr>
          <a:xfrm>
            <a:off x="418231" y="103948"/>
            <a:ext cx="5488197" cy="1311664"/>
          </a:xfrm>
        </p:spPr>
        <p:txBody>
          <a:bodyPr>
            <a:normAutofit/>
          </a:bodyPr>
          <a:lstStyle/>
          <a:p>
            <a:r>
              <a:rPr lang="en-GB" b="1" dirty="0">
                <a:solidFill>
                  <a:srgbClr val="000000"/>
                </a:solidFill>
                <a:latin typeface="Arial" panose="020B0604020202020204" pitchFamily="34" charset="0"/>
                <a:cs typeface="Arial" panose="020B0604020202020204" pitchFamily="34" charset="0"/>
              </a:rPr>
              <a:t>Sensory moment</a:t>
            </a:r>
            <a:r>
              <a:rPr lang="en-GB" b="1" dirty="0">
                <a:solidFill>
                  <a:srgbClr val="000000"/>
                </a:solidFill>
              </a:rPr>
              <a:t>…</a:t>
            </a:r>
          </a:p>
        </p:txBody>
      </p:sp>
      <p:sp>
        <p:nvSpPr>
          <p:cNvPr id="3" name="Content Placeholder 2">
            <a:extLst>
              <a:ext uri="{FF2B5EF4-FFF2-40B4-BE49-F238E27FC236}">
                <a16:creationId xmlns:a16="http://schemas.microsoft.com/office/drawing/2014/main" id="{F6BE34F4-A5E0-439C-8A80-74F5A3200EFB}"/>
              </a:ext>
            </a:extLst>
          </p:cNvPr>
          <p:cNvSpPr>
            <a:spLocks noGrp="1"/>
          </p:cNvSpPr>
          <p:nvPr>
            <p:ph idx="1"/>
          </p:nvPr>
        </p:nvSpPr>
        <p:spPr>
          <a:xfrm>
            <a:off x="479537" y="1188030"/>
            <a:ext cx="4803636" cy="5176873"/>
          </a:xfrm>
        </p:spPr>
        <p:txBody>
          <a:bodyPr anchor="ctr">
            <a:normAutofit/>
          </a:bodyPr>
          <a:lstStyle/>
          <a:p>
            <a:r>
              <a:rPr lang="en-GB" sz="2000" dirty="0">
                <a:solidFill>
                  <a:srgbClr val="000000"/>
                </a:solidFill>
              </a:rPr>
              <a:t>Take a moment to feel different types of fabric around you.  The clothing you are wearing, what you are sitting on.</a:t>
            </a:r>
          </a:p>
          <a:p>
            <a:r>
              <a:rPr lang="en-GB" sz="2000" dirty="0">
                <a:solidFill>
                  <a:srgbClr val="000000"/>
                </a:solidFill>
              </a:rPr>
              <a:t>Touch the fabric with the inside of your wrist or on your face.</a:t>
            </a:r>
          </a:p>
          <a:p>
            <a:r>
              <a:rPr lang="en-GB" sz="2000" dirty="0">
                <a:solidFill>
                  <a:srgbClr val="000000"/>
                </a:solidFill>
              </a:rPr>
              <a:t>Some people don’t mind the feel of different fabrics, but for some, certain materials can be difficult to cope with.</a:t>
            </a:r>
          </a:p>
          <a:p>
            <a:r>
              <a:rPr lang="en-GB" sz="2000" dirty="0">
                <a:solidFill>
                  <a:srgbClr val="000000"/>
                </a:solidFill>
              </a:rPr>
              <a:t>Smell some of the fabric around you – can you smell perfume, aftershave or washing powder?  Do you like the smell?</a:t>
            </a:r>
          </a:p>
          <a:p>
            <a:r>
              <a:rPr lang="en-GB" sz="2000" dirty="0">
                <a:solidFill>
                  <a:srgbClr val="000000"/>
                </a:solidFill>
              </a:rPr>
              <a:t>Some people, including those with autism, can be hypersensitive to smells so consider how the face covering smells</a:t>
            </a:r>
            <a:r>
              <a:rPr lang="en-GB" sz="1600" dirty="0">
                <a:solidFill>
                  <a:srgbClr val="000000"/>
                </a:solidFill>
              </a:rPr>
              <a:t>.</a:t>
            </a:r>
          </a:p>
        </p:txBody>
      </p:sp>
      <p:pic>
        <p:nvPicPr>
          <p:cNvPr id="4" name="Picture 3">
            <a:extLst>
              <a:ext uri="{FF2B5EF4-FFF2-40B4-BE49-F238E27FC236}">
                <a16:creationId xmlns:a16="http://schemas.microsoft.com/office/drawing/2014/main" id="{8F8ED399-8933-4DEB-9FA8-689387B74D9E}"/>
              </a:ext>
            </a:extLst>
          </p:cNvPr>
          <p:cNvPicPr>
            <a:picLocks noChangeAspect="1"/>
          </p:cNvPicPr>
          <p:nvPr/>
        </p:nvPicPr>
        <p:blipFill>
          <a:blip r:embed="rId5"/>
          <a:stretch>
            <a:fillRect/>
          </a:stretch>
        </p:blipFill>
        <p:spPr>
          <a:xfrm rot="21006960">
            <a:off x="4672634" y="3246801"/>
            <a:ext cx="5241485" cy="4621399"/>
          </a:xfrm>
          <a:prstGeom prst="rect">
            <a:avLst/>
          </a:prstGeom>
        </p:spPr>
      </p:pic>
    </p:spTree>
    <p:extLst>
      <p:ext uri="{BB962C8B-B14F-4D97-AF65-F5344CB8AC3E}">
        <p14:creationId xmlns:p14="http://schemas.microsoft.com/office/powerpoint/2010/main" val="3636672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48BF93AD-A542-421C-884A-C67222DDAA13}"/>
              </a:ext>
            </a:extLst>
          </p:cNvPr>
          <p:cNvSpPr>
            <a:spLocks noGrp="1"/>
          </p:cNvSpPr>
          <p:nvPr>
            <p:ph idx="1"/>
          </p:nvPr>
        </p:nvSpPr>
        <p:spPr>
          <a:xfrm>
            <a:off x="400261" y="518216"/>
            <a:ext cx="5478085" cy="5651063"/>
          </a:xfrm>
        </p:spPr>
        <p:txBody>
          <a:bodyPr anchor="ctr">
            <a:normAutofit fontScale="92500" lnSpcReduction="20000"/>
          </a:bodyPr>
          <a:lstStyle/>
          <a:p>
            <a:pPr marL="0" indent="0">
              <a:buNone/>
            </a:pPr>
            <a:r>
              <a:rPr lang="en-GB" sz="3600" b="1" dirty="0">
                <a:solidFill>
                  <a:srgbClr val="000000"/>
                </a:solidFill>
              </a:rPr>
              <a:t>Activity 3 </a:t>
            </a:r>
          </a:p>
          <a:p>
            <a:pPr marL="0" indent="0">
              <a:buNone/>
            </a:pPr>
            <a:endParaRPr lang="en-GB" sz="2000" b="1" dirty="0">
              <a:solidFill>
                <a:srgbClr val="000000"/>
              </a:solidFill>
            </a:endParaRPr>
          </a:p>
          <a:p>
            <a:pPr marL="0" indent="0">
              <a:buNone/>
            </a:pPr>
            <a:r>
              <a:rPr lang="en-GB" b="1" dirty="0">
                <a:solidFill>
                  <a:srgbClr val="000000"/>
                </a:solidFill>
              </a:rPr>
              <a:t>Group discussion: Styles of face coverings</a:t>
            </a:r>
          </a:p>
          <a:p>
            <a:pPr marL="0" indent="0">
              <a:buNone/>
            </a:pPr>
            <a:endParaRPr lang="en-GB" dirty="0">
              <a:solidFill>
                <a:srgbClr val="000000"/>
              </a:solidFill>
            </a:endParaRPr>
          </a:p>
          <a:p>
            <a:pPr marL="0" indent="0">
              <a:buNone/>
            </a:pPr>
            <a:r>
              <a:rPr lang="en-GB" dirty="0">
                <a:solidFill>
                  <a:srgbClr val="000000"/>
                </a:solidFill>
              </a:rPr>
              <a:t>We have all had to get used to wearing a face covering; what style is your preference?</a:t>
            </a:r>
          </a:p>
          <a:p>
            <a:pPr marL="0" indent="0">
              <a:buNone/>
            </a:pPr>
            <a:endParaRPr lang="en-GB" dirty="0">
              <a:solidFill>
                <a:srgbClr val="000000"/>
              </a:solidFill>
            </a:endParaRPr>
          </a:p>
          <a:p>
            <a:pPr marL="0" indent="0">
              <a:buNone/>
            </a:pPr>
            <a:r>
              <a:rPr lang="en-GB" dirty="0">
                <a:solidFill>
                  <a:srgbClr val="000000"/>
                </a:solidFill>
              </a:rPr>
              <a:t>Is there a reason for this, such as comfort or fit?</a:t>
            </a:r>
          </a:p>
          <a:p>
            <a:pPr marL="0" indent="0">
              <a:buNone/>
            </a:pPr>
            <a:endParaRPr lang="en-GB" dirty="0">
              <a:solidFill>
                <a:srgbClr val="000000"/>
              </a:solidFill>
            </a:endParaRPr>
          </a:p>
          <a:p>
            <a:pPr marL="0" indent="0">
              <a:buNone/>
            </a:pPr>
            <a:r>
              <a:rPr lang="en-GB" dirty="0">
                <a:solidFill>
                  <a:srgbClr val="000000"/>
                </a:solidFill>
              </a:rPr>
              <a:t>Show us your favourite face </a:t>
            </a:r>
          </a:p>
          <a:p>
            <a:pPr marL="0" indent="0">
              <a:buNone/>
            </a:pPr>
            <a:r>
              <a:rPr lang="en-GB" dirty="0">
                <a:solidFill>
                  <a:srgbClr val="000000"/>
                </a:solidFill>
              </a:rPr>
              <a:t>Covering!</a:t>
            </a:r>
          </a:p>
        </p:txBody>
      </p:sp>
      <p:sp>
        <p:nvSpPr>
          <p:cNvPr id="1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5F993AD-D8EF-4E72-A35E-3B7A4C2B83B0}"/>
              </a:ext>
              <a:ext uri="{C183D7F6-B498-43B3-948B-1728B52AA6E4}">
                <adec:decorative xmlns:adec="http://schemas.microsoft.com/office/drawing/2017/decorative" val="1"/>
              </a:ext>
            </a:extLst>
          </p:cNvPr>
          <p:cNvPicPr>
            <a:picLocks noChangeAspect="1"/>
          </p:cNvPicPr>
          <p:nvPr/>
        </p:nvPicPr>
        <p:blipFill rotWithShape="1">
          <a:blip r:embed="rId3"/>
          <a:srcRect l="3921" r="5324" b="3"/>
          <a:stretch/>
        </p:blipFill>
        <p:spPr>
          <a:xfrm>
            <a:off x="7133948" y="978584"/>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10" name="Picture 9">
            <a:extLst>
              <a:ext uri="{FF2B5EF4-FFF2-40B4-BE49-F238E27FC236}">
                <a16:creationId xmlns:a16="http://schemas.microsoft.com/office/drawing/2014/main" id="{1ED7D831-48D4-4377-B890-A38C4DA0323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22098">
            <a:off x="10437168" y="3031652"/>
            <a:ext cx="870198" cy="624192"/>
          </a:xfrm>
          <a:prstGeom prst="rect">
            <a:avLst/>
          </a:prstGeom>
        </p:spPr>
      </p:pic>
      <p:pic>
        <p:nvPicPr>
          <p:cNvPr id="14" name="Picture 13">
            <a:extLst>
              <a:ext uri="{FF2B5EF4-FFF2-40B4-BE49-F238E27FC236}">
                <a16:creationId xmlns:a16="http://schemas.microsoft.com/office/drawing/2014/main" id="{9B3AF70F-FECE-41BC-9F18-28234F1251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6194" y="2881483"/>
            <a:ext cx="943533" cy="676795"/>
          </a:xfrm>
          <a:prstGeom prst="rect">
            <a:avLst/>
          </a:prstGeom>
        </p:spPr>
      </p:pic>
    </p:spTree>
    <p:extLst>
      <p:ext uri="{BB962C8B-B14F-4D97-AF65-F5344CB8AC3E}">
        <p14:creationId xmlns:p14="http://schemas.microsoft.com/office/powerpoint/2010/main" val="114132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FC4D-E43F-4B32-ABC3-C32FC65885D2}"/>
              </a:ext>
            </a:extLst>
          </p:cNvPr>
          <p:cNvSpPr>
            <a:spLocks noGrp="1"/>
          </p:cNvSpPr>
          <p:nvPr>
            <p:ph type="title"/>
          </p:nvPr>
        </p:nvSpPr>
        <p:spPr>
          <a:xfrm>
            <a:off x="693234" y="0"/>
            <a:ext cx="10515600" cy="1325563"/>
          </a:xfrm>
        </p:spPr>
        <p:txBody>
          <a:bodyPr/>
          <a:lstStyle/>
          <a:p>
            <a:r>
              <a:rPr lang="en-GB" b="1" dirty="0">
                <a:latin typeface="Arial" panose="020B0604020202020204" pitchFamily="34" charset="0"/>
                <a:cs typeface="Arial" panose="020B0604020202020204" pitchFamily="34" charset="0"/>
              </a:rPr>
              <a:t>Ideas for desensitisation</a:t>
            </a:r>
          </a:p>
        </p:txBody>
      </p:sp>
      <p:sp>
        <p:nvSpPr>
          <p:cNvPr id="3" name="Content Placeholder 2">
            <a:extLst>
              <a:ext uri="{FF2B5EF4-FFF2-40B4-BE49-F238E27FC236}">
                <a16:creationId xmlns:a16="http://schemas.microsoft.com/office/drawing/2014/main" id="{3863F6D0-E7FF-4C01-BFC1-161CB8791745}"/>
              </a:ext>
            </a:extLst>
          </p:cNvPr>
          <p:cNvSpPr>
            <a:spLocks noGrp="1"/>
          </p:cNvSpPr>
          <p:nvPr>
            <p:ph idx="1"/>
          </p:nvPr>
        </p:nvSpPr>
        <p:spPr>
          <a:xfrm>
            <a:off x="612006" y="1253331"/>
            <a:ext cx="7383418" cy="5281284"/>
          </a:xfrm>
        </p:spPr>
        <p:txBody>
          <a:bodyPr>
            <a:normAutofit fontScale="92500" lnSpcReduction="20000"/>
          </a:bodyPr>
          <a:lstStyle/>
          <a:p>
            <a:r>
              <a:rPr lang="en-GB" dirty="0">
                <a:latin typeface="Calibri" panose="020F0502020204030204" pitchFamily="34" charset="0"/>
                <a:cs typeface="Calibri" panose="020F0502020204030204" pitchFamily="34" charset="0"/>
              </a:rPr>
              <a:t>Look at pictures / videos of people wearing face coverings</a:t>
            </a:r>
          </a:p>
          <a:p>
            <a:r>
              <a:rPr lang="en-GB" dirty="0">
                <a:latin typeface="Calibri" panose="020F0502020204030204" pitchFamily="34" charset="0"/>
                <a:cs typeface="Calibri" panose="020F0502020204030204" pitchFamily="34" charset="0"/>
              </a:rPr>
              <a:t>Holding the mask</a:t>
            </a:r>
          </a:p>
          <a:p>
            <a:r>
              <a:rPr lang="en-GB" dirty="0">
                <a:latin typeface="Calibri" panose="020F0502020204030204" pitchFamily="34" charset="0"/>
                <a:cs typeface="Calibri" panose="020F0502020204030204" pitchFamily="34" charset="0"/>
              </a:rPr>
              <a:t>Bringing the mask toward their face</a:t>
            </a:r>
          </a:p>
          <a:p>
            <a:r>
              <a:rPr lang="en-GB" dirty="0">
                <a:latin typeface="Calibri" panose="020F0502020204030204" pitchFamily="34" charset="0"/>
                <a:cs typeface="Calibri" panose="020F0502020204030204" pitchFamily="34" charset="0"/>
              </a:rPr>
              <a:t>Touching the mask to the face, rubbing the fabric on cheek</a:t>
            </a:r>
          </a:p>
          <a:p>
            <a:r>
              <a:rPr lang="en-GB" dirty="0">
                <a:latin typeface="Calibri" panose="020F0502020204030204" pitchFamily="34" charset="0"/>
                <a:cs typeface="Calibri" panose="020F0502020204030204" pitchFamily="34" charset="0"/>
              </a:rPr>
              <a:t>Slowly fitting the elastic over the ears</a:t>
            </a:r>
          </a:p>
          <a:p>
            <a:r>
              <a:rPr lang="en-GB" dirty="0">
                <a:latin typeface="Calibri" panose="020F0502020204030204" pitchFamily="34" charset="0"/>
                <a:cs typeface="Calibri" panose="020F0502020204030204" pitchFamily="34" charset="0"/>
              </a:rPr>
              <a:t>Keeping it on for specified amounts of time; start with a short amount of time, even if only a few seconds</a:t>
            </a:r>
          </a:p>
          <a:p>
            <a:r>
              <a:rPr lang="en-GB" dirty="0">
                <a:latin typeface="Calibri" panose="020F0502020204030204" pitchFamily="34" charset="0"/>
                <a:cs typeface="Calibri" panose="020F0502020204030204" pitchFamily="34" charset="0"/>
              </a:rPr>
              <a:t>Once it is on, a visual timer may help to indicate how much time remains (start with just a few seconds and work up). </a:t>
            </a:r>
          </a:p>
          <a:p>
            <a:r>
              <a:rPr lang="en-GB" dirty="0">
                <a:latin typeface="Calibri" panose="020F0502020204030204" pitchFamily="34" charset="0"/>
                <a:cs typeface="Calibri" panose="020F0502020204030204" pitchFamily="34" charset="0"/>
              </a:rPr>
              <a:t>It may help if you wear one during these practices as well</a:t>
            </a:r>
          </a:p>
          <a:p>
            <a:endParaRPr lang="en-GB" dirty="0"/>
          </a:p>
        </p:txBody>
      </p:sp>
      <p:pic>
        <p:nvPicPr>
          <p:cNvPr id="5" name="Picture 4">
            <a:extLst>
              <a:ext uri="{FF2B5EF4-FFF2-40B4-BE49-F238E27FC236}">
                <a16:creationId xmlns:a16="http://schemas.microsoft.com/office/drawing/2014/main" id="{3272BA64-321E-4EAE-8680-83C561C59D6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07963">
            <a:off x="9344375" y="4152034"/>
            <a:ext cx="1126621" cy="2053588"/>
          </a:xfrm>
          <a:prstGeom prst="rect">
            <a:avLst/>
          </a:prstGeom>
        </p:spPr>
      </p:pic>
      <p:pic>
        <p:nvPicPr>
          <p:cNvPr id="9" name="Picture 8">
            <a:extLst>
              <a:ext uri="{FF2B5EF4-FFF2-40B4-BE49-F238E27FC236}">
                <a16:creationId xmlns:a16="http://schemas.microsoft.com/office/drawing/2014/main" id="{C74CFEC9-3AC0-4356-A721-2071329363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13052">
            <a:off x="8084624" y="963710"/>
            <a:ext cx="3646121" cy="2430747"/>
          </a:xfrm>
          <a:prstGeom prst="rect">
            <a:avLst/>
          </a:prstGeom>
        </p:spPr>
      </p:pic>
    </p:spTree>
    <p:extLst>
      <p:ext uri="{BB962C8B-B14F-4D97-AF65-F5344CB8AC3E}">
        <p14:creationId xmlns:p14="http://schemas.microsoft.com/office/powerpoint/2010/main" val="3221566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9B3DD-A839-4D5A-8260-81DA9F8A46F6}"/>
              </a:ext>
            </a:extLst>
          </p:cNvPr>
          <p:cNvSpPr>
            <a:spLocks noGrp="1"/>
          </p:cNvSpPr>
          <p:nvPr>
            <p:ph idx="1"/>
          </p:nvPr>
        </p:nvSpPr>
        <p:spPr>
          <a:xfrm>
            <a:off x="3495495" y="437192"/>
            <a:ext cx="8350608" cy="6189639"/>
          </a:xfrm>
        </p:spPr>
        <p:txBody>
          <a:bodyPr>
            <a:normAutofit fontScale="85000" lnSpcReduction="10000"/>
          </a:bodyPr>
          <a:lstStyle/>
          <a:p>
            <a:r>
              <a:rPr lang="en-GB" dirty="0"/>
              <a:t>It might be useful to practice with the person in front of a mirror</a:t>
            </a:r>
          </a:p>
          <a:p>
            <a:r>
              <a:rPr lang="en-GB" dirty="0"/>
              <a:t>Wearing the mask during a favourite activity such as watching TV, playing a video game, baking etc</a:t>
            </a:r>
          </a:p>
          <a:p>
            <a:r>
              <a:rPr lang="en-GB" dirty="0"/>
              <a:t>Make the first outing outside short such as a walk around the block</a:t>
            </a:r>
          </a:p>
          <a:p>
            <a:r>
              <a:rPr lang="en-GB" dirty="0"/>
              <a:t>Have an incentive such as buying something from a local shop</a:t>
            </a:r>
          </a:p>
          <a:p>
            <a:pPr marL="0" indent="0">
              <a:buNone/>
            </a:pPr>
            <a:endParaRPr lang="en-GB" dirty="0"/>
          </a:p>
          <a:p>
            <a:pPr marL="0" indent="0">
              <a:buNone/>
            </a:pPr>
            <a:r>
              <a:rPr lang="en-GB" b="1" dirty="0"/>
              <a:t>IMPORTANT…</a:t>
            </a:r>
          </a:p>
          <a:p>
            <a:r>
              <a:rPr lang="en-GB" dirty="0"/>
              <a:t>Don’t rush</a:t>
            </a:r>
          </a:p>
          <a:p>
            <a:r>
              <a:rPr lang="en-GB" dirty="0"/>
              <a:t>Try each step slowly</a:t>
            </a:r>
          </a:p>
          <a:p>
            <a:r>
              <a:rPr lang="en-GB" dirty="0"/>
              <a:t>Observe the persons reactions carefully</a:t>
            </a:r>
          </a:p>
          <a:p>
            <a:r>
              <a:rPr lang="en-GB" dirty="0"/>
              <a:t>Keep anxiety to a minimum</a:t>
            </a:r>
          </a:p>
          <a:p>
            <a:r>
              <a:rPr lang="en-GB" dirty="0"/>
              <a:t>Try and make it a fun experience / activity</a:t>
            </a:r>
          </a:p>
          <a:p>
            <a:r>
              <a:rPr lang="en-GB" dirty="0"/>
              <a:t>Don’t leave the practice until absolutely necessary e.g. going to hospital</a:t>
            </a:r>
          </a:p>
          <a:p>
            <a:endParaRPr lang="en-GB" sz="1100" dirty="0"/>
          </a:p>
          <a:p>
            <a:endParaRPr lang="en-GB" sz="1100" dirty="0"/>
          </a:p>
          <a:p>
            <a:endParaRPr lang="en-GB" sz="1100" dirty="0"/>
          </a:p>
        </p:txBody>
      </p:sp>
      <p:pic>
        <p:nvPicPr>
          <p:cNvPr id="4" name="Picture 3">
            <a:extLst>
              <a:ext uri="{FF2B5EF4-FFF2-40B4-BE49-F238E27FC236}">
                <a16:creationId xmlns:a16="http://schemas.microsoft.com/office/drawing/2014/main" id="{10373D83-AEC0-41FA-9ACD-829C86E2F884}"/>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4827" r="7128"/>
          <a:stretch/>
        </p:blipFill>
        <p:spPr>
          <a:xfrm>
            <a:off x="0" y="457132"/>
            <a:ext cx="3411020" cy="5943735"/>
          </a:xfrm>
          <a:prstGeom prst="rect">
            <a:avLst/>
          </a:prstGeom>
          <a:effectLst/>
        </p:spPr>
      </p:pic>
    </p:spTree>
    <p:extLst>
      <p:ext uri="{BB962C8B-B14F-4D97-AF65-F5344CB8AC3E}">
        <p14:creationId xmlns:p14="http://schemas.microsoft.com/office/powerpoint/2010/main" val="220308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F6D41965-5A3E-45F8-B91B-5D40F2A2E9C9}"/>
              </a:ext>
            </a:extLst>
          </p:cNvPr>
          <p:cNvSpPr txBox="1"/>
          <p:nvPr/>
        </p:nvSpPr>
        <p:spPr>
          <a:xfrm>
            <a:off x="851105" y="1214252"/>
            <a:ext cx="4672584" cy="415913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dirty="0">
                <a:solidFill>
                  <a:srgbClr val="000000"/>
                </a:solidFill>
                <a:ea typeface="+mj-ea"/>
                <a:cs typeface="+mj-cs"/>
              </a:rPr>
              <a:t>Activity 4</a:t>
            </a:r>
          </a:p>
          <a:p>
            <a:pPr>
              <a:lnSpc>
                <a:spcPct val="90000"/>
              </a:lnSpc>
              <a:spcBef>
                <a:spcPct val="0"/>
              </a:spcBef>
              <a:spcAft>
                <a:spcPts val="600"/>
              </a:spcAft>
            </a:pPr>
            <a:endParaRPr lang="en-US" sz="4400" dirty="0">
              <a:solidFill>
                <a:srgbClr val="000000"/>
              </a:solidFill>
              <a:latin typeface="+mj-lt"/>
              <a:ea typeface="+mj-ea"/>
              <a:cs typeface="+mj-cs"/>
            </a:endParaRPr>
          </a:p>
          <a:p>
            <a:pPr>
              <a:lnSpc>
                <a:spcPct val="90000"/>
              </a:lnSpc>
              <a:spcBef>
                <a:spcPct val="0"/>
              </a:spcBef>
              <a:spcAft>
                <a:spcPts val="600"/>
              </a:spcAft>
            </a:pPr>
            <a:r>
              <a:rPr lang="en-US" sz="2800" b="1" dirty="0">
                <a:solidFill>
                  <a:srgbClr val="000000"/>
                </a:solidFill>
                <a:ea typeface="+mj-ea"/>
                <a:cs typeface="+mj-cs"/>
              </a:rPr>
              <a:t>Case study: </a:t>
            </a:r>
            <a:r>
              <a:rPr lang="en-US" sz="2800" dirty="0" err="1">
                <a:solidFill>
                  <a:srgbClr val="000000"/>
                </a:solidFill>
                <a:ea typeface="+mj-ea"/>
                <a:cs typeface="+mj-cs"/>
              </a:rPr>
              <a:t>Tayo</a:t>
            </a:r>
            <a:endParaRPr lang="en-US" sz="2800" dirty="0">
              <a:solidFill>
                <a:srgbClr val="000000"/>
              </a:solidFill>
              <a:ea typeface="+mj-ea"/>
              <a:cs typeface="+mj-cs"/>
            </a:endParaRPr>
          </a:p>
          <a:p>
            <a:pPr>
              <a:lnSpc>
                <a:spcPct val="90000"/>
              </a:lnSpc>
              <a:spcBef>
                <a:spcPct val="0"/>
              </a:spcBef>
              <a:spcAft>
                <a:spcPts val="600"/>
              </a:spcAft>
            </a:pPr>
            <a:endParaRPr lang="en-US" sz="2800" dirty="0">
              <a:solidFill>
                <a:srgbClr val="000000"/>
              </a:solidFill>
              <a:ea typeface="+mj-ea"/>
              <a:cs typeface="+mj-cs"/>
            </a:endParaRPr>
          </a:p>
          <a:p>
            <a:pPr>
              <a:lnSpc>
                <a:spcPct val="90000"/>
              </a:lnSpc>
              <a:spcBef>
                <a:spcPct val="0"/>
              </a:spcBef>
              <a:spcAft>
                <a:spcPts val="600"/>
              </a:spcAft>
            </a:pPr>
            <a:r>
              <a:rPr lang="en-US" sz="2800" dirty="0">
                <a:solidFill>
                  <a:srgbClr val="000000"/>
                </a:solidFill>
                <a:ea typeface="+mj-ea"/>
                <a:cs typeface="+mj-cs"/>
              </a:rPr>
              <a:t>Read through the case study and discuss ideas.</a:t>
            </a:r>
          </a:p>
          <a:p>
            <a:pPr>
              <a:lnSpc>
                <a:spcPct val="90000"/>
              </a:lnSpc>
              <a:spcBef>
                <a:spcPct val="0"/>
              </a:spcBef>
              <a:spcAft>
                <a:spcPts val="600"/>
              </a:spcAft>
            </a:pPr>
            <a:endParaRPr lang="en-US" sz="2800" dirty="0">
              <a:solidFill>
                <a:srgbClr val="000000"/>
              </a:solidFill>
              <a:ea typeface="+mj-ea"/>
              <a:cs typeface="+mj-cs"/>
            </a:endParaRPr>
          </a:p>
          <a:p>
            <a:pPr>
              <a:lnSpc>
                <a:spcPct val="90000"/>
              </a:lnSpc>
              <a:spcBef>
                <a:spcPct val="0"/>
              </a:spcBef>
              <a:spcAft>
                <a:spcPts val="600"/>
              </a:spcAft>
            </a:pPr>
            <a:endParaRPr lang="en-US" sz="2800" dirty="0">
              <a:solidFill>
                <a:srgbClr val="000000"/>
              </a:solidFill>
              <a:ea typeface="+mj-ea"/>
              <a:cs typeface="+mj-cs"/>
            </a:endParaRPr>
          </a:p>
        </p:txBody>
      </p:sp>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BC7EBF3-28C0-4A4E-98ED-03E0EC64650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417" r="4685"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77585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7B5A-9E8C-470B-8749-D61ADDE49828}"/>
              </a:ext>
            </a:extLst>
          </p:cNvPr>
          <p:cNvSpPr>
            <a:spLocks noGrp="1"/>
          </p:cNvSpPr>
          <p:nvPr>
            <p:ph type="title"/>
          </p:nvPr>
        </p:nvSpPr>
        <p:spPr>
          <a:xfrm>
            <a:off x="5255362" y="0"/>
            <a:ext cx="7077887" cy="1676603"/>
          </a:xfrm>
        </p:spPr>
        <p:txBody>
          <a:bodyPr>
            <a:normAutofit/>
          </a:bodyPr>
          <a:lstStyle/>
          <a:p>
            <a:r>
              <a:rPr lang="en-GB" sz="4000" b="1" dirty="0">
                <a:latin typeface="Arial" panose="020B0604020202020204" pitchFamily="34" charset="0"/>
                <a:cs typeface="Arial" panose="020B0604020202020204" pitchFamily="34" charset="0"/>
              </a:rPr>
              <a:t>Best Interest decisions</a:t>
            </a:r>
          </a:p>
        </p:txBody>
      </p:sp>
      <p:sp>
        <p:nvSpPr>
          <p:cNvPr id="3" name="Content Placeholder 2">
            <a:extLst>
              <a:ext uri="{FF2B5EF4-FFF2-40B4-BE49-F238E27FC236}">
                <a16:creationId xmlns:a16="http://schemas.microsoft.com/office/drawing/2014/main" id="{B261278C-8AC4-4B29-B78A-CD372693010B}"/>
              </a:ext>
            </a:extLst>
          </p:cNvPr>
          <p:cNvSpPr>
            <a:spLocks noGrp="1"/>
          </p:cNvSpPr>
          <p:nvPr>
            <p:ph idx="1"/>
          </p:nvPr>
        </p:nvSpPr>
        <p:spPr>
          <a:xfrm>
            <a:off x="4965431" y="1405054"/>
            <a:ext cx="6586489" cy="4818765"/>
          </a:xfrm>
        </p:spPr>
        <p:txBody>
          <a:bodyPr>
            <a:normAutofit lnSpcReduction="10000"/>
          </a:bodyPr>
          <a:lstStyle/>
          <a:p>
            <a:pPr marL="0" indent="0">
              <a:buNone/>
            </a:pPr>
            <a:r>
              <a:rPr lang="en-GB" sz="2400" dirty="0"/>
              <a:t>Some people may lack the capacity to make a decision to wear a face covering, for example:</a:t>
            </a:r>
          </a:p>
          <a:p>
            <a:pPr marL="0" indent="0">
              <a:buNone/>
            </a:pPr>
            <a:endParaRPr lang="en-GB" sz="2400" dirty="0"/>
          </a:p>
          <a:p>
            <a:pPr>
              <a:buFontTx/>
              <a:buChar char="-"/>
            </a:pPr>
            <a:r>
              <a:rPr lang="en-GB" sz="2400" dirty="0"/>
              <a:t>They may not be able to understand the reasons for wearing one</a:t>
            </a:r>
          </a:p>
          <a:p>
            <a:pPr>
              <a:buFontTx/>
              <a:buChar char="-"/>
            </a:pPr>
            <a:r>
              <a:rPr lang="en-GB" sz="2400" dirty="0"/>
              <a:t>They may not be able to communicate a decision about wearing one</a:t>
            </a:r>
          </a:p>
          <a:p>
            <a:pPr>
              <a:buFontTx/>
              <a:buChar char="-"/>
            </a:pPr>
            <a:endParaRPr lang="en-GB" sz="2400" dirty="0"/>
          </a:p>
          <a:p>
            <a:pPr marL="0" indent="0">
              <a:buNone/>
            </a:pPr>
            <a:r>
              <a:rPr lang="en-GB" sz="2400" dirty="0"/>
              <a:t>In addition, they may not be able to put on and take off the face covering themselves.</a:t>
            </a:r>
          </a:p>
          <a:p>
            <a:pPr>
              <a:buFontTx/>
              <a:buChar char="-"/>
            </a:pPr>
            <a:endParaRPr lang="en-GB" sz="2400" dirty="0"/>
          </a:p>
          <a:p>
            <a:pPr marL="0" indent="0">
              <a:buNone/>
            </a:pPr>
            <a:r>
              <a:rPr lang="en-GB" sz="2400" dirty="0"/>
              <a:t>In these situations, a </a:t>
            </a:r>
            <a:r>
              <a:rPr lang="en-GB" sz="2400" b="1" dirty="0"/>
              <a:t>proportionate</a:t>
            </a:r>
            <a:r>
              <a:rPr lang="en-GB" sz="2400" dirty="0"/>
              <a:t> best interest decision may need to be made.</a:t>
            </a:r>
          </a:p>
          <a:p>
            <a:pPr>
              <a:buFontTx/>
              <a:buChar char="-"/>
            </a:pPr>
            <a:endParaRPr lang="en-GB" sz="1700" dirty="0"/>
          </a:p>
          <a:p>
            <a:pPr marL="0" indent="0">
              <a:buNone/>
            </a:pPr>
            <a:endParaRPr lang="en-GB" sz="1700" dirty="0"/>
          </a:p>
        </p:txBody>
      </p:sp>
      <p:pic>
        <p:nvPicPr>
          <p:cNvPr id="5" name="Picture 4">
            <a:extLst>
              <a:ext uri="{FF2B5EF4-FFF2-40B4-BE49-F238E27FC236}">
                <a16:creationId xmlns:a16="http://schemas.microsoft.com/office/drawing/2014/main" id="{0C3B9269-246C-45BC-849C-75EDFA96E94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0998" r="34220" b="-1"/>
          <a:stretch/>
        </p:blipFill>
        <p:spPr>
          <a:xfrm>
            <a:off x="20" y="10"/>
            <a:ext cx="4635571" cy="6857990"/>
          </a:xfrm>
          <a:prstGeom prst="rect">
            <a:avLst/>
          </a:prstGeom>
          <a:effectLst/>
        </p:spPr>
      </p:pic>
    </p:spTree>
    <p:extLst>
      <p:ext uri="{BB962C8B-B14F-4D97-AF65-F5344CB8AC3E}">
        <p14:creationId xmlns:p14="http://schemas.microsoft.com/office/powerpoint/2010/main" val="311769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535E29-BCFF-46B3-A4D5-EFFDC2C04B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742" y="4530337"/>
            <a:ext cx="4943708" cy="2327663"/>
          </a:xfrm>
          <a:prstGeom prst="rect">
            <a:avLst/>
          </a:prstGeom>
        </p:spPr>
      </p:pic>
      <p:sp>
        <p:nvSpPr>
          <p:cNvPr id="3" name="Content Placeholder 2">
            <a:extLst>
              <a:ext uri="{FF2B5EF4-FFF2-40B4-BE49-F238E27FC236}">
                <a16:creationId xmlns:a16="http://schemas.microsoft.com/office/drawing/2014/main" id="{A4B2D172-35F9-482E-9C96-054C43225556}"/>
              </a:ext>
            </a:extLst>
          </p:cNvPr>
          <p:cNvSpPr>
            <a:spLocks noGrp="1"/>
          </p:cNvSpPr>
          <p:nvPr>
            <p:ph idx="1"/>
          </p:nvPr>
        </p:nvSpPr>
        <p:spPr>
          <a:xfrm>
            <a:off x="775126" y="313705"/>
            <a:ext cx="10887075" cy="4351338"/>
          </a:xfrm>
        </p:spPr>
        <p:txBody>
          <a:bodyPr>
            <a:normAutofit lnSpcReduction="10000"/>
          </a:bodyPr>
          <a:lstStyle/>
          <a:p>
            <a:pPr marL="0" indent="0">
              <a:buNone/>
            </a:pPr>
            <a:r>
              <a:rPr lang="en-GB" dirty="0"/>
              <a:t>Before deciding that someone lacks the capacity to make a decision, all practical and appropriate steps must be taken to help them make the decision themselves:</a:t>
            </a:r>
          </a:p>
          <a:p>
            <a:pPr marL="0" indent="0">
              <a:buNone/>
            </a:pPr>
            <a:endParaRPr lang="en-GB" dirty="0"/>
          </a:p>
          <a:p>
            <a:pPr>
              <a:buFontTx/>
              <a:buChar char="-"/>
            </a:pPr>
            <a:r>
              <a:rPr lang="en-GB" b="1" dirty="0"/>
              <a:t>Provide relevant information - </a:t>
            </a:r>
            <a:r>
              <a:rPr lang="en-GB" dirty="0"/>
              <a:t>including choices e.g. different types of face coverings</a:t>
            </a:r>
          </a:p>
          <a:p>
            <a:pPr>
              <a:buFontTx/>
              <a:buChar char="-"/>
            </a:pPr>
            <a:r>
              <a:rPr lang="en-GB" b="1" dirty="0"/>
              <a:t>Communicate in an appropriate way - </a:t>
            </a:r>
            <a:r>
              <a:rPr lang="en-GB" dirty="0"/>
              <a:t>such as pictures, visual aids, etc</a:t>
            </a:r>
          </a:p>
          <a:p>
            <a:pPr>
              <a:buFontTx/>
              <a:buChar char="-"/>
            </a:pPr>
            <a:r>
              <a:rPr lang="en-GB" b="1" dirty="0"/>
              <a:t>Make the person feel at ease -</a:t>
            </a:r>
            <a:r>
              <a:rPr lang="en-GB" dirty="0"/>
              <a:t> the right environment, time of day etc</a:t>
            </a:r>
          </a:p>
          <a:p>
            <a:pPr>
              <a:buFontTx/>
              <a:buChar char="-"/>
            </a:pPr>
            <a:r>
              <a:rPr lang="en-GB" b="1" dirty="0"/>
              <a:t>Support the person – </a:t>
            </a:r>
            <a:r>
              <a:rPr lang="en-GB" dirty="0"/>
              <a:t>who may be able to help e.g. family, friends, carers who know the person well</a:t>
            </a:r>
          </a:p>
          <a:p>
            <a:pPr>
              <a:buFontTx/>
              <a:buChar char="-"/>
            </a:pPr>
            <a:endParaRPr lang="en-GB" b="1" dirty="0"/>
          </a:p>
          <a:p>
            <a:pPr>
              <a:buFontTx/>
              <a:buChar char="-"/>
            </a:pPr>
            <a:endParaRPr lang="en-GB" dirty="0"/>
          </a:p>
        </p:txBody>
      </p:sp>
    </p:spTree>
    <p:extLst>
      <p:ext uri="{BB962C8B-B14F-4D97-AF65-F5344CB8AC3E}">
        <p14:creationId xmlns:p14="http://schemas.microsoft.com/office/powerpoint/2010/main" val="1854690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48BF93AD-A542-421C-884A-C67222DDAA13}"/>
              </a:ext>
            </a:extLst>
          </p:cNvPr>
          <p:cNvSpPr>
            <a:spLocks noGrp="1"/>
          </p:cNvSpPr>
          <p:nvPr>
            <p:ph idx="1"/>
          </p:nvPr>
        </p:nvSpPr>
        <p:spPr>
          <a:xfrm>
            <a:off x="336026" y="770037"/>
            <a:ext cx="4938502" cy="4964998"/>
          </a:xfrm>
        </p:spPr>
        <p:txBody>
          <a:bodyPr anchor="ctr">
            <a:normAutofit/>
          </a:bodyPr>
          <a:lstStyle/>
          <a:p>
            <a:pPr marL="0" indent="0">
              <a:buNone/>
            </a:pPr>
            <a:r>
              <a:rPr lang="en-GB" sz="3600" b="1" dirty="0">
                <a:solidFill>
                  <a:srgbClr val="000000"/>
                </a:solidFill>
              </a:rPr>
              <a:t>Activity 5 </a:t>
            </a:r>
          </a:p>
          <a:p>
            <a:pPr marL="0" indent="0">
              <a:buNone/>
            </a:pPr>
            <a:endParaRPr lang="en-GB" sz="2000" b="1" dirty="0">
              <a:solidFill>
                <a:srgbClr val="000000"/>
              </a:solidFill>
            </a:endParaRPr>
          </a:p>
          <a:p>
            <a:pPr marL="0" indent="0">
              <a:buNone/>
            </a:pPr>
            <a:r>
              <a:rPr lang="en-GB" b="1" dirty="0">
                <a:solidFill>
                  <a:srgbClr val="000000"/>
                </a:solidFill>
              </a:rPr>
              <a:t>Group discussion</a:t>
            </a:r>
          </a:p>
          <a:p>
            <a:pPr marL="0" indent="0">
              <a:buNone/>
            </a:pPr>
            <a:endParaRPr lang="en-GB" b="1" dirty="0">
              <a:solidFill>
                <a:srgbClr val="000000"/>
              </a:solidFill>
            </a:endParaRPr>
          </a:p>
          <a:p>
            <a:pPr marL="0" lvl="0" indent="0">
              <a:spcBef>
                <a:spcPts val="0"/>
              </a:spcBef>
              <a:spcAft>
                <a:spcPts val="600"/>
              </a:spcAft>
              <a:buNone/>
            </a:pPr>
            <a:r>
              <a:rPr lang="en-US" sz="2400" dirty="0">
                <a:solidFill>
                  <a:prstClr val="black"/>
                </a:solidFill>
              </a:rPr>
              <a:t>If a best interest decision has been made to support someone to wear a face covering, its important to consider the most comfortable and dignified ways of providing support.</a:t>
            </a:r>
          </a:p>
          <a:p>
            <a:pPr marL="0" lvl="0" indent="0">
              <a:spcBef>
                <a:spcPts val="0"/>
              </a:spcBef>
              <a:spcAft>
                <a:spcPts val="600"/>
              </a:spcAft>
              <a:buNone/>
            </a:pPr>
            <a:endParaRPr lang="en-US" sz="2400" dirty="0">
              <a:solidFill>
                <a:prstClr val="black"/>
              </a:solidFill>
            </a:endParaRPr>
          </a:p>
          <a:p>
            <a:pPr marL="0" lvl="0" indent="0">
              <a:spcBef>
                <a:spcPts val="0"/>
              </a:spcBef>
              <a:spcAft>
                <a:spcPts val="600"/>
              </a:spcAft>
              <a:buNone/>
            </a:pPr>
            <a:r>
              <a:rPr lang="en-US" sz="2400" dirty="0">
                <a:solidFill>
                  <a:prstClr val="black"/>
                </a:solidFill>
              </a:rPr>
              <a:t>What sort of things might you need to consider?</a:t>
            </a:r>
          </a:p>
          <a:p>
            <a:pPr marL="0" indent="0">
              <a:buNone/>
            </a:pPr>
            <a:endParaRPr lang="en-GB" b="1" dirty="0">
              <a:solidFill>
                <a:srgbClr val="000000"/>
              </a:solidFill>
            </a:endParaRPr>
          </a:p>
          <a:p>
            <a:pPr marL="0" indent="0">
              <a:buNone/>
            </a:pPr>
            <a:endParaRPr lang="en-GB" dirty="0">
              <a:solidFill>
                <a:srgbClr val="000000"/>
              </a:solidFill>
            </a:endParaRPr>
          </a:p>
        </p:txBody>
      </p:sp>
      <p:sp>
        <p:nvSpPr>
          <p:cNvPr id="1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5F993AD-D8EF-4E72-A35E-3B7A4C2B83B0}"/>
              </a:ext>
              <a:ext uri="{C183D7F6-B498-43B3-948B-1728B52AA6E4}">
                <adec:decorative xmlns:adec="http://schemas.microsoft.com/office/drawing/2017/decorative" val="1"/>
              </a:ext>
            </a:extLst>
          </p:cNvPr>
          <p:cNvPicPr>
            <a:picLocks noChangeAspect="1"/>
          </p:cNvPicPr>
          <p:nvPr/>
        </p:nvPicPr>
        <p:blipFill rotWithShape="1">
          <a:blip r:embed="rId3"/>
          <a:srcRect l="3921" r="5324" b="3"/>
          <a:stretch/>
        </p:blipFill>
        <p:spPr>
          <a:xfrm>
            <a:off x="6915352"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48194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546B9C-7C6F-4042-AEB1-5E858AB1DDF1}"/>
              </a:ext>
            </a:extLst>
          </p:cNvPr>
          <p:cNvSpPr/>
          <p:nvPr/>
        </p:nvSpPr>
        <p:spPr>
          <a:xfrm>
            <a:off x="620351" y="932253"/>
            <a:ext cx="6586489" cy="5231360"/>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endParaRPr lang="en-US" sz="2800" dirty="0"/>
          </a:p>
          <a:p>
            <a:pPr marL="457200" lvl="0" indent="-228600">
              <a:lnSpc>
                <a:spcPct val="90000"/>
              </a:lnSpc>
              <a:spcAft>
                <a:spcPts val="600"/>
              </a:spcAft>
              <a:buFont typeface="Arial" panose="020B0604020202020204" pitchFamily="34" charset="0"/>
              <a:buChar char="•"/>
            </a:pPr>
            <a:r>
              <a:rPr lang="en-US" sz="2800" dirty="0"/>
              <a:t>Consider the type of face covering used, for example, what may be most comfortable, maybe a bandana that provides air flow, rather than a mask the loops around the ears</a:t>
            </a:r>
          </a:p>
          <a:p>
            <a:pPr marL="457200" lvl="0" indent="-228600">
              <a:lnSpc>
                <a:spcPct val="90000"/>
              </a:lnSpc>
              <a:spcAft>
                <a:spcPts val="600"/>
              </a:spcAft>
              <a:buFont typeface="Arial" panose="020B0604020202020204" pitchFamily="34" charset="0"/>
              <a:buChar char="•"/>
            </a:pPr>
            <a:r>
              <a:rPr lang="en-US" sz="2800" dirty="0"/>
              <a:t>Consider when and where the person wears the face covering. For example, while inside a shop they may wear one, but remembering to help them remove it when back outside, just as we may do so ourselves.</a:t>
            </a:r>
          </a:p>
          <a:p>
            <a:pPr indent="-228600">
              <a:lnSpc>
                <a:spcPct val="90000"/>
              </a:lnSpc>
              <a:spcAft>
                <a:spcPts val="600"/>
              </a:spcAft>
              <a:buFont typeface="Arial" panose="020B0604020202020204" pitchFamily="34" charset="0"/>
              <a:buChar char="•"/>
            </a:pPr>
            <a:endParaRPr lang="en-US" sz="2400" dirty="0"/>
          </a:p>
          <a:p>
            <a:pPr lvl="0" indent="-228600">
              <a:lnSpc>
                <a:spcPct val="90000"/>
              </a:lnSpc>
              <a:spcAft>
                <a:spcPts val="600"/>
              </a:spcAft>
              <a:buFont typeface="Arial" panose="020B0604020202020204" pitchFamily="34" charset="0"/>
              <a:buChar char="•"/>
            </a:pPr>
            <a:endParaRPr lang="en-US" sz="1900" dirty="0"/>
          </a:p>
        </p:txBody>
      </p:sp>
      <p:pic>
        <p:nvPicPr>
          <p:cNvPr id="8" name="Picture 7">
            <a:extLst>
              <a:ext uri="{FF2B5EF4-FFF2-40B4-BE49-F238E27FC236}">
                <a16:creationId xmlns:a16="http://schemas.microsoft.com/office/drawing/2014/main" id="{FB724C27-E1DD-4906-891E-B4AF34168A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248" r="2" b="2"/>
          <a:stretch/>
        </p:blipFill>
        <p:spPr>
          <a:xfrm>
            <a:off x="7872761" y="691377"/>
            <a:ext cx="3698888" cy="5472236"/>
          </a:xfrm>
          <a:prstGeom prst="rect">
            <a:avLst/>
          </a:prstGeom>
          <a:effectLst/>
        </p:spPr>
      </p:pic>
    </p:spTree>
    <p:extLst>
      <p:ext uri="{BB962C8B-B14F-4D97-AF65-F5344CB8AC3E}">
        <p14:creationId xmlns:p14="http://schemas.microsoft.com/office/powerpoint/2010/main" val="279738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B3FFF-5FA0-4B3B-AB70-73A7B9B9C019}"/>
              </a:ext>
            </a:extLst>
          </p:cNvPr>
          <p:cNvSpPr>
            <a:spLocks noGrp="1"/>
          </p:cNvSpPr>
          <p:nvPr>
            <p:ph idx="1"/>
          </p:nvPr>
        </p:nvSpPr>
        <p:spPr>
          <a:xfrm>
            <a:off x="745733" y="541354"/>
            <a:ext cx="10515600" cy="5499849"/>
          </a:xfrm>
        </p:spPr>
        <p:txBody>
          <a:bodyPr>
            <a:normAutofit fontScale="85000" lnSpcReduction="20000"/>
          </a:bodyPr>
          <a:lstStyle/>
          <a:p>
            <a:pPr marL="0" lvl="0" indent="0">
              <a:buNone/>
            </a:pPr>
            <a:r>
              <a:rPr lang="en-GB" sz="4000" b="1" dirty="0">
                <a:solidFill>
                  <a:prstClr val="black"/>
                </a:solidFill>
                <a:cs typeface="Times New Roman" panose="02020603050405020304" pitchFamily="18" charset="0"/>
              </a:rPr>
              <a:t>DOMESTICS:</a:t>
            </a:r>
            <a:endParaRPr lang="en-GB" sz="4000" b="1" dirty="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endParaRPr lang="en-GB" dirty="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GB" dirty="0">
                <a:ea typeface="Calibri" panose="020F0502020204030204" pitchFamily="34" charset="0"/>
                <a:cs typeface="Times New Roman" panose="02020603050405020304" pitchFamily="18" charset="0"/>
              </a:rPr>
              <a:t>Refreshments</a:t>
            </a:r>
            <a:endParaRPr lang="en-GB" dirty="0"/>
          </a:p>
          <a:p>
            <a:pPr marL="342900" lvl="0" indent="-342900">
              <a:buFont typeface="Wingdings" panose="05000000000000000000" pitchFamily="2" charset="2"/>
              <a:buChar char=""/>
            </a:pPr>
            <a:r>
              <a:rPr lang="en-GB" dirty="0">
                <a:ea typeface="Calibri" panose="020F0502020204030204" pitchFamily="34" charset="0"/>
                <a:cs typeface="Times New Roman" panose="02020603050405020304" pitchFamily="18" charset="0"/>
              </a:rPr>
              <a:t>Comfort breaks (including location of toilets)</a:t>
            </a:r>
            <a:endParaRPr lang="en-GB" dirty="0"/>
          </a:p>
          <a:p>
            <a:pPr marL="342900" lvl="0" indent="-342900">
              <a:buFont typeface="Wingdings" panose="05000000000000000000" pitchFamily="2" charset="2"/>
              <a:buChar char=""/>
            </a:pPr>
            <a:r>
              <a:rPr lang="en-GB" dirty="0">
                <a:ea typeface="Calibri" panose="020F0502020204030204" pitchFamily="34" charset="0"/>
                <a:cs typeface="Times New Roman" panose="02020603050405020304" pitchFamily="18" charset="0"/>
              </a:rPr>
              <a:t>Smoking</a:t>
            </a:r>
            <a:endParaRPr lang="en-GB" dirty="0"/>
          </a:p>
          <a:p>
            <a:pPr marL="342900" lvl="0" indent="-342900">
              <a:buFont typeface="Wingdings" panose="05000000000000000000" pitchFamily="2" charset="2"/>
              <a:buChar char=""/>
            </a:pPr>
            <a:r>
              <a:rPr lang="en-GB" dirty="0">
                <a:ea typeface="Calibri" panose="020F0502020204030204" pitchFamily="34" charset="0"/>
                <a:cs typeface="Times New Roman" panose="02020603050405020304" pitchFamily="18" charset="0"/>
              </a:rPr>
              <a:t>Fire procedures</a:t>
            </a:r>
            <a:endParaRPr lang="en-GB" dirty="0"/>
          </a:p>
          <a:p>
            <a:pPr marL="342900" lvl="0" indent="-342900">
              <a:buFont typeface="Wingdings" panose="05000000000000000000" pitchFamily="2" charset="2"/>
              <a:buChar char=""/>
            </a:pPr>
            <a:r>
              <a:rPr lang="en-GB" dirty="0">
                <a:ea typeface="Calibri" panose="020F0502020204030204" pitchFamily="34" charset="0"/>
                <a:cs typeface="Times New Roman" panose="02020603050405020304" pitchFamily="18" charset="0"/>
              </a:rPr>
              <a:t>Mobile phones </a:t>
            </a:r>
          </a:p>
          <a:p>
            <a:pPr marL="342900" lvl="0" indent="-342900">
              <a:buFont typeface="Wingdings" panose="05000000000000000000" pitchFamily="2" charset="2"/>
              <a:buChar char=""/>
            </a:pPr>
            <a:r>
              <a:rPr lang="en-GB" dirty="0">
                <a:cs typeface="Times New Roman" panose="02020603050405020304" pitchFamily="18" charset="0"/>
              </a:rPr>
              <a:t>Ground rules</a:t>
            </a:r>
          </a:p>
          <a:p>
            <a:pPr marL="0" lvl="0" indent="0">
              <a:buNone/>
            </a:pPr>
            <a:endParaRPr lang="en-GB" dirty="0">
              <a:cs typeface="Times New Roman" panose="02020603050405020304" pitchFamily="18" charset="0"/>
            </a:endParaRPr>
          </a:p>
          <a:p>
            <a:pPr marL="0" lvl="0" indent="0">
              <a:buNone/>
            </a:pPr>
            <a:r>
              <a:rPr lang="en-GB" sz="4000" b="1" dirty="0">
                <a:cs typeface="Times New Roman" panose="02020603050405020304" pitchFamily="18" charset="0"/>
              </a:rPr>
              <a:t>FOR ONLINE LEARNING:</a:t>
            </a:r>
          </a:p>
          <a:p>
            <a:pPr marL="342900" lvl="0" indent="-342900">
              <a:buFont typeface="Wingdings" panose="05000000000000000000" pitchFamily="2" charset="2"/>
              <a:buChar char=""/>
            </a:pPr>
            <a:r>
              <a:rPr lang="en-GB" dirty="0">
                <a:ea typeface="Calibri" panose="020F0502020204030204" pitchFamily="34" charset="0"/>
                <a:cs typeface="Times New Roman" panose="02020603050405020304" pitchFamily="18" charset="0"/>
              </a:rPr>
              <a:t>Online instructions such as cameras, microphones, use of messaging box, etc</a:t>
            </a:r>
            <a:endParaRPr lang="en-GB" dirty="0"/>
          </a:p>
          <a:p>
            <a:pPr marL="0" lvl="0" indent="0">
              <a:buNone/>
            </a:pPr>
            <a:endParaRPr lang="en-GB" dirty="0">
              <a:cs typeface="Times New Roman" panose="02020603050405020304" pitchFamily="18" charset="0"/>
            </a:endParaRPr>
          </a:p>
          <a:p>
            <a:pPr marL="0" lvl="0" indent="0">
              <a:buNone/>
            </a:pPr>
            <a:r>
              <a:rPr lang="en-GB" sz="4000" b="1" dirty="0">
                <a:cs typeface="Times New Roman" panose="02020603050405020304" pitchFamily="18" charset="0"/>
              </a:rPr>
              <a:t>INTRODUCTIONS</a:t>
            </a:r>
            <a:endParaRPr lang="en-GB" sz="4000" b="1" dirty="0"/>
          </a:p>
          <a:p>
            <a:pPr marL="342900" lvl="0" indent="-342900">
              <a:buFont typeface="Wingdings" panose="05000000000000000000" pitchFamily="2" charset="2"/>
              <a:buChar char=""/>
            </a:pPr>
            <a:endParaRPr lang="en-GB" dirty="0">
              <a:latin typeface="Arial" panose="020B0604020202020204" pitchFamily="34" charset="0"/>
              <a:cs typeface="Times New Roman" panose="02020603050405020304" pitchFamily="18" charset="0"/>
            </a:endParaRPr>
          </a:p>
          <a:p>
            <a:pPr marL="0" lvl="0" indent="0">
              <a:buNone/>
            </a:pPr>
            <a:endParaRPr lang="en-GB" dirty="0"/>
          </a:p>
          <a:p>
            <a:pPr marL="0" indent="0">
              <a:buNone/>
            </a:pPr>
            <a:endParaRPr lang="en-GB" dirty="0"/>
          </a:p>
        </p:txBody>
      </p:sp>
    </p:spTree>
    <p:extLst>
      <p:ext uri="{BB962C8B-B14F-4D97-AF65-F5344CB8AC3E}">
        <p14:creationId xmlns:p14="http://schemas.microsoft.com/office/powerpoint/2010/main" val="2567096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7E6B90-6E25-40C0-93DC-E4607E9591F2}"/>
              </a:ext>
            </a:extLst>
          </p:cNvPr>
          <p:cNvSpPr/>
          <p:nvPr/>
        </p:nvSpPr>
        <p:spPr>
          <a:xfrm>
            <a:off x="4954280" y="788019"/>
            <a:ext cx="6586489" cy="6069981"/>
          </a:xfrm>
          <a:prstGeom prst="rect">
            <a:avLst/>
          </a:prstGeom>
        </p:spPr>
        <p:txBody>
          <a:bodyPr vert="horz" lIns="91440" tIns="45720" rIns="91440" bIns="45720" rtlCol="0">
            <a:normAutofit lnSpcReduction="10000"/>
          </a:bodyPr>
          <a:lstStyle/>
          <a:p>
            <a:pPr marL="457200" lvl="0" indent="-228600">
              <a:lnSpc>
                <a:spcPct val="90000"/>
              </a:lnSpc>
              <a:spcAft>
                <a:spcPts val="600"/>
              </a:spcAft>
              <a:buFont typeface="Arial" panose="020B0604020202020204" pitchFamily="34" charset="0"/>
              <a:buChar char="•"/>
            </a:pPr>
            <a:r>
              <a:rPr lang="en-US" sz="2800" dirty="0"/>
              <a:t>When removing someone’s face covering, be gentle and explain what you are doing.  </a:t>
            </a:r>
          </a:p>
          <a:p>
            <a:pPr marL="457200" lvl="0" indent="-228600">
              <a:lnSpc>
                <a:spcPct val="90000"/>
              </a:lnSpc>
              <a:spcAft>
                <a:spcPts val="600"/>
              </a:spcAft>
              <a:buFont typeface="Arial" panose="020B0604020202020204" pitchFamily="34" charset="0"/>
              <a:buChar char="•"/>
            </a:pPr>
            <a:r>
              <a:rPr lang="en-US" sz="2800" dirty="0"/>
              <a:t>They may need support to dry their face around their nose and mouth after wearing a covering, ensuring this is done in a dignified manner.</a:t>
            </a:r>
          </a:p>
          <a:p>
            <a:pPr marL="457200" lvl="0" indent="-228600">
              <a:lnSpc>
                <a:spcPct val="90000"/>
              </a:lnSpc>
              <a:spcAft>
                <a:spcPts val="600"/>
              </a:spcAft>
              <a:buFont typeface="Arial" panose="020B0604020202020204" pitchFamily="34" charset="0"/>
              <a:buChar char="•"/>
            </a:pPr>
            <a:r>
              <a:rPr lang="en-US" sz="2800" dirty="0"/>
              <a:t>Ensure you keep a regular check on the person and are able to </a:t>
            </a:r>
            <a:r>
              <a:rPr lang="en-US" sz="2800" dirty="0" err="1"/>
              <a:t>recognise</a:t>
            </a:r>
            <a:r>
              <a:rPr lang="en-US" sz="2800" dirty="0"/>
              <a:t> any subtle clues of discomfort, this may be through their vocal sounds or sometimes just subtle eye movements; keep a record of any signs of possible discomfort and ensure other support workers are aware of them.</a:t>
            </a:r>
          </a:p>
          <a:p>
            <a:pPr lvl="0" indent="-228600">
              <a:lnSpc>
                <a:spcPct val="90000"/>
              </a:lnSpc>
              <a:spcAft>
                <a:spcPts val="600"/>
              </a:spcAft>
              <a:buFont typeface="Arial" panose="020B0604020202020204" pitchFamily="34" charset="0"/>
              <a:buChar char="•"/>
            </a:pPr>
            <a:endParaRPr lang="en-US" sz="2200" dirty="0"/>
          </a:p>
        </p:txBody>
      </p:sp>
      <p:pic>
        <p:nvPicPr>
          <p:cNvPr id="6" name="Picture 5">
            <a:extLst>
              <a:ext uri="{FF2B5EF4-FFF2-40B4-BE49-F238E27FC236}">
                <a16:creationId xmlns:a16="http://schemas.microsoft.com/office/drawing/2014/main" id="{D38368CF-FBEC-4966-8BCF-471F89D7524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6324" r="8557" b="-1"/>
          <a:stretch/>
        </p:blipFill>
        <p:spPr>
          <a:xfrm>
            <a:off x="-11017" y="-220328"/>
            <a:ext cx="4635571" cy="6857990"/>
          </a:xfrm>
          <a:prstGeom prst="rect">
            <a:avLst/>
          </a:prstGeom>
          <a:effectLst/>
        </p:spPr>
      </p:pic>
    </p:spTree>
    <p:extLst>
      <p:ext uri="{BB962C8B-B14F-4D97-AF65-F5344CB8AC3E}">
        <p14:creationId xmlns:p14="http://schemas.microsoft.com/office/powerpoint/2010/main" val="636006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Rectangle 3">
            <a:extLst>
              <a:ext uri="{FF2B5EF4-FFF2-40B4-BE49-F238E27FC236}">
                <a16:creationId xmlns:a16="http://schemas.microsoft.com/office/drawing/2014/main" id="{E8871379-A310-4961-A039-A8C7D1702E3E}"/>
              </a:ext>
            </a:extLst>
          </p:cNvPr>
          <p:cNvSpPr/>
          <p:nvPr/>
        </p:nvSpPr>
        <p:spPr>
          <a:xfrm>
            <a:off x="268357" y="446048"/>
            <a:ext cx="5545515" cy="6289289"/>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800" dirty="0">
                <a:solidFill>
                  <a:srgbClr val="000000"/>
                </a:solidFill>
              </a:rPr>
              <a:t>Keep the person informed of what you are doing, no matter what level of learning disability.  </a:t>
            </a:r>
          </a:p>
          <a:p>
            <a:pPr marL="457200" indent="-228600">
              <a:lnSpc>
                <a:spcPct val="90000"/>
              </a:lnSpc>
              <a:spcAft>
                <a:spcPts val="600"/>
              </a:spcAft>
              <a:buFont typeface="Arial" panose="020B0604020202020204" pitchFamily="34" charset="0"/>
              <a:buChar char="•"/>
            </a:pPr>
            <a:r>
              <a:rPr lang="en-US" sz="2800" dirty="0">
                <a:solidFill>
                  <a:srgbClr val="000000"/>
                </a:solidFill>
              </a:rPr>
              <a:t>Use the face covering as a visual clue (object of reference) to show the person before putting it on, explaining what you are doing and why</a:t>
            </a:r>
          </a:p>
          <a:p>
            <a:pPr marL="457200" indent="-228600">
              <a:lnSpc>
                <a:spcPct val="90000"/>
              </a:lnSpc>
              <a:spcAft>
                <a:spcPts val="600"/>
              </a:spcAft>
              <a:buFont typeface="Arial" panose="020B0604020202020204" pitchFamily="34" charset="0"/>
              <a:buChar char="•"/>
            </a:pPr>
            <a:r>
              <a:rPr lang="en-US" sz="2800" dirty="0">
                <a:solidFill>
                  <a:srgbClr val="000000"/>
                </a:solidFill>
              </a:rPr>
              <a:t>Provide plenty of reassurance</a:t>
            </a:r>
          </a:p>
          <a:p>
            <a:pPr marL="228600">
              <a:lnSpc>
                <a:spcPct val="90000"/>
              </a:lnSpc>
              <a:spcAft>
                <a:spcPts val="600"/>
              </a:spcAft>
            </a:pPr>
            <a:endParaRPr lang="en-US" sz="2400" dirty="0">
              <a:solidFill>
                <a:srgbClr val="000000"/>
              </a:solidFill>
            </a:endParaRPr>
          </a:p>
        </p:txBody>
      </p:sp>
      <p:sp>
        <p:nvSpPr>
          <p:cNvPr id="2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B408878A-AEAE-48C8-8650-61471A393F2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6447" r="25548" b="1"/>
          <a:stretch/>
        </p:blipFill>
        <p:spPr>
          <a:xfrm>
            <a:off x="6982117" y="770038"/>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458539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extBox 1">
            <a:extLst>
              <a:ext uri="{FF2B5EF4-FFF2-40B4-BE49-F238E27FC236}">
                <a16:creationId xmlns:a16="http://schemas.microsoft.com/office/drawing/2014/main" id="{F6D41965-5A3E-45F8-B91B-5D40F2A2E9C9}"/>
              </a:ext>
            </a:extLst>
          </p:cNvPr>
          <p:cNvSpPr txBox="1"/>
          <p:nvPr/>
        </p:nvSpPr>
        <p:spPr>
          <a:xfrm>
            <a:off x="851105" y="1214252"/>
            <a:ext cx="4672584" cy="4159131"/>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Activity </a:t>
            </a:r>
            <a:r>
              <a:rPr lang="en-US" sz="3600" b="1" dirty="0">
                <a:solidFill>
                  <a:srgbClr val="000000"/>
                </a:solidFill>
                <a:latin typeface="Calibri" panose="020F0502020204030204"/>
              </a:rPr>
              <a:t>6</a:t>
            </a:r>
            <a:endPar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Case study: </a:t>
            </a:r>
            <a:r>
              <a:rPr lang="en-US" sz="2800" dirty="0">
                <a:solidFill>
                  <a:srgbClr val="000000"/>
                </a:solidFill>
                <a:latin typeface="Calibri" panose="020F0502020204030204"/>
              </a:rPr>
              <a:t>Sally</a:t>
            </a: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Read through the case study and discuss ideas.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BC7EBF3-28C0-4A4E-98ED-03E0EC64650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417" r="4685" b="3"/>
          <a:stretch/>
        </p:blipFill>
        <p:spPr>
          <a:xfrm>
            <a:off x="6915352"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785599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BEA7-BB0D-4346-A6F4-553D3B718E7D}"/>
              </a:ext>
            </a:extLst>
          </p:cNvPr>
          <p:cNvSpPr>
            <a:spLocks noGrp="1"/>
          </p:cNvSpPr>
          <p:nvPr>
            <p:ph type="title"/>
          </p:nvPr>
        </p:nvSpPr>
        <p:spPr/>
        <p:txBody>
          <a:bodyPr>
            <a:normAutofit fontScale="90000"/>
          </a:bodyPr>
          <a:lstStyle/>
          <a:p>
            <a:pPr algn="ctr"/>
            <a:r>
              <a:rPr lang="en-GB" sz="4800" b="1" dirty="0"/>
              <a:t>AND FINALLY…</a:t>
            </a:r>
            <a:br>
              <a:rPr lang="en-GB" sz="4800" b="1" dirty="0"/>
            </a:br>
            <a:r>
              <a:rPr lang="en-GB" sz="4800" b="1" dirty="0"/>
              <a:t>REMEMBER THE EXEMPTION RULE!</a:t>
            </a:r>
          </a:p>
        </p:txBody>
      </p:sp>
      <p:sp>
        <p:nvSpPr>
          <p:cNvPr id="5" name="TextBox 4">
            <a:extLst>
              <a:ext uri="{FF2B5EF4-FFF2-40B4-BE49-F238E27FC236}">
                <a16:creationId xmlns:a16="http://schemas.microsoft.com/office/drawing/2014/main" id="{ACD98AAE-75D4-4E8C-94C8-A80C0F42A035}"/>
              </a:ext>
            </a:extLst>
          </p:cNvPr>
          <p:cNvSpPr txBox="1"/>
          <p:nvPr/>
        </p:nvSpPr>
        <p:spPr>
          <a:xfrm>
            <a:off x="4471639" y="1868095"/>
            <a:ext cx="6367346" cy="4031873"/>
          </a:xfrm>
          <a:prstGeom prst="rect">
            <a:avLst/>
          </a:prstGeom>
          <a:noFill/>
        </p:spPr>
        <p:txBody>
          <a:bodyPr wrap="square" rtlCol="0">
            <a:spAutoFit/>
          </a:bodyPr>
          <a:lstStyle/>
          <a:p>
            <a:r>
              <a:rPr lang="en-GB" sz="3200" dirty="0"/>
              <a:t>This may not work for everyone!  </a:t>
            </a:r>
          </a:p>
          <a:p>
            <a:r>
              <a:rPr lang="en-GB" sz="3200" dirty="0"/>
              <a:t>You may try lots of different approaches and the person may still find it very difficult to tolerate a face covering.  </a:t>
            </a:r>
          </a:p>
          <a:p>
            <a:r>
              <a:rPr lang="en-GB" sz="3200" dirty="0"/>
              <a:t>Remember the exemption rule, you mustn’t put anyone under undue pressure to wear a face covering.</a:t>
            </a:r>
          </a:p>
        </p:txBody>
      </p:sp>
      <p:pic>
        <p:nvPicPr>
          <p:cNvPr id="8" name="Picture 7">
            <a:extLst>
              <a:ext uri="{FF2B5EF4-FFF2-40B4-BE49-F238E27FC236}">
                <a16:creationId xmlns:a16="http://schemas.microsoft.com/office/drawing/2014/main" id="{EC5789E2-36DF-445B-B9A6-838DB649A77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69" y="2121315"/>
            <a:ext cx="3362557" cy="2952489"/>
          </a:xfrm>
          <a:prstGeom prst="rect">
            <a:avLst/>
          </a:prstGeom>
        </p:spPr>
      </p:pic>
    </p:spTree>
    <p:extLst>
      <p:ext uri="{BB962C8B-B14F-4D97-AF65-F5344CB8AC3E}">
        <p14:creationId xmlns:p14="http://schemas.microsoft.com/office/powerpoint/2010/main" val="184065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BAEC7-812E-4911-B783-E238778246F1}"/>
              </a:ext>
            </a:extLst>
          </p:cNvPr>
          <p:cNvSpPr>
            <a:spLocks noGrp="1"/>
          </p:cNvSpPr>
          <p:nvPr>
            <p:ph idx="1"/>
          </p:nvPr>
        </p:nvSpPr>
        <p:spPr>
          <a:xfrm>
            <a:off x="704850" y="1444625"/>
            <a:ext cx="6434138" cy="4351338"/>
          </a:xfrm>
        </p:spPr>
        <p:txBody>
          <a:bodyPr/>
          <a:lstStyle/>
          <a:p>
            <a:pPr marL="0" lvl="0" indent="0">
              <a:spcAft>
                <a:spcPts val="800"/>
              </a:spcAft>
              <a:buNone/>
            </a:pPr>
            <a:r>
              <a:rPr lang="en-GB" sz="3200" dirty="0">
                <a:solidFill>
                  <a:srgbClr val="000000"/>
                </a:solidFill>
                <a:ea typeface="Calibri" panose="020F0502020204030204" pitchFamily="34" charset="0"/>
                <a:cs typeface="Times New Roman" panose="02020603050405020304" pitchFamily="18" charset="0"/>
              </a:rPr>
              <a:t>Seeing people wearing face coverings and having to wear one is a new experience for many of us.  </a:t>
            </a:r>
          </a:p>
          <a:p>
            <a:pPr marL="0" lvl="0" indent="0">
              <a:spcAft>
                <a:spcPts val="800"/>
              </a:spcAft>
              <a:buNone/>
            </a:pPr>
            <a:r>
              <a:rPr lang="en-GB" sz="3200" dirty="0">
                <a:solidFill>
                  <a:srgbClr val="000000"/>
                </a:solidFill>
                <a:ea typeface="Calibri" panose="020F0502020204030204" pitchFamily="34" charset="0"/>
                <a:cs typeface="Times New Roman" panose="02020603050405020304" pitchFamily="18" charset="0"/>
              </a:rPr>
              <a:t>For people with dementia, mental health problems, learning disabilities and/or autism, this may be a particular challenge.</a:t>
            </a:r>
          </a:p>
          <a:p>
            <a:pPr marL="0" lvl="0" indent="0">
              <a:spcAft>
                <a:spcPts val="800"/>
              </a:spcAft>
              <a:buNone/>
            </a:pPr>
            <a:r>
              <a:rPr lang="en-GB" sz="3200" dirty="0">
                <a:solidFill>
                  <a:srgbClr val="000000"/>
                </a:solidFill>
                <a:ea typeface="Calibri" panose="020F0502020204030204" pitchFamily="34" charset="0"/>
                <a:cs typeface="Times New Roman" panose="02020603050405020304" pitchFamily="18" charset="0"/>
              </a:rPr>
              <a:t> </a:t>
            </a:r>
          </a:p>
          <a:p>
            <a:endParaRPr lang="en-GB" dirty="0"/>
          </a:p>
        </p:txBody>
      </p:sp>
      <p:pic>
        <p:nvPicPr>
          <p:cNvPr id="4" name="Picture 3">
            <a:extLst>
              <a:ext uri="{FF2B5EF4-FFF2-40B4-BE49-F238E27FC236}">
                <a16:creationId xmlns:a16="http://schemas.microsoft.com/office/drawing/2014/main" id="{F3FE78CF-553D-445C-A422-061FB0CBDD1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82831" y="241294"/>
            <a:ext cx="4309169" cy="6616706"/>
          </a:xfrm>
          <a:prstGeom prst="rect">
            <a:avLst/>
          </a:prstGeom>
        </p:spPr>
      </p:pic>
    </p:spTree>
    <p:extLst>
      <p:ext uri="{BB962C8B-B14F-4D97-AF65-F5344CB8AC3E}">
        <p14:creationId xmlns:p14="http://schemas.microsoft.com/office/powerpoint/2010/main" val="21458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A6AD-A917-42E5-BB1A-383DFC951487}"/>
              </a:ext>
            </a:extLst>
          </p:cNvPr>
          <p:cNvSpPr>
            <a:spLocks noGrp="1"/>
          </p:cNvSpPr>
          <p:nvPr>
            <p:ph type="title"/>
          </p:nvPr>
        </p:nvSpPr>
        <p:spPr>
          <a:xfrm>
            <a:off x="346393" y="3429000"/>
            <a:ext cx="3148647" cy="2452687"/>
          </a:xfrm>
        </p:spPr>
        <p:txBody>
          <a:bodyPr anchor="ctr">
            <a:normAutofit/>
          </a:bodyPr>
          <a:lstStyle/>
          <a:p>
            <a:r>
              <a:rPr lang="en-GB" sz="4000" b="1" dirty="0">
                <a:latin typeface="Arial" panose="020B0604020202020204" pitchFamily="34" charset="0"/>
                <a:ea typeface="Times New Roman" panose="02020603050405020304" pitchFamily="18" charset="0"/>
                <a:cs typeface="Times New Roman" panose="02020603050405020304" pitchFamily="18" charset="0"/>
              </a:rPr>
              <a:t>Why use </a:t>
            </a:r>
            <a:br>
              <a:rPr lang="en-GB" sz="4000" b="1" dirty="0">
                <a:latin typeface="Arial" panose="020B0604020202020204" pitchFamily="34" charset="0"/>
                <a:ea typeface="Times New Roman" panose="02020603050405020304" pitchFamily="18" charset="0"/>
                <a:cs typeface="Times New Roman" panose="02020603050405020304" pitchFamily="18" charset="0"/>
              </a:rPr>
            </a:br>
            <a:r>
              <a:rPr lang="en-GB" sz="4000" b="1" dirty="0">
                <a:latin typeface="Arial" panose="020B0604020202020204" pitchFamily="34" charset="0"/>
                <a:ea typeface="Times New Roman" panose="02020603050405020304" pitchFamily="18" charset="0"/>
                <a:cs typeface="Times New Roman" panose="02020603050405020304" pitchFamily="18" charset="0"/>
              </a:rPr>
              <a:t>face</a:t>
            </a:r>
            <a:br>
              <a:rPr lang="en-GB" sz="4000" b="1" dirty="0">
                <a:latin typeface="Arial" panose="020B0604020202020204" pitchFamily="34" charset="0"/>
                <a:ea typeface="Times New Roman" panose="02020603050405020304" pitchFamily="18" charset="0"/>
                <a:cs typeface="Times New Roman" panose="02020603050405020304" pitchFamily="18" charset="0"/>
              </a:rPr>
            </a:br>
            <a:r>
              <a:rPr lang="en-GB" sz="4000" b="1" dirty="0">
                <a:latin typeface="Arial" panose="020B0604020202020204" pitchFamily="34" charset="0"/>
                <a:ea typeface="Times New Roman" panose="02020603050405020304" pitchFamily="18" charset="0"/>
                <a:cs typeface="Times New Roman" panose="02020603050405020304" pitchFamily="18" charset="0"/>
              </a:rPr>
              <a:t>coverings?</a:t>
            </a:r>
            <a:br>
              <a:rPr lang="en-GB" sz="3600" dirty="0">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pic>
        <p:nvPicPr>
          <p:cNvPr id="5" name="Picture 4">
            <a:extLst>
              <a:ext uri="{FF2B5EF4-FFF2-40B4-BE49-F238E27FC236}">
                <a16:creationId xmlns:a16="http://schemas.microsoft.com/office/drawing/2014/main" id="{70B1284F-C609-4648-B508-0406FC701FE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2838" b="21061"/>
          <a:stretch/>
        </p:blipFill>
        <p:spPr>
          <a:xfrm>
            <a:off x="20" y="0"/>
            <a:ext cx="12191980" cy="245268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62443E6-50FD-44C9-962E-84788E9DCAD3}"/>
              </a:ext>
            </a:extLst>
          </p:cNvPr>
          <p:cNvSpPr>
            <a:spLocks noGrp="1"/>
          </p:cNvSpPr>
          <p:nvPr>
            <p:ph idx="1"/>
          </p:nvPr>
        </p:nvSpPr>
        <p:spPr>
          <a:xfrm>
            <a:off x="3214688" y="3371850"/>
            <a:ext cx="8835072" cy="2452687"/>
          </a:xfrm>
        </p:spPr>
        <p:txBody>
          <a:bodyPr anchor="ctr">
            <a:noAutofit/>
          </a:bodyPr>
          <a:lstStyle/>
          <a:p>
            <a:pPr marL="342900" lvl="0" indent="-342900">
              <a:spcAft>
                <a:spcPts val="0"/>
              </a:spcAft>
              <a:buSzPts val="1000"/>
              <a:buFont typeface="Symbol" panose="05050102010706020507" pitchFamily="18" charset="2"/>
              <a:buChar char=""/>
              <a:tabLst>
                <a:tab pos="457200" algn="l"/>
              </a:tabLst>
            </a:pPr>
            <a:r>
              <a:rPr lang="en-GB" dirty="0">
                <a:ea typeface="Times New Roman" panose="02020603050405020304" pitchFamily="18" charset="0"/>
                <a:cs typeface="Times New Roman" panose="02020603050405020304" pitchFamily="18" charset="0"/>
              </a:rPr>
              <a:t>Coronavirus (COVID-19) usually spreads by droplets from coughs, sneezes and speaking. </a:t>
            </a:r>
            <a:endParaRPr lang="en-GB" dirty="0">
              <a:ea typeface="Calibri" panose="020F0502020204030204" pitchFamily="34" charset="0"/>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GB" dirty="0">
                <a:ea typeface="Times New Roman" panose="02020603050405020304" pitchFamily="18" charset="0"/>
                <a:cs typeface="Times New Roman" panose="02020603050405020304" pitchFamily="18" charset="0"/>
              </a:rPr>
              <a:t>These droplets can also be picked up from surfaces, if you touch a surface and then your face without washing your hands first. </a:t>
            </a:r>
            <a:endParaRPr lang="en-GB" dirty="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GB" dirty="0">
                <a:ea typeface="Times New Roman" panose="02020603050405020304" pitchFamily="18" charset="0"/>
                <a:cs typeface="Times New Roman" panose="02020603050405020304" pitchFamily="18" charset="0"/>
              </a:rPr>
              <a:t>This is why social distancing, regular hand hygiene, and covering coughs and sneezes is so important in controlling the spread of the virus.</a:t>
            </a:r>
            <a:endParaRPr lang="en-GB" dirty="0">
              <a:ea typeface="Calibri" panose="020F0502020204030204" pitchFamily="34" charset="0"/>
              <a:cs typeface="Times New Roman" panose="02020603050405020304" pitchFamily="18" charset="0"/>
            </a:endParaRPr>
          </a:p>
          <a:p>
            <a:r>
              <a:rPr lang="en-GB" dirty="0">
                <a:ea typeface="Times New Roman" panose="02020603050405020304" pitchFamily="18" charset="0"/>
              </a:rPr>
              <a:t>It is important to follow all the other government advice on coronavirus (COVID-19)</a:t>
            </a:r>
            <a:endParaRPr lang="en-GB" dirty="0"/>
          </a:p>
        </p:txBody>
      </p:sp>
    </p:spTree>
    <p:extLst>
      <p:ext uri="{BB962C8B-B14F-4D97-AF65-F5344CB8AC3E}">
        <p14:creationId xmlns:p14="http://schemas.microsoft.com/office/powerpoint/2010/main" val="165924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F5FE-7107-4A92-887E-22E2B8EC4FB1}"/>
              </a:ext>
            </a:extLst>
          </p:cNvPr>
          <p:cNvSpPr>
            <a:spLocks noGrp="1"/>
          </p:cNvSpPr>
          <p:nvPr>
            <p:ph type="title"/>
          </p:nvPr>
        </p:nvSpPr>
        <p:spPr>
          <a:xfrm>
            <a:off x="4965429" y="-8757"/>
            <a:ext cx="6586491" cy="1676603"/>
          </a:xfrm>
        </p:spPr>
        <p:txBody>
          <a:bodyPr>
            <a:normAutofit/>
          </a:bodyPr>
          <a:lstStyle/>
          <a:p>
            <a:r>
              <a:rPr lang="en-GB" sz="4000" b="1" dirty="0">
                <a:latin typeface="Arial" panose="020B0604020202020204" pitchFamily="34" charset="0"/>
                <a:cs typeface="Arial" panose="020B0604020202020204" pitchFamily="34" charset="0"/>
              </a:rPr>
              <a:t>What is a face covering?</a:t>
            </a:r>
          </a:p>
        </p:txBody>
      </p:sp>
      <p:sp>
        <p:nvSpPr>
          <p:cNvPr id="3" name="Content Placeholder 2">
            <a:extLst>
              <a:ext uri="{FF2B5EF4-FFF2-40B4-BE49-F238E27FC236}">
                <a16:creationId xmlns:a16="http://schemas.microsoft.com/office/drawing/2014/main" id="{9EA388EF-2939-4D25-8424-524AF8F30D80}"/>
              </a:ext>
            </a:extLst>
          </p:cNvPr>
          <p:cNvSpPr>
            <a:spLocks noGrp="1"/>
          </p:cNvSpPr>
          <p:nvPr>
            <p:ph idx="1"/>
          </p:nvPr>
        </p:nvSpPr>
        <p:spPr>
          <a:xfrm>
            <a:off x="4747283" y="1539258"/>
            <a:ext cx="7022782" cy="4809356"/>
          </a:xfrm>
        </p:spPr>
        <p:txBody>
          <a:bodyPr>
            <a:normAutofit lnSpcReduction="10000"/>
          </a:bodyPr>
          <a:lstStyle/>
          <a:p>
            <a:r>
              <a:rPr lang="en-GB" dirty="0"/>
              <a:t>Face coverings are largely intended to protect others, not the wearer, against the spread of infection because they cover the nose and mouth, which are the main confirmed sources of transmission of the coronavirus.</a:t>
            </a:r>
          </a:p>
          <a:p>
            <a:r>
              <a:rPr lang="en-GB" dirty="0"/>
              <a:t>The government has been careful to use the term ‘face covering’ rather than ‘face mask’ - with surgical masks kept for medical use.</a:t>
            </a:r>
          </a:p>
          <a:p>
            <a:r>
              <a:rPr lang="en-GB" dirty="0"/>
              <a:t>You can use a scarf, bandana, religious garment, hand-made cloth covering or disposable mask, but these must securely fit round the side of the face.</a:t>
            </a:r>
          </a:p>
          <a:p>
            <a:endParaRPr lang="en-GB" sz="2200" dirty="0"/>
          </a:p>
        </p:txBody>
      </p:sp>
      <p:pic>
        <p:nvPicPr>
          <p:cNvPr id="5" name="Picture 4">
            <a:extLst>
              <a:ext uri="{FF2B5EF4-FFF2-40B4-BE49-F238E27FC236}">
                <a16:creationId xmlns:a16="http://schemas.microsoft.com/office/drawing/2014/main" id="{8304C12E-4B55-436F-809C-E3C347FBEAF8}"/>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9901" r="22276" b="-1"/>
          <a:stretch/>
        </p:blipFill>
        <p:spPr>
          <a:xfrm>
            <a:off x="236342" y="253560"/>
            <a:ext cx="4292796" cy="6350879"/>
          </a:xfrm>
          <a:prstGeom prst="rect">
            <a:avLst/>
          </a:prstGeom>
          <a:effectLst/>
        </p:spPr>
      </p:pic>
    </p:spTree>
    <p:extLst>
      <p:ext uri="{BB962C8B-B14F-4D97-AF65-F5344CB8AC3E}">
        <p14:creationId xmlns:p14="http://schemas.microsoft.com/office/powerpoint/2010/main" val="63297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2229C-8C4F-4968-9812-A9D93BB48BC5}"/>
              </a:ext>
              <a:ext uri="{C183D7F6-B498-43B3-948B-1728B52AA6E4}">
                <adec:decorative xmlns:adec="http://schemas.microsoft.com/office/drawing/2017/decorative" val="0"/>
              </a:ext>
            </a:extLst>
          </p:cNvPr>
          <p:cNvSpPr>
            <a:spLocks noGrp="1"/>
          </p:cNvSpPr>
          <p:nvPr>
            <p:ph type="title"/>
          </p:nvPr>
        </p:nvSpPr>
        <p:spPr>
          <a:xfrm>
            <a:off x="686834" y="1153572"/>
            <a:ext cx="3200400" cy="4461163"/>
          </a:xfrm>
        </p:spPr>
        <p:txBody>
          <a:bodyPr>
            <a:normAutofit/>
          </a:bodyPr>
          <a:lstStyle/>
          <a:p>
            <a:r>
              <a:rPr lang="en-GB" b="1" dirty="0">
                <a:solidFill>
                  <a:srgbClr val="FFFFFF"/>
                </a:solidFill>
                <a:latin typeface="Arial" panose="020B0604020202020204" pitchFamily="34" charset="0"/>
                <a:cs typeface="Arial" panose="020B0604020202020204" pitchFamily="34" charset="0"/>
              </a:rPr>
              <a:t>Who is exempt from wearing a face covering?</a:t>
            </a:r>
            <a:br>
              <a:rPr lang="en-GB" dirty="0">
                <a:solidFill>
                  <a:srgbClr val="FFFFFF"/>
                </a:solidFill>
                <a:latin typeface="Arial" panose="020B0604020202020204" pitchFamily="34" charset="0"/>
                <a:cs typeface="Arial" panose="020B0604020202020204" pitchFamily="34" charset="0"/>
              </a:rPr>
            </a:br>
            <a:endParaRPr lang="en-GB" dirty="0">
              <a:solidFill>
                <a:srgbClr val="FFFFFF"/>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FBCD5E-1988-4246-880F-75163416BFC5}"/>
              </a:ext>
            </a:extLst>
          </p:cNvPr>
          <p:cNvSpPr>
            <a:spLocks noGrp="1"/>
          </p:cNvSpPr>
          <p:nvPr>
            <p:ph idx="1"/>
          </p:nvPr>
        </p:nvSpPr>
        <p:spPr>
          <a:xfrm>
            <a:off x="4167272" y="500062"/>
            <a:ext cx="7439892" cy="5857875"/>
          </a:xfrm>
        </p:spPr>
        <p:txBody>
          <a:bodyPr anchor="ctr">
            <a:normAutofit/>
          </a:bodyPr>
          <a:lstStyle/>
          <a:p>
            <a:r>
              <a:rPr lang="en-GB" sz="2400" dirty="0"/>
              <a:t>The Government has produced advice on when individuals do not need to wear a face covering, which includes:</a:t>
            </a:r>
          </a:p>
          <a:p>
            <a:pPr lvl="0">
              <a:buFontTx/>
              <a:buChar char="-"/>
            </a:pPr>
            <a:r>
              <a:rPr lang="en-GB" sz="2400" dirty="0"/>
              <a:t>children under the age of 11 (Public Health England do not recommended face coverings for children under the age of 3 for health and safety reasons)</a:t>
            </a:r>
          </a:p>
          <a:p>
            <a:pPr lvl="0">
              <a:buFontTx/>
              <a:buChar char="-"/>
            </a:pPr>
            <a:r>
              <a:rPr lang="en-GB" sz="2400" dirty="0"/>
              <a:t>people who cannot put on, wear or remove a face covering because of a physical or mental illness or impairment, or disability</a:t>
            </a:r>
          </a:p>
          <a:p>
            <a:pPr lvl="0">
              <a:buFontTx/>
              <a:buChar char="-"/>
            </a:pPr>
            <a:r>
              <a:rPr lang="en-GB" sz="2400" dirty="0"/>
              <a:t>where putting on, wearing or removing a face covering will cause you severe distress</a:t>
            </a:r>
          </a:p>
          <a:p>
            <a:pPr lvl="0">
              <a:buFontTx/>
              <a:buChar char="-"/>
            </a:pPr>
            <a:r>
              <a:rPr lang="en-GB" sz="2400" dirty="0"/>
              <a:t>if you are speaking to or providing assistance to someone who relies on lip reading, clear sound or facial expressions to communicate</a:t>
            </a:r>
          </a:p>
          <a:p>
            <a:endParaRPr lang="en-GB" sz="2400" dirty="0"/>
          </a:p>
        </p:txBody>
      </p:sp>
    </p:spTree>
    <p:extLst>
      <p:ext uri="{BB962C8B-B14F-4D97-AF65-F5344CB8AC3E}">
        <p14:creationId xmlns:p14="http://schemas.microsoft.com/office/powerpoint/2010/main" val="420081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8CE4645-1677-4A67-8BE2-77EAD9580936}"/>
              </a:ext>
            </a:extLst>
          </p:cNvPr>
          <p:cNvSpPr>
            <a:spLocks noGrp="1"/>
          </p:cNvSpPr>
          <p:nvPr>
            <p:ph type="title"/>
          </p:nvPr>
        </p:nvSpPr>
        <p:spPr>
          <a:xfrm>
            <a:off x="1047280" y="759805"/>
            <a:ext cx="10175820" cy="1417367"/>
          </a:xfrm>
        </p:spPr>
        <p:txBody>
          <a:bodyPr>
            <a:normAutofit/>
          </a:bodyPr>
          <a:lstStyle/>
          <a:p>
            <a:r>
              <a:rPr lang="en-GB" sz="4000" b="1" dirty="0">
                <a:solidFill>
                  <a:srgbClr val="FFFFFF"/>
                </a:solidFill>
                <a:latin typeface="Arial" panose="020B0604020202020204" pitchFamily="34" charset="0"/>
                <a:cs typeface="Arial" panose="020B0604020202020204" pitchFamily="34" charset="0"/>
              </a:rPr>
              <a:t>Exemption cards</a:t>
            </a:r>
            <a:br>
              <a:rPr lang="en-GB" sz="4000" dirty="0">
                <a:solidFill>
                  <a:srgbClr val="FFFFFF"/>
                </a:solidFill>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E671FE13-81AA-4FD6-8CDC-93EE95F82D4B}"/>
              </a:ext>
            </a:extLst>
          </p:cNvPr>
          <p:cNvSpPr>
            <a:spLocks noGrp="1"/>
          </p:cNvSpPr>
          <p:nvPr>
            <p:ph idx="1"/>
          </p:nvPr>
        </p:nvSpPr>
        <p:spPr>
          <a:xfrm>
            <a:off x="1222645" y="2543175"/>
            <a:ext cx="7232232" cy="4234963"/>
          </a:xfrm>
        </p:spPr>
        <p:txBody>
          <a:bodyPr>
            <a:normAutofit fontScale="85000" lnSpcReduction="20000"/>
          </a:bodyPr>
          <a:lstStyle/>
          <a:p>
            <a:pPr lvl="0"/>
            <a:r>
              <a:rPr lang="en-GB" dirty="0"/>
              <a:t>Those who have an age, health or disability reason for not wearing a face covering should not be routinely asked to give any written evidence of this, this includes exemption cards. </a:t>
            </a:r>
          </a:p>
          <a:p>
            <a:pPr lvl="0"/>
            <a:r>
              <a:rPr lang="en-GB" dirty="0"/>
              <a:t>No person needs to seek advice or request a letter from a medical professional about their reason for not wearing a face covering.</a:t>
            </a:r>
          </a:p>
          <a:p>
            <a:r>
              <a:rPr lang="en-GB" dirty="0"/>
              <a:t>Some people may feel more comfortable showing something that says they do not have to wear a face covering. This could be in the form of an exemption card, lanyard, badge or even a home-made sign.</a:t>
            </a:r>
          </a:p>
          <a:p>
            <a:r>
              <a:rPr lang="en-GB" dirty="0"/>
              <a:t>But remember, this is a personal choice </a:t>
            </a:r>
            <a:r>
              <a:rPr lang="en-GB" b="1" dirty="0"/>
              <a:t>and not necessary in law</a:t>
            </a:r>
          </a:p>
          <a:p>
            <a:pPr marL="0" indent="0">
              <a:buNone/>
            </a:pPr>
            <a:endParaRPr lang="en-GB" sz="1500" dirty="0"/>
          </a:p>
          <a:p>
            <a:pPr marL="0" indent="0">
              <a:buNone/>
            </a:pPr>
            <a:endParaRPr lang="en-GB" sz="1500" dirty="0"/>
          </a:p>
          <a:p>
            <a:endParaRPr lang="en-GB" sz="1500" dirty="0"/>
          </a:p>
        </p:txBody>
      </p:sp>
      <p:pic>
        <p:nvPicPr>
          <p:cNvPr id="7" name="Picture 6" descr="An example of an exemption card which says 'I am exempt from wearing a face covering'">
            <a:extLst>
              <a:ext uri="{FF2B5EF4-FFF2-40B4-BE49-F238E27FC236}">
                <a16:creationId xmlns:a16="http://schemas.microsoft.com/office/drawing/2014/main" id="{4182CFB4-0302-4A23-AD8A-2F3B846EFFF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rot="1261904">
            <a:off x="8351150" y="4127648"/>
            <a:ext cx="2652746" cy="1904713"/>
          </a:xfrm>
          <a:prstGeom prst="rect">
            <a:avLst/>
          </a:prstGeom>
        </p:spPr>
      </p:pic>
    </p:spTree>
    <p:extLst>
      <p:ext uri="{BB962C8B-B14F-4D97-AF65-F5344CB8AC3E}">
        <p14:creationId xmlns:p14="http://schemas.microsoft.com/office/powerpoint/2010/main" val="6859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D6D573A-84D4-4580-9226-D705CCB553DC}"/>
              </a:ext>
              <a:ext uri="{C183D7F6-B498-43B3-948B-1728B52AA6E4}">
                <adec:decorative xmlns:adec="http://schemas.microsoft.com/office/drawing/2017/decorative" val="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4096" r="358"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0E2B0C1D-99BA-477B-B993-148F326E3B66}"/>
              </a:ext>
            </a:extLst>
          </p:cNvPr>
          <p:cNvSpPr>
            <a:spLocks noGrp="1"/>
          </p:cNvSpPr>
          <p:nvPr>
            <p:ph idx="1"/>
          </p:nvPr>
        </p:nvSpPr>
        <p:spPr>
          <a:xfrm>
            <a:off x="5748691" y="659384"/>
            <a:ext cx="5759841" cy="5774870"/>
          </a:xfrm>
        </p:spPr>
        <p:txBody>
          <a:bodyPr anchor="ctr">
            <a:normAutofit/>
          </a:bodyPr>
          <a:lstStyle/>
          <a:p>
            <a:pPr marL="0" indent="0">
              <a:buNone/>
            </a:pPr>
            <a:r>
              <a:rPr lang="en-GB" sz="3900" b="1" dirty="0">
                <a:solidFill>
                  <a:srgbClr val="000000"/>
                </a:solidFill>
              </a:rPr>
              <a:t>Activity 1</a:t>
            </a:r>
          </a:p>
          <a:p>
            <a:pPr marL="0" indent="0">
              <a:buNone/>
            </a:pPr>
            <a:endParaRPr lang="en-GB" sz="3900" b="1" dirty="0">
              <a:solidFill>
                <a:srgbClr val="000000"/>
              </a:solidFill>
            </a:endParaRPr>
          </a:p>
          <a:p>
            <a:pPr marL="0" lvl="0" indent="0">
              <a:buNone/>
            </a:pPr>
            <a:r>
              <a:rPr lang="en-GB" sz="3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Tolerating face coverings</a:t>
            </a:r>
          </a:p>
          <a:p>
            <a:pPr marL="0" lvl="0" indent="0">
              <a:buNone/>
            </a:pPr>
            <a:endParaRPr lang="en-GB" sz="1800" b="1" dirty="0">
              <a:solidFill>
                <a:prstClr val="black"/>
              </a:solidFill>
              <a:latin typeface="Arial" panose="020B0604020202020204" pitchFamily="34" charset="0"/>
              <a:cs typeface="Times New Roman" panose="02020603050405020304" pitchFamily="18" charset="0"/>
            </a:endParaRPr>
          </a:p>
          <a:p>
            <a:pPr marL="0" lvl="0" indent="0">
              <a:buNone/>
            </a:pPr>
            <a:r>
              <a:rPr lang="en-GB" dirty="0">
                <a:solidFill>
                  <a:prstClr val="black"/>
                </a:solidFill>
              </a:rPr>
              <a:t>Why might someone find it difficult to tolerate a face covering?</a:t>
            </a:r>
          </a:p>
          <a:p>
            <a:pPr marL="0" indent="0">
              <a:buNone/>
            </a:pPr>
            <a:endParaRPr lang="en-GB" sz="3900" b="1" dirty="0">
              <a:solidFill>
                <a:srgbClr val="000000"/>
              </a:solidFill>
            </a:endParaRPr>
          </a:p>
          <a:p>
            <a:pPr marL="0" indent="0">
              <a:buNone/>
            </a:pPr>
            <a:endParaRPr lang="en-GB" dirty="0">
              <a:solidFill>
                <a:srgbClr val="000000"/>
              </a:solidFill>
            </a:endParaRPr>
          </a:p>
          <a:p>
            <a:pPr marL="0" indent="0">
              <a:buNone/>
            </a:pPr>
            <a:endParaRPr lang="en-GB" sz="1900" dirty="0">
              <a:solidFill>
                <a:srgbClr val="000000"/>
              </a:solidFill>
            </a:endParaRPr>
          </a:p>
        </p:txBody>
      </p:sp>
    </p:spTree>
    <p:extLst>
      <p:ext uri="{BB962C8B-B14F-4D97-AF65-F5344CB8AC3E}">
        <p14:creationId xmlns:p14="http://schemas.microsoft.com/office/powerpoint/2010/main" val="1024040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91f71b9-b64f-4844-8bf8-0e85b55a74e6"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AF2EC6D3B6704B4BB8BC416ACA9648C5" ma:contentTypeVersion="2" ma:contentTypeDescription="Create a new document." ma:contentTypeScope="" ma:versionID="3b8167c91ced644a79a87658d9d2edb9">
  <xsd:schema xmlns:xsd="http://www.w3.org/2001/XMLSchema" xmlns:xs="http://www.w3.org/2001/XMLSchema" xmlns:p="http://schemas.microsoft.com/office/2006/metadata/properties" targetNamespace="http://schemas.microsoft.com/office/2006/metadata/properties" ma:root="true" ma:fieldsID="b4399a40beda979bd5294992a6870f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89E500-5D33-425A-A18B-5AB3ED357722}">
  <ds:schemaRefs>
    <ds:schemaRef ds:uri="http://schemas.microsoft.com/sharepoint/v3/contenttype/forms"/>
  </ds:schemaRefs>
</ds:datastoreItem>
</file>

<file path=customXml/itemProps2.xml><?xml version="1.0" encoding="utf-8"?>
<ds:datastoreItem xmlns:ds="http://schemas.openxmlformats.org/officeDocument/2006/customXml" ds:itemID="{B37FBF92-1ECD-410A-BEBC-3221A4637FB4}">
  <ds:schemaRefs>
    <ds:schemaRef ds:uri="Microsoft.SharePoint.Taxonomy.ContentTypeSync"/>
  </ds:schemaRefs>
</ds:datastoreItem>
</file>

<file path=customXml/itemProps3.xml><?xml version="1.0" encoding="utf-8"?>
<ds:datastoreItem xmlns:ds="http://schemas.openxmlformats.org/officeDocument/2006/customXml" ds:itemID="{5C8E70D4-6CFB-47FF-87C9-17A3E3BB2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0A409804-A077-467A-8A46-5255550DF22C}">
  <ds:schemaRefs>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TotalTime>
  <Words>2265</Words>
  <Application>Microsoft Office PowerPoint</Application>
  <PresentationFormat>Widescreen</PresentationFormat>
  <Paragraphs>209</Paragraphs>
  <Slides>33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Symbol</vt:lpstr>
      <vt:lpstr>Times New Roman</vt:lpstr>
      <vt:lpstr>Wingdings</vt:lpstr>
      <vt:lpstr>Office Theme</vt:lpstr>
      <vt:lpstr>Supporting individuals  with face coverings</vt:lpstr>
      <vt:lpstr>PowerPoint Presentation</vt:lpstr>
      <vt:lpstr>PowerPoint Presentation</vt:lpstr>
      <vt:lpstr>PowerPoint Presentation</vt:lpstr>
      <vt:lpstr>Why use  face coverings? </vt:lpstr>
      <vt:lpstr>What is a face covering?</vt:lpstr>
      <vt:lpstr>Who is exempt from wearing a face covering? </vt:lpstr>
      <vt:lpstr>Exemption cards </vt:lpstr>
      <vt:lpstr>PowerPoint Presentation</vt:lpstr>
      <vt:lpstr> </vt:lpstr>
      <vt:lpstr>PowerPoint Presentation</vt:lpstr>
      <vt:lpstr>PowerPoint Presentation</vt:lpstr>
      <vt:lpstr>PowerPoint Presentation</vt:lpstr>
      <vt:lpstr>PowerPoint Presentation</vt:lpstr>
      <vt:lpstr>PowerPoint Presentation</vt:lpstr>
      <vt:lpstr>Why use desensitisation?  </vt:lpstr>
      <vt:lpstr>Communication</vt:lpstr>
      <vt:lpstr>Consider sensory aspects and the type of face covering </vt:lpstr>
      <vt:lpstr>PowerPoint Presentation</vt:lpstr>
      <vt:lpstr>PowerPoint Presentation</vt:lpstr>
      <vt:lpstr>Sensory moment…</vt:lpstr>
      <vt:lpstr>PowerPoint Presentation</vt:lpstr>
      <vt:lpstr>Ideas for desensitisation</vt:lpstr>
      <vt:lpstr>PowerPoint Presentation</vt:lpstr>
      <vt:lpstr>PowerPoint Presentation</vt:lpstr>
      <vt:lpstr>Best Interest decisions</vt:lpstr>
      <vt:lpstr>PowerPoint Presentation</vt:lpstr>
      <vt:lpstr>PowerPoint Presentation</vt:lpstr>
      <vt:lpstr>PowerPoint Presentation</vt:lpstr>
      <vt:lpstr>PowerPoint Presentation</vt:lpstr>
      <vt:lpstr>PowerPoint Presentation</vt:lpstr>
      <vt:lpstr>PowerPoint Presentation</vt:lpstr>
      <vt:lpstr>AND FINALLY… REMEMBER THE EXEMPTION RULE!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individuals  with face coverings</dc:title>
  <dc:creator>Tania Hudson</dc:creator>
  <cp:lastModifiedBy>Tania Hudson</cp:lastModifiedBy>
  <cp:revision>1</cp:revision>
  <dcterms:created xsi:type="dcterms:W3CDTF">2021-02-04T10:08:07Z</dcterms:created>
  <dcterms:modified xsi:type="dcterms:W3CDTF">2021-02-04T10:28:16Z</dcterms:modified>
</cp:coreProperties>
</file>