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61"/>
  </p:notesMasterIdLst>
  <p:sldIdLst>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8" r:id="rId35"/>
    <p:sldId id="287"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3" r:id="rId50"/>
    <p:sldId id="304" r:id="rId51"/>
    <p:sldId id="305" r:id="rId52"/>
    <p:sldId id="306" r:id="rId53"/>
    <p:sldId id="307" r:id="rId54"/>
    <p:sldId id="308" r:id="rId55"/>
    <p:sldId id="309" r:id="rId56"/>
    <p:sldId id="310" r:id="rId57"/>
    <p:sldId id="311" r:id="rId58"/>
    <p:sldId id="312" r:id="rId59"/>
    <p:sldId id="313"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5958"/>
    <a:srgbClr val="0098A0"/>
    <a:srgbClr val="005EB8"/>
    <a:srgbClr val="FF3BFF"/>
    <a:srgbClr val="CACA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238"/>
    <p:restoredTop sz="96327"/>
  </p:normalViewPr>
  <p:slideViewPr>
    <p:cSldViewPr snapToGrid="0">
      <p:cViewPr varScale="1">
        <p:scale>
          <a:sx n="67" d="100"/>
          <a:sy n="67" d="100"/>
        </p:scale>
        <p:origin x="596"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07A0CE-AD01-8C40-A2ED-E70FBD023AFE}" type="datetimeFigureOut">
              <a:rPr lang="en-US" smtClean="0"/>
              <a:t>3/27/2023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4253E4-630F-B14A-B508-8BC7370551AF}" type="slidenum">
              <a:rPr lang="en-US" smtClean="0"/>
              <a:t>‹#›</a:t>
            </a:fld>
            <a:endParaRPr lang="en-US"/>
          </a:p>
        </p:txBody>
      </p:sp>
    </p:spTree>
    <p:extLst>
      <p:ext uri="{BB962C8B-B14F-4D97-AF65-F5344CB8AC3E}">
        <p14:creationId xmlns:p14="http://schemas.microsoft.com/office/powerpoint/2010/main" val="1377160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4253E4-630F-B14A-B508-8BC7370551AF}" type="slidenum">
              <a:rPr lang="en-US" smtClean="0"/>
              <a:t>34</a:t>
            </a:fld>
            <a:endParaRPr lang="en-US"/>
          </a:p>
        </p:txBody>
      </p:sp>
    </p:spTree>
    <p:extLst>
      <p:ext uri="{BB962C8B-B14F-4D97-AF65-F5344CB8AC3E}">
        <p14:creationId xmlns:p14="http://schemas.microsoft.com/office/powerpoint/2010/main" val="1146538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1.jp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BFE4F-4041-81C2-8071-A5F999A6C6E7}"/>
              </a:ext>
            </a:extLst>
          </p:cNvPr>
          <p:cNvSpPr>
            <a:spLocks noGrp="1"/>
          </p:cNvSpPr>
          <p:nvPr>
            <p:ph type="title"/>
          </p:nvPr>
        </p:nvSpPr>
        <p:spPr>
          <a:xfrm>
            <a:off x="519546" y="1044574"/>
            <a:ext cx="10515600" cy="811935"/>
          </a:xfrm>
          <a:prstGeom prst="rect">
            <a:avLst/>
          </a:prstGeom>
        </p:spPr>
        <p:txBody>
          <a:bodyPr/>
          <a:lstStyle>
            <a:lvl1pPr>
              <a:defRPr b="1" i="0">
                <a:solidFill>
                  <a:srgbClr val="0098A0"/>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668F2A59-B552-9D3C-91C0-B27454D8F969}"/>
              </a:ext>
            </a:extLst>
          </p:cNvPr>
          <p:cNvSpPr>
            <a:spLocks noGrp="1"/>
          </p:cNvSpPr>
          <p:nvPr>
            <p:ph idx="1"/>
          </p:nvPr>
        </p:nvSpPr>
        <p:spPr>
          <a:xfrm>
            <a:off x="519546" y="2005012"/>
            <a:ext cx="10515600" cy="4351338"/>
          </a:xfrm>
          <a:prstGeom prst="rect">
            <a:avLst/>
          </a:prstGeom>
        </p:spPr>
        <p:txBody>
          <a:bodyPr/>
          <a:lstStyle>
            <a:lvl1pPr marL="0" indent="0">
              <a:buNone/>
              <a:defRPr b="1">
                <a:solidFill>
                  <a:srgbClr val="5B5958"/>
                </a:solidFill>
                <a:latin typeface="Arial" panose="020B0604020202020204" pitchFamily="34" charset="0"/>
                <a:cs typeface="Arial" panose="020B0604020202020204" pitchFamily="34" charset="0"/>
              </a:defRPr>
            </a:lvl1pPr>
            <a:lvl2pPr>
              <a:defRPr>
                <a:solidFill>
                  <a:schemeClr val="tx1">
                    <a:lumMod val="75000"/>
                    <a:lumOff val="25000"/>
                  </a:schemeClr>
                </a:solidFill>
                <a:latin typeface="Arial" panose="020B0604020202020204" pitchFamily="34" charset="0"/>
                <a:cs typeface="Arial" panose="020B0604020202020204" pitchFamily="34" charset="0"/>
              </a:defRPr>
            </a:lvl2pPr>
            <a:lvl3pPr>
              <a:defRPr>
                <a:solidFill>
                  <a:schemeClr val="tx1">
                    <a:lumMod val="75000"/>
                    <a:lumOff val="25000"/>
                  </a:schemeClr>
                </a:solidFill>
                <a:latin typeface="Arial" panose="020B0604020202020204" pitchFamily="34" charset="0"/>
                <a:cs typeface="Arial" panose="020B0604020202020204" pitchFamily="34" charset="0"/>
              </a:defRPr>
            </a:lvl3pPr>
            <a:lvl4pPr>
              <a:defRPr>
                <a:solidFill>
                  <a:schemeClr val="tx1">
                    <a:lumMod val="75000"/>
                    <a:lumOff val="25000"/>
                  </a:schemeClr>
                </a:solidFill>
                <a:latin typeface="Arial" panose="020B0604020202020204" pitchFamily="34" charset="0"/>
                <a:cs typeface="Arial" panose="020B0604020202020204" pitchFamily="34" charset="0"/>
              </a:defRPr>
            </a:lvl4pPr>
            <a:lvl5pP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0713232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6D92196-B976-00D7-5182-A23C93A903A6}"/>
              </a:ext>
            </a:extLst>
          </p:cNvPr>
          <p:cNvSpPr/>
          <p:nvPr userDrawn="1"/>
        </p:nvSpPr>
        <p:spPr>
          <a:xfrm>
            <a:off x="0" y="0"/>
            <a:ext cx="12192000" cy="6102626"/>
          </a:xfrm>
          <a:prstGeom prst="rect">
            <a:avLst/>
          </a:prstGeom>
          <a:gradFill flip="none" rotWithShape="1">
            <a:gsLst>
              <a:gs pos="0">
                <a:srgbClr val="CACACA"/>
              </a:gs>
              <a:gs pos="17000">
                <a:srgbClr val="CACACA"/>
              </a:gs>
              <a:gs pos="100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text, application&#10;&#10;Description automatically generated">
            <a:extLst>
              <a:ext uri="{FF2B5EF4-FFF2-40B4-BE49-F238E27FC236}">
                <a16:creationId xmlns:a16="http://schemas.microsoft.com/office/drawing/2014/main" id="{B64A27A3-41BD-BD27-5BA6-A51A5208150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Text Placeholder 2">
            <a:extLst>
              <a:ext uri="{FF2B5EF4-FFF2-40B4-BE49-F238E27FC236}">
                <a16:creationId xmlns:a16="http://schemas.microsoft.com/office/drawing/2014/main" id="{A3256233-5E67-8F70-77F9-4EB205AAC194}"/>
              </a:ext>
            </a:extLst>
          </p:cNvPr>
          <p:cNvSpPr>
            <a:spLocks noGrp="1"/>
          </p:cNvSpPr>
          <p:nvPr>
            <p:ph type="body" idx="1"/>
          </p:nvPr>
        </p:nvSpPr>
        <p:spPr>
          <a:xfrm>
            <a:off x="3920918" y="2734297"/>
            <a:ext cx="4182786" cy="823912"/>
          </a:xfrm>
          <a:prstGeom prst="rect">
            <a:avLst/>
          </a:prstGeom>
        </p:spPr>
        <p:txBody>
          <a:bodyPr anchor="b"/>
          <a:lstStyle>
            <a:lvl1pPr marL="0" indent="0" algn="ctr">
              <a:buNone/>
              <a:defRPr sz="2400" b="1">
                <a:solidFill>
                  <a:srgbClr val="0098A0"/>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Tree>
    <p:extLst>
      <p:ext uri="{BB962C8B-B14F-4D97-AF65-F5344CB8AC3E}">
        <p14:creationId xmlns:p14="http://schemas.microsoft.com/office/powerpoint/2010/main" val="3705600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4099A-7910-0A29-6815-26E162F6BD41}"/>
              </a:ext>
            </a:extLst>
          </p:cNvPr>
          <p:cNvSpPr>
            <a:spLocks noGrp="1"/>
          </p:cNvSpPr>
          <p:nvPr>
            <p:ph type="ctrTitle"/>
          </p:nvPr>
        </p:nvSpPr>
        <p:spPr>
          <a:xfrm>
            <a:off x="772886" y="1070845"/>
            <a:ext cx="6917871" cy="2387600"/>
          </a:xfrm>
        </p:spPr>
        <p:txBody>
          <a:bodyPr anchor="t"/>
          <a:lstStyle>
            <a:lvl1pPr algn="l">
              <a:defRPr sz="6000" b="1">
                <a:solidFill>
                  <a:srgbClr val="0098A0"/>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297A1ED7-2C99-3329-9075-8B6DEC9CCD23}"/>
              </a:ext>
            </a:extLst>
          </p:cNvPr>
          <p:cNvSpPr>
            <a:spLocks noGrp="1"/>
          </p:cNvSpPr>
          <p:nvPr>
            <p:ph type="subTitle" idx="1"/>
          </p:nvPr>
        </p:nvSpPr>
        <p:spPr>
          <a:xfrm>
            <a:off x="772886" y="3601557"/>
            <a:ext cx="9144000" cy="1655762"/>
          </a:xfrm>
        </p:spPr>
        <p:txBody>
          <a:bodyPr anchor="b">
            <a:normAutofit/>
          </a:bodyPr>
          <a:lstStyle>
            <a:lvl1pPr marL="0" indent="0" algn="l">
              <a:buNone/>
              <a:defRPr sz="2800" b="1">
                <a:solidFill>
                  <a:srgbClr val="5B5958"/>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0" name="Picture 9" descr="A picture containing text, person&#10;&#10;Description automatically generated">
            <a:extLst>
              <a:ext uri="{FF2B5EF4-FFF2-40B4-BE49-F238E27FC236}">
                <a16:creationId xmlns:a16="http://schemas.microsoft.com/office/drawing/2014/main" id="{ABF3CC75-8483-2539-8334-B5D0C94E8C07}"/>
              </a:ext>
            </a:extLst>
          </p:cNvPr>
          <p:cNvPicPr>
            <a:picLocks noChangeAspect="1"/>
          </p:cNvPicPr>
          <p:nvPr userDrawn="1"/>
        </p:nvPicPr>
        <p:blipFill rotWithShape="1">
          <a:blip r:embed="rId2"/>
          <a:srcRect l="27624" t="12520" r="25805"/>
          <a:stretch/>
        </p:blipFill>
        <p:spPr>
          <a:xfrm>
            <a:off x="8811491" y="2400300"/>
            <a:ext cx="3380509" cy="4457700"/>
          </a:xfrm>
          <a:prstGeom prst="rect">
            <a:avLst/>
          </a:prstGeom>
        </p:spPr>
      </p:pic>
      <p:sp>
        <p:nvSpPr>
          <p:cNvPr id="12" name="Rectangle 11">
            <a:extLst>
              <a:ext uri="{FF2B5EF4-FFF2-40B4-BE49-F238E27FC236}">
                <a16:creationId xmlns:a16="http://schemas.microsoft.com/office/drawing/2014/main" id="{FCFBDD77-9D84-2B26-B2CA-6CBD984BF0EC}"/>
              </a:ext>
            </a:extLst>
          </p:cNvPr>
          <p:cNvSpPr/>
          <p:nvPr userDrawn="1"/>
        </p:nvSpPr>
        <p:spPr>
          <a:xfrm>
            <a:off x="8360229" y="-1"/>
            <a:ext cx="3831771" cy="2726871"/>
          </a:xfrm>
          <a:prstGeom prst="rect">
            <a:avLst/>
          </a:prstGeom>
          <a:solidFill>
            <a:srgbClr val="CA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D8DA66A-A596-B774-3F0F-759B6C387CE9}"/>
              </a:ext>
            </a:extLst>
          </p:cNvPr>
          <p:cNvSpPr/>
          <p:nvPr userDrawn="1"/>
        </p:nvSpPr>
        <p:spPr>
          <a:xfrm rot="4500000">
            <a:off x="9893788" y="502319"/>
            <a:ext cx="861065" cy="4085979"/>
          </a:xfrm>
          <a:custGeom>
            <a:avLst/>
            <a:gdLst>
              <a:gd name="connsiteX0" fmla="*/ 0 w 861065"/>
              <a:gd name="connsiteY0" fmla="*/ 0 h 4088611"/>
              <a:gd name="connsiteX1" fmla="*/ 861065 w 861065"/>
              <a:gd name="connsiteY1" fmla="*/ 0 h 4088611"/>
              <a:gd name="connsiteX2" fmla="*/ 861065 w 861065"/>
              <a:gd name="connsiteY2" fmla="*/ 4088611 h 4088611"/>
              <a:gd name="connsiteX3" fmla="*/ 0 w 861065"/>
              <a:gd name="connsiteY3" fmla="*/ 4088611 h 4088611"/>
              <a:gd name="connsiteX4" fmla="*/ 0 w 861065"/>
              <a:gd name="connsiteY4" fmla="*/ 0 h 4088611"/>
              <a:gd name="connsiteX0" fmla="*/ 0 w 861065"/>
              <a:gd name="connsiteY0" fmla="*/ 0 h 4088611"/>
              <a:gd name="connsiteX1" fmla="*/ 835218 w 861065"/>
              <a:gd name="connsiteY1" fmla="*/ 198870 h 4088611"/>
              <a:gd name="connsiteX2" fmla="*/ 861065 w 861065"/>
              <a:gd name="connsiteY2" fmla="*/ 4088611 h 4088611"/>
              <a:gd name="connsiteX3" fmla="*/ 0 w 861065"/>
              <a:gd name="connsiteY3" fmla="*/ 4088611 h 4088611"/>
              <a:gd name="connsiteX4" fmla="*/ 0 w 861065"/>
              <a:gd name="connsiteY4" fmla="*/ 0 h 4088611"/>
              <a:gd name="connsiteX0" fmla="*/ 0 w 861065"/>
              <a:gd name="connsiteY0" fmla="*/ 0 h 4088611"/>
              <a:gd name="connsiteX1" fmla="*/ 836737 w 861065"/>
              <a:gd name="connsiteY1" fmla="*/ 224189 h 4088611"/>
              <a:gd name="connsiteX2" fmla="*/ 861065 w 861065"/>
              <a:gd name="connsiteY2" fmla="*/ 4088611 h 4088611"/>
              <a:gd name="connsiteX3" fmla="*/ 0 w 861065"/>
              <a:gd name="connsiteY3" fmla="*/ 4088611 h 4088611"/>
              <a:gd name="connsiteX4" fmla="*/ 0 w 861065"/>
              <a:gd name="connsiteY4" fmla="*/ 0 h 4088611"/>
              <a:gd name="connsiteX0" fmla="*/ 33067 w 861065"/>
              <a:gd name="connsiteY0" fmla="*/ 0 h 4088055"/>
              <a:gd name="connsiteX1" fmla="*/ 836737 w 861065"/>
              <a:gd name="connsiteY1" fmla="*/ 223633 h 4088055"/>
              <a:gd name="connsiteX2" fmla="*/ 861065 w 861065"/>
              <a:gd name="connsiteY2" fmla="*/ 4088055 h 4088055"/>
              <a:gd name="connsiteX3" fmla="*/ 0 w 861065"/>
              <a:gd name="connsiteY3" fmla="*/ 4088055 h 4088055"/>
              <a:gd name="connsiteX4" fmla="*/ 33067 w 861065"/>
              <a:gd name="connsiteY4" fmla="*/ 0 h 4088055"/>
              <a:gd name="connsiteX0" fmla="*/ 40814 w 861065"/>
              <a:gd name="connsiteY0" fmla="*/ 0 h 4085979"/>
              <a:gd name="connsiteX1" fmla="*/ 836737 w 861065"/>
              <a:gd name="connsiteY1" fmla="*/ 221557 h 4085979"/>
              <a:gd name="connsiteX2" fmla="*/ 861065 w 861065"/>
              <a:gd name="connsiteY2" fmla="*/ 4085979 h 4085979"/>
              <a:gd name="connsiteX3" fmla="*/ 0 w 861065"/>
              <a:gd name="connsiteY3" fmla="*/ 4085979 h 4085979"/>
              <a:gd name="connsiteX4" fmla="*/ 40814 w 861065"/>
              <a:gd name="connsiteY4" fmla="*/ 0 h 4085979"/>
              <a:gd name="connsiteX0" fmla="*/ 40814 w 861065"/>
              <a:gd name="connsiteY0" fmla="*/ 0 h 4085979"/>
              <a:gd name="connsiteX1" fmla="*/ 848637 w 861065"/>
              <a:gd name="connsiteY1" fmla="*/ 208138 h 4085979"/>
              <a:gd name="connsiteX2" fmla="*/ 861065 w 861065"/>
              <a:gd name="connsiteY2" fmla="*/ 4085979 h 4085979"/>
              <a:gd name="connsiteX3" fmla="*/ 0 w 861065"/>
              <a:gd name="connsiteY3" fmla="*/ 4085979 h 4085979"/>
              <a:gd name="connsiteX4" fmla="*/ 40814 w 861065"/>
              <a:gd name="connsiteY4" fmla="*/ 0 h 4085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5" h="4085979">
                <a:moveTo>
                  <a:pt x="40814" y="0"/>
                </a:moveTo>
                <a:lnTo>
                  <a:pt x="848637" y="208138"/>
                </a:lnTo>
                <a:cubicBezTo>
                  <a:pt x="852780" y="1500752"/>
                  <a:pt x="856922" y="2793365"/>
                  <a:pt x="861065" y="4085979"/>
                </a:cubicBezTo>
                <a:lnTo>
                  <a:pt x="0" y="4085979"/>
                </a:lnTo>
                <a:lnTo>
                  <a:pt x="40814" y="0"/>
                </a:lnTo>
                <a:close/>
              </a:path>
            </a:pathLst>
          </a:custGeom>
          <a:solidFill>
            <a:srgbClr val="0098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59A843D-93F3-2571-AD75-041702576162}"/>
              </a:ext>
            </a:extLst>
          </p:cNvPr>
          <p:cNvSpPr/>
          <p:nvPr userDrawn="1"/>
        </p:nvSpPr>
        <p:spPr>
          <a:xfrm rot="21069585">
            <a:off x="8083851" y="-119166"/>
            <a:ext cx="881596" cy="7087174"/>
          </a:xfrm>
          <a:custGeom>
            <a:avLst/>
            <a:gdLst>
              <a:gd name="connsiteX0" fmla="*/ 0 w 861065"/>
              <a:gd name="connsiteY0" fmla="*/ 0 h 7341573"/>
              <a:gd name="connsiteX1" fmla="*/ 861065 w 861065"/>
              <a:gd name="connsiteY1" fmla="*/ 0 h 7341573"/>
              <a:gd name="connsiteX2" fmla="*/ 861065 w 861065"/>
              <a:gd name="connsiteY2" fmla="*/ 7341573 h 7341573"/>
              <a:gd name="connsiteX3" fmla="*/ 0 w 861065"/>
              <a:gd name="connsiteY3" fmla="*/ 7341573 h 7341573"/>
              <a:gd name="connsiteX4" fmla="*/ 0 w 861065"/>
              <a:gd name="connsiteY4" fmla="*/ 0 h 7341573"/>
              <a:gd name="connsiteX0" fmla="*/ 0 w 861065"/>
              <a:gd name="connsiteY0" fmla="*/ 0 h 7341573"/>
              <a:gd name="connsiteX1" fmla="*/ 861065 w 861065"/>
              <a:gd name="connsiteY1" fmla="*/ 0 h 7341573"/>
              <a:gd name="connsiteX2" fmla="*/ 861065 w 861065"/>
              <a:gd name="connsiteY2" fmla="*/ 7341573 h 7341573"/>
              <a:gd name="connsiteX3" fmla="*/ 46228 w 861065"/>
              <a:gd name="connsiteY3" fmla="*/ 7138056 h 7341573"/>
              <a:gd name="connsiteX4" fmla="*/ 0 w 861065"/>
              <a:gd name="connsiteY4" fmla="*/ 0 h 7341573"/>
              <a:gd name="connsiteX0" fmla="*/ 0 w 862842"/>
              <a:gd name="connsiteY0" fmla="*/ 0 h 7341573"/>
              <a:gd name="connsiteX1" fmla="*/ 862842 w 862842"/>
              <a:gd name="connsiteY1" fmla="*/ 241292 h 7341573"/>
              <a:gd name="connsiteX2" fmla="*/ 861065 w 862842"/>
              <a:gd name="connsiteY2" fmla="*/ 7341573 h 7341573"/>
              <a:gd name="connsiteX3" fmla="*/ 46228 w 862842"/>
              <a:gd name="connsiteY3" fmla="*/ 7138056 h 7341573"/>
              <a:gd name="connsiteX4" fmla="*/ 0 w 862842"/>
              <a:gd name="connsiteY4" fmla="*/ 0 h 7341573"/>
              <a:gd name="connsiteX0" fmla="*/ 0 w 872360"/>
              <a:gd name="connsiteY0" fmla="*/ 0 h 7219031"/>
              <a:gd name="connsiteX1" fmla="*/ 872360 w 872360"/>
              <a:gd name="connsiteY1" fmla="*/ 118750 h 7219031"/>
              <a:gd name="connsiteX2" fmla="*/ 870583 w 872360"/>
              <a:gd name="connsiteY2" fmla="*/ 7219031 h 7219031"/>
              <a:gd name="connsiteX3" fmla="*/ 55746 w 872360"/>
              <a:gd name="connsiteY3" fmla="*/ 7015514 h 7219031"/>
              <a:gd name="connsiteX4" fmla="*/ 0 w 872360"/>
              <a:gd name="connsiteY4" fmla="*/ 0 h 7219031"/>
              <a:gd name="connsiteX0" fmla="*/ 0 w 877329"/>
              <a:gd name="connsiteY0" fmla="*/ 0 h 7219031"/>
              <a:gd name="connsiteX1" fmla="*/ 877329 w 877329"/>
              <a:gd name="connsiteY1" fmla="*/ 148143 h 7219031"/>
              <a:gd name="connsiteX2" fmla="*/ 870583 w 877329"/>
              <a:gd name="connsiteY2" fmla="*/ 7219031 h 7219031"/>
              <a:gd name="connsiteX3" fmla="*/ 55746 w 877329"/>
              <a:gd name="connsiteY3" fmla="*/ 7015514 h 7219031"/>
              <a:gd name="connsiteX4" fmla="*/ 0 w 877329"/>
              <a:gd name="connsiteY4" fmla="*/ 0 h 7219031"/>
              <a:gd name="connsiteX0" fmla="*/ 0 w 877329"/>
              <a:gd name="connsiteY0" fmla="*/ 0 h 7219031"/>
              <a:gd name="connsiteX1" fmla="*/ 877329 w 877329"/>
              <a:gd name="connsiteY1" fmla="*/ 148143 h 7219031"/>
              <a:gd name="connsiteX2" fmla="*/ 870583 w 877329"/>
              <a:gd name="connsiteY2" fmla="*/ 7219031 h 7219031"/>
              <a:gd name="connsiteX3" fmla="*/ 55123 w 877329"/>
              <a:gd name="connsiteY3" fmla="*/ 6958177 h 7219031"/>
              <a:gd name="connsiteX4" fmla="*/ 0 w 877329"/>
              <a:gd name="connsiteY4" fmla="*/ 0 h 7219031"/>
              <a:gd name="connsiteX0" fmla="*/ 0 w 881596"/>
              <a:gd name="connsiteY0" fmla="*/ 0 h 7087174"/>
              <a:gd name="connsiteX1" fmla="*/ 877329 w 881596"/>
              <a:gd name="connsiteY1" fmla="*/ 148143 h 7087174"/>
              <a:gd name="connsiteX2" fmla="*/ 881551 w 881596"/>
              <a:gd name="connsiteY2" fmla="*/ 7087174 h 7087174"/>
              <a:gd name="connsiteX3" fmla="*/ 55123 w 881596"/>
              <a:gd name="connsiteY3" fmla="*/ 6958177 h 7087174"/>
              <a:gd name="connsiteX4" fmla="*/ 0 w 881596"/>
              <a:gd name="connsiteY4" fmla="*/ 0 h 7087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596" h="7087174">
                <a:moveTo>
                  <a:pt x="0" y="0"/>
                </a:moveTo>
                <a:lnTo>
                  <a:pt x="877329" y="148143"/>
                </a:lnTo>
                <a:cubicBezTo>
                  <a:pt x="876737" y="2514903"/>
                  <a:pt x="882143" y="4720414"/>
                  <a:pt x="881551" y="7087174"/>
                </a:cubicBezTo>
                <a:lnTo>
                  <a:pt x="55123" y="6958177"/>
                </a:lnTo>
                <a:lnTo>
                  <a:pt x="0" y="0"/>
                </a:lnTo>
                <a:close/>
              </a:path>
            </a:pathLst>
          </a:cu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Graphical user interface&#10;&#10;Description automatically generated with medium confidence">
            <a:extLst>
              <a:ext uri="{FF2B5EF4-FFF2-40B4-BE49-F238E27FC236}">
                <a16:creationId xmlns:a16="http://schemas.microsoft.com/office/drawing/2014/main" id="{8E018E7A-93C6-286F-9DA7-17B5CCC2683F}"/>
              </a:ext>
            </a:extLst>
          </p:cNvPr>
          <p:cNvPicPr>
            <a:picLocks noChangeAspect="1"/>
          </p:cNvPicPr>
          <p:nvPr userDrawn="1"/>
        </p:nvPicPr>
        <p:blipFill>
          <a:blip r:embed="rId3"/>
          <a:stretch>
            <a:fillRect/>
          </a:stretch>
        </p:blipFill>
        <p:spPr>
          <a:xfrm>
            <a:off x="9939711" y="0"/>
            <a:ext cx="2264645" cy="2264645"/>
          </a:xfrm>
          <a:prstGeom prst="rect">
            <a:avLst/>
          </a:prstGeom>
        </p:spPr>
      </p:pic>
      <p:pic>
        <p:nvPicPr>
          <p:cNvPr id="4" name="Picture 3" descr="Logo, icon, company name&#10;&#10;Description automatically generated">
            <a:extLst>
              <a:ext uri="{FF2B5EF4-FFF2-40B4-BE49-F238E27FC236}">
                <a16:creationId xmlns:a16="http://schemas.microsoft.com/office/drawing/2014/main" id="{EB93892A-9DB6-597E-01EC-E87696324412}"/>
              </a:ext>
            </a:extLst>
          </p:cNvPr>
          <p:cNvPicPr>
            <a:picLocks noChangeAspect="1"/>
          </p:cNvPicPr>
          <p:nvPr userDrawn="1"/>
        </p:nvPicPr>
        <p:blipFill>
          <a:blip r:embed="rId4"/>
          <a:stretch>
            <a:fillRect/>
          </a:stretch>
        </p:blipFill>
        <p:spPr>
          <a:xfrm>
            <a:off x="772886" y="5787155"/>
            <a:ext cx="1219859" cy="757493"/>
          </a:xfrm>
          <a:prstGeom prst="rect">
            <a:avLst/>
          </a:prstGeom>
        </p:spPr>
      </p:pic>
    </p:spTree>
    <p:extLst>
      <p:ext uri="{BB962C8B-B14F-4D97-AF65-F5344CB8AC3E}">
        <p14:creationId xmlns:p14="http://schemas.microsoft.com/office/powerpoint/2010/main" val="9631764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4099A-7910-0A29-6815-26E162F6BD41}"/>
              </a:ext>
            </a:extLst>
          </p:cNvPr>
          <p:cNvSpPr>
            <a:spLocks noGrp="1"/>
          </p:cNvSpPr>
          <p:nvPr>
            <p:ph type="ctrTitle"/>
          </p:nvPr>
        </p:nvSpPr>
        <p:spPr>
          <a:xfrm>
            <a:off x="772886" y="1070845"/>
            <a:ext cx="6917871" cy="2387600"/>
          </a:xfrm>
        </p:spPr>
        <p:txBody>
          <a:bodyPr anchor="t"/>
          <a:lstStyle>
            <a:lvl1pPr algn="l">
              <a:defRPr sz="6000" b="1">
                <a:solidFill>
                  <a:srgbClr val="0098A0"/>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297A1ED7-2C99-3329-9075-8B6DEC9CCD23}"/>
              </a:ext>
            </a:extLst>
          </p:cNvPr>
          <p:cNvSpPr>
            <a:spLocks noGrp="1"/>
          </p:cNvSpPr>
          <p:nvPr>
            <p:ph type="subTitle" idx="1"/>
          </p:nvPr>
        </p:nvSpPr>
        <p:spPr>
          <a:xfrm>
            <a:off x="772886" y="3601557"/>
            <a:ext cx="9144000" cy="1655762"/>
          </a:xfrm>
        </p:spPr>
        <p:txBody>
          <a:bodyPr anchor="b">
            <a:normAutofit/>
          </a:bodyPr>
          <a:lstStyle>
            <a:lvl1pPr marL="0" indent="0" algn="l">
              <a:buNone/>
              <a:defRPr sz="2800" b="1">
                <a:solidFill>
                  <a:srgbClr val="5B5958"/>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0" name="Picture 9">
            <a:extLst>
              <a:ext uri="{FF2B5EF4-FFF2-40B4-BE49-F238E27FC236}">
                <a16:creationId xmlns:a16="http://schemas.microsoft.com/office/drawing/2014/main" id="{ABF3CC75-8483-2539-8334-B5D0C94E8C07}"/>
              </a:ext>
            </a:extLst>
          </p:cNvPr>
          <p:cNvPicPr>
            <a:picLocks noChangeAspect="1"/>
          </p:cNvPicPr>
          <p:nvPr userDrawn="1"/>
        </p:nvPicPr>
        <p:blipFill rotWithShape="1">
          <a:blip r:embed="rId2"/>
          <a:srcRect l="35481" r="14013"/>
          <a:stretch/>
        </p:blipFill>
        <p:spPr>
          <a:xfrm>
            <a:off x="8811491" y="2400300"/>
            <a:ext cx="3380509" cy="4457700"/>
          </a:xfrm>
          <a:prstGeom prst="rect">
            <a:avLst/>
          </a:prstGeom>
        </p:spPr>
      </p:pic>
      <p:sp>
        <p:nvSpPr>
          <p:cNvPr id="12" name="Rectangle 11">
            <a:extLst>
              <a:ext uri="{FF2B5EF4-FFF2-40B4-BE49-F238E27FC236}">
                <a16:creationId xmlns:a16="http://schemas.microsoft.com/office/drawing/2014/main" id="{FCFBDD77-9D84-2B26-B2CA-6CBD984BF0EC}"/>
              </a:ext>
            </a:extLst>
          </p:cNvPr>
          <p:cNvSpPr/>
          <p:nvPr userDrawn="1"/>
        </p:nvSpPr>
        <p:spPr>
          <a:xfrm>
            <a:off x="8360229" y="0"/>
            <a:ext cx="3831771" cy="2400300"/>
          </a:xfrm>
          <a:prstGeom prst="rect">
            <a:avLst/>
          </a:prstGeom>
          <a:solidFill>
            <a:srgbClr val="CA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D8DA66A-A596-B774-3F0F-759B6C387CE9}"/>
              </a:ext>
            </a:extLst>
          </p:cNvPr>
          <p:cNvSpPr/>
          <p:nvPr userDrawn="1"/>
        </p:nvSpPr>
        <p:spPr>
          <a:xfrm rot="4500000">
            <a:off x="9893788" y="502319"/>
            <a:ext cx="861065" cy="4085979"/>
          </a:xfrm>
          <a:custGeom>
            <a:avLst/>
            <a:gdLst>
              <a:gd name="connsiteX0" fmla="*/ 0 w 861065"/>
              <a:gd name="connsiteY0" fmla="*/ 0 h 4088611"/>
              <a:gd name="connsiteX1" fmla="*/ 861065 w 861065"/>
              <a:gd name="connsiteY1" fmla="*/ 0 h 4088611"/>
              <a:gd name="connsiteX2" fmla="*/ 861065 w 861065"/>
              <a:gd name="connsiteY2" fmla="*/ 4088611 h 4088611"/>
              <a:gd name="connsiteX3" fmla="*/ 0 w 861065"/>
              <a:gd name="connsiteY3" fmla="*/ 4088611 h 4088611"/>
              <a:gd name="connsiteX4" fmla="*/ 0 w 861065"/>
              <a:gd name="connsiteY4" fmla="*/ 0 h 4088611"/>
              <a:gd name="connsiteX0" fmla="*/ 0 w 861065"/>
              <a:gd name="connsiteY0" fmla="*/ 0 h 4088611"/>
              <a:gd name="connsiteX1" fmla="*/ 835218 w 861065"/>
              <a:gd name="connsiteY1" fmla="*/ 198870 h 4088611"/>
              <a:gd name="connsiteX2" fmla="*/ 861065 w 861065"/>
              <a:gd name="connsiteY2" fmla="*/ 4088611 h 4088611"/>
              <a:gd name="connsiteX3" fmla="*/ 0 w 861065"/>
              <a:gd name="connsiteY3" fmla="*/ 4088611 h 4088611"/>
              <a:gd name="connsiteX4" fmla="*/ 0 w 861065"/>
              <a:gd name="connsiteY4" fmla="*/ 0 h 4088611"/>
              <a:gd name="connsiteX0" fmla="*/ 0 w 861065"/>
              <a:gd name="connsiteY0" fmla="*/ 0 h 4088611"/>
              <a:gd name="connsiteX1" fmla="*/ 836737 w 861065"/>
              <a:gd name="connsiteY1" fmla="*/ 224189 h 4088611"/>
              <a:gd name="connsiteX2" fmla="*/ 861065 w 861065"/>
              <a:gd name="connsiteY2" fmla="*/ 4088611 h 4088611"/>
              <a:gd name="connsiteX3" fmla="*/ 0 w 861065"/>
              <a:gd name="connsiteY3" fmla="*/ 4088611 h 4088611"/>
              <a:gd name="connsiteX4" fmla="*/ 0 w 861065"/>
              <a:gd name="connsiteY4" fmla="*/ 0 h 4088611"/>
              <a:gd name="connsiteX0" fmla="*/ 33067 w 861065"/>
              <a:gd name="connsiteY0" fmla="*/ 0 h 4088055"/>
              <a:gd name="connsiteX1" fmla="*/ 836737 w 861065"/>
              <a:gd name="connsiteY1" fmla="*/ 223633 h 4088055"/>
              <a:gd name="connsiteX2" fmla="*/ 861065 w 861065"/>
              <a:gd name="connsiteY2" fmla="*/ 4088055 h 4088055"/>
              <a:gd name="connsiteX3" fmla="*/ 0 w 861065"/>
              <a:gd name="connsiteY3" fmla="*/ 4088055 h 4088055"/>
              <a:gd name="connsiteX4" fmla="*/ 33067 w 861065"/>
              <a:gd name="connsiteY4" fmla="*/ 0 h 4088055"/>
              <a:gd name="connsiteX0" fmla="*/ 40814 w 861065"/>
              <a:gd name="connsiteY0" fmla="*/ 0 h 4085979"/>
              <a:gd name="connsiteX1" fmla="*/ 836737 w 861065"/>
              <a:gd name="connsiteY1" fmla="*/ 221557 h 4085979"/>
              <a:gd name="connsiteX2" fmla="*/ 861065 w 861065"/>
              <a:gd name="connsiteY2" fmla="*/ 4085979 h 4085979"/>
              <a:gd name="connsiteX3" fmla="*/ 0 w 861065"/>
              <a:gd name="connsiteY3" fmla="*/ 4085979 h 4085979"/>
              <a:gd name="connsiteX4" fmla="*/ 40814 w 861065"/>
              <a:gd name="connsiteY4" fmla="*/ 0 h 4085979"/>
              <a:gd name="connsiteX0" fmla="*/ 40814 w 861065"/>
              <a:gd name="connsiteY0" fmla="*/ 0 h 4085979"/>
              <a:gd name="connsiteX1" fmla="*/ 848637 w 861065"/>
              <a:gd name="connsiteY1" fmla="*/ 208138 h 4085979"/>
              <a:gd name="connsiteX2" fmla="*/ 861065 w 861065"/>
              <a:gd name="connsiteY2" fmla="*/ 4085979 h 4085979"/>
              <a:gd name="connsiteX3" fmla="*/ 0 w 861065"/>
              <a:gd name="connsiteY3" fmla="*/ 4085979 h 4085979"/>
              <a:gd name="connsiteX4" fmla="*/ 40814 w 861065"/>
              <a:gd name="connsiteY4" fmla="*/ 0 h 4085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5" h="4085979">
                <a:moveTo>
                  <a:pt x="40814" y="0"/>
                </a:moveTo>
                <a:lnTo>
                  <a:pt x="848637" y="208138"/>
                </a:lnTo>
                <a:cubicBezTo>
                  <a:pt x="852780" y="1500752"/>
                  <a:pt x="856922" y="2793365"/>
                  <a:pt x="861065" y="4085979"/>
                </a:cubicBezTo>
                <a:lnTo>
                  <a:pt x="0" y="4085979"/>
                </a:lnTo>
                <a:lnTo>
                  <a:pt x="40814" y="0"/>
                </a:lnTo>
                <a:close/>
              </a:path>
            </a:pathLst>
          </a:custGeom>
          <a:solidFill>
            <a:srgbClr val="0098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59A843D-93F3-2571-AD75-041702576162}"/>
              </a:ext>
            </a:extLst>
          </p:cNvPr>
          <p:cNvSpPr/>
          <p:nvPr userDrawn="1"/>
        </p:nvSpPr>
        <p:spPr>
          <a:xfrm rot="21069585">
            <a:off x="8083851" y="-119166"/>
            <a:ext cx="881596" cy="7087174"/>
          </a:xfrm>
          <a:custGeom>
            <a:avLst/>
            <a:gdLst>
              <a:gd name="connsiteX0" fmla="*/ 0 w 861065"/>
              <a:gd name="connsiteY0" fmla="*/ 0 h 7341573"/>
              <a:gd name="connsiteX1" fmla="*/ 861065 w 861065"/>
              <a:gd name="connsiteY1" fmla="*/ 0 h 7341573"/>
              <a:gd name="connsiteX2" fmla="*/ 861065 w 861065"/>
              <a:gd name="connsiteY2" fmla="*/ 7341573 h 7341573"/>
              <a:gd name="connsiteX3" fmla="*/ 0 w 861065"/>
              <a:gd name="connsiteY3" fmla="*/ 7341573 h 7341573"/>
              <a:gd name="connsiteX4" fmla="*/ 0 w 861065"/>
              <a:gd name="connsiteY4" fmla="*/ 0 h 7341573"/>
              <a:gd name="connsiteX0" fmla="*/ 0 w 861065"/>
              <a:gd name="connsiteY0" fmla="*/ 0 h 7341573"/>
              <a:gd name="connsiteX1" fmla="*/ 861065 w 861065"/>
              <a:gd name="connsiteY1" fmla="*/ 0 h 7341573"/>
              <a:gd name="connsiteX2" fmla="*/ 861065 w 861065"/>
              <a:gd name="connsiteY2" fmla="*/ 7341573 h 7341573"/>
              <a:gd name="connsiteX3" fmla="*/ 46228 w 861065"/>
              <a:gd name="connsiteY3" fmla="*/ 7138056 h 7341573"/>
              <a:gd name="connsiteX4" fmla="*/ 0 w 861065"/>
              <a:gd name="connsiteY4" fmla="*/ 0 h 7341573"/>
              <a:gd name="connsiteX0" fmla="*/ 0 w 862842"/>
              <a:gd name="connsiteY0" fmla="*/ 0 h 7341573"/>
              <a:gd name="connsiteX1" fmla="*/ 862842 w 862842"/>
              <a:gd name="connsiteY1" fmla="*/ 241292 h 7341573"/>
              <a:gd name="connsiteX2" fmla="*/ 861065 w 862842"/>
              <a:gd name="connsiteY2" fmla="*/ 7341573 h 7341573"/>
              <a:gd name="connsiteX3" fmla="*/ 46228 w 862842"/>
              <a:gd name="connsiteY3" fmla="*/ 7138056 h 7341573"/>
              <a:gd name="connsiteX4" fmla="*/ 0 w 862842"/>
              <a:gd name="connsiteY4" fmla="*/ 0 h 7341573"/>
              <a:gd name="connsiteX0" fmla="*/ 0 w 872360"/>
              <a:gd name="connsiteY0" fmla="*/ 0 h 7219031"/>
              <a:gd name="connsiteX1" fmla="*/ 872360 w 872360"/>
              <a:gd name="connsiteY1" fmla="*/ 118750 h 7219031"/>
              <a:gd name="connsiteX2" fmla="*/ 870583 w 872360"/>
              <a:gd name="connsiteY2" fmla="*/ 7219031 h 7219031"/>
              <a:gd name="connsiteX3" fmla="*/ 55746 w 872360"/>
              <a:gd name="connsiteY3" fmla="*/ 7015514 h 7219031"/>
              <a:gd name="connsiteX4" fmla="*/ 0 w 872360"/>
              <a:gd name="connsiteY4" fmla="*/ 0 h 7219031"/>
              <a:gd name="connsiteX0" fmla="*/ 0 w 877329"/>
              <a:gd name="connsiteY0" fmla="*/ 0 h 7219031"/>
              <a:gd name="connsiteX1" fmla="*/ 877329 w 877329"/>
              <a:gd name="connsiteY1" fmla="*/ 148143 h 7219031"/>
              <a:gd name="connsiteX2" fmla="*/ 870583 w 877329"/>
              <a:gd name="connsiteY2" fmla="*/ 7219031 h 7219031"/>
              <a:gd name="connsiteX3" fmla="*/ 55746 w 877329"/>
              <a:gd name="connsiteY3" fmla="*/ 7015514 h 7219031"/>
              <a:gd name="connsiteX4" fmla="*/ 0 w 877329"/>
              <a:gd name="connsiteY4" fmla="*/ 0 h 7219031"/>
              <a:gd name="connsiteX0" fmla="*/ 0 w 877329"/>
              <a:gd name="connsiteY0" fmla="*/ 0 h 7219031"/>
              <a:gd name="connsiteX1" fmla="*/ 877329 w 877329"/>
              <a:gd name="connsiteY1" fmla="*/ 148143 h 7219031"/>
              <a:gd name="connsiteX2" fmla="*/ 870583 w 877329"/>
              <a:gd name="connsiteY2" fmla="*/ 7219031 h 7219031"/>
              <a:gd name="connsiteX3" fmla="*/ 55123 w 877329"/>
              <a:gd name="connsiteY3" fmla="*/ 6958177 h 7219031"/>
              <a:gd name="connsiteX4" fmla="*/ 0 w 877329"/>
              <a:gd name="connsiteY4" fmla="*/ 0 h 7219031"/>
              <a:gd name="connsiteX0" fmla="*/ 0 w 881596"/>
              <a:gd name="connsiteY0" fmla="*/ 0 h 7087174"/>
              <a:gd name="connsiteX1" fmla="*/ 877329 w 881596"/>
              <a:gd name="connsiteY1" fmla="*/ 148143 h 7087174"/>
              <a:gd name="connsiteX2" fmla="*/ 881551 w 881596"/>
              <a:gd name="connsiteY2" fmla="*/ 7087174 h 7087174"/>
              <a:gd name="connsiteX3" fmla="*/ 55123 w 881596"/>
              <a:gd name="connsiteY3" fmla="*/ 6958177 h 7087174"/>
              <a:gd name="connsiteX4" fmla="*/ 0 w 881596"/>
              <a:gd name="connsiteY4" fmla="*/ 0 h 7087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596" h="7087174">
                <a:moveTo>
                  <a:pt x="0" y="0"/>
                </a:moveTo>
                <a:lnTo>
                  <a:pt x="877329" y="148143"/>
                </a:lnTo>
                <a:cubicBezTo>
                  <a:pt x="876737" y="2514903"/>
                  <a:pt x="882143" y="4720414"/>
                  <a:pt x="881551" y="7087174"/>
                </a:cubicBezTo>
                <a:lnTo>
                  <a:pt x="55123" y="6958177"/>
                </a:lnTo>
                <a:lnTo>
                  <a:pt x="0" y="0"/>
                </a:lnTo>
                <a:close/>
              </a:path>
            </a:pathLst>
          </a:cu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Graphical user interface&#10;&#10;Description automatically generated with medium confidence">
            <a:extLst>
              <a:ext uri="{FF2B5EF4-FFF2-40B4-BE49-F238E27FC236}">
                <a16:creationId xmlns:a16="http://schemas.microsoft.com/office/drawing/2014/main" id="{8E018E7A-93C6-286F-9DA7-17B5CCC2683F}"/>
              </a:ext>
            </a:extLst>
          </p:cNvPr>
          <p:cNvPicPr>
            <a:picLocks noChangeAspect="1"/>
          </p:cNvPicPr>
          <p:nvPr userDrawn="1"/>
        </p:nvPicPr>
        <p:blipFill>
          <a:blip r:embed="rId3"/>
          <a:stretch>
            <a:fillRect/>
          </a:stretch>
        </p:blipFill>
        <p:spPr>
          <a:xfrm>
            <a:off x="9939711" y="0"/>
            <a:ext cx="2264645" cy="2264645"/>
          </a:xfrm>
          <a:prstGeom prst="rect">
            <a:avLst/>
          </a:prstGeom>
        </p:spPr>
      </p:pic>
      <p:pic>
        <p:nvPicPr>
          <p:cNvPr id="4" name="Picture 3" descr="Logo, icon, company name&#10;&#10;Description automatically generated">
            <a:extLst>
              <a:ext uri="{FF2B5EF4-FFF2-40B4-BE49-F238E27FC236}">
                <a16:creationId xmlns:a16="http://schemas.microsoft.com/office/drawing/2014/main" id="{AF5F417E-1978-CF76-023C-048E9BBCBB42}"/>
              </a:ext>
            </a:extLst>
          </p:cNvPr>
          <p:cNvPicPr>
            <a:picLocks noChangeAspect="1"/>
          </p:cNvPicPr>
          <p:nvPr userDrawn="1"/>
        </p:nvPicPr>
        <p:blipFill>
          <a:blip r:embed="rId4"/>
          <a:stretch>
            <a:fillRect/>
          </a:stretch>
        </p:blipFill>
        <p:spPr>
          <a:xfrm>
            <a:off x="772886" y="5787155"/>
            <a:ext cx="1219859" cy="757493"/>
          </a:xfrm>
          <a:prstGeom prst="rect">
            <a:avLst/>
          </a:prstGeom>
        </p:spPr>
      </p:pic>
    </p:spTree>
    <p:extLst>
      <p:ext uri="{BB962C8B-B14F-4D97-AF65-F5344CB8AC3E}">
        <p14:creationId xmlns:p14="http://schemas.microsoft.com/office/powerpoint/2010/main" val="2271157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BFE4F-4041-81C2-8071-A5F999A6C6E7}"/>
              </a:ext>
            </a:extLst>
          </p:cNvPr>
          <p:cNvSpPr>
            <a:spLocks noGrp="1"/>
          </p:cNvSpPr>
          <p:nvPr>
            <p:ph type="title"/>
          </p:nvPr>
        </p:nvSpPr>
        <p:spPr>
          <a:xfrm>
            <a:off x="519546" y="1044574"/>
            <a:ext cx="10515600" cy="811935"/>
          </a:xfrm>
          <a:prstGeom prst="rect">
            <a:avLst/>
          </a:prstGeom>
        </p:spPr>
        <p:txBody>
          <a:bodyPr/>
          <a:lstStyle>
            <a:lvl1pPr>
              <a:defRPr b="1" i="0">
                <a:solidFill>
                  <a:srgbClr val="0098A0"/>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668F2A59-B552-9D3C-91C0-B27454D8F969}"/>
              </a:ext>
            </a:extLst>
          </p:cNvPr>
          <p:cNvSpPr>
            <a:spLocks noGrp="1"/>
          </p:cNvSpPr>
          <p:nvPr>
            <p:ph idx="1"/>
          </p:nvPr>
        </p:nvSpPr>
        <p:spPr>
          <a:xfrm>
            <a:off x="519546" y="2005012"/>
            <a:ext cx="6504106" cy="4351338"/>
          </a:xfrm>
          <a:prstGeom prst="rect">
            <a:avLst/>
          </a:prstGeom>
        </p:spPr>
        <p:txBody>
          <a:bodyPr/>
          <a:lstStyle>
            <a:lvl1pPr marL="0" indent="0">
              <a:buNone/>
              <a:defRPr b="1">
                <a:solidFill>
                  <a:srgbClr val="5B5958"/>
                </a:solidFill>
                <a:latin typeface="Arial" panose="020B0604020202020204" pitchFamily="34" charset="0"/>
                <a:cs typeface="Arial" panose="020B0604020202020204" pitchFamily="34" charset="0"/>
              </a:defRPr>
            </a:lvl1pPr>
            <a:lvl2pPr>
              <a:defRPr>
                <a:solidFill>
                  <a:schemeClr val="tx1">
                    <a:lumMod val="75000"/>
                    <a:lumOff val="25000"/>
                  </a:schemeClr>
                </a:solidFill>
                <a:latin typeface="Arial" panose="020B0604020202020204" pitchFamily="34" charset="0"/>
                <a:cs typeface="Arial" panose="020B0604020202020204" pitchFamily="34" charset="0"/>
              </a:defRPr>
            </a:lvl2pPr>
            <a:lvl3pPr>
              <a:defRPr>
                <a:solidFill>
                  <a:schemeClr val="tx1">
                    <a:lumMod val="75000"/>
                    <a:lumOff val="25000"/>
                  </a:schemeClr>
                </a:solidFill>
                <a:latin typeface="Arial" panose="020B0604020202020204" pitchFamily="34" charset="0"/>
                <a:cs typeface="Arial" panose="020B0604020202020204" pitchFamily="34" charset="0"/>
              </a:defRPr>
            </a:lvl3pPr>
            <a:lvl4pPr>
              <a:defRPr>
                <a:solidFill>
                  <a:schemeClr val="tx1">
                    <a:lumMod val="75000"/>
                    <a:lumOff val="25000"/>
                  </a:schemeClr>
                </a:solidFill>
                <a:latin typeface="Arial" panose="020B0604020202020204" pitchFamily="34" charset="0"/>
                <a:cs typeface="Arial" panose="020B0604020202020204" pitchFamily="34" charset="0"/>
              </a:defRPr>
            </a:lvl4pPr>
            <a:lvl5pP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riangle 3">
            <a:extLst>
              <a:ext uri="{FF2B5EF4-FFF2-40B4-BE49-F238E27FC236}">
                <a16:creationId xmlns:a16="http://schemas.microsoft.com/office/drawing/2014/main" id="{C4006192-95E2-A8AE-9389-CCDF0A84CE81}"/>
              </a:ext>
            </a:extLst>
          </p:cNvPr>
          <p:cNvSpPr/>
          <p:nvPr userDrawn="1"/>
        </p:nvSpPr>
        <p:spPr>
          <a:xfrm rot="16200000">
            <a:off x="8438855" y="3104853"/>
            <a:ext cx="4458296" cy="3047998"/>
          </a:xfrm>
          <a:custGeom>
            <a:avLst/>
            <a:gdLst>
              <a:gd name="connsiteX0" fmla="*/ 0 w 4458296"/>
              <a:gd name="connsiteY0" fmla="*/ 3538328 h 3538328"/>
              <a:gd name="connsiteX1" fmla="*/ 2229148 w 4458296"/>
              <a:gd name="connsiteY1" fmla="*/ 0 h 3538328"/>
              <a:gd name="connsiteX2" fmla="*/ 4458296 w 4458296"/>
              <a:gd name="connsiteY2" fmla="*/ 3538328 h 3538328"/>
              <a:gd name="connsiteX3" fmla="*/ 0 w 4458296"/>
              <a:gd name="connsiteY3" fmla="*/ 3538328 h 3538328"/>
              <a:gd name="connsiteX0" fmla="*/ 0 w 4458296"/>
              <a:gd name="connsiteY0" fmla="*/ 2160102 h 2160102"/>
              <a:gd name="connsiteX1" fmla="*/ 2374922 w 4458296"/>
              <a:gd name="connsiteY1" fmla="*/ 0 h 2160102"/>
              <a:gd name="connsiteX2" fmla="*/ 4458296 w 4458296"/>
              <a:gd name="connsiteY2" fmla="*/ 2160102 h 2160102"/>
              <a:gd name="connsiteX3" fmla="*/ 0 w 4458296"/>
              <a:gd name="connsiteY3" fmla="*/ 2160102 h 2160102"/>
              <a:gd name="connsiteX0" fmla="*/ 0 w 4458296"/>
              <a:gd name="connsiteY0" fmla="*/ 3047998 h 3047998"/>
              <a:gd name="connsiteX1" fmla="*/ 1632800 w 4458296"/>
              <a:gd name="connsiteY1" fmla="*/ 0 h 3047998"/>
              <a:gd name="connsiteX2" fmla="*/ 4458296 w 4458296"/>
              <a:gd name="connsiteY2" fmla="*/ 3047998 h 3047998"/>
              <a:gd name="connsiteX3" fmla="*/ 0 w 4458296"/>
              <a:gd name="connsiteY3" fmla="*/ 3047998 h 3047998"/>
            </a:gdLst>
            <a:ahLst/>
            <a:cxnLst>
              <a:cxn ang="0">
                <a:pos x="connsiteX0" y="connsiteY0"/>
              </a:cxn>
              <a:cxn ang="0">
                <a:pos x="connsiteX1" y="connsiteY1"/>
              </a:cxn>
              <a:cxn ang="0">
                <a:pos x="connsiteX2" y="connsiteY2"/>
              </a:cxn>
              <a:cxn ang="0">
                <a:pos x="connsiteX3" y="connsiteY3"/>
              </a:cxn>
            </a:cxnLst>
            <a:rect l="l" t="t" r="r" b="b"/>
            <a:pathLst>
              <a:path w="4458296" h="3047998">
                <a:moveTo>
                  <a:pt x="0" y="3047998"/>
                </a:moveTo>
                <a:lnTo>
                  <a:pt x="1632800" y="0"/>
                </a:lnTo>
                <a:lnTo>
                  <a:pt x="4458296" y="3047998"/>
                </a:lnTo>
                <a:lnTo>
                  <a:pt x="0" y="3047998"/>
                </a:lnTo>
                <a:close/>
              </a:path>
            </a:pathLst>
          </a:custGeom>
          <a:solidFill>
            <a:srgbClr val="CACACA">
              <a:alpha val="2473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9722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ntent - Modu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BFE4F-4041-81C2-8071-A5F999A6C6E7}"/>
              </a:ext>
            </a:extLst>
          </p:cNvPr>
          <p:cNvSpPr>
            <a:spLocks noGrp="1"/>
          </p:cNvSpPr>
          <p:nvPr>
            <p:ph type="title"/>
          </p:nvPr>
        </p:nvSpPr>
        <p:spPr>
          <a:xfrm>
            <a:off x="519546" y="1760191"/>
            <a:ext cx="10515600" cy="811935"/>
          </a:xfrm>
          <a:prstGeom prst="rect">
            <a:avLst/>
          </a:prstGeom>
        </p:spPr>
        <p:txBody>
          <a:bodyPr/>
          <a:lstStyle>
            <a:lvl1pPr>
              <a:defRPr b="1" i="0">
                <a:solidFill>
                  <a:srgbClr val="0098A0"/>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668F2A59-B552-9D3C-91C0-B27454D8F969}"/>
              </a:ext>
            </a:extLst>
          </p:cNvPr>
          <p:cNvSpPr>
            <a:spLocks noGrp="1"/>
          </p:cNvSpPr>
          <p:nvPr>
            <p:ph idx="1"/>
          </p:nvPr>
        </p:nvSpPr>
        <p:spPr>
          <a:xfrm>
            <a:off x="519546" y="2720629"/>
            <a:ext cx="10515600" cy="3252788"/>
          </a:xfrm>
          <a:prstGeom prst="rect">
            <a:avLst/>
          </a:prstGeom>
        </p:spPr>
        <p:txBody>
          <a:bodyPr/>
          <a:lstStyle>
            <a:lvl1pPr marL="0" indent="0">
              <a:buNone/>
              <a:defRPr b="1">
                <a:solidFill>
                  <a:srgbClr val="5B5958"/>
                </a:solidFill>
                <a:latin typeface="Arial" panose="020B0604020202020204" pitchFamily="34" charset="0"/>
                <a:cs typeface="Arial" panose="020B0604020202020204" pitchFamily="34" charset="0"/>
              </a:defRPr>
            </a:lvl1pPr>
            <a:lvl2pPr>
              <a:defRPr>
                <a:solidFill>
                  <a:schemeClr val="tx1">
                    <a:lumMod val="75000"/>
                    <a:lumOff val="25000"/>
                  </a:schemeClr>
                </a:solidFill>
                <a:latin typeface="Arial" panose="020B0604020202020204" pitchFamily="34" charset="0"/>
                <a:cs typeface="Arial" panose="020B0604020202020204" pitchFamily="34" charset="0"/>
              </a:defRPr>
            </a:lvl2pPr>
            <a:lvl3pPr>
              <a:defRPr>
                <a:solidFill>
                  <a:schemeClr val="tx1">
                    <a:lumMod val="75000"/>
                    <a:lumOff val="25000"/>
                  </a:schemeClr>
                </a:solidFill>
                <a:latin typeface="Arial" panose="020B0604020202020204" pitchFamily="34" charset="0"/>
                <a:cs typeface="Arial" panose="020B0604020202020204" pitchFamily="34" charset="0"/>
              </a:defRPr>
            </a:lvl3pPr>
            <a:lvl4pPr>
              <a:defRPr>
                <a:solidFill>
                  <a:schemeClr val="tx1">
                    <a:lumMod val="75000"/>
                    <a:lumOff val="25000"/>
                  </a:schemeClr>
                </a:solidFill>
                <a:latin typeface="Arial" panose="020B0604020202020204" pitchFamily="34" charset="0"/>
                <a:cs typeface="Arial" panose="020B0604020202020204" pitchFamily="34" charset="0"/>
              </a:defRPr>
            </a:lvl4pPr>
            <a:lvl5pP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Box 3">
            <a:extLst>
              <a:ext uri="{FF2B5EF4-FFF2-40B4-BE49-F238E27FC236}">
                <a16:creationId xmlns:a16="http://schemas.microsoft.com/office/drawing/2014/main" id="{8E865783-1FCB-0AB3-E276-D83AAC89221F}"/>
              </a:ext>
            </a:extLst>
          </p:cNvPr>
          <p:cNvSpPr txBox="1"/>
          <p:nvPr userDrawn="1"/>
        </p:nvSpPr>
        <p:spPr>
          <a:xfrm>
            <a:off x="519546" y="974035"/>
            <a:ext cx="1865845" cy="523220"/>
          </a:xfrm>
          <a:prstGeom prst="rect">
            <a:avLst/>
          </a:prstGeom>
          <a:solidFill>
            <a:srgbClr val="0098A0"/>
          </a:solid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Module 1</a:t>
            </a:r>
          </a:p>
        </p:txBody>
      </p:sp>
    </p:spTree>
    <p:extLst>
      <p:ext uri="{BB962C8B-B14F-4D97-AF65-F5344CB8AC3E}">
        <p14:creationId xmlns:p14="http://schemas.microsoft.com/office/powerpoint/2010/main" val="18852944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Content - Modu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BFE4F-4041-81C2-8071-A5F999A6C6E7}"/>
              </a:ext>
            </a:extLst>
          </p:cNvPr>
          <p:cNvSpPr>
            <a:spLocks noGrp="1"/>
          </p:cNvSpPr>
          <p:nvPr>
            <p:ph type="title"/>
          </p:nvPr>
        </p:nvSpPr>
        <p:spPr>
          <a:xfrm>
            <a:off x="519546" y="1760191"/>
            <a:ext cx="10515600" cy="811935"/>
          </a:xfrm>
          <a:prstGeom prst="rect">
            <a:avLst/>
          </a:prstGeom>
        </p:spPr>
        <p:txBody>
          <a:bodyPr/>
          <a:lstStyle>
            <a:lvl1pPr>
              <a:defRPr b="1" i="0">
                <a:solidFill>
                  <a:srgbClr val="0098A0"/>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668F2A59-B552-9D3C-91C0-B27454D8F969}"/>
              </a:ext>
            </a:extLst>
          </p:cNvPr>
          <p:cNvSpPr>
            <a:spLocks noGrp="1"/>
          </p:cNvSpPr>
          <p:nvPr>
            <p:ph idx="1"/>
          </p:nvPr>
        </p:nvSpPr>
        <p:spPr>
          <a:xfrm>
            <a:off x="519546" y="2720629"/>
            <a:ext cx="10515600" cy="3252788"/>
          </a:xfrm>
          <a:prstGeom prst="rect">
            <a:avLst/>
          </a:prstGeom>
        </p:spPr>
        <p:txBody>
          <a:bodyPr/>
          <a:lstStyle>
            <a:lvl1pPr marL="0" indent="0">
              <a:buNone/>
              <a:defRPr b="1">
                <a:solidFill>
                  <a:srgbClr val="5B5958"/>
                </a:solidFill>
                <a:latin typeface="Arial" panose="020B0604020202020204" pitchFamily="34" charset="0"/>
                <a:cs typeface="Arial" panose="020B0604020202020204" pitchFamily="34" charset="0"/>
              </a:defRPr>
            </a:lvl1pPr>
            <a:lvl2pPr>
              <a:defRPr>
                <a:solidFill>
                  <a:schemeClr val="tx1">
                    <a:lumMod val="75000"/>
                    <a:lumOff val="25000"/>
                  </a:schemeClr>
                </a:solidFill>
                <a:latin typeface="Arial" panose="020B0604020202020204" pitchFamily="34" charset="0"/>
                <a:cs typeface="Arial" panose="020B0604020202020204" pitchFamily="34" charset="0"/>
              </a:defRPr>
            </a:lvl2pPr>
            <a:lvl3pPr>
              <a:defRPr>
                <a:solidFill>
                  <a:schemeClr val="tx1">
                    <a:lumMod val="75000"/>
                    <a:lumOff val="25000"/>
                  </a:schemeClr>
                </a:solidFill>
                <a:latin typeface="Arial" panose="020B0604020202020204" pitchFamily="34" charset="0"/>
                <a:cs typeface="Arial" panose="020B0604020202020204" pitchFamily="34" charset="0"/>
              </a:defRPr>
            </a:lvl3pPr>
            <a:lvl4pPr>
              <a:defRPr>
                <a:solidFill>
                  <a:schemeClr val="tx1">
                    <a:lumMod val="75000"/>
                    <a:lumOff val="25000"/>
                  </a:schemeClr>
                </a:solidFill>
                <a:latin typeface="Arial" panose="020B0604020202020204" pitchFamily="34" charset="0"/>
                <a:cs typeface="Arial" panose="020B0604020202020204" pitchFamily="34" charset="0"/>
              </a:defRPr>
            </a:lvl4pPr>
            <a:lvl5pP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Box 3">
            <a:extLst>
              <a:ext uri="{FF2B5EF4-FFF2-40B4-BE49-F238E27FC236}">
                <a16:creationId xmlns:a16="http://schemas.microsoft.com/office/drawing/2014/main" id="{8E865783-1FCB-0AB3-E276-D83AAC89221F}"/>
              </a:ext>
            </a:extLst>
          </p:cNvPr>
          <p:cNvSpPr txBox="1"/>
          <p:nvPr userDrawn="1"/>
        </p:nvSpPr>
        <p:spPr>
          <a:xfrm>
            <a:off x="519546" y="974035"/>
            <a:ext cx="1865845" cy="523220"/>
          </a:xfrm>
          <a:prstGeom prst="rect">
            <a:avLst/>
          </a:prstGeom>
          <a:solidFill>
            <a:srgbClr val="0098A0"/>
          </a:solid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Module 2</a:t>
            </a:r>
          </a:p>
        </p:txBody>
      </p:sp>
    </p:spTree>
    <p:extLst>
      <p:ext uri="{BB962C8B-B14F-4D97-AF65-F5344CB8AC3E}">
        <p14:creationId xmlns:p14="http://schemas.microsoft.com/office/powerpoint/2010/main" val="24348347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Content - Modu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BFE4F-4041-81C2-8071-A5F999A6C6E7}"/>
              </a:ext>
            </a:extLst>
          </p:cNvPr>
          <p:cNvSpPr>
            <a:spLocks noGrp="1"/>
          </p:cNvSpPr>
          <p:nvPr>
            <p:ph type="title"/>
          </p:nvPr>
        </p:nvSpPr>
        <p:spPr>
          <a:xfrm>
            <a:off x="519546" y="1760191"/>
            <a:ext cx="10515600" cy="811935"/>
          </a:xfrm>
          <a:prstGeom prst="rect">
            <a:avLst/>
          </a:prstGeom>
        </p:spPr>
        <p:txBody>
          <a:bodyPr/>
          <a:lstStyle>
            <a:lvl1pPr>
              <a:defRPr b="1" i="0">
                <a:solidFill>
                  <a:srgbClr val="0098A0"/>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668F2A59-B552-9D3C-91C0-B27454D8F969}"/>
              </a:ext>
            </a:extLst>
          </p:cNvPr>
          <p:cNvSpPr>
            <a:spLocks noGrp="1"/>
          </p:cNvSpPr>
          <p:nvPr>
            <p:ph idx="1"/>
          </p:nvPr>
        </p:nvSpPr>
        <p:spPr>
          <a:xfrm>
            <a:off x="519546" y="2720629"/>
            <a:ext cx="10515600" cy="3252788"/>
          </a:xfrm>
          <a:prstGeom prst="rect">
            <a:avLst/>
          </a:prstGeom>
        </p:spPr>
        <p:txBody>
          <a:bodyPr/>
          <a:lstStyle>
            <a:lvl1pPr marL="0" indent="0">
              <a:buNone/>
              <a:defRPr b="1">
                <a:solidFill>
                  <a:srgbClr val="5B5958"/>
                </a:solidFill>
                <a:latin typeface="Arial" panose="020B0604020202020204" pitchFamily="34" charset="0"/>
                <a:cs typeface="Arial" panose="020B0604020202020204" pitchFamily="34" charset="0"/>
              </a:defRPr>
            </a:lvl1pPr>
            <a:lvl2pPr>
              <a:defRPr>
                <a:solidFill>
                  <a:schemeClr val="tx1">
                    <a:lumMod val="75000"/>
                    <a:lumOff val="25000"/>
                  </a:schemeClr>
                </a:solidFill>
                <a:latin typeface="Arial" panose="020B0604020202020204" pitchFamily="34" charset="0"/>
                <a:cs typeface="Arial" panose="020B0604020202020204" pitchFamily="34" charset="0"/>
              </a:defRPr>
            </a:lvl2pPr>
            <a:lvl3pPr>
              <a:defRPr>
                <a:solidFill>
                  <a:schemeClr val="tx1">
                    <a:lumMod val="75000"/>
                    <a:lumOff val="25000"/>
                  </a:schemeClr>
                </a:solidFill>
                <a:latin typeface="Arial" panose="020B0604020202020204" pitchFamily="34" charset="0"/>
                <a:cs typeface="Arial" panose="020B0604020202020204" pitchFamily="34" charset="0"/>
              </a:defRPr>
            </a:lvl3pPr>
            <a:lvl4pPr>
              <a:defRPr>
                <a:solidFill>
                  <a:schemeClr val="tx1">
                    <a:lumMod val="75000"/>
                    <a:lumOff val="25000"/>
                  </a:schemeClr>
                </a:solidFill>
                <a:latin typeface="Arial" panose="020B0604020202020204" pitchFamily="34" charset="0"/>
                <a:cs typeface="Arial" panose="020B0604020202020204" pitchFamily="34" charset="0"/>
              </a:defRPr>
            </a:lvl4pPr>
            <a:lvl5pP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Box 3">
            <a:extLst>
              <a:ext uri="{FF2B5EF4-FFF2-40B4-BE49-F238E27FC236}">
                <a16:creationId xmlns:a16="http://schemas.microsoft.com/office/drawing/2014/main" id="{8E865783-1FCB-0AB3-E276-D83AAC89221F}"/>
              </a:ext>
            </a:extLst>
          </p:cNvPr>
          <p:cNvSpPr txBox="1"/>
          <p:nvPr userDrawn="1"/>
        </p:nvSpPr>
        <p:spPr>
          <a:xfrm>
            <a:off x="519546" y="974035"/>
            <a:ext cx="1865845" cy="523220"/>
          </a:xfrm>
          <a:prstGeom prst="rect">
            <a:avLst/>
          </a:prstGeom>
          <a:solidFill>
            <a:srgbClr val="0098A0"/>
          </a:solid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Module 3</a:t>
            </a:r>
          </a:p>
        </p:txBody>
      </p:sp>
    </p:spTree>
    <p:extLst>
      <p:ext uri="{BB962C8B-B14F-4D97-AF65-F5344CB8AC3E}">
        <p14:creationId xmlns:p14="http://schemas.microsoft.com/office/powerpoint/2010/main" val="42685918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Content - Modu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BFE4F-4041-81C2-8071-A5F999A6C6E7}"/>
              </a:ext>
            </a:extLst>
          </p:cNvPr>
          <p:cNvSpPr>
            <a:spLocks noGrp="1"/>
          </p:cNvSpPr>
          <p:nvPr>
            <p:ph type="title"/>
          </p:nvPr>
        </p:nvSpPr>
        <p:spPr>
          <a:xfrm>
            <a:off x="519546" y="1760191"/>
            <a:ext cx="10515600" cy="811935"/>
          </a:xfrm>
          <a:prstGeom prst="rect">
            <a:avLst/>
          </a:prstGeom>
        </p:spPr>
        <p:txBody>
          <a:bodyPr/>
          <a:lstStyle>
            <a:lvl1pPr>
              <a:defRPr b="1" i="0">
                <a:solidFill>
                  <a:srgbClr val="0098A0"/>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668F2A59-B552-9D3C-91C0-B27454D8F969}"/>
              </a:ext>
            </a:extLst>
          </p:cNvPr>
          <p:cNvSpPr>
            <a:spLocks noGrp="1"/>
          </p:cNvSpPr>
          <p:nvPr>
            <p:ph idx="1"/>
          </p:nvPr>
        </p:nvSpPr>
        <p:spPr>
          <a:xfrm>
            <a:off x="519546" y="2720629"/>
            <a:ext cx="10515600" cy="3252788"/>
          </a:xfrm>
          <a:prstGeom prst="rect">
            <a:avLst/>
          </a:prstGeom>
        </p:spPr>
        <p:txBody>
          <a:bodyPr/>
          <a:lstStyle>
            <a:lvl1pPr marL="0" indent="0">
              <a:buNone/>
              <a:defRPr b="1">
                <a:solidFill>
                  <a:srgbClr val="5B5958"/>
                </a:solidFill>
                <a:latin typeface="Arial" panose="020B0604020202020204" pitchFamily="34" charset="0"/>
                <a:cs typeface="Arial" panose="020B0604020202020204" pitchFamily="34" charset="0"/>
              </a:defRPr>
            </a:lvl1pPr>
            <a:lvl2pPr>
              <a:defRPr>
                <a:solidFill>
                  <a:schemeClr val="tx1">
                    <a:lumMod val="75000"/>
                    <a:lumOff val="25000"/>
                  </a:schemeClr>
                </a:solidFill>
                <a:latin typeface="Arial" panose="020B0604020202020204" pitchFamily="34" charset="0"/>
                <a:cs typeface="Arial" panose="020B0604020202020204" pitchFamily="34" charset="0"/>
              </a:defRPr>
            </a:lvl2pPr>
            <a:lvl3pPr>
              <a:defRPr>
                <a:solidFill>
                  <a:schemeClr val="tx1">
                    <a:lumMod val="75000"/>
                    <a:lumOff val="25000"/>
                  </a:schemeClr>
                </a:solidFill>
                <a:latin typeface="Arial" panose="020B0604020202020204" pitchFamily="34" charset="0"/>
                <a:cs typeface="Arial" panose="020B0604020202020204" pitchFamily="34" charset="0"/>
              </a:defRPr>
            </a:lvl3pPr>
            <a:lvl4pPr>
              <a:defRPr>
                <a:solidFill>
                  <a:schemeClr val="tx1">
                    <a:lumMod val="75000"/>
                    <a:lumOff val="25000"/>
                  </a:schemeClr>
                </a:solidFill>
                <a:latin typeface="Arial" panose="020B0604020202020204" pitchFamily="34" charset="0"/>
                <a:cs typeface="Arial" panose="020B0604020202020204" pitchFamily="34" charset="0"/>
              </a:defRPr>
            </a:lvl4pPr>
            <a:lvl5pP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Box 3">
            <a:extLst>
              <a:ext uri="{FF2B5EF4-FFF2-40B4-BE49-F238E27FC236}">
                <a16:creationId xmlns:a16="http://schemas.microsoft.com/office/drawing/2014/main" id="{8E865783-1FCB-0AB3-E276-D83AAC89221F}"/>
              </a:ext>
            </a:extLst>
          </p:cNvPr>
          <p:cNvSpPr txBox="1"/>
          <p:nvPr userDrawn="1"/>
        </p:nvSpPr>
        <p:spPr>
          <a:xfrm>
            <a:off x="519546" y="974035"/>
            <a:ext cx="1865845" cy="523220"/>
          </a:xfrm>
          <a:prstGeom prst="rect">
            <a:avLst/>
          </a:prstGeom>
          <a:solidFill>
            <a:srgbClr val="0098A0"/>
          </a:solid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Module 4</a:t>
            </a:r>
          </a:p>
        </p:txBody>
      </p:sp>
    </p:spTree>
    <p:extLst>
      <p:ext uri="{BB962C8B-B14F-4D97-AF65-F5344CB8AC3E}">
        <p14:creationId xmlns:p14="http://schemas.microsoft.com/office/powerpoint/2010/main" val="30404483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Content - ai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BFE4F-4041-81C2-8071-A5F999A6C6E7}"/>
              </a:ext>
            </a:extLst>
          </p:cNvPr>
          <p:cNvSpPr>
            <a:spLocks noGrp="1"/>
          </p:cNvSpPr>
          <p:nvPr>
            <p:ph type="title"/>
          </p:nvPr>
        </p:nvSpPr>
        <p:spPr>
          <a:xfrm>
            <a:off x="519546" y="1044574"/>
            <a:ext cx="10515600" cy="811935"/>
          </a:xfrm>
          <a:prstGeom prst="rect">
            <a:avLst/>
          </a:prstGeom>
        </p:spPr>
        <p:txBody>
          <a:bodyPr/>
          <a:lstStyle>
            <a:lvl1pPr>
              <a:defRPr b="1" i="0">
                <a:solidFill>
                  <a:srgbClr val="0098A0"/>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668F2A59-B552-9D3C-91C0-B27454D8F969}"/>
              </a:ext>
            </a:extLst>
          </p:cNvPr>
          <p:cNvSpPr>
            <a:spLocks noGrp="1"/>
          </p:cNvSpPr>
          <p:nvPr>
            <p:ph idx="1" hasCustomPrompt="1"/>
          </p:nvPr>
        </p:nvSpPr>
        <p:spPr>
          <a:xfrm>
            <a:off x="519546" y="2005012"/>
            <a:ext cx="11208628" cy="1930884"/>
          </a:xfrm>
          <a:prstGeom prst="rect">
            <a:avLst/>
          </a:prstGeom>
          <a:ln w="19050">
            <a:solidFill>
              <a:srgbClr val="0098A0"/>
            </a:solidFill>
          </a:ln>
        </p:spPr>
        <p:txBody>
          <a:bodyPr/>
          <a:lstStyle>
            <a:lvl1pPr marL="0" indent="0">
              <a:buNone/>
              <a:defRPr b="1">
                <a:solidFill>
                  <a:srgbClr val="0098A0"/>
                </a:solidFill>
                <a:latin typeface="Arial" panose="020B0604020202020204" pitchFamily="34" charset="0"/>
                <a:cs typeface="Arial" panose="020B0604020202020204" pitchFamily="34" charset="0"/>
              </a:defRPr>
            </a:lvl1pPr>
            <a:lvl2pPr marL="457200" indent="0">
              <a:buFont typeface="Wingdings" pitchFamily="2" charset="2"/>
              <a:buNone/>
              <a:defRPr>
                <a:solidFill>
                  <a:schemeClr val="tx1">
                    <a:lumMod val="75000"/>
                    <a:lumOff val="25000"/>
                  </a:schemeClr>
                </a:solidFill>
                <a:latin typeface="Arial" panose="020B0604020202020204" pitchFamily="34" charset="0"/>
                <a:cs typeface="Arial" panose="020B0604020202020204" pitchFamily="34" charset="0"/>
              </a:defRPr>
            </a:lvl2pPr>
            <a:lvl3pPr marL="914400" indent="0">
              <a:buFont typeface="Wingdings" pitchFamily="2" charset="2"/>
              <a:buNone/>
              <a:defRPr>
                <a:solidFill>
                  <a:schemeClr val="tx1">
                    <a:lumMod val="75000"/>
                    <a:lumOff val="25000"/>
                  </a:schemeClr>
                </a:solidFill>
                <a:latin typeface="Arial" panose="020B0604020202020204" pitchFamily="34" charset="0"/>
                <a:cs typeface="Arial" panose="020B0604020202020204" pitchFamily="34" charset="0"/>
              </a:defRPr>
            </a:lvl3pPr>
            <a:lvl4pPr marL="1371600" indent="0">
              <a:buFont typeface="Wingdings" pitchFamily="2" charset="2"/>
              <a:buNone/>
              <a:defRPr>
                <a:solidFill>
                  <a:schemeClr val="tx1">
                    <a:lumMod val="75000"/>
                    <a:lumOff val="25000"/>
                  </a:schemeClr>
                </a:solidFill>
                <a:latin typeface="Arial" panose="020B0604020202020204" pitchFamily="34" charset="0"/>
                <a:cs typeface="Arial" panose="020B0604020202020204" pitchFamily="34" charset="0"/>
              </a:defRPr>
            </a:lvl4pPr>
            <a:lvl5pPr marL="1828800" indent="0">
              <a:buFont typeface="Wingdings" pitchFamily="2" charset="2"/>
              <a:buNone/>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GB" dirty="0"/>
              <a:t>Aim</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055139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estions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73D7E64-6542-D13F-39E4-CD72C1C86456}"/>
              </a:ext>
            </a:extLst>
          </p:cNvPr>
          <p:cNvSpPr/>
          <p:nvPr userDrawn="1"/>
        </p:nvSpPr>
        <p:spPr>
          <a:xfrm>
            <a:off x="0" y="0"/>
            <a:ext cx="12192000" cy="685800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C618C207-6F0A-76AF-2CA9-3D695C8170DE}"/>
              </a:ext>
            </a:extLst>
          </p:cNvPr>
          <p:cNvPicPr>
            <a:picLocks noChangeAspect="1"/>
          </p:cNvPicPr>
          <p:nvPr userDrawn="1"/>
        </p:nvPicPr>
        <p:blipFill>
          <a:blip r:embed="rId2"/>
          <a:srcRect/>
          <a:stretch/>
        </p:blipFill>
        <p:spPr>
          <a:xfrm>
            <a:off x="-2" y="-2"/>
            <a:ext cx="12192001" cy="6858000"/>
          </a:xfrm>
          <a:prstGeom prst="rect">
            <a:avLst/>
          </a:prstGeom>
        </p:spPr>
      </p:pic>
      <p:sp>
        <p:nvSpPr>
          <p:cNvPr id="11" name="Snip Same-side Corner of Rectangle 10">
            <a:extLst>
              <a:ext uri="{FF2B5EF4-FFF2-40B4-BE49-F238E27FC236}">
                <a16:creationId xmlns:a16="http://schemas.microsoft.com/office/drawing/2014/main" id="{01CFD87A-3577-F0F9-C1E5-96A0BAECDC95}"/>
              </a:ext>
            </a:extLst>
          </p:cNvPr>
          <p:cNvSpPr/>
          <p:nvPr userDrawn="1"/>
        </p:nvSpPr>
        <p:spPr>
          <a:xfrm rot="18900000">
            <a:off x="422925" y="494414"/>
            <a:ext cx="5016481" cy="4869035"/>
          </a:xfrm>
          <a:prstGeom prst="snip2SameRect">
            <a:avLst/>
          </a:prstGeom>
          <a:solidFill>
            <a:schemeClr val="bg1"/>
          </a:solidFill>
          <a:ln w="38100">
            <a:solidFill>
              <a:srgbClr val="0098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a:extLst>
              <a:ext uri="{FF2B5EF4-FFF2-40B4-BE49-F238E27FC236}">
                <a16:creationId xmlns:a16="http://schemas.microsoft.com/office/drawing/2014/main" id="{A3256233-5E67-8F70-77F9-4EB205AAC194}"/>
              </a:ext>
            </a:extLst>
          </p:cNvPr>
          <p:cNvSpPr>
            <a:spLocks noGrp="1"/>
          </p:cNvSpPr>
          <p:nvPr>
            <p:ph type="body" idx="1"/>
          </p:nvPr>
        </p:nvSpPr>
        <p:spPr>
          <a:xfrm>
            <a:off x="839789" y="1681163"/>
            <a:ext cx="4182786" cy="823912"/>
          </a:xfrm>
          <a:prstGeom prst="rect">
            <a:avLst/>
          </a:prstGeom>
        </p:spPr>
        <p:txBody>
          <a:bodyPr anchor="b"/>
          <a:lstStyle>
            <a:lvl1pPr marL="0" indent="0" algn="ctr">
              <a:buNone/>
              <a:defRPr sz="2400" b="1">
                <a:solidFill>
                  <a:srgbClr val="0098A0"/>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Tree>
    <p:extLst>
      <p:ext uri="{BB962C8B-B14F-4D97-AF65-F5344CB8AC3E}">
        <p14:creationId xmlns:p14="http://schemas.microsoft.com/office/powerpoint/2010/main" val="2487734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estion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73D7E64-6542-D13F-39E4-CD72C1C86456}"/>
              </a:ext>
            </a:extLst>
          </p:cNvPr>
          <p:cNvSpPr/>
          <p:nvPr userDrawn="1"/>
        </p:nvSpPr>
        <p:spPr>
          <a:xfrm>
            <a:off x="0" y="0"/>
            <a:ext cx="12192000" cy="6858001"/>
          </a:xfrm>
          <a:prstGeom prst="rect">
            <a:avLst/>
          </a:prstGeom>
          <a:solidFill>
            <a:srgbClr val="0098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C618C207-6F0A-76AF-2CA9-3D695C8170DE}"/>
              </a:ext>
            </a:extLst>
          </p:cNvPr>
          <p:cNvPicPr>
            <a:picLocks noChangeAspect="1"/>
          </p:cNvPicPr>
          <p:nvPr userDrawn="1"/>
        </p:nvPicPr>
        <p:blipFill>
          <a:blip r:embed="rId2"/>
          <a:srcRect/>
          <a:stretch/>
        </p:blipFill>
        <p:spPr>
          <a:xfrm>
            <a:off x="-1" y="0"/>
            <a:ext cx="12192000" cy="6858000"/>
          </a:xfrm>
          <a:prstGeom prst="rect">
            <a:avLst/>
          </a:prstGeom>
        </p:spPr>
      </p:pic>
      <p:sp>
        <p:nvSpPr>
          <p:cNvPr id="11" name="Snip Same-side Corner of Rectangle 10">
            <a:extLst>
              <a:ext uri="{FF2B5EF4-FFF2-40B4-BE49-F238E27FC236}">
                <a16:creationId xmlns:a16="http://schemas.microsoft.com/office/drawing/2014/main" id="{01CFD87A-3577-F0F9-C1E5-96A0BAECDC95}"/>
              </a:ext>
            </a:extLst>
          </p:cNvPr>
          <p:cNvSpPr/>
          <p:nvPr userDrawn="1"/>
        </p:nvSpPr>
        <p:spPr>
          <a:xfrm rot="2700000">
            <a:off x="6769669" y="507666"/>
            <a:ext cx="5016481" cy="4869035"/>
          </a:xfrm>
          <a:prstGeom prst="snip2SameRect">
            <a:avLst/>
          </a:prstGeom>
          <a:solidFill>
            <a:schemeClr val="bg1"/>
          </a:solidFill>
          <a:ln w="38100">
            <a:solidFill>
              <a:srgbClr val="005E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a:extLst>
              <a:ext uri="{FF2B5EF4-FFF2-40B4-BE49-F238E27FC236}">
                <a16:creationId xmlns:a16="http://schemas.microsoft.com/office/drawing/2014/main" id="{A3256233-5E67-8F70-77F9-4EB205AAC194}"/>
              </a:ext>
            </a:extLst>
          </p:cNvPr>
          <p:cNvSpPr>
            <a:spLocks noGrp="1"/>
          </p:cNvSpPr>
          <p:nvPr>
            <p:ph type="body" idx="1"/>
          </p:nvPr>
        </p:nvSpPr>
        <p:spPr>
          <a:xfrm>
            <a:off x="7186516" y="1654445"/>
            <a:ext cx="4182786" cy="823912"/>
          </a:xfrm>
          <a:prstGeom prst="rect">
            <a:avLst/>
          </a:prstGeom>
        </p:spPr>
        <p:txBody>
          <a:bodyPr anchor="b"/>
          <a:lstStyle>
            <a:lvl1pPr marL="0" indent="0" algn="ctr">
              <a:buNone/>
              <a:defRPr sz="2400" b="1">
                <a:solidFill>
                  <a:srgbClr val="005EB8"/>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Tree>
    <p:extLst>
      <p:ext uri="{BB962C8B-B14F-4D97-AF65-F5344CB8AC3E}">
        <p14:creationId xmlns:p14="http://schemas.microsoft.com/office/powerpoint/2010/main" val="1322133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3313210-6ED9-BA1A-7A79-0FE7853093F5}"/>
              </a:ext>
            </a:extLst>
          </p:cNvPr>
          <p:cNvSpPr/>
          <p:nvPr userDrawn="1"/>
        </p:nvSpPr>
        <p:spPr>
          <a:xfrm rot="16200000">
            <a:off x="5386344" y="-5386345"/>
            <a:ext cx="410179" cy="11182865"/>
          </a:xfrm>
          <a:prstGeom prst="rect">
            <a:avLst/>
          </a:prstGeom>
          <a:solidFill>
            <a:srgbClr val="CA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E789514-925F-BC9F-463F-C0E9A1FF9980}"/>
              </a:ext>
            </a:extLst>
          </p:cNvPr>
          <p:cNvSpPr/>
          <p:nvPr userDrawn="1"/>
        </p:nvSpPr>
        <p:spPr>
          <a:xfrm rot="2700000">
            <a:off x="11587657" y="-161492"/>
            <a:ext cx="573284" cy="757247"/>
          </a:xfrm>
          <a:custGeom>
            <a:avLst/>
            <a:gdLst>
              <a:gd name="connsiteX0" fmla="*/ 0 w 494270"/>
              <a:gd name="connsiteY0" fmla="*/ 0 h 798058"/>
              <a:gd name="connsiteX1" fmla="*/ 494270 w 494270"/>
              <a:gd name="connsiteY1" fmla="*/ 0 h 798058"/>
              <a:gd name="connsiteX2" fmla="*/ 494270 w 494270"/>
              <a:gd name="connsiteY2" fmla="*/ 798058 h 798058"/>
              <a:gd name="connsiteX3" fmla="*/ 0 w 494270"/>
              <a:gd name="connsiteY3" fmla="*/ 798058 h 798058"/>
              <a:gd name="connsiteX4" fmla="*/ 0 w 494270"/>
              <a:gd name="connsiteY4" fmla="*/ 0 h 798058"/>
              <a:gd name="connsiteX0" fmla="*/ 8288 w 494270"/>
              <a:gd name="connsiteY0" fmla="*/ 290133 h 798058"/>
              <a:gd name="connsiteX1" fmla="*/ 494270 w 494270"/>
              <a:gd name="connsiteY1" fmla="*/ 0 h 798058"/>
              <a:gd name="connsiteX2" fmla="*/ 494270 w 494270"/>
              <a:gd name="connsiteY2" fmla="*/ 798058 h 798058"/>
              <a:gd name="connsiteX3" fmla="*/ 0 w 494270"/>
              <a:gd name="connsiteY3" fmla="*/ 798058 h 798058"/>
              <a:gd name="connsiteX4" fmla="*/ 8288 w 494270"/>
              <a:gd name="connsiteY4" fmla="*/ 290133 h 798058"/>
              <a:gd name="connsiteX0" fmla="*/ 8288 w 494270"/>
              <a:gd name="connsiteY0" fmla="*/ 389606 h 897531"/>
              <a:gd name="connsiteX1" fmla="*/ 494270 w 494270"/>
              <a:gd name="connsiteY1" fmla="*/ 0 h 897531"/>
              <a:gd name="connsiteX2" fmla="*/ 494270 w 494270"/>
              <a:gd name="connsiteY2" fmla="*/ 897531 h 897531"/>
              <a:gd name="connsiteX3" fmla="*/ 0 w 494270"/>
              <a:gd name="connsiteY3" fmla="*/ 897531 h 897531"/>
              <a:gd name="connsiteX4" fmla="*/ 8288 w 494270"/>
              <a:gd name="connsiteY4" fmla="*/ 389606 h 897531"/>
              <a:gd name="connsiteX0" fmla="*/ 8288 w 506966"/>
              <a:gd name="connsiteY0" fmla="*/ 389606 h 897531"/>
              <a:gd name="connsiteX1" fmla="*/ 494270 w 506966"/>
              <a:gd name="connsiteY1" fmla="*/ 0 h 897531"/>
              <a:gd name="connsiteX2" fmla="*/ 506966 w 506966"/>
              <a:gd name="connsiteY2" fmla="*/ 439146 h 897531"/>
              <a:gd name="connsiteX3" fmla="*/ 494270 w 506966"/>
              <a:gd name="connsiteY3" fmla="*/ 897531 h 897531"/>
              <a:gd name="connsiteX4" fmla="*/ 0 w 506966"/>
              <a:gd name="connsiteY4" fmla="*/ 897531 h 897531"/>
              <a:gd name="connsiteX5" fmla="*/ 8288 w 506966"/>
              <a:gd name="connsiteY5" fmla="*/ 389606 h 897531"/>
              <a:gd name="connsiteX0" fmla="*/ 8288 w 498678"/>
              <a:gd name="connsiteY0" fmla="*/ 389606 h 897531"/>
              <a:gd name="connsiteX1" fmla="*/ 494270 w 498678"/>
              <a:gd name="connsiteY1" fmla="*/ 0 h 897531"/>
              <a:gd name="connsiteX2" fmla="*/ 498678 w 498678"/>
              <a:gd name="connsiteY2" fmla="*/ 182172 h 897531"/>
              <a:gd name="connsiteX3" fmla="*/ 494270 w 498678"/>
              <a:gd name="connsiteY3" fmla="*/ 897531 h 897531"/>
              <a:gd name="connsiteX4" fmla="*/ 0 w 498678"/>
              <a:gd name="connsiteY4" fmla="*/ 897531 h 897531"/>
              <a:gd name="connsiteX5" fmla="*/ 8288 w 498678"/>
              <a:gd name="connsiteY5" fmla="*/ 389606 h 897531"/>
              <a:gd name="connsiteX0" fmla="*/ 8288 w 498678"/>
              <a:gd name="connsiteY0" fmla="*/ 207434 h 715359"/>
              <a:gd name="connsiteX1" fmla="*/ 311901 w 498678"/>
              <a:gd name="connsiteY1" fmla="*/ 16775 h 715359"/>
              <a:gd name="connsiteX2" fmla="*/ 498678 w 498678"/>
              <a:gd name="connsiteY2" fmla="*/ 0 h 715359"/>
              <a:gd name="connsiteX3" fmla="*/ 494270 w 498678"/>
              <a:gd name="connsiteY3" fmla="*/ 715359 h 715359"/>
              <a:gd name="connsiteX4" fmla="*/ 0 w 498678"/>
              <a:gd name="connsiteY4" fmla="*/ 715359 h 715359"/>
              <a:gd name="connsiteX5" fmla="*/ 8288 w 498678"/>
              <a:gd name="connsiteY5" fmla="*/ 207434 h 715359"/>
              <a:gd name="connsiteX0" fmla="*/ 8288 w 523547"/>
              <a:gd name="connsiteY0" fmla="*/ 190659 h 698584"/>
              <a:gd name="connsiteX1" fmla="*/ 311901 w 523547"/>
              <a:gd name="connsiteY1" fmla="*/ 0 h 698584"/>
              <a:gd name="connsiteX2" fmla="*/ 523547 w 523547"/>
              <a:gd name="connsiteY2" fmla="*/ 157303 h 698584"/>
              <a:gd name="connsiteX3" fmla="*/ 494270 w 523547"/>
              <a:gd name="connsiteY3" fmla="*/ 698584 h 698584"/>
              <a:gd name="connsiteX4" fmla="*/ 0 w 523547"/>
              <a:gd name="connsiteY4" fmla="*/ 698584 h 698584"/>
              <a:gd name="connsiteX5" fmla="*/ 8288 w 523547"/>
              <a:gd name="connsiteY5" fmla="*/ 190659 h 698584"/>
              <a:gd name="connsiteX0" fmla="*/ 8288 w 523547"/>
              <a:gd name="connsiteY0" fmla="*/ 240395 h 748320"/>
              <a:gd name="connsiteX1" fmla="*/ 345059 w 523547"/>
              <a:gd name="connsiteY1" fmla="*/ 0 h 748320"/>
              <a:gd name="connsiteX2" fmla="*/ 523547 w 523547"/>
              <a:gd name="connsiteY2" fmla="*/ 207039 h 748320"/>
              <a:gd name="connsiteX3" fmla="*/ 494270 w 523547"/>
              <a:gd name="connsiteY3" fmla="*/ 748320 h 748320"/>
              <a:gd name="connsiteX4" fmla="*/ 0 w 523547"/>
              <a:gd name="connsiteY4" fmla="*/ 748320 h 748320"/>
              <a:gd name="connsiteX5" fmla="*/ 8288 w 523547"/>
              <a:gd name="connsiteY5" fmla="*/ 240395 h 748320"/>
              <a:gd name="connsiteX0" fmla="*/ 8288 w 523547"/>
              <a:gd name="connsiteY0" fmla="*/ 306711 h 814636"/>
              <a:gd name="connsiteX1" fmla="*/ 378216 w 523547"/>
              <a:gd name="connsiteY1" fmla="*/ 0 h 814636"/>
              <a:gd name="connsiteX2" fmla="*/ 523547 w 523547"/>
              <a:gd name="connsiteY2" fmla="*/ 273355 h 814636"/>
              <a:gd name="connsiteX3" fmla="*/ 494270 w 523547"/>
              <a:gd name="connsiteY3" fmla="*/ 814636 h 814636"/>
              <a:gd name="connsiteX4" fmla="*/ 0 w 523547"/>
              <a:gd name="connsiteY4" fmla="*/ 814636 h 814636"/>
              <a:gd name="connsiteX5" fmla="*/ 8288 w 523547"/>
              <a:gd name="connsiteY5" fmla="*/ 306711 h 814636"/>
              <a:gd name="connsiteX0" fmla="*/ 16577 w 523547"/>
              <a:gd name="connsiteY0" fmla="*/ 381315 h 814636"/>
              <a:gd name="connsiteX1" fmla="*/ 378216 w 523547"/>
              <a:gd name="connsiteY1" fmla="*/ 0 h 814636"/>
              <a:gd name="connsiteX2" fmla="*/ 523547 w 523547"/>
              <a:gd name="connsiteY2" fmla="*/ 273355 h 814636"/>
              <a:gd name="connsiteX3" fmla="*/ 494270 w 523547"/>
              <a:gd name="connsiteY3" fmla="*/ 814636 h 814636"/>
              <a:gd name="connsiteX4" fmla="*/ 0 w 523547"/>
              <a:gd name="connsiteY4" fmla="*/ 814636 h 814636"/>
              <a:gd name="connsiteX5" fmla="*/ 16577 w 523547"/>
              <a:gd name="connsiteY5" fmla="*/ 381315 h 814636"/>
              <a:gd name="connsiteX0" fmla="*/ 8926 w 523547"/>
              <a:gd name="connsiteY0" fmla="*/ 396618 h 814636"/>
              <a:gd name="connsiteX1" fmla="*/ 378216 w 523547"/>
              <a:gd name="connsiteY1" fmla="*/ 0 h 814636"/>
              <a:gd name="connsiteX2" fmla="*/ 523547 w 523547"/>
              <a:gd name="connsiteY2" fmla="*/ 273355 h 814636"/>
              <a:gd name="connsiteX3" fmla="*/ 494270 w 523547"/>
              <a:gd name="connsiteY3" fmla="*/ 814636 h 814636"/>
              <a:gd name="connsiteX4" fmla="*/ 0 w 523547"/>
              <a:gd name="connsiteY4" fmla="*/ 814636 h 814636"/>
              <a:gd name="connsiteX5" fmla="*/ 8926 w 523547"/>
              <a:gd name="connsiteY5" fmla="*/ 396618 h 814636"/>
              <a:gd name="connsiteX0" fmla="*/ 8926 w 523547"/>
              <a:gd name="connsiteY0" fmla="*/ 289493 h 707511"/>
              <a:gd name="connsiteX1" fmla="*/ 378216 w 523547"/>
              <a:gd name="connsiteY1" fmla="*/ 0 h 707511"/>
              <a:gd name="connsiteX2" fmla="*/ 523547 w 523547"/>
              <a:gd name="connsiteY2" fmla="*/ 166230 h 707511"/>
              <a:gd name="connsiteX3" fmla="*/ 494270 w 523547"/>
              <a:gd name="connsiteY3" fmla="*/ 707511 h 707511"/>
              <a:gd name="connsiteX4" fmla="*/ 0 w 523547"/>
              <a:gd name="connsiteY4" fmla="*/ 707511 h 707511"/>
              <a:gd name="connsiteX5" fmla="*/ 8926 w 523547"/>
              <a:gd name="connsiteY5" fmla="*/ 289493 h 707511"/>
              <a:gd name="connsiteX0" fmla="*/ 8926 w 523547"/>
              <a:gd name="connsiteY0" fmla="*/ 335404 h 753422"/>
              <a:gd name="connsiteX1" fmla="*/ 362912 w 523547"/>
              <a:gd name="connsiteY1" fmla="*/ 0 h 753422"/>
              <a:gd name="connsiteX2" fmla="*/ 523547 w 523547"/>
              <a:gd name="connsiteY2" fmla="*/ 212141 h 753422"/>
              <a:gd name="connsiteX3" fmla="*/ 494270 w 523547"/>
              <a:gd name="connsiteY3" fmla="*/ 753422 h 753422"/>
              <a:gd name="connsiteX4" fmla="*/ 0 w 523547"/>
              <a:gd name="connsiteY4" fmla="*/ 753422 h 753422"/>
              <a:gd name="connsiteX5" fmla="*/ 8926 w 523547"/>
              <a:gd name="connsiteY5" fmla="*/ 335404 h 753422"/>
              <a:gd name="connsiteX0" fmla="*/ 8926 w 504418"/>
              <a:gd name="connsiteY0" fmla="*/ 335404 h 753422"/>
              <a:gd name="connsiteX1" fmla="*/ 362912 w 504418"/>
              <a:gd name="connsiteY1" fmla="*/ 0 h 753422"/>
              <a:gd name="connsiteX2" fmla="*/ 504418 w 504418"/>
              <a:gd name="connsiteY2" fmla="*/ 261878 h 753422"/>
              <a:gd name="connsiteX3" fmla="*/ 494270 w 504418"/>
              <a:gd name="connsiteY3" fmla="*/ 753422 h 753422"/>
              <a:gd name="connsiteX4" fmla="*/ 0 w 504418"/>
              <a:gd name="connsiteY4" fmla="*/ 753422 h 753422"/>
              <a:gd name="connsiteX5" fmla="*/ 8926 w 504418"/>
              <a:gd name="connsiteY5" fmla="*/ 335404 h 753422"/>
              <a:gd name="connsiteX0" fmla="*/ 8926 w 565632"/>
              <a:gd name="connsiteY0" fmla="*/ 335404 h 753422"/>
              <a:gd name="connsiteX1" fmla="*/ 362912 w 565632"/>
              <a:gd name="connsiteY1" fmla="*/ 0 h 753422"/>
              <a:gd name="connsiteX2" fmla="*/ 565632 w 565632"/>
              <a:gd name="connsiteY2" fmla="*/ 208316 h 753422"/>
              <a:gd name="connsiteX3" fmla="*/ 494270 w 565632"/>
              <a:gd name="connsiteY3" fmla="*/ 753422 h 753422"/>
              <a:gd name="connsiteX4" fmla="*/ 0 w 565632"/>
              <a:gd name="connsiteY4" fmla="*/ 753422 h 753422"/>
              <a:gd name="connsiteX5" fmla="*/ 8926 w 565632"/>
              <a:gd name="connsiteY5" fmla="*/ 335404 h 753422"/>
              <a:gd name="connsiteX0" fmla="*/ 12752 w 565632"/>
              <a:gd name="connsiteY0" fmla="*/ 331578 h 753422"/>
              <a:gd name="connsiteX1" fmla="*/ 362912 w 565632"/>
              <a:gd name="connsiteY1" fmla="*/ 0 h 753422"/>
              <a:gd name="connsiteX2" fmla="*/ 565632 w 565632"/>
              <a:gd name="connsiteY2" fmla="*/ 208316 h 753422"/>
              <a:gd name="connsiteX3" fmla="*/ 494270 w 565632"/>
              <a:gd name="connsiteY3" fmla="*/ 753422 h 753422"/>
              <a:gd name="connsiteX4" fmla="*/ 0 w 565632"/>
              <a:gd name="connsiteY4" fmla="*/ 753422 h 753422"/>
              <a:gd name="connsiteX5" fmla="*/ 12752 w 565632"/>
              <a:gd name="connsiteY5" fmla="*/ 331578 h 753422"/>
              <a:gd name="connsiteX0" fmla="*/ 12752 w 565632"/>
              <a:gd name="connsiteY0" fmla="*/ 285667 h 707511"/>
              <a:gd name="connsiteX1" fmla="*/ 339957 w 565632"/>
              <a:gd name="connsiteY1" fmla="*/ 0 h 707511"/>
              <a:gd name="connsiteX2" fmla="*/ 565632 w 565632"/>
              <a:gd name="connsiteY2" fmla="*/ 162405 h 707511"/>
              <a:gd name="connsiteX3" fmla="*/ 494270 w 565632"/>
              <a:gd name="connsiteY3" fmla="*/ 707511 h 707511"/>
              <a:gd name="connsiteX4" fmla="*/ 0 w 565632"/>
              <a:gd name="connsiteY4" fmla="*/ 707511 h 707511"/>
              <a:gd name="connsiteX5" fmla="*/ 12752 w 565632"/>
              <a:gd name="connsiteY5" fmla="*/ 285667 h 707511"/>
              <a:gd name="connsiteX0" fmla="*/ 12752 w 565632"/>
              <a:gd name="connsiteY0" fmla="*/ 343056 h 764900"/>
              <a:gd name="connsiteX1" fmla="*/ 366738 w 565632"/>
              <a:gd name="connsiteY1" fmla="*/ 0 h 764900"/>
              <a:gd name="connsiteX2" fmla="*/ 565632 w 565632"/>
              <a:gd name="connsiteY2" fmla="*/ 219794 h 764900"/>
              <a:gd name="connsiteX3" fmla="*/ 494270 w 565632"/>
              <a:gd name="connsiteY3" fmla="*/ 764900 h 764900"/>
              <a:gd name="connsiteX4" fmla="*/ 0 w 565632"/>
              <a:gd name="connsiteY4" fmla="*/ 764900 h 764900"/>
              <a:gd name="connsiteX5" fmla="*/ 12752 w 565632"/>
              <a:gd name="connsiteY5" fmla="*/ 343056 h 764900"/>
              <a:gd name="connsiteX0" fmla="*/ 12752 w 565632"/>
              <a:gd name="connsiteY0" fmla="*/ 320100 h 741944"/>
              <a:gd name="connsiteX1" fmla="*/ 351434 w 565632"/>
              <a:gd name="connsiteY1" fmla="*/ 0 h 741944"/>
              <a:gd name="connsiteX2" fmla="*/ 565632 w 565632"/>
              <a:gd name="connsiteY2" fmla="*/ 196838 h 741944"/>
              <a:gd name="connsiteX3" fmla="*/ 494270 w 565632"/>
              <a:gd name="connsiteY3" fmla="*/ 741944 h 741944"/>
              <a:gd name="connsiteX4" fmla="*/ 0 w 565632"/>
              <a:gd name="connsiteY4" fmla="*/ 741944 h 741944"/>
              <a:gd name="connsiteX5" fmla="*/ 12752 w 565632"/>
              <a:gd name="connsiteY5" fmla="*/ 320100 h 741944"/>
              <a:gd name="connsiteX0" fmla="*/ 12752 w 565632"/>
              <a:gd name="connsiteY0" fmla="*/ 320100 h 741944"/>
              <a:gd name="connsiteX1" fmla="*/ 359086 w 565632"/>
              <a:gd name="connsiteY1" fmla="*/ 0 h 741944"/>
              <a:gd name="connsiteX2" fmla="*/ 565632 w 565632"/>
              <a:gd name="connsiteY2" fmla="*/ 196838 h 741944"/>
              <a:gd name="connsiteX3" fmla="*/ 494270 w 565632"/>
              <a:gd name="connsiteY3" fmla="*/ 741944 h 741944"/>
              <a:gd name="connsiteX4" fmla="*/ 0 w 565632"/>
              <a:gd name="connsiteY4" fmla="*/ 741944 h 741944"/>
              <a:gd name="connsiteX5" fmla="*/ 12752 w 565632"/>
              <a:gd name="connsiteY5" fmla="*/ 320100 h 741944"/>
              <a:gd name="connsiteX0" fmla="*/ 12752 w 573284"/>
              <a:gd name="connsiteY0" fmla="*/ 320100 h 741944"/>
              <a:gd name="connsiteX1" fmla="*/ 359086 w 573284"/>
              <a:gd name="connsiteY1" fmla="*/ 0 h 741944"/>
              <a:gd name="connsiteX2" fmla="*/ 573284 w 573284"/>
              <a:gd name="connsiteY2" fmla="*/ 196838 h 741944"/>
              <a:gd name="connsiteX3" fmla="*/ 494270 w 573284"/>
              <a:gd name="connsiteY3" fmla="*/ 741944 h 741944"/>
              <a:gd name="connsiteX4" fmla="*/ 0 w 573284"/>
              <a:gd name="connsiteY4" fmla="*/ 741944 h 741944"/>
              <a:gd name="connsiteX5" fmla="*/ 12752 w 573284"/>
              <a:gd name="connsiteY5" fmla="*/ 320100 h 741944"/>
              <a:gd name="connsiteX0" fmla="*/ 12752 w 573284"/>
              <a:gd name="connsiteY0" fmla="*/ 335403 h 757247"/>
              <a:gd name="connsiteX1" fmla="*/ 359086 w 573284"/>
              <a:gd name="connsiteY1" fmla="*/ 0 h 757247"/>
              <a:gd name="connsiteX2" fmla="*/ 573284 w 573284"/>
              <a:gd name="connsiteY2" fmla="*/ 212141 h 757247"/>
              <a:gd name="connsiteX3" fmla="*/ 494270 w 573284"/>
              <a:gd name="connsiteY3" fmla="*/ 757247 h 757247"/>
              <a:gd name="connsiteX4" fmla="*/ 0 w 573284"/>
              <a:gd name="connsiteY4" fmla="*/ 757247 h 757247"/>
              <a:gd name="connsiteX5" fmla="*/ 12752 w 573284"/>
              <a:gd name="connsiteY5" fmla="*/ 335403 h 757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284" h="757247">
                <a:moveTo>
                  <a:pt x="12752" y="335403"/>
                </a:moveTo>
                <a:lnTo>
                  <a:pt x="359086" y="0"/>
                </a:lnTo>
                <a:lnTo>
                  <a:pt x="573284" y="212141"/>
                </a:lnTo>
                <a:cubicBezTo>
                  <a:pt x="571815" y="450594"/>
                  <a:pt x="495739" y="518794"/>
                  <a:pt x="494270" y="757247"/>
                </a:cubicBezTo>
                <a:lnTo>
                  <a:pt x="0" y="757247"/>
                </a:lnTo>
                <a:lnTo>
                  <a:pt x="12752" y="335403"/>
                </a:lnTo>
                <a:close/>
              </a:path>
            </a:pathLst>
          </a:custGeom>
          <a:solidFill>
            <a:srgbClr val="CA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Triangle 26">
            <a:extLst>
              <a:ext uri="{FF2B5EF4-FFF2-40B4-BE49-F238E27FC236}">
                <a16:creationId xmlns:a16="http://schemas.microsoft.com/office/drawing/2014/main" id="{90EA70A8-11AF-B230-22C2-744C5F77A68A}"/>
              </a:ext>
            </a:extLst>
          </p:cNvPr>
          <p:cNvSpPr/>
          <p:nvPr userDrawn="1"/>
        </p:nvSpPr>
        <p:spPr>
          <a:xfrm rot="2700000">
            <a:off x="11978277" y="300246"/>
            <a:ext cx="427442" cy="427442"/>
          </a:xfrm>
          <a:prstGeom prst="rtTriangle">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65AAD64-94EC-19B3-1BA0-C904708C4680}"/>
              </a:ext>
            </a:extLst>
          </p:cNvPr>
          <p:cNvSpPr/>
          <p:nvPr userDrawn="1"/>
        </p:nvSpPr>
        <p:spPr>
          <a:xfrm rot="18900000">
            <a:off x="11377132" y="-483923"/>
            <a:ext cx="491101" cy="2103225"/>
          </a:xfrm>
          <a:custGeom>
            <a:avLst/>
            <a:gdLst>
              <a:gd name="connsiteX0" fmla="*/ 0 w 494270"/>
              <a:gd name="connsiteY0" fmla="*/ 0 h 2103225"/>
              <a:gd name="connsiteX1" fmla="*/ 494270 w 494270"/>
              <a:gd name="connsiteY1" fmla="*/ 0 h 2103225"/>
              <a:gd name="connsiteX2" fmla="*/ 494270 w 494270"/>
              <a:gd name="connsiteY2" fmla="*/ 2103225 h 2103225"/>
              <a:gd name="connsiteX3" fmla="*/ 0 w 494270"/>
              <a:gd name="connsiteY3" fmla="*/ 2103225 h 2103225"/>
              <a:gd name="connsiteX4" fmla="*/ 0 w 494270"/>
              <a:gd name="connsiteY4" fmla="*/ 0 h 2103225"/>
              <a:gd name="connsiteX0" fmla="*/ 0 w 494270"/>
              <a:gd name="connsiteY0" fmla="*/ 0 h 2103225"/>
              <a:gd name="connsiteX1" fmla="*/ 485981 w 494270"/>
              <a:gd name="connsiteY1" fmla="*/ 455921 h 2103225"/>
              <a:gd name="connsiteX2" fmla="*/ 494270 w 494270"/>
              <a:gd name="connsiteY2" fmla="*/ 2103225 h 2103225"/>
              <a:gd name="connsiteX3" fmla="*/ 0 w 494270"/>
              <a:gd name="connsiteY3" fmla="*/ 2103225 h 2103225"/>
              <a:gd name="connsiteX4" fmla="*/ 0 w 494270"/>
              <a:gd name="connsiteY4" fmla="*/ 0 h 2103225"/>
              <a:gd name="connsiteX0" fmla="*/ 0 w 494270"/>
              <a:gd name="connsiteY0" fmla="*/ 0 h 2103225"/>
              <a:gd name="connsiteX1" fmla="*/ 489151 w 494270"/>
              <a:gd name="connsiteY1" fmla="*/ 490786 h 2103225"/>
              <a:gd name="connsiteX2" fmla="*/ 494270 w 494270"/>
              <a:gd name="connsiteY2" fmla="*/ 2103225 h 2103225"/>
              <a:gd name="connsiteX3" fmla="*/ 0 w 494270"/>
              <a:gd name="connsiteY3" fmla="*/ 2103225 h 2103225"/>
              <a:gd name="connsiteX4" fmla="*/ 0 w 494270"/>
              <a:gd name="connsiteY4" fmla="*/ 0 h 2103225"/>
              <a:gd name="connsiteX0" fmla="*/ 0 w 491101"/>
              <a:gd name="connsiteY0" fmla="*/ 0 h 2103225"/>
              <a:gd name="connsiteX1" fmla="*/ 489151 w 491101"/>
              <a:gd name="connsiteY1" fmla="*/ 490786 h 2103225"/>
              <a:gd name="connsiteX2" fmla="*/ 491101 w 491101"/>
              <a:gd name="connsiteY2" fmla="*/ 1618291 h 2103225"/>
              <a:gd name="connsiteX3" fmla="*/ 0 w 491101"/>
              <a:gd name="connsiteY3" fmla="*/ 2103225 h 2103225"/>
              <a:gd name="connsiteX4" fmla="*/ 0 w 491101"/>
              <a:gd name="connsiteY4" fmla="*/ 0 h 2103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101" h="2103225">
                <a:moveTo>
                  <a:pt x="0" y="0"/>
                </a:moveTo>
                <a:lnTo>
                  <a:pt x="489151" y="490786"/>
                </a:lnTo>
                <a:cubicBezTo>
                  <a:pt x="490857" y="1028266"/>
                  <a:pt x="489395" y="1080811"/>
                  <a:pt x="491101" y="1618291"/>
                </a:cubicBezTo>
                <a:lnTo>
                  <a:pt x="0" y="2103225"/>
                </a:lnTo>
                <a:lnTo>
                  <a:pt x="0" y="0"/>
                </a:lnTo>
                <a:close/>
              </a:path>
            </a:pathLst>
          </a:custGeom>
          <a:solidFill>
            <a:srgbClr val="0098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4C0F4D9-999E-B3AB-9390-CC914C01AF0C}"/>
              </a:ext>
            </a:extLst>
          </p:cNvPr>
          <p:cNvSpPr txBox="1"/>
          <p:nvPr userDrawn="1"/>
        </p:nvSpPr>
        <p:spPr>
          <a:xfrm>
            <a:off x="964817" y="6304002"/>
            <a:ext cx="620683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5B5958"/>
                </a:solidFill>
                <a:effectLst/>
                <a:latin typeface="Arial" panose="020B0604020202020204" pitchFamily="34" charset="0"/>
                <a:cs typeface="Arial" panose="020B0604020202020204" pitchFamily="34" charset="0"/>
              </a:rPr>
              <a:t>Relationships and sexuality awareness raising for social care staff training programme</a:t>
            </a:r>
          </a:p>
          <a:p>
            <a:endParaRPr lang="en-US" dirty="0"/>
          </a:p>
        </p:txBody>
      </p:sp>
      <p:sp>
        <p:nvSpPr>
          <p:cNvPr id="29" name="TextBox 28">
            <a:extLst>
              <a:ext uri="{FF2B5EF4-FFF2-40B4-BE49-F238E27FC236}">
                <a16:creationId xmlns:a16="http://schemas.microsoft.com/office/drawing/2014/main" id="{7CE62D67-6465-A6E2-73A4-579968D476D5}"/>
              </a:ext>
            </a:extLst>
          </p:cNvPr>
          <p:cNvSpPr txBox="1"/>
          <p:nvPr userDrawn="1"/>
        </p:nvSpPr>
        <p:spPr>
          <a:xfrm>
            <a:off x="455662" y="6276162"/>
            <a:ext cx="67585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B9DF98-B972-0241-8762-BEF60219E084}" type="slidenum">
              <a:rPr lang="en-GB" sz="1600" b="1" smtClean="0">
                <a:solidFill>
                  <a:srgbClr val="0098A0"/>
                </a:solidFill>
                <a:effectLst/>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r>
              <a:rPr lang="en-GB" sz="1600" b="1" dirty="0">
                <a:solidFill>
                  <a:srgbClr val="0098A0"/>
                </a:solidFill>
                <a:effectLst/>
                <a:latin typeface="Arial" panose="020B0604020202020204" pitchFamily="34" charset="0"/>
                <a:cs typeface="Arial" panose="020B0604020202020204" pitchFamily="34" charset="0"/>
              </a:rPr>
              <a:t> I</a:t>
            </a:r>
            <a:endParaRPr lang="en-US" sz="2400" b="1" dirty="0">
              <a:solidFill>
                <a:srgbClr val="0098A0"/>
              </a:solidFill>
            </a:endParaRPr>
          </a:p>
        </p:txBody>
      </p:sp>
      <p:cxnSp>
        <p:nvCxnSpPr>
          <p:cNvPr id="33" name="Straight Connector 32">
            <a:extLst>
              <a:ext uri="{FF2B5EF4-FFF2-40B4-BE49-F238E27FC236}">
                <a16:creationId xmlns:a16="http://schemas.microsoft.com/office/drawing/2014/main" id="{E317227F-D5C4-C2E9-EF29-DF7760333C6D}"/>
              </a:ext>
            </a:extLst>
          </p:cNvPr>
          <p:cNvCxnSpPr>
            <a:cxnSpLocks/>
          </p:cNvCxnSpPr>
          <p:nvPr userDrawn="1"/>
        </p:nvCxnSpPr>
        <p:spPr>
          <a:xfrm>
            <a:off x="519546" y="6127450"/>
            <a:ext cx="11216792" cy="0"/>
          </a:xfrm>
          <a:prstGeom prst="line">
            <a:avLst/>
          </a:prstGeom>
          <a:ln w="12700">
            <a:solidFill>
              <a:srgbClr val="CACACA"/>
            </a:solidFill>
          </a:ln>
        </p:spPr>
        <p:style>
          <a:lnRef idx="1">
            <a:schemeClr val="accent1"/>
          </a:lnRef>
          <a:fillRef idx="0">
            <a:schemeClr val="accent1"/>
          </a:fillRef>
          <a:effectRef idx="0">
            <a:schemeClr val="accent1"/>
          </a:effectRef>
          <a:fontRef idx="minor">
            <a:schemeClr val="tx1"/>
          </a:fontRef>
        </p:style>
      </p:cxnSp>
      <p:pic>
        <p:nvPicPr>
          <p:cNvPr id="4" name="Picture 3" descr="Logo, icon, company name&#10;&#10;Description automatically generated">
            <a:extLst>
              <a:ext uri="{FF2B5EF4-FFF2-40B4-BE49-F238E27FC236}">
                <a16:creationId xmlns:a16="http://schemas.microsoft.com/office/drawing/2014/main" id="{A14DDC06-EA47-B773-CF0E-64E1DFD50124}"/>
              </a:ext>
            </a:extLst>
          </p:cNvPr>
          <p:cNvPicPr>
            <a:picLocks noChangeAspect="1"/>
          </p:cNvPicPr>
          <p:nvPr userDrawn="1"/>
        </p:nvPicPr>
        <p:blipFill>
          <a:blip r:embed="rId12"/>
          <a:stretch>
            <a:fillRect/>
          </a:stretch>
        </p:blipFill>
        <p:spPr>
          <a:xfrm>
            <a:off x="9832453" y="6262033"/>
            <a:ext cx="731954" cy="454520"/>
          </a:xfrm>
          <a:prstGeom prst="rect">
            <a:avLst/>
          </a:prstGeom>
        </p:spPr>
      </p:pic>
      <p:pic>
        <p:nvPicPr>
          <p:cNvPr id="6" name="Picture 5" descr="Logo&#10;&#10;Description automatically generated with medium confidence">
            <a:extLst>
              <a:ext uri="{FF2B5EF4-FFF2-40B4-BE49-F238E27FC236}">
                <a16:creationId xmlns:a16="http://schemas.microsoft.com/office/drawing/2014/main" id="{E2648BE5-6A64-F941-2ED2-9FFE7BF403BE}"/>
              </a:ext>
            </a:extLst>
          </p:cNvPr>
          <p:cNvPicPr>
            <a:picLocks noChangeAspect="1"/>
          </p:cNvPicPr>
          <p:nvPr userDrawn="1"/>
        </p:nvPicPr>
        <p:blipFill>
          <a:blip r:embed="rId13"/>
          <a:stretch>
            <a:fillRect/>
          </a:stretch>
        </p:blipFill>
        <p:spPr>
          <a:xfrm>
            <a:off x="10786865" y="6218172"/>
            <a:ext cx="949473" cy="454535"/>
          </a:xfrm>
          <a:prstGeom prst="rect">
            <a:avLst/>
          </a:prstGeom>
        </p:spPr>
      </p:pic>
    </p:spTree>
    <p:extLst>
      <p:ext uri="{BB962C8B-B14F-4D97-AF65-F5344CB8AC3E}">
        <p14:creationId xmlns:p14="http://schemas.microsoft.com/office/powerpoint/2010/main" val="532740518"/>
      </p:ext>
    </p:extLst>
  </p:cSld>
  <p:clrMap bg1="lt1" tx1="dk1" bg2="lt2" tx2="dk2" accent1="accent1" accent2="accent2" accent3="accent3" accent4="accent4" accent5="accent5" accent6="accent6" hlink="hlink" folHlink="folHlink"/>
  <p:sldLayoutIdLst>
    <p:sldLayoutId id="2147483650" r:id="rId1"/>
    <p:sldLayoutId id="2147483674" r:id="rId2"/>
    <p:sldLayoutId id="2147483677" r:id="rId3"/>
    <p:sldLayoutId id="2147483678" r:id="rId4"/>
    <p:sldLayoutId id="2147483679" r:id="rId5"/>
    <p:sldLayoutId id="2147483680" r:id="rId6"/>
    <p:sldLayoutId id="2147483673" r:id="rId7"/>
    <p:sldLayoutId id="2147483649" r:id="rId8"/>
    <p:sldLayoutId id="2147483672" r:id="rId9"/>
    <p:sldLayoutId id="2147483676"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63284B-93C6-C15E-A8B1-304D67CB88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03C68E4-22A4-7B66-39AE-CB42D5FA4E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E626FE8-D1EA-EA7B-4044-0901359E0E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95D4B0-67E9-EE46-B6D6-0AC9C6165712}" type="datetimeFigureOut">
              <a:rPr lang="en-US" smtClean="0"/>
              <a:t>3/27/2023</a:t>
            </a:fld>
            <a:endParaRPr lang="en-US"/>
          </a:p>
        </p:txBody>
      </p:sp>
      <p:sp>
        <p:nvSpPr>
          <p:cNvPr id="5" name="Footer Placeholder 4">
            <a:extLst>
              <a:ext uri="{FF2B5EF4-FFF2-40B4-BE49-F238E27FC236}">
                <a16:creationId xmlns:a16="http://schemas.microsoft.com/office/drawing/2014/main" id="{6FC02376-2DEC-0A65-4DDF-EB1B3EACE6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584ABF-CE97-4326-C86C-52BE9C1367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0AC096-7494-6444-9156-2FEB5844E8B0}" type="slidenum">
              <a:rPr lang="en-US" smtClean="0"/>
              <a:t>‹#›</a:t>
            </a:fld>
            <a:endParaRPr lang="en-US"/>
          </a:p>
        </p:txBody>
      </p:sp>
      <p:pic>
        <p:nvPicPr>
          <p:cNvPr id="7" name="Picture 6" descr="Graphical user interface&#10;&#10;Description automatically generated with medium confidence">
            <a:extLst>
              <a:ext uri="{FF2B5EF4-FFF2-40B4-BE49-F238E27FC236}">
                <a16:creationId xmlns:a16="http://schemas.microsoft.com/office/drawing/2014/main" id="{72B34427-4841-4B90-E304-D0D748277832}"/>
              </a:ext>
            </a:extLst>
          </p:cNvPr>
          <p:cNvPicPr>
            <a:picLocks noChangeAspect="1"/>
          </p:cNvPicPr>
          <p:nvPr userDrawn="1"/>
        </p:nvPicPr>
        <p:blipFill>
          <a:blip r:embed="rId4"/>
          <a:stretch>
            <a:fillRect/>
          </a:stretch>
        </p:blipFill>
        <p:spPr>
          <a:xfrm>
            <a:off x="10132541" y="0"/>
            <a:ext cx="2071815" cy="2071815"/>
          </a:xfrm>
          <a:prstGeom prst="rect">
            <a:avLst/>
          </a:prstGeom>
        </p:spPr>
      </p:pic>
    </p:spTree>
    <p:extLst>
      <p:ext uri="{BB962C8B-B14F-4D97-AF65-F5344CB8AC3E}">
        <p14:creationId xmlns:p14="http://schemas.microsoft.com/office/powerpoint/2010/main" val="1177848309"/>
      </p:ext>
    </p:extLst>
  </p:cSld>
  <p:clrMap bg1="lt1" tx1="dk1" bg2="lt2" tx2="dk2" accent1="accent1" accent2="accent2" accent3="accent3" accent4="accent4" accent5="accent5" accent6="accent6" hlink="hlink" folHlink="folHlink"/>
  <p:sldLayoutIdLst>
    <p:sldLayoutId id="2147483661" r:id="rId1"/>
    <p:sldLayoutId id="214748367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ideo" Target="https://player.vimeo.com/video/500370111?h=886d3b0fa5&amp;app_id=122963" TargetMode="External"/><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1.xml"/><Relationship Id="rId1" Type="http://schemas.openxmlformats.org/officeDocument/2006/relationships/video" Target="https://www.youtube.com/embed/HF3JJRqH4Nk?feature=oembed"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jpeg"/><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23.emf"/><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hyperlink" Target="https://www.cqc.org.uk/sites/default/files/20190221-Relationships-and-sexuality-in-social-care-PUBLICATION.pdf" TargetMode="External"/><Relationship Id="rId2" Type="http://schemas.openxmlformats.org/officeDocument/2006/relationships/hyperlink" Target="https://www.skillsforcare.org.uk/Developing-your-workforce/Care-topics/Supporting-personal-relationships/Supporting-personal-relationships.aspx" TargetMode="External"/><Relationship Id="rId1" Type="http://schemas.openxmlformats.org/officeDocument/2006/relationships/slideLayout" Target="../slideLayouts/slideLayout1.xml"/><Relationship Id="rId5" Type="http://schemas.openxmlformats.org/officeDocument/2006/relationships/hyperlink" Target="http://www.supportedloving.org.uk/" TargetMode="External"/><Relationship Id="rId4" Type="http://schemas.openxmlformats.org/officeDocument/2006/relationships/hyperlink" Target="https://www.cqc.org.uk/publications/major-report/promoting-sexual-safety-through-empowerment"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21EDA-79B0-6E70-DB40-A73D5C20A0BD}"/>
              </a:ext>
            </a:extLst>
          </p:cNvPr>
          <p:cNvSpPr>
            <a:spLocks noGrp="1"/>
          </p:cNvSpPr>
          <p:nvPr>
            <p:ph type="ctrTitle"/>
          </p:nvPr>
        </p:nvSpPr>
        <p:spPr/>
        <p:txBody>
          <a:bodyPr>
            <a:normAutofit fontScale="90000"/>
          </a:bodyPr>
          <a:lstStyle/>
          <a:p>
            <a:r>
              <a:rPr lang="en-GB" sz="6000" b="1" dirty="0">
                <a:latin typeface="Arial" panose="020B0604020202020204" pitchFamily="34" charset="0"/>
                <a:cs typeface="Arial" panose="020B0604020202020204" pitchFamily="34" charset="0"/>
              </a:rPr>
              <a:t>Relationships and sexuality awareness training for social care staff </a:t>
            </a:r>
            <a:endParaRPr lang="en-US" dirty="0"/>
          </a:p>
        </p:txBody>
      </p:sp>
    </p:spTree>
    <p:extLst>
      <p:ext uri="{BB962C8B-B14F-4D97-AF65-F5344CB8AC3E}">
        <p14:creationId xmlns:p14="http://schemas.microsoft.com/office/powerpoint/2010/main" val="19698036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2B839-49B9-7CB9-4F74-7FD5D76DAEFA}"/>
              </a:ext>
            </a:extLst>
          </p:cNvPr>
          <p:cNvSpPr>
            <a:spLocks noGrp="1"/>
          </p:cNvSpPr>
          <p:nvPr>
            <p:ph type="title"/>
          </p:nvPr>
        </p:nvSpPr>
        <p:spPr>
          <a:xfrm>
            <a:off x="519546" y="787390"/>
            <a:ext cx="3995304" cy="811935"/>
          </a:xfrm>
        </p:spPr>
        <p:txBody>
          <a:bodyPr/>
          <a:lstStyle/>
          <a:p>
            <a:pPr marL="0" indent="0"/>
            <a:r>
              <a:rPr lang="en-GB" sz="3600" b="1" dirty="0">
                <a:latin typeface="Arial" panose="020B0604020202020204" pitchFamily="34" charset="0"/>
                <a:ea typeface="Calibri" panose="020F0502020204030204" pitchFamily="34" charset="0"/>
              </a:rPr>
              <a:t>What could you do to support LGBTQ+ people in care and support settings?</a:t>
            </a:r>
            <a:br>
              <a:rPr lang="en-GB" sz="3600" b="1" dirty="0">
                <a:latin typeface="Arial" panose="020B0604020202020204" pitchFamily="34" charset="0"/>
                <a:ea typeface="Calibri" panose="020F0502020204030204" pitchFamily="34" charset="0"/>
              </a:rPr>
            </a:br>
            <a:br>
              <a:rPr lang="en-GB" sz="3600" b="1" dirty="0">
                <a:latin typeface="Arial" panose="020B0604020202020204" pitchFamily="34" charset="0"/>
                <a:ea typeface="Calibri" panose="020F0502020204030204" pitchFamily="34" charset="0"/>
              </a:rPr>
            </a:br>
            <a:br>
              <a:rPr lang="en-GB" sz="900" b="1" dirty="0">
                <a:latin typeface="Arial" panose="020B0604020202020204" pitchFamily="34" charset="0"/>
                <a:ea typeface="Calibri" panose="020F0502020204030204" pitchFamily="34" charset="0"/>
              </a:rPr>
            </a:br>
            <a:r>
              <a:rPr lang="en-GB" sz="3600" b="1" dirty="0">
                <a:solidFill>
                  <a:srgbClr val="5B5958"/>
                </a:solidFill>
                <a:latin typeface="Arial" panose="020B0604020202020204" pitchFamily="34" charset="0"/>
                <a:ea typeface="Calibri" panose="020F0502020204030204" pitchFamily="34" charset="0"/>
              </a:rPr>
              <a:t>What are you already doing? </a:t>
            </a:r>
            <a:endParaRPr lang="en-GB" sz="3600" dirty="0">
              <a:solidFill>
                <a:srgbClr val="5B5958"/>
              </a:solidFill>
            </a:endParaRPr>
          </a:p>
        </p:txBody>
      </p:sp>
      <p:pic>
        <p:nvPicPr>
          <p:cNvPr id="4" name="Picture 3">
            <a:extLst>
              <a:ext uri="{FF2B5EF4-FFF2-40B4-BE49-F238E27FC236}">
                <a16:creationId xmlns:a16="http://schemas.microsoft.com/office/drawing/2014/main" id="{274212A0-C91C-82C8-27B7-9C413F14B80D}"/>
              </a:ext>
            </a:extLst>
          </p:cNvPr>
          <p:cNvPicPr>
            <a:picLocks noChangeAspect="1"/>
          </p:cNvPicPr>
          <p:nvPr/>
        </p:nvPicPr>
        <p:blipFill rotWithShape="1">
          <a:blip r:embed="rId2"/>
          <a:srcRect l="3735" r="11735" b="-1"/>
          <a:stretch/>
        </p:blipFill>
        <p:spPr>
          <a:xfrm>
            <a:off x="5401557" y="1042121"/>
            <a:ext cx="5271210" cy="4162463"/>
          </a:xfrm>
          <a:prstGeom prst="rect">
            <a:avLst/>
          </a:prstGeom>
          <a:ln w="127000">
            <a:solidFill>
              <a:srgbClr val="5B5958"/>
            </a:solidFill>
          </a:ln>
        </p:spPr>
      </p:pic>
    </p:spTree>
    <p:extLst>
      <p:ext uri="{BB962C8B-B14F-4D97-AF65-F5344CB8AC3E}">
        <p14:creationId xmlns:p14="http://schemas.microsoft.com/office/powerpoint/2010/main" val="2331301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31C78-F7FE-B053-648C-213478C8337E}"/>
              </a:ext>
            </a:extLst>
          </p:cNvPr>
          <p:cNvSpPr>
            <a:spLocks noGrp="1"/>
          </p:cNvSpPr>
          <p:nvPr>
            <p:ph type="title"/>
          </p:nvPr>
        </p:nvSpPr>
        <p:spPr/>
        <p:txBody>
          <a:bodyPr/>
          <a:lstStyle/>
          <a:p>
            <a:r>
              <a:rPr lang="en-GB" sz="4400" b="1" dirty="0">
                <a:latin typeface="Arial" panose="020B0604020202020204" pitchFamily="34" charset="0"/>
                <a:cs typeface="Arial" panose="020B0604020202020204" pitchFamily="34" charset="0"/>
              </a:rPr>
              <a:t>Good support in this area can include: </a:t>
            </a:r>
            <a:endParaRPr lang="en-US" dirty="0"/>
          </a:p>
        </p:txBody>
      </p:sp>
      <p:sp>
        <p:nvSpPr>
          <p:cNvPr id="4" name="Content Placeholder 8">
            <a:extLst>
              <a:ext uri="{FF2B5EF4-FFF2-40B4-BE49-F238E27FC236}">
                <a16:creationId xmlns:a16="http://schemas.microsoft.com/office/drawing/2014/main" id="{BD454027-3BC6-BD72-6C6A-D26AD098F01C}"/>
              </a:ext>
            </a:extLst>
          </p:cNvPr>
          <p:cNvSpPr>
            <a:spLocks noGrp="1"/>
          </p:cNvSpPr>
          <p:nvPr>
            <p:ph idx="1"/>
          </p:nvPr>
        </p:nvSpPr>
        <p:spPr>
          <a:xfrm>
            <a:off x="519545" y="2005012"/>
            <a:ext cx="8667317" cy="622441"/>
          </a:xfrm>
        </p:spPr>
        <p:txBody>
          <a:bodyPr numCol="1"/>
          <a:lstStyle/>
          <a:p>
            <a:pPr marL="285750" indent="-285750">
              <a:lnSpc>
                <a:spcPct val="100000"/>
              </a:lnSpc>
              <a:spcBef>
                <a:spcPts val="0"/>
              </a:spcBef>
              <a:buFont typeface="Wingdings" pitchFamily="2" charset="2"/>
              <a:buChar char="§"/>
            </a:pPr>
            <a:r>
              <a:rPr lang="en-GB" sz="1800" dirty="0">
                <a:latin typeface="Arial" panose="020B0604020202020204" pitchFamily="34" charset="0"/>
                <a:cs typeface="Arial" panose="020B0604020202020204" pitchFamily="34" charset="0"/>
              </a:rPr>
              <a:t>asking people how they identify/what pronouns they use and treat all relationships/partners equally </a:t>
            </a:r>
          </a:p>
          <a:p>
            <a:endParaRPr lang="en-US" sz="3200" dirty="0"/>
          </a:p>
        </p:txBody>
      </p:sp>
      <p:sp>
        <p:nvSpPr>
          <p:cNvPr id="5" name="TextBox 4">
            <a:extLst>
              <a:ext uri="{FF2B5EF4-FFF2-40B4-BE49-F238E27FC236}">
                <a16:creationId xmlns:a16="http://schemas.microsoft.com/office/drawing/2014/main" id="{4ACF4892-7287-AB37-EFC7-99E74E36914D}"/>
              </a:ext>
            </a:extLst>
          </p:cNvPr>
          <p:cNvSpPr txBox="1"/>
          <p:nvPr/>
        </p:nvSpPr>
        <p:spPr>
          <a:xfrm>
            <a:off x="519544" y="2647574"/>
            <a:ext cx="9005455" cy="369332"/>
          </a:xfrm>
          <a:prstGeom prst="rect">
            <a:avLst/>
          </a:prstGeom>
          <a:noFill/>
        </p:spPr>
        <p:txBody>
          <a:bodyPr wrap="square">
            <a:spAutoFit/>
          </a:bodyPr>
          <a:lstStyle/>
          <a:p>
            <a:pPr marL="285750" indent="-285750">
              <a:buFont typeface="Wingdings" pitchFamily="2" charset="2"/>
              <a:buChar char="§"/>
            </a:pPr>
            <a:r>
              <a:rPr lang="en-GB" b="1" dirty="0">
                <a:solidFill>
                  <a:srgbClr val="5B5958"/>
                </a:solidFill>
                <a:latin typeface="Arial" panose="020B0604020202020204" pitchFamily="34" charset="0"/>
                <a:cs typeface="Arial" panose="020B0604020202020204" pitchFamily="34" charset="0"/>
              </a:rPr>
              <a:t>taking reports of all forms of prejudice, discrimination or bullying seriously </a:t>
            </a:r>
          </a:p>
        </p:txBody>
      </p:sp>
      <p:sp>
        <p:nvSpPr>
          <p:cNvPr id="7" name="TextBox 6">
            <a:extLst>
              <a:ext uri="{FF2B5EF4-FFF2-40B4-BE49-F238E27FC236}">
                <a16:creationId xmlns:a16="http://schemas.microsoft.com/office/drawing/2014/main" id="{7EE0F19D-FC38-4690-3296-31FC6895C4EA}"/>
              </a:ext>
            </a:extLst>
          </p:cNvPr>
          <p:cNvSpPr txBox="1"/>
          <p:nvPr/>
        </p:nvSpPr>
        <p:spPr>
          <a:xfrm>
            <a:off x="519545" y="3069554"/>
            <a:ext cx="9776980" cy="646331"/>
          </a:xfrm>
          <a:prstGeom prst="rect">
            <a:avLst/>
          </a:prstGeom>
          <a:noFill/>
        </p:spPr>
        <p:txBody>
          <a:bodyPr wrap="square">
            <a:spAutoFit/>
          </a:bodyPr>
          <a:lstStyle/>
          <a:p>
            <a:pPr marL="285750" indent="-285750">
              <a:buFont typeface="Wingdings" pitchFamily="2" charset="2"/>
              <a:buChar char="§"/>
            </a:pPr>
            <a:r>
              <a:rPr lang="en-GB" b="1" dirty="0">
                <a:solidFill>
                  <a:srgbClr val="5B5958"/>
                </a:solidFill>
                <a:latin typeface="Arial" panose="020B0604020202020204" pitchFamily="34" charset="0"/>
                <a:cs typeface="Arial" panose="020B0604020202020204" pitchFamily="34" charset="0"/>
              </a:rPr>
              <a:t>never assuming someone’s sexual orientation or gender identity - if they cannot communicate sexual orientation, it is ok to put ‘don’t know’ in documentation</a:t>
            </a:r>
          </a:p>
        </p:txBody>
      </p:sp>
      <p:sp>
        <p:nvSpPr>
          <p:cNvPr id="9" name="TextBox 8">
            <a:extLst>
              <a:ext uri="{FF2B5EF4-FFF2-40B4-BE49-F238E27FC236}">
                <a16:creationId xmlns:a16="http://schemas.microsoft.com/office/drawing/2014/main" id="{EC0BF748-555A-B641-7085-9CD0246D2B75}"/>
              </a:ext>
            </a:extLst>
          </p:cNvPr>
          <p:cNvSpPr txBox="1"/>
          <p:nvPr/>
        </p:nvSpPr>
        <p:spPr>
          <a:xfrm>
            <a:off x="519544" y="3731969"/>
            <a:ext cx="8508707" cy="646331"/>
          </a:xfrm>
          <a:prstGeom prst="rect">
            <a:avLst/>
          </a:prstGeom>
          <a:noFill/>
        </p:spPr>
        <p:txBody>
          <a:bodyPr wrap="square">
            <a:spAutoFit/>
          </a:bodyPr>
          <a:lstStyle/>
          <a:p>
            <a:pPr marL="285750" indent="-285750">
              <a:buFont typeface="Wingdings" pitchFamily="2" charset="2"/>
              <a:buChar char="§"/>
            </a:pPr>
            <a:r>
              <a:rPr lang="en-GB" b="1" dirty="0">
                <a:solidFill>
                  <a:srgbClr val="5B5958"/>
                </a:solidFill>
                <a:latin typeface="Arial" panose="020B0604020202020204" pitchFamily="34" charset="0"/>
                <a:cs typeface="Arial" panose="020B0604020202020204" pitchFamily="34" charset="0"/>
              </a:rPr>
              <a:t>creating a non-judgemental space so people feel comfortable and safe, and staff should receive training to help with this  </a:t>
            </a:r>
          </a:p>
        </p:txBody>
      </p:sp>
      <p:sp>
        <p:nvSpPr>
          <p:cNvPr id="11" name="TextBox 10">
            <a:extLst>
              <a:ext uri="{FF2B5EF4-FFF2-40B4-BE49-F238E27FC236}">
                <a16:creationId xmlns:a16="http://schemas.microsoft.com/office/drawing/2014/main" id="{A3BB0BB8-E77A-39EA-42EC-6E603CBE21DD}"/>
              </a:ext>
            </a:extLst>
          </p:cNvPr>
          <p:cNvSpPr txBox="1"/>
          <p:nvPr/>
        </p:nvSpPr>
        <p:spPr>
          <a:xfrm>
            <a:off x="519543" y="4394384"/>
            <a:ext cx="9005455" cy="369332"/>
          </a:xfrm>
          <a:prstGeom prst="rect">
            <a:avLst/>
          </a:prstGeom>
          <a:noFill/>
        </p:spPr>
        <p:txBody>
          <a:bodyPr wrap="square">
            <a:spAutoFit/>
          </a:bodyPr>
          <a:lstStyle/>
          <a:p>
            <a:pPr marL="285750" indent="-285750">
              <a:buFont typeface="Wingdings" pitchFamily="2" charset="2"/>
              <a:buChar char="§"/>
            </a:pPr>
            <a:r>
              <a:rPr lang="en-GB" b="1" dirty="0">
                <a:solidFill>
                  <a:srgbClr val="5B5958"/>
                </a:solidFill>
                <a:latin typeface="Arial" panose="020B0604020202020204" pitchFamily="34" charset="0"/>
                <a:cs typeface="Arial" panose="020B0604020202020204" pitchFamily="34" charset="0"/>
              </a:rPr>
              <a:t>being aware of local LGBTQ+ organisations to signpost people to if necessary </a:t>
            </a:r>
          </a:p>
        </p:txBody>
      </p:sp>
      <p:sp>
        <p:nvSpPr>
          <p:cNvPr id="13" name="TextBox 12">
            <a:extLst>
              <a:ext uri="{FF2B5EF4-FFF2-40B4-BE49-F238E27FC236}">
                <a16:creationId xmlns:a16="http://schemas.microsoft.com/office/drawing/2014/main" id="{C3DF1572-C6FB-4CF0-5B18-3F5167764B89}"/>
              </a:ext>
            </a:extLst>
          </p:cNvPr>
          <p:cNvSpPr txBox="1"/>
          <p:nvPr/>
        </p:nvSpPr>
        <p:spPr>
          <a:xfrm>
            <a:off x="519544" y="4810578"/>
            <a:ext cx="8508707" cy="923330"/>
          </a:xfrm>
          <a:prstGeom prst="rect">
            <a:avLst/>
          </a:prstGeom>
          <a:noFill/>
        </p:spPr>
        <p:txBody>
          <a:bodyPr wrap="square">
            <a:spAutoFit/>
          </a:bodyPr>
          <a:lstStyle/>
          <a:p>
            <a:pPr marL="285750" indent="-285750">
              <a:buFont typeface="Wingdings" pitchFamily="2" charset="2"/>
              <a:buChar char="§"/>
            </a:pPr>
            <a:r>
              <a:rPr lang="en-GB" b="1" dirty="0">
                <a:solidFill>
                  <a:srgbClr val="5B5958"/>
                </a:solidFill>
                <a:latin typeface="Arial" panose="020B0604020202020204" pitchFamily="34" charset="0"/>
                <a:cs typeface="Arial" panose="020B0604020202020204" pitchFamily="34" charset="0"/>
              </a:rPr>
              <a:t>an awareness of how factors such as age and/or culture impact on how confident someone may feel about being ‘out’ about their sexual identity/orientation or gender </a:t>
            </a:r>
          </a:p>
        </p:txBody>
      </p:sp>
    </p:spTree>
    <p:extLst>
      <p:ext uri="{BB962C8B-B14F-4D97-AF65-F5344CB8AC3E}">
        <p14:creationId xmlns:p14="http://schemas.microsoft.com/office/powerpoint/2010/main" val="299519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P spid="7" grpId="0"/>
      <p:bldP spid="9" grpId="0"/>
      <p:bldP spid="11"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FF853-3C3F-D785-775C-297864C536D8}"/>
              </a:ext>
            </a:extLst>
          </p:cNvPr>
          <p:cNvSpPr>
            <a:spLocks noGrp="1"/>
          </p:cNvSpPr>
          <p:nvPr>
            <p:ph type="title"/>
          </p:nvPr>
        </p:nvSpPr>
        <p:spPr/>
        <p:txBody>
          <a:bodyPr/>
          <a:lstStyle/>
          <a:p>
            <a:r>
              <a:rPr lang="en-GB" sz="4400" b="1" dirty="0">
                <a:latin typeface="Arial" panose="020B0604020202020204" pitchFamily="34" charset="0"/>
                <a:cs typeface="Arial" panose="020B0604020202020204" pitchFamily="34" charset="0"/>
              </a:rPr>
              <a:t>Barriers and benefits</a:t>
            </a:r>
            <a:endParaRPr lang="en-US" dirty="0"/>
          </a:p>
        </p:txBody>
      </p:sp>
      <p:sp>
        <p:nvSpPr>
          <p:cNvPr id="6" name="Content Placeholder 8">
            <a:extLst>
              <a:ext uri="{FF2B5EF4-FFF2-40B4-BE49-F238E27FC236}">
                <a16:creationId xmlns:a16="http://schemas.microsoft.com/office/drawing/2014/main" id="{77310514-8211-DC29-7E67-B66BD6C7A887}"/>
              </a:ext>
            </a:extLst>
          </p:cNvPr>
          <p:cNvSpPr txBox="1">
            <a:spLocks/>
          </p:cNvSpPr>
          <p:nvPr/>
        </p:nvSpPr>
        <p:spPr>
          <a:xfrm>
            <a:off x="519546" y="2420071"/>
            <a:ext cx="5281180" cy="4351338"/>
          </a:xfrm>
          <a:prstGeom prst="rect">
            <a:avLst/>
          </a:prstGeom>
        </p:spPr>
        <p:txBody>
          <a:bodyPr numCol="1"/>
          <a:lstStyle>
            <a:lvl1pPr marL="0" indent="0" algn="l" defTabSz="914400" rtl="0" eaLnBrk="1" latinLnBrk="0" hangingPunct="1">
              <a:lnSpc>
                <a:spcPct val="90000"/>
              </a:lnSpc>
              <a:spcBef>
                <a:spcPts val="1000"/>
              </a:spcBef>
              <a:buFont typeface="Arial" panose="020B0604020202020204" pitchFamily="34" charset="0"/>
              <a:buNone/>
              <a:defRPr sz="2800" b="1" kern="1200">
                <a:solidFill>
                  <a:srgbClr val="5B59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nSpc>
                <a:spcPct val="100000"/>
              </a:lnSpc>
              <a:buFont typeface="Wingdings" pitchFamily="2" charset="2"/>
              <a:buChar char="§"/>
            </a:pPr>
            <a:r>
              <a:rPr lang="en-GB" sz="1800" dirty="0">
                <a:effectLst/>
                <a:latin typeface="Arial" panose="020B0604020202020204" pitchFamily="34" charset="0"/>
                <a:ea typeface="Calibri" panose="020F0502020204030204" pitchFamily="34" charset="0"/>
                <a:cs typeface="Arial" panose="020B0604020202020204" pitchFamily="34" charset="0"/>
              </a:rPr>
              <a:t>From the film, identify the barriers faced by people to developing relationships </a:t>
            </a:r>
          </a:p>
          <a:p>
            <a:pPr marL="342900" lvl="0" indent="-342900">
              <a:lnSpc>
                <a:spcPct val="100000"/>
              </a:lnSpc>
              <a:buFont typeface="Wingdings" pitchFamily="2" charset="2"/>
              <a:buChar char="§"/>
            </a:pPr>
            <a:r>
              <a:rPr lang="en-GB" sz="1800" dirty="0">
                <a:effectLst/>
                <a:latin typeface="Arial" panose="020B0604020202020204" pitchFamily="34" charset="0"/>
                <a:ea typeface="Calibri" panose="020F0502020204030204" pitchFamily="34" charset="0"/>
                <a:cs typeface="Arial" panose="020B0604020202020204" pitchFamily="34" charset="0"/>
              </a:rPr>
              <a:t>From the film, what benefits did a relationship bring</a:t>
            </a:r>
          </a:p>
          <a:p>
            <a:pPr marL="342900" lvl="0" indent="-342900">
              <a:lnSpc>
                <a:spcPct val="100000"/>
              </a:lnSpc>
              <a:spcAft>
                <a:spcPts val="800"/>
              </a:spcAft>
              <a:buFont typeface="Wingdings" pitchFamily="2" charset="2"/>
              <a:buChar char="§"/>
            </a:pPr>
            <a:r>
              <a:rPr lang="en-GB" sz="1800" dirty="0">
                <a:effectLst/>
                <a:latin typeface="Arial" panose="020B0604020202020204" pitchFamily="34" charset="0"/>
                <a:ea typeface="Calibri" panose="020F0502020204030204" pitchFamily="34" charset="0"/>
                <a:cs typeface="Arial" panose="020B0604020202020204" pitchFamily="34" charset="0"/>
              </a:rPr>
              <a:t>Discuss how the films relate to your own experiences in social care</a:t>
            </a:r>
            <a:endParaRPr lang="en-US" sz="3600" dirty="0"/>
          </a:p>
        </p:txBody>
      </p:sp>
      <p:pic>
        <p:nvPicPr>
          <p:cNvPr id="3" name="Picture 2">
            <a:extLst>
              <a:ext uri="{FF2B5EF4-FFF2-40B4-BE49-F238E27FC236}">
                <a16:creationId xmlns:a16="http://schemas.microsoft.com/office/drawing/2014/main" id="{FD28B368-1464-B0E1-2D5A-D74C95349518}"/>
              </a:ext>
            </a:extLst>
          </p:cNvPr>
          <p:cNvPicPr>
            <a:picLocks noChangeAspect="1"/>
          </p:cNvPicPr>
          <p:nvPr/>
        </p:nvPicPr>
        <p:blipFill>
          <a:blip r:embed="rId2">
            <a:alphaModFix amt="34000"/>
          </a:blip>
          <a:stretch>
            <a:fillRect/>
          </a:stretch>
        </p:blipFill>
        <p:spPr>
          <a:xfrm>
            <a:off x="6970480" y="2420071"/>
            <a:ext cx="4701974" cy="3219370"/>
          </a:xfrm>
          <a:prstGeom prst="rect">
            <a:avLst/>
          </a:prstGeom>
        </p:spPr>
      </p:pic>
    </p:spTree>
    <p:extLst>
      <p:ext uri="{BB962C8B-B14F-4D97-AF65-F5344CB8AC3E}">
        <p14:creationId xmlns:p14="http://schemas.microsoft.com/office/powerpoint/2010/main" val="4216973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2E8F5-928A-45A6-9A05-07C049977CE2}"/>
              </a:ext>
            </a:extLst>
          </p:cNvPr>
          <p:cNvSpPr>
            <a:spLocks noGrp="1"/>
          </p:cNvSpPr>
          <p:nvPr>
            <p:ph type="title"/>
          </p:nvPr>
        </p:nvSpPr>
        <p:spPr/>
        <p:txBody>
          <a:bodyPr/>
          <a:lstStyle/>
          <a:p>
            <a:r>
              <a:rPr lang="en-GB" sz="4400" b="1" dirty="0">
                <a:effectLst/>
                <a:latin typeface="Arial" panose="020B0604020202020204" pitchFamily="34" charset="0"/>
                <a:ea typeface="Calibri" panose="020F0502020204030204" pitchFamily="34" charset="0"/>
              </a:rPr>
              <a:t>What does the current research tell us are the main barriers to developing relationships?</a:t>
            </a:r>
            <a:br>
              <a:rPr lang="en-GB" sz="4400" dirty="0"/>
            </a:br>
            <a:endParaRPr lang="en-US" dirty="0"/>
          </a:p>
        </p:txBody>
      </p:sp>
      <p:sp>
        <p:nvSpPr>
          <p:cNvPr id="5" name="TextBox 4">
            <a:extLst>
              <a:ext uri="{FF2B5EF4-FFF2-40B4-BE49-F238E27FC236}">
                <a16:creationId xmlns:a16="http://schemas.microsoft.com/office/drawing/2014/main" id="{1D8A231A-580E-1F24-EDE9-D24959504709}"/>
              </a:ext>
            </a:extLst>
          </p:cNvPr>
          <p:cNvSpPr txBox="1"/>
          <p:nvPr/>
        </p:nvSpPr>
        <p:spPr>
          <a:xfrm>
            <a:off x="619559" y="3429000"/>
            <a:ext cx="2278857" cy="772107"/>
          </a:xfrm>
          <a:prstGeom prst="rect">
            <a:avLst/>
          </a:prstGeom>
          <a:solidFill>
            <a:srgbClr val="5B5958"/>
          </a:solidFill>
          <a:ln w="95250">
            <a:solidFill>
              <a:srgbClr val="00B050"/>
            </a:solidFill>
          </a:ln>
        </p:spPr>
        <p:txBody>
          <a:bodyPr wrap="square" lIns="72000" tIns="108000" rIns="108000" bIns="108000">
            <a:spAutoFit/>
          </a:bodyPr>
          <a:lstStyle/>
          <a:p>
            <a:pPr algn="ctr"/>
            <a:r>
              <a:rPr lang="en-GB" sz="1800" b="1" dirty="0">
                <a:solidFill>
                  <a:schemeClr val="bg1"/>
                </a:solidFill>
                <a:latin typeface="Arial" panose="020B0604020202020204" pitchFamily="34" charset="0"/>
                <a:cs typeface="Arial" panose="020B0604020202020204" pitchFamily="34" charset="0"/>
              </a:rPr>
              <a:t>Mental capacity - </a:t>
            </a:r>
          </a:p>
          <a:p>
            <a:pPr algn="ctr"/>
            <a:r>
              <a:rPr lang="en-GB" sz="1800" b="1" dirty="0">
                <a:solidFill>
                  <a:schemeClr val="bg1"/>
                </a:solidFill>
                <a:latin typeface="Arial" panose="020B0604020202020204" pitchFamily="34" charset="0"/>
                <a:cs typeface="Arial" panose="020B0604020202020204" pitchFamily="34" charset="0"/>
              </a:rPr>
              <a:t>unable to consent  </a:t>
            </a:r>
          </a:p>
        </p:txBody>
      </p:sp>
      <p:sp>
        <p:nvSpPr>
          <p:cNvPr id="6" name="TextBox 5">
            <a:extLst>
              <a:ext uri="{FF2B5EF4-FFF2-40B4-BE49-F238E27FC236}">
                <a16:creationId xmlns:a16="http://schemas.microsoft.com/office/drawing/2014/main" id="{4F040910-3A1A-51B7-C60D-79D9416D7232}"/>
              </a:ext>
            </a:extLst>
          </p:cNvPr>
          <p:cNvSpPr txBox="1"/>
          <p:nvPr/>
        </p:nvSpPr>
        <p:spPr>
          <a:xfrm>
            <a:off x="3343708" y="3429000"/>
            <a:ext cx="1923616" cy="495108"/>
          </a:xfrm>
          <a:prstGeom prst="rect">
            <a:avLst/>
          </a:prstGeom>
          <a:solidFill>
            <a:srgbClr val="5B5958"/>
          </a:solidFill>
          <a:ln w="95250">
            <a:solidFill>
              <a:schemeClr val="accent4">
                <a:lumMod val="60000"/>
                <a:lumOff val="40000"/>
              </a:schemeClr>
            </a:solidFill>
          </a:ln>
        </p:spPr>
        <p:txBody>
          <a:bodyPr wrap="square" lIns="108000" tIns="108000" rIns="108000" bIns="108000">
            <a:spAutoFit/>
          </a:bodyPr>
          <a:lstStyle/>
          <a:p>
            <a:pPr algn="ctr"/>
            <a:r>
              <a:rPr lang="en-GB" sz="1800" b="1" dirty="0">
                <a:solidFill>
                  <a:schemeClr val="bg1"/>
                </a:solidFill>
                <a:effectLst/>
                <a:latin typeface="Arial" panose="020B0604020202020204" pitchFamily="34" charset="0"/>
                <a:ea typeface="Calibri" panose="020F0502020204030204" pitchFamily="34" charset="0"/>
              </a:rPr>
              <a:t>Taboo nature </a:t>
            </a:r>
            <a:endParaRPr lang="en-GB" sz="2000" b="1" dirty="0">
              <a:solidFill>
                <a:schemeClr val="bg1"/>
              </a:solidFill>
            </a:endParaRPr>
          </a:p>
        </p:txBody>
      </p:sp>
      <p:sp>
        <p:nvSpPr>
          <p:cNvPr id="7" name="TextBox 6">
            <a:extLst>
              <a:ext uri="{FF2B5EF4-FFF2-40B4-BE49-F238E27FC236}">
                <a16:creationId xmlns:a16="http://schemas.microsoft.com/office/drawing/2014/main" id="{2590E680-2300-2A6B-AA95-FBA4F5FF29A7}"/>
              </a:ext>
            </a:extLst>
          </p:cNvPr>
          <p:cNvSpPr txBox="1"/>
          <p:nvPr/>
        </p:nvSpPr>
        <p:spPr>
          <a:xfrm>
            <a:off x="5719007" y="3429000"/>
            <a:ext cx="2369336" cy="495108"/>
          </a:xfrm>
          <a:prstGeom prst="rect">
            <a:avLst/>
          </a:prstGeom>
          <a:solidFill>
            <a:srgbClr val="5B5958"/>
          </a:solidFill>
          <a:ln w="95250">
            <a:solidFill>
              <a:srgbClr val="005EB8"/>
            </a:solidFill>
          </a:ln>
        </p:spPr>
        <p:txBody>
          <a:bodyPr wrap="square" lIns="108000" tIns="108000" rIns="108000" bIns="108000">
            <a:spAutoFit/>
          </a:bodyPr>
          <a:lstStyle/>
          <a:p>
            <a:pPr algn="ctr"/>
            <a:r>
              <a:rPr lang="en-GB" sz="1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Restrictive practice</a:t>
            </a:r>
          </a:p>
        </p:txBody>
      </p:sp>
      <p:sp>
        <p:nvSpPr>
          <p:cNvPr id="8" name="TextBox 7">
            <a:extLst>
              <a:ext uri="{FF2B5EF4-FFF2-40B4-BE49-F238E27FC236}">
                <a16:creationId xmlns:a16="http://schemas.microsoft.com/office/drawing/2014/main" id="{2E974ED1-2C0A-4998-91BF-9881448A64D6}"/>
              </a:ext>
            </a:extLst>
          </p:cNvPr>
          <p:cNvSpPr txBox="1"/>
          <p:nvPr/>
        </p:nvSpPr>
        <p:spPr>
          <a:xfrm>
            <a:off x="590985" y="4371975"/>
            <a:ext cx="2307432" cy="1049106"/>
          </a:xfrm>
          <a:prstGeom prst="rect">
            <a:avLst/>
          </a:prstGeom>
          <a:solidFill>
            <a:srgbClr val="5B5958"/>
          </a:solidFill>
          <a:ln w="95250">
            <a:solidFill>
              <a:srgbClr val="005EB8"/>
            </a:solidFill>
          </a:ln>
        </p:spPr>
        <p:txBody>
          <a:bodyPr wrap="square" lIns="108000" tIns="108000" rIns="108000" bIns="108000">
            <a:spAutoFit/>
          </a:bodyPr>
          <a:lstStyle/>
          <a:p>
            <a:pPr algn="ctr"/>
            <a:r>
              <a:rPr lang="en-GB" sz="1800" b="1" dirty="0">
                <a:solidFill>
                  <a:schemeClr val="bg1"/>
                </a:solidFill>
                <a:effectLst/>
                <a:latin typeface="Arial" panose="020B0604020202020204" pitchFamily="34" charset="0"/>
                <a:ea typeface="Calibri" panose="020F0502020204030204" pitchFamily="34" charset="0"/>
              </a:rPr>
              <a:t>Lack of staff training and support</a:t>
            </a:r>
            <a:endParaRPr lang="en-GB" sz="2000" b="1" dirty="0">
              <a:solidFill>
                <a:schemeClr val="bg1"/>
              </a:solidFill>
            </a:endParaRPr>
          </a:p>
        </p:txBody>
      </p:sp>
      <p:sp>
        <p:nvSpPr>
          <p:cNvPr id="9" name="TextBox 8">
            <a:extLst>
              <a:ext uri="{FF2B5EF4-FFF2-40B4-BE49-F238E27FC236}">
                <a16:creationId xmlns:a16="http://schemas.microsoft.com/office/drawing/2014/main" id="{3594402B-55C2-4A6B-FC18-F5B8CEDAF18A}"/>
              </a:ext>
            </a:extLst>
          </p:cNvPr>
          <p:cNvSpPr txBox="1"/>
          <p:nvPr/>
        </p:nvSpPr>
        <p:spPr>
          <a:xfrm>
            <a:off x="3343708" y="4094976"/>
            <a:ext cx="1930008" cy="1326105"/>
          </a:xfrm>
          <a:prstGeom prst="rect">
            <a:avLst/>
          </a:prstGeom>
          <a:solidFill>
            <a:srgbClr val="5B5958"/>
          </a:solidFill>
          <a:ln w="95250">
            <a:solidFill>
              <a:srgbClr val="00B050"/>
            </a:solidFill>
          </a:ln>
        </p:spPr>
        <p:txBody>
          <a:bodyPr wrap="square" lIns="72000" tIns="108000" rIns="108000" bIns="108000">
            <a:spAutoFit/>
          </a:bodyPr>
          <a:lstStyle/>
          <a:p>
            <a:pPr algn="ctr"/>
            <a:r>
              <a:rPr lang="en-GB" sz="1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Inability to travel/ communicate independently</a:t>
            </a:r>
            <a:endPar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22169DA3-09EA-826B-34FE-B02E277D1C5B}"/>
              </a:ext>
            </a:extLst>
          </p:cNvPr>
          <p:cNvSpPr txBox="1"/>
          <p:nvPr/>
        </p:nvSpPr>
        <p:spPr>
          <a:xfrm>
            <a:off x="5730536" y="4182635"/>
            <a:ext cx="2308177" cy="495108"/>
          </a:xfrm>
          <a:prstGeom prst="rect">
            <a:avLst/>
          </a:prstGeom>
          <a:solidFill>
            <a:srgbClr val="5B5958"/>
          </a:solidFill>
          <a:ln w="95250">
            <a:solidFill>
              <a:schemeClr val="accent4">
                <a:lumMod val="60000"/>
                <a:lumOff val="40000"/>
              </a:schemeClr>
            </a:solidFill>
          </a:ln>
        </p:spPr>
        <p:txBody>
          <a:bodyPr wrap="square" lIns="108000" tIns="108000" rIns="108000" bIns="108000">
            <a:spAutoFit/>
          </a:bodyPr>
          <a:lstStyle/>
          <a:p>
            <a:pPr algn="ctr"/>
            <a:r>
              <a:rPr lang="en-GB" sz="1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Family restrictions</a:t>
            </a:r>
          </a:p>
        </p:txBody>
      </p:sp>
      <p:sp>
        <p:nvSpPr>
          <p:cNvPr id="13" name="TextBox 12">
            <a:extLst>
              <a:ext uri="{FF2B5EF4-FFF2-40B4-BE49-F238E27FC236}">
                <a16:creationId xmlns:a16="http://schemas.microsoft.com/office/drawing/2014/main" id="{C2561EE6-FB05-B818-FEA9-3F9251307628}"/>
              </a:ext>
            </a:extLst>
          </p:cNvPr>
          <p:cNvSpPr txBox="1"/>
          <p:nvPr/>
        </p:nvSpPr>
        <p:spPr>
          <a:xfrm>
            <a:off x="8539151" y="3428999"/>
            <a:ext cx="2523691" cy="772107"/>
          </a:xfrm>
          <a:prstGeom prst="rect">
            <a:avLst/>
          </a:prstGeom>
          <a:solidFill>
            <a:srgbClr val="5B5958"/>
          </a:solidFill>
          <a:ln w="95250">
            <a:solidFill>
              <a:srgbClr val="00B050"/>
            </a:solidFill>
          </a:ln>
        </p:spPr>
        <p:txBody>
          <a:bodyPr wrap="square" lIns="72000" tIns="108000" rIns="108000" bIns="108000">
            <a:spAutoFit/>
          </a:bodyPr>
          <a:lstStyle/>
          <a:p>
            <a:pPr algn="ctr"/>
            <a:r>
              <a:rPr lang="en-GB" sz="1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Lack of relationship education and skills</a:t>
            </a:r>
          </a:p>
        </p:txBody>
      </p:sp>
      <p:sp>
        <p:nvSpPr>
          <p:cNvPr id="14" name="TextBox 13">
            <a:extLst>
              <a:ext uri="{FF2B5EF4-FFF2-40B4-BE49-F238E27FC236}">
                <a16:creationId xmlns:a16="http://schemas.microsoft.com/office/drawing/2014/main" id="{3F952496-CEF9-3FDF-C933-3C81AC6DF18E}"/>
              </a:ext>
            </a:extLst>
          </p:cNvPr>
          <p:cNvSpPr txBox="1"/>
          <p:nvPr/>
        </p:nvSpPr>
        <p:spPr>
          <a:xfrm>
            <a:off x="5922816" y="4925394"/>
            <a:ext cx="1923616" cy="516140"/>
          </a:xfrm>
          <a:prstGeom prst="rect">
            <a:avLst/>
          </a:prstGeom>
          <a:solidFill>
            <a:srgbClr val="5B5958"/>
          </a:solidFill>
          <a:ln w="95250">
            <a:solidFill>
              <a:srgbClr val="FF0000"/>
            </a:solidFill>
          </a:ln>
        </p:spPr>
        <p:txBody>
          <a:bodyPr wrap="square" lIns="108000" tIns="108000" rIns="108000" bIns="108000">
            <a:spAutoFit/>
          </a:bodyPr>
          <a:lstStyle/>
          <a:p>
            <a:pPr algn="ctr">
              <a:lnSpc>
                <a:spcPct val="115000"/>
              </a:lnSpc>
              <a:spcAft>
                <a:spcPts val="800"/>
              </a:spcAft>
            </a:pPr>
            <a:r>
              <a:rPr lang="en-GB" sz="1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Lack of privacy</a:t>
            </a:r>
            <a:endPar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39A0A236-70DB-B86E-F07C-F8379FD8028B}"/>
              </a:ext>
            </a:extLst>
          </p:cNvPr>
          <p:cNvSpPr txBox="1"/>
          <p:nvPr/>
        </p:nvSpPr>
        <p:spPr>
          <a:xfrm>
            <a:off x="8518904" y="4400841"/>
            <a:ext cx="2523690" cy="1049106"/>
          </a:xfrm>
          <a:prstGeom prst="rect">
            <a:avLst/>
          </a:prstGeom>
          <a:solidFill>
            <a:srgbClr val="5B5958"/>
          </a:solidFill>
          <a:ln w="95250">
            <a:solidFill>
              <a:srgbClr val="00B050"/>
            </a:solidFill>
          </a:ln>
        </p:spPr>
        <p:txBody>
          <a:bodyPr wrap="square" lIns="108000" tIns="108000" rIns="108000" bIns="108000">
            <a:spAutoFit/>
          </a:bodyPr>
          <a:lstStyle/>
          <a:p>
            <a:pPr algn="ctr"/>
            <a:r>
              <a:rPr lang="en-GB" sz="1800" b="1" dirty="0">
                <a:solidFill>
                  <a:schemeClr val="bg1"/>
                </a:solidFill>
                <a:latin typeface="Arial" panose="020B0604020202020204" pitchFamily="34" charset="0"/>
                <a:cs typeface="Arial" panose="020B0604020202020204" pitchFamily="34" charset="0"/>
              </a:rPr>
              <a:t>Vulnerability to abuse/safeguarding culture </a:t>
            </a:r>
          </a:p>
        </p:txBody>
      </p:sp>
    </p:spTree>
    <p:extLst>
      <p:ext uri="{BB962C8B-B14F-4D97-AF65-F5344CB8AC3E}">
        <p14:creationId xmlns:p14="http://schemas.microsoft.com/office/powerpoint/2010/main" val="950137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16D52-10C7-83A0-DE7C-EEB0120552BF}"/>
              </a:ext>
            </a:extLst>
          </p:cNvPr>
          <p:cNvSpPr>
            <a:spLocks noGrp="1"/>
          </p:cNvSpPr>
          <p:nvPr>
            <p:ph type="title"/>
          </p:nvPr>
        </p:nvSpPr>
        <p:spPr>
          <a:xfrm>
            <a:off x="519545" y="1044574"/>
            <a:ext cx="11281929" cy="811935"/>
          </a:xfrm>
        </p:spPr>
        <p:txBody>
          <a:bodyPr/>
          <a:lstStyle/>
          <a:p>
            <a:r>
              <a:rPr lang="en-US" sz="4400" b="1" dirty="0"/>
              <a:t>Values driving positive sexual expression</a:t>
            </a:r>
            <a:endParaRPr lang="en-US" dirty="0"/>
          </a:p>
        </p:txBody>
      </p:sp>
      <p:sp>
        <p:nvSpPr>
          <p:cNvPr id="3" name="Content Placeholder 2">
            <a:extLst>
              <a:ext uri="{FF2B5EF4-FFF2-40B4-BE49-F238E27FC236}">
                <a16:creationId xmlns:a16="http://schemas.microsoft.com/office/drawing/2014/main" id="{B6CABA47-9C84-617F-8244-EFD500139528}"/>
              </a:ext>
            </a:extLst>
          </p:cNvPr>
          <p:cNvSpPr>
            <a:spLocks noGrp="1"/>
          </p:cNvSpPr>
          <p:nvPr>
            <p:ph idx="1"/>
          </p:nvPr>
        </p:nvSpPr>
        <p:spPr>
          <a:xfrm>
            <a:off x="519545" y="2090734"/>
            <a:ext cx="7109979" cy="4351338"/>
          </a:xfrm>
        </p:spPr>
        <p:txBody>
          <a:bodyPr/>
          <a:lstStyle/>
          <a:p>
            <a:pPr marL="285750" indent="-285750">
              <a:buFont typeface="Wingdings" pitchFamily="2" charset="2"/>
              <a:buChar char="§"/>
            </a:pPr>
            <a:r>
              <a:rPr lang="en-US" sz="1800" dirty="0">
                <a:latin typeface="Arial" panose="020B0604020202020204" pitchFamily="34" charset="0"/>
                <a:cs typeface="Arial" panose="020B0604020202020204" pitchFamily="34" charset="0"/>
              </a:rPr>
              <a:t>Values are central to work in social care and are equally significant in thinking about sex and relationships. </a:t>
            </a:r>
          </a:p>
          <a:p>
            <a:pPr marL="285750" indent="-285750">
              <a:buFont typeface="Wingdings" pitchFamily="2" charset="2"/>
              <a:buChar char="§"/>
            </a:pPr>
            <a:r>
              <a:rPr lang="en-US" sz="1800" kern="1200" dirty="0">
                <a:latin typeface="Arial" panose="020B0604020202020204" pitchFamily="34" charset="0"/>
                <a:ea typeface="+mn-ea"/>
                <a:cs typeface="Arial" panose="020B0604020202020204" pitchFamily="34" charset="0"/>
              </a:rPr>
              <a:t>It is fundamental that staff have the correct values to support people respectfully in a way that </a:t>
            </a:r>
            <a:r>
              <a:rPr lang="en-US" sz="1800" kern="1200" dirty="0" err="1">
                <a:latin typeface="Arial" panose="020B0604020202020204" pitchFamily="34" charset="0"/>
                <a:ea typeface="+mn-ea"/>
                <a:cs typeface="Arial" panose="020B0604020202020204" pitchFamily="34" charset="0"/>
              </a:rPr>
              <a:t>recognises</a:t>
            </a:r>
            <a:r>
              <a:rPr lang="en-US" sz="1800" kern="1200" dirty="0">
                <a:latin typeface="Arial" panose="020B0604020202020204" pitchFamily="34" charset="0"/>
                <a:ea typeface="+mn-ea"/>
                <a:cs typeface="Arial" panose="020B0604020202020204" pitchFamily="34" charset="0"/>
              </a:rPr>
              <a:t> their human right to love, intimacy and sexual expression. </a:t>
            </a:r>
          </a:p>
          <a:p>
            <a:pPr marL="285750" indent="-285750">
              <a:buFont typeface="Wingdings" pitchFamily="2" charset="2"/>
              <a:buChar char="§"/>
            </a:pPr>
            <a:r>
              <a:rPr lang="en-US" sz="1800" kern="1200" dirty="0">
                <a:latin typeface="Arial" panose="020B0604020202020204" pitchFamily="34" charset="0"/>
                <a:ea typeface="+mn-ea"/>
                <a:cs typeface="Arial" panose="020B0604020202020204" pitchFamily="34" charset="0"/>
              </a:rPr>
              <a:t>Staff need to be accepting, non-judgmental and open-minded surrounding sexuality and intimate relationships.</a:t>
            </a:r>
          </a:p>
          <a:p>
            <a:pPr marL="285750" indent="-285750">
              <a:buFont typeface="Wingdings" pitchFamily="2" charset="2"/>
              <a:buChar char="§"/>
            </a:pPr>
            <a:r>
              <a:rPr lang="en-US" sz="1800" kern="1200" dirty="0">
                <a:latin typeface="Arial" panose="020B0604020202020204" pitchFamily="34" charset="0"/>
                <a:ea typeface="+mn-ea"/>
                <a:cs typeface="Arial" panose="020B0604020202020204" pitchFamily="34" charset="0"/>
              </a:rPr>
              <a:t>A failure to hold these values places people at risk of prejudice and being denied their rights to have positive relationships and a fulfilling sex life, if this is what they want. </a:t>
            </a:r>
            <a:endParaRPr lang="en-GB" sz="1400" b="1" dirty="0"/>
          </a:p>
          <a:p>
            <a:endParaRPr lang="en-GB" sz="1400" b="0" dirty="0"/>
          </a:p>
          <a:p>
            <a:r>
              <a:rPr lang="en-GB" sz="1800" b="0" dirty="0"/>
              <a:t>Staff need to reflect on their own values but be aware that the focus should be on those of the individual being supported </a:t>
            </a:r>
          </a:p>
          <a:p>
            <a:endParaRPr lang="en-US" sz="1800" kern="1200" dirty="0">
              <a:latin typeface="Arial" panose="020B0604020202020204" pitchFamily="34" charset="0"/>
              <a:ea typeface="+mn-ea"/>
              <a:cs typeface="Arial" panose="020B0604020202020204" pitchFamily="34" charset="0"/>
            </a:endParaRPr>
          </a:p>
          <a:p>
            <a:endParaRPr lang="en-US" sz="1800" kern="1200" dirty="0">
              <a:latin typeface="Arial" panose="020B0604020202020204" pitchFamily="34" charset="0"/>
              <a:ea typeface="+mn-ea"/>
              <a:cs typeface="Arial" panose="020B0604020202020204" pitchFamily="34" charset="0"/>
            </a:endParaRPr>
          </a:p>
          <a:p>
            <a:endParaRPr lang="en-US" sz="1800" kern="1200" dirty="0">
              <a:latin typeface="Arial" panose="020B0604020202020204" pitchFamily="34" charset="0"/>
              <a:ea typeface="+mn-ea"/>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096A5014-5354-F781-A47F-B0C4FDFA5F03}"/>
              </a:ext>
            </a:extLst>
          </p:cNvPr>
          <p:cNvPicPr>
            <a:picLocks noChangeAspect="1"/>
          </p:cNvPicPr>
          <p:nvPr/>
        </p:nvPicPr>
        <p:blipFill>
          <a:blip r:embed="rId2"/>
          <a:stretch>
            <a:fillRect/>
          </a:stretch>
        </p:blipFill>
        <p:spPr>
          <a:xfrm>
            <a:off x="8064499" y="2171700"/>
            <a:ext cx="2929184" cy="3961601"/>
          </a:xfrm>
          <a:prstGeom prst="rect">
            <a:avLst/>
          </a:prstGeom>
        </p:spPr>
      </p:pic>
    </p:spTree>
    <p:extLst>
      <p:ext uri="{BB962C8B-B14F-4D97-AF65-F5344CB8AC3E}">
        <p14:creationId xmlns:p14="http://schemas.microsoft.com/office/powerpoint/2010/main" val="3732620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75439-6DBB-5444-9154-EACB52DC2D0B}"/>
              </a:ext>
            </a:extLst>
          </p:cNvPr>
          <p:cNvSpPr>
            <a:spLocks noGrp="1"/>
          </p:cNvSpPr>
          <p:nvPr>
            <p:ph type="title"/>
          </p:nvPr>
        </p:nvSpPr>
        <p:spPr/>
        <p:txBody>
          <a:bodyPr/>
          <a:lstStyle/>
          <a:p>
            <a:r>
              <a:rPr lang="en-GB" sz="4400" b="1" dirty="0">
                <a:latin typeface="Arial" panose="020B0604020202020204" pitchFamily="34" charset="0"/>
                <a:cs typeface="Arial" panose="020B0604020202020204" pitchFamily="34" charset="0"/>
              </a:rPr>
              <a:t>Values exercise - adults </a:t>
            </a:r>
            <a:br>
              <a:rPr lang="en-GB" sz="4400" b="1" dirty="0">
                <a:latin typeface="Arial" panose="020B0604020202020204" pitchFamily="34" charset="0"/>
                <a:cs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C2534CF2-3457-CD08-EA2A-1D73E99C5B5D}"/>
              </a:ext>
            </a:extLst>
          </p:cNvPr>
          <p:cNvSpPr>
            <a:spLocks noGrp="1"/>
          </p:cNvSpPr>
          <p:nvPr>
            <p:ph idx="1"/>
          </p:nvPr>
        </p:nvSpPr>
        <p:spPr/>
        <p:txBody>
          <a:bodyPr/>
          <a:lstStyle/>
          <a:p>
            <a:r>
              <a:rPr lang="en-GB" sz="2900" dirty="0">
                <a:latin typeface="Arial" panose="020B0604020202020204" pitchFamily="34" charset="0"/>
                <a:cs typeface="Arial" panose="020B0604020202020204" pitchFamily="34" charset="0"/>
              </a:rPr>
              <a:t>Look at the worksheet and consider each of the statements:</a:t>
            </a:r>
          </a:p>
          <a:p>
            <a:endParaRPr lang="en-GB" sz="20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A. For the general population</a:t>
            </a:r>
          </a:p>
          <a:p>
            <a:endParaRPr lang="en-GB" sz="28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B. For the people that they support</a:t>
            </a:r>
          </a:p>
          <a:p>
            <a:endParaRPr lang="en-GB" sz="2800" dirty="0">
              <a:latin typeface="Arial" panose="020B0604020202020204" pitchFamily="34" charset="0"/>
              <a:cs typeface="Arial" panose="020B0604020202020204" pitchFamily="34" charset="0"/>
            </a:endParaRPr>
          </a:p>
          <a:p>
            <a:r>
              <a:rPr lang="en-GB" sz="2400" b="0" dirty="0">
                <a:latin typeface="Arial" panose="020B0604020202020204" pitchFamily="34" charset="0"/>
                <a:cs typeface="Arial" panose="020B0604020202020204" pitchFamily="34" charset="0"/>
              </a:rPr>
              <a:t>Are there any differences between A and B and if so, why?</a:t>
            </a:r>
          </a:p>
          <a:p>
            <a:endParaRPr lang="en-US" dirty="0"/>
          </a:p>
        </p:txBody>
      </p:sp>
      <p:pic>
        <p:nvPicPr>
          <p:cNvPr id="4" name="Picture 3">
            <a:extLst>
              <a:ext uri="{FF2B5EF4-FFF2-40B4-BE49-F238E27FC236}">
                <a16:creationId xmlns:a16="http://schemas.microsoft.com/office/drawing/2014/main" id="{AA3C4DF7-9992-6C3D-F72A-845D511516C6}"/>
              </a:ext>
            </a:extLst>
          </p:cNvPr>
          <p:cNvPicPr>
            <a:picLocks noChangeAspect="1"/>
          </p:cNvPicPr>
          <p:nvPr/>
        </p:nvPicPr>
        <p:blipFill>
          <a:blip r:embed="rId2"/>
          <a:stretch>
            <a:fillRect/>
          </a:stretch>
        </p:blipFill>
        <p:spPr>
          <a:xfrm>
            <a:off x="8944843" y="3048000"/>
            <a:ext cx="2300114" cy="2228236"/>
          </a:xfrm>
          <a:prstGeom prst="rect">
            <a:avLst/>
          </a:prstGeom>
        </p:spPr>
      </p:pic>
    </p:spTree>
    <p:extLst>
      <p:ext uri="{BB962C8B-B14F-4D97-AF65-F5344CB8AC3E}">
        <p14:creationId xmlns:p14="http://schemas.microsoft.com/office/powerpoint/2010/main" val="3899665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75439-6DBB-5444-9154-EACB52DC2D0B}"/>
              </a:ext>
            </a:extLst>
          </p:cNvPr>
          <p:cNvSpPr>
            <a:spLocks noGrp="1"/>
          </p:cNvSpPr>
          <p:nvPr>
            <p:ph type="title"/>
          </p:nvPr>
        </p:nvSpPr>
        <p:spPr/>
        <p:txBody>
          <a:bodyPr/>
          <a:lstStyle/>
          <a:p>
            <a:r>
              <a:rPr lang="en-GB" sz="4400" b="1" dirty="0">
                <a:latin typeface="Arial" panose="020B0604020202020204" pitchFamily="34" charset="0"/>
                <a:cs typeface="Arial" panose="020B0604020202020204" pitchFamily="34" charset="0"/>
              </a:rPr>
              <a:t>Values exercise - older people </a:t>
            </a:r>
            <a:endParaRPr lang="en-US" dirty="0"/>
          </a:p>
        </p:txBody>
      </p:sp>
      <p:sp>
        <p:nvSpPr>
          <p:cNvPr id="3" name="Content Placeholder 2">
            <a:extLst>
              <a:ext uri="{FF2B5EF4-FFF2-40B4-BE49-F238E27FC236}">
                <a16:creationId xmlns:a16="http://schemas.microsoft.com/office/drawing/2014/main" id="{C2534CF2-3457-CD08-EA2A-1D73E99C5B5D}"/>
              </a:ext>
            </a:extLst>
          </p:cNvPr>
          <p:cNvSpPr>
            <a:spLocks noGrp="1"/>
          </p:cNvSpPr>
          <p:nvPr>
            <p:ph idx="1"/>
          </p:nvPr>
        </p:nvSpPr>
        <p:spPr/>
        <p:txBody>
          <a:bodyPr/>
          <a:lstStyle/>
          <a:p>
            <a:r>
              <a:rPr lang="en-GB" sz="2900" dirty="0">
                <a:latin typeface="Arial" panose="020B0604020202020204" pitchFamily="34" charset="0"/>
                <a:cs typeface="Arial" panose="020B0604020202020204" pitchFamily="34" charset="0"/>
              </a:rPr>
              <a:t>Look at the worksheet and consider each of the statements:</a:t>
            </a:r>
          </a:p>
          <a:p>
            <a:endParaRPr lang="en-GB" sz="20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A. For the general population</a:t>
            </a:r>
          </a:p>
          <a:p>
            <a:endParaRPr lang="en-GB" sz="28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B. For the people that they support</a:t>
            </a:r>
          </a:p>
          <a:p>
            <a:endParaRPr lang="en-GB" sz="2800" dirty="0">
              <a:latin typeface="Arial" panose="020B0604020202020204" pitchFamily="34" charset="0"/>
              <a:cs typeface="Arial" panose="020B0604020202020204" pitchFamily="34" charset="0"/>
            </a:endParaRPr>
          </a:p>
          <a:p>
            <a:r>
              <a:rPr lang="en-GB" sz="2400" b="0" dirty="0">
                <a:latin typeface="Arial" panose="020B0604020202020204" pitchFamily="34" charset="0"/>
                <a:cs typeface="Arial" panose="020B0604020202020204" pitchFamily="34" charset="0"/>
              </a:rPr>
              <a:t>Are there any differences between A and B and if so, why?</a:t>
            </a:r>
          </a:p>
          <a:p>
            <a:endParaRPr lang="en-US" dirty="0"/>
          </a:p>
        </p:txBody>
      </p:sp>
      <p:pic>
        <p:nvPicPr>
          <p:cNvPr id="4" name="Picture 3">
            <a:extLst>
              <a:ext uri="{FF2B5EF4-FFF2-40B4-BE49-F238E27FC236}">
                <a16:creationId xmlns:a16="http://schemas.microsoft.com/office/drawing/2014/main" id="{AA3C4DF7-9992-6C3D-F72A-845D511516C6}"/>
              </a:ext>
            </a:extLst>
          </p:cNvPr>
          <p:cNvPicPr>
            <a:picLocks noChangeAspect="1"/>
          </p:cNvPicPr>
          <p:nvPr/>
        </p:nvPicPr>
        <p:blipFill>
          <a:blip r:embed="rId2"/>
          <a:stretch>
            <a:fillRect/>
          </a:stretch>
        </p:blipFill>
        <p:spPr>
          <a:xfrm>
            <a:off x="8944843" y="3048000"/>
            <a:ext cx="2300114" cy="2228236"/>
          </a:xfrm>
          <a:prstGeom prst="rect">
            <a:avLst/>
          </a:prstGeom>
        </p:spPr>
      </p:pic>
    </p:spTree>
    <p:extLst>
      <p:ext uri="{BB962C8B-B14F-4D97-AF65-F5344CB8AC3E}">
        <p14:creationId xmlns:p14="http://schemas.microsoft.com/office/powerpoint/2010/main" val="4005961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645C9D-A449-3DFD-8098-88EFBE512CAA}"/>
              </a:ext>
            </a:extLst>
          </p:cNvPr>
          <p:cNvSpPr>
            <a:spLocks noGrp="1"/>
          </p:cNvSpPr>
          <p:nvPr>
            <p:ph type="title"/>
          </p:nvPr>
        </p:nvSpPr>
        <p:spPr/>
        <p:txBody>
          <a:bodyPr/>
          <a:lstStyle/>
          <a:p>
            <a:r>
              <a:rPr lang="en-GB" sz="3600" b="1" dirty="0">
                <a:latin typeface="Arial" panose="020B0604020202020204" pitchFamily="34" charset="0"/>
                <a:cs typeface="Arial" panose="020B0604020202020204" pitchFamily="34" charset="0"/>
              </a:rPr>
              <a:t>Roles, regulations and the law</a:t>
            </a:r>
            <a:endParaRPr lang="en-US" sz="3600" dirty="0"/>
          </a:p>
        </p:txBody>
      </p:sp>
      <p:sp>
        <p:nvSpPr>
          <p:cNvPr id="12" name="Content Placeholder 10">
            <a:extLst>
              <a:ext uri="{FF2B5EF4-FFF2-40B4-BE49-F238E27FC236}">
                <a16:creationId xmlns:a16="http://schemas.microsoft.com/office/drawing/2014/main" id="{14A0D8E7-EA34-FF14-9A9B-716665722ADA}"/>
              </a:ext>
            </a:extLst>
          </p:cNvPr>
          <p:cNvSpPr>
            <a:spLocks noGrp="1"/>
          </p:cNvSpPr>
          <p:nvPr>
            <p:ph idx="1"/>
          </p:nvPr>
        </p:nvSpPr>
        <p:spPr>
          <a:xfrm>
            <a:off x="519546" y="2572126"/>
            <a:ext cx="10400090" cy="936971"/>
          </a:xfrm>
          <a:ln w="19050">
            <a:solidFill>
              <a:srgbClr val="0098A0"/>
            </a:solidFill>
          </a:ln>
        </p:spPr>
        <p:txBody>
          <a:bodyPr lIns="180000" tIns="180000" rIns="180000" bIns="180000"/>
          <a:lstStyle/>
          <a:p>
            <a:pPr marL="0" indent="0">
              <a:lnSpc>
                <a:spcPct val="100000"/>
              </a:lnSpc>
              <a:buNone/>
            </a:pPr>
            <a:r>
              <a:rPr lang="en-GB" sz="2000" b="1" dirty="0">
                <a:solidFill>
                  <a:srgbClr val="0098A0"/>
                </a:solidFill>
                <a:latin typeface="Arial" panose="020B0604020202020204" pitchFamily="34" charset="0"/>
                <a:cs typeface="Arial" panose="020B0604020202020204" pitchFamily="34" charset="0"/>
              </a:rPr>
              <a:t>Aim</a:t>
            </a:r>
            <a:r>
              <a:rPr lang="en-GB" sz="2000" dirty="0">
                <a:solidFill>
                  <a:srgbClr val="0098A0"/>
                </a:solidFill>
                <a:latin typeface="Arial" panose="020B0604020202020204" pitchFamily="34" charset="0"/>
                <a:cs typeface="Arial" panose="020B0604020202020204" pitchFamily="34" charset="0"/>
              </a:rPr>
              <a:t>: </a:t>
            </a:r>
            <a:r>
              <a:rPr lang="en-GB" sz="2000" b="0" dirty="0">
                <a:latin typeface="Arial" panose="020B0604020202020204" pitchFamily="34" charset="0"/>
                <a:cs typeface="Arial" panose="020B0604020202020204" pitchFamily="34" charset="0"/>
              </a:rPr>
              <a:t>To have an understanding of your role including the legal and regulatory issues which govern sexuality and relationships and how they impact practice</a:t>
            </a:r>
            <a:endParaRPr lang="en-GB" sz="2000" b="0" dirty="0">
              <a:solidFill>
                <a:srgbClr val="5B5958"/>
              </a:solidFill>
              <a:latin typeface="Arial" panose="020B0604020202020204" pitchFamily="34" charset="0"/>
              <a:cs typeface="Arial" panose="020B0604020202020204" pitchFamily="34" charset="0"/>
            </a:endParaRPr>
          </a:p>
        </p:txBody>
      </p:sp>
      <p:sp>
        <p:nvSpPr>
          <p:cNvPr id="13" name="Content Placeholder 10">
            <a:extLst>
              <a:ext uri="{FF2B5EF4-FFF2-40B4-BE49-F238E27FC236}">
                <a16:creationId xmlns:a16="http://schemas.microsoft.com/office/drawing/2014/main" id="{DBDA9F05-F5B2-C629-2AAB-ECAB1DB27345}"/>
              </a:ext>
            </a:extLst>
          </p:cNvPr>
          <p:cNvSpPr txBox="1">
            <a:spLocks/>
          </p:cNvSpPr>
          <p:nvPr/>
        </p:nvSpPr>
        <p:spPr>
          <a:xfrm>
            <a:off x="519546" y="3896400"/>
            <a:ext cx="10400090" cy="1797264"/>
          </a:xfrm>
          <a:prstGeom prst="rect">
            <a:avLst/>
          </a:prstGeom>
          <a:ln w="19050">
            <a:solidFill>
              <a:srgbClr val="0098A0"/>
            </a:solidFill>
          </a:ln>
        </p:spPr>
        <p:txBody>
          <a:bodyPr lIns="180000" tIns="180000" rIns="180000" bIns="180000"/>
          <a:lstStyle>
            <a:lvl1pPr marL="0" indent="0" algn="l" defTabSz="914400" rtl="0" eaLnBrk="1" latinLnBrk="0" hangingPunct="1">
              <a:lnSpc>
                <a:spcPct val="90000"/>
              </a:lnSpc>
              <a:spcBef>
                <a:spcPts val="1000"/>
              </a:spcBef>
              <a:buFont typeface="Arial" panose="020B0604020202020204" pitchFamily="34" charset="0"/>
              <a:buNone/>
              <a:defRPr sz="2800" b="1" kern="1200">
                <a:solidFill>
                  <a:srgbClr val="5B59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GB" sz="1600" b="1" dirty="0">
                <a:solidFill>
                  <a:srgbClr val="0098A0"/>
                </a:solidFill>
                <a:latin typeface="Arial" panose="020B0604020202020204" pitchFamily="34" charset="0"/>
                <a:cs typeface="Arial" panose="020B0604020202020204" pitchFamily="34" charset="0"/>
              </a:rPr>
              <a:t>Learning outcomes:</a:t>
            </a:r>
          </a:p>
          <a:p>
            <a:pPr marL="285750" indent="-285750">
              <a:lnSpc>
                <a:spcPct val="100000"/>
              </a:lnSpc>
              <a:spcBef>
                <a:spcPts val="0"/>
              </a:spcBef>
              <a:buFont typeface="Wingdings" pitchFamily="2" charset="2"/>
              <a:buChar char="§"/>
            </a:pPr>
            <a:r>
              <a:rPr lang="en-GB" sz="1600" b="0" dirty="0">
                <a:latin typeface="Arial" panose="020B0604020202020204" pitchFamily="34" charset="0"/>
                <a:cs typeface="Arial" panose="020B0604020202020204" pitchFamily="34" charset="0"/>
              </a:rPr>
              <a:t>Understand your role as a social care worker in this area </a:t>
            </a:r>
          </a:p>
          <a:p>
            <a:pPr marL="285750" indent="-285750">
              <a:lnSpc>
                <a:spcPct val="100000"/>
              </a:lnSpc>
              <a:spcBef>
                <a:spcPts val="0"/>
              </a:spcBef>
              <a:buFont typeface="Wingdings" pitchFamily="2" charset="2"/>
              <a:buChar char="§"/>
            </a:pPr>
            <a:r>
              <a:rPr lang="en-GB" sz="1600" b="0" dirty="0">
                <a:latin typeface="Arial" panose="020B0604020202020204" pitchFamily="34" charset="0"/>
                <a:cs typeface="Arial" panose="020B0604020202020204" pitchFamily="34" charset="0"/>
              </a:rPr>
              <a:t>Be aware of the legal issues which can impact on relationships and sexual activity </a:t>
            </a:r>
          </a:p>
          <a:p>
            <a:pPr marL="285750" indent="-285750">
              <a:lnSpc>
                <a:spcPct val="100000"/>
              </a:lnSpc>
              <a:spcBef>
                <a:spcPts val="0"/>
              </a:spcBef>
              <a:buFont typeface="Wingdings" pitchFamily="2" charset="2"/>
              <a:buChar char="§"/>
            </a:pPr>
            <a:r>
              <a:rPr lang="en-GB" sz="1600" b="0" dirty="0">
                <a:latin typeface="Arial" panose="020B0604020202020204" pitchFamily="34" charset="0"/>
                <a:cs typeface="Arial" panose="020B0604020202020204" pitchFamily="34" charset="0"/>
              </a:rPr>
              <a:t>Understand how to uphold/support people’s human rights in this area </a:t>
            </a:r>
          </a:p>
          <a:p>
            <a:pPr marL="285750" indent="-285750">
              <a:lnSpc>
                <a:spcPct val="100000"/>
              </a:lnSpc>
              <a:spcBef>
                <a:spcPts val="0"/>
              </a:spcBef>
              <a:buFont typeface="Wingdings" pitchFamily="2" charset="2"/>
              <a:buChar char="§"/>
            </a:pPr>
            <a:r>
              <a:rPr lang="en-GB" sz="1600" b="0" dirty="0">
                <a:latin typeface="Arial" panose="020B0604020202020204" pitchFamily="34" charset="0"/>
                <a:cs typeface="Arial" panose="020B0604020202020204" pitchFamily="34" charset="0"/>
              </a:rPr>
              <a:t>Know how to meet CQC’s guidance on supporting relationships and sexuality</a:t>
            </a:r>
          </a:p>
          <a:p>
            <a:pPr marL="285750" indent="-285750">
              <a:lnSpc>
                <a:spcPct val="100000"/>
              </a:lnSpc>
              <a:spcBef>
                <a:spcPts val="0"/>
              </a:spcBef>
              <a:buFont typeface="Wingdings" pitchFamily="2" charset="2"/>
              <a:buChar char="§"/>
            </a:pPr>
            <a:r>
              <a:rPr lang="en-GB" sz="1600" b="0" dirty="0">
                <a:latin typeface="Arial" panose="020B0604020202020204" pitchFamily="34" charset="0"/>
                <a:cs typeface="Arial" panose="020B0604020202020204" pitchFamily="34" charset="0"/>
              </a:rPr>
              <a:t>Understand the criteria for assessing capacity to engage in sexual activity</a:t>
            </a:r>
          </a:p>
          <a:p>
            <a:pPr>
              <a:lnSpc>
                <a:spcPct val="100000"/>
              </a:lnSpc>
            </a:pPr>
            <a:endParaRPr lang="en-GB" sz="2000" b="0" dirty="0"/>
          </a:p>
        </p:txBody>
      </p:sp>
    </p:spTree>
    <p:extLst>
      <p:ext uri="{BB962C8B-B14F-4D97-AF65-F5344CB8AC3E}">
        <p14:creationId xmlns:p14="http://schemas.microsoft.com/office/powerpoint/2010/main" val="7461576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2E8F5-928A-45A6-9A05-07C049977CE2}"/>
              </a:ext>
            </a:extLst>
          </p:cNvPr>
          <p:cNvSpPr>
            <a:spLocks noGrp="1"/>
          </p:cNvSpPr>
          <p:nvPr>
            <p:ph type="title"/>
          </p:nvPr>
        </p:nvSpPr>
        <p:spPr/>
        <p:txBody>
          <a:bodyPr/>
          <a:lstStyle/>
          <a:p>
            <a:r>
              <a:rPr lang="en-GB" sz="4400" b="1" dirty="0">
                <a:latin typeface="Arial" panose="020B0604020202020204" pitchFamily="34" charset="0"/>
              </a:rPr>
              <a:t>Different aspects of the role of a support worker</a:t>
            </a:r>
            <a:r>
              <a:rPr lang="en-GB" dirty="0"/>
              <a:t> </a:t>
            </a:r>
            <a:r>
              <a:rPr lang="en-GB" sz="2800" b="0" dirty="0">
                <a:latin typeface="Arial" panose="020B0604020202020204" pitchFamily="34" charset="0"/>
              </a:rPr>
              <a:t>Ann Craft (1994)</a:t>
            </a:r>
            <a:endParaRPr lang="en-US" b="0" dirty="0"/>
          </a:p>
        </p:txBody>
      </p:sp>
      <p:sp>
        <p:nvSpPr>
          <p:cNvPr id="5" name="TextBox 4">
            <a:extLst>
              <a:ext uri="{FF2B5EF4-FFF2-40B4-BE49-F238E27FC236}">
                <a16:creationId xmlns:a16="http://schemas.microsoft.com/office/drawing/2014/main" id="{1D8A231A-580E-1F24-EDE9-D24959504709}"/>
              </a:ext>
            </a:extLst>
          </p:cNvPr>
          <p:cNvSpPr txBox="1"/>
          <p:nvPr/>
        </p:nvSpPr>
        <p:spPr>
          <a:xfrm>
            <a:off x="590985" y="3443477"/>
            <a:ext cx="2278857" cy="587441"/>
          </a:xfrm>
          <a:prstGeom prst="rect">
            <a:avLst/>
          </a:prstGeom>
          <a:solidFill>
            <a:srgbClr val="5B5958"/>
          </a:solidFill>
          <a:ln w="95250">
            <a:solidFill>
              <a:srgbClr val="00B050"/>
            </a:solidFill>
          </a:ln>
        </p:spPr>
        <p:txBody>
          <a:bodyPr wrap="square" lIns="72000" tIns="108000" rIns="108000" bIns="108000">
            <a:spAutoFit/>
          </a:bodyPr>
          <a:lstStyle/>
          <a:p>
            <a:pPr algn="ctr"/>
            <a:r>
              <a:rPr lang="en-GB" sz="2400" b="1" dirty="0">
                <a:solidFill>
                  <a:schemeClr val="bg1"/>
                </a:solidFill>
                <a:effectLst/>
                <a:latin typeface="Arial" panose="020B0604020202020204" pitchFamily="34" charset="0"/>
                <a:ea typeface="Calibri" panose="020F0502020204030204" pitchFamily="34" charset="0"/>
              </a:rPr>
              <a:t>Educator</a:t>
            </a:r>
            <a:endParaRPr lang="en-GB" sz="1800" b="1" dirty="0">
              <a:solidFill>
                <a:schemeClr val="bg1"/>
              </a:solidFill>
            </a:endParaRPr>
          </a:p>
        </p:txBody>
      </p:sp>
      <p:sp>
        <p:nvSpPr>
          <p:cNvPr id="6" name="TextBox 5">
            <a:extLst>
              <a:ext uri="{FF2B5EF4-FFF2-40B4-BE49-F238E27FC236}">
                <a16:creationId xmlns:a16="http://schemas.microsoft.com/office/drawing/2014/main" id="{4F040910-3A1A-51B7-C60D-79D9416D7232}"/>
              </a:ext>
            </a:extLst>
          </p:cNvPr>
          <p:cNvSpPr txBox="1"/>
          <p:nvPr/>
        </p:nvSpPr>
        <p:spPr>
          <a:xfrm>
            <a:off x="3161104" y="3443477"/>
            <a:ext cx="1923616" cy="587441"/>
          </a:xfrm>
          <a:prstGeom prst="rect">
            <a:avLst/>
          </a:prstGeom>
          <a:solidFill>
            <a:srgbClr val="5B5958"/>
          </a:solidFill>
          <a:ln w="95250">
            <a:solidFill>
              <a:schemeClr val="accent4">
                <a:lumMod val="60000"/>
                <a:lumOff val="40000"/>
              </a:schemeClr>
            </a:solidFill>
          </a:ln>
        </p:spPr>
        <p:txBody>
          <a:bodyPr wrap="square" lIns="108000" tIns="108000" rIns="108000" bIns="108000">
            <a:spAutoFit/>
          </a:bodyPr>
          <a:lstStyle/>
          <a:p>
            <a:pPr algn="ctr"/>
            <a:r>
              <a:rPr lang="en-GB" sz="2400" b="1" dirty="0">
                <a:solidFill>
                  <a:schemeClr val="bg1"/>
                </a:solidFill>
                <a:latin typeface="Arial" panose="020B0604020202020204" pitchFamily="34" charset="0"/>
              </a:rPr>
              <a:t>Counsellor</a:t>
            </a:r>
          </a:p>
        </p:txBody>
      </p:sp>
      <p:sp>
        <p:nvSpPr>
          <p:cNvPr id="7" name="TextBox 6">
            <a:extLst>
              <a:ext uri="{FF2B5EF4-FFF2-40B4-BE49-F238E27FC236}">
                <a16:creationId xmlns:a16="http://schemas.microsoft.com/office/drawing/2014/main" id="{2590E680-2300-2A6B-AA95-FBA4F5FF29A7}"/>
              </a:ext>
            </a:extLst>
          </p:cNvPr>
          <p:cNvSpPr txBox="1"/>
          <p:nvPr/>
        </p:nvSpPr>
        <p:spPr>
          <a:xfrm>
            <a:off x="590985" y="5314949"/>
            <a:ext cx="1930008" cy="587441"/>
          </a:xfrm>
          <a:prstGeom prst="rect">
            <a:avLst/>
          </a:prstGeom>
          <a:solidFill>
            <a:srgbClr val="5B5958"/>
          </a:solidFill>
          <a:ln w="95250">
            <a:solidFill>
              <a:srgbClr val="005EB8"/>
            </a:solidFill>
          </a:ln>
        </p:spPr>
        <p:txBody>
          <a:bodyPr wrap="square" lIns="108000" tIns="108000" rIns="108000" bIns="108000">
            <a:spAutoFit/>
          </a:bodyPr>
          <a:lstStyle/>
          <a:p>
            <a:pPr algn="ctr"/>
            <a:r>
              <a:rPr lang="en-GB" sz="2400" b="1" dirty="0">
                <a:solidFill>
                  <a:schemeClr val="bg1"/>
                </a:solidFill>
                <a:latin typeface="Arial" panose="020B0604020202020204" pitchFamily="34" charset="0"/>
              </a:rPr>
              <a:t>Role model</a:t>
            </a:r>
          </a:p>
        </p:txBody>
      </p:sp>
      <p:sp>
        <p:nvSpPr>
          <p:cNvPr id="8" name="TextBox 7">
            <a:extLst>
              <a:ext uri="{FF2B5EF4-FFF2-40B4-BE49-F238E27FC236}">
                <a16:creationId xmlns:a16="http://schemas.microsoft.com/office/drawing/2014/main" id="{2E974ED1-2C0A-4998-91BF-9881448A64D6}"/>
              </a:ext>
            </a:extLst>
          </p:cNvPr>
          <p:cNvSpPr txBox="1"/>
          <p:nvPr/>
        </p:nvSpPr>
        <p:spPr>
          <a:xfrm>
            <a:off x="590985" y="4371975"/>
            <a:ext cx="2307432" cy="587441"/>
          </a:xfrm>
          <a:prstGeom prst="rect">
            <a:avLst/>
          </a:prstGeom>
          <a:solidFill>
            <a:srgbClr val="5B5958"/>
          </a:solidFill>
          <a:ln w="95250">
            <a:solidFill>
              <a:srgbClr val="7030A0"/>
            </a:solidFill>
          </a:ln>
        </p:spPr>
        <p:txBody>
          <a:bodyPr wrap="square" lIns="108000" tIns="108000" rIns="108000" bIns="108000">
            <a:spAutoFit/>
          </a:bodyPr>
          <a:lstStyle/>
          <a:p>
            <a:pPr algn="ctr"/>
            <a:r>
              <a:rPr lang="en-GB" sz="2400" b="1" dirty="0" err="1">
                <a:solidFill>
                  <a:schemeClr val="bg1"/>
                </a:solidFill>
                <a:latin typeface="Arial" panose="020B0604020202020204" pitchFamily="34" charset="0"/>
              </a:rPr>
              <a:t>Empowerer</a:t>
            </a:r>
            <a:endParaRPr lang="en-GB" sz="1800" b="1" dirty="0">
              <a:solidFill>
                <a:schemeClr val="bg1"/>
              </a:solidFill>
              <a:latin typeface="Arial" panose="020B0604020202020204" pitchFamily="34" charset="0"/>
            </a:endParaRPr>
          </a:p>
        </p:txBody>
      </p:sp>
      <p:sp>
        <p:nvSpPr>
          <p:cNvPr id="9" name="TextBox 8">
            <a:extLst>
              <a:ext uri="{FF2B5EF4-FFF2-40B4-BE49-F238E27FC236}">
                <a16:creationId xmlns:a16="http://schemas.microsoft.com/office/drawing/2014/main" id="{3594402B-55C2-4A6B-FC18-F5B8CEDAF18A}"/>
              </a:ext>
            </a:extLst>
          </p:cNvPr>
          <p:cNvSpPr txBox="1"/>
          <p:nvPr/>
        </p:nvSpPr>
        <p:spPr>
          <a:xfrm>
            <a:off x="5084720" y="5314950"/>
            <a:ext cx="1930008" cy="587441"/>
          </a:xfrm>
          <a:prstGeom prst="rect">
            <a:avLst/>
          </a:prstGeom>
          <a:solidFill>
            <a:srgbClr val="5B5958"/>
          </a:solidFill>
          <a:ln w="95250">
            <a:solidFill>
              <a:srgbClr val="00B0F0"/>
            </a:solidFill>
          </a:ln>
        </p:spPr>
        <p:txBody>
          <a:bodyPr wrap="square" lIns="72000" tIns="108000" rIns="108000" bIns="108000">
            <a:spAutoFit/>
          </a:bodyPr>
          <a:lstStyle/>
          <a:p>
            <a:pPr algn="ctr"/>
            <a:r>
              <a:rPr lang="en-GB" sz="2400" b="1" dirty="0">
                <a:solidFill>
                  <a:schemeClr val="bg1"/>
                </a:solidFill>
                <a:latin typeface="Arial" panose="020B0604020202020204" pitchFamily="34" charset="0"/>
              </a:rPr>
              <a:t>Advocate</a:t>
            </a:r>
            <a:endPar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22169DA3-09EA-826B-34FE-B02E277D1C5B}"/>
              </a:ext>
            </a:extLst>
          </p:cNvPr>
          <p:cNvSpPr txBox="1"/>
          <p:nvPr/>
        </p:nvSpPr>
        <p:spPr>
          <a:xfrm>
            <a:off x="2898416" y="5314950"/>
            <a:ext cx="1923616" cy="587441"/>
          </a:xfrm>
          <a:prstGeom prst="rect">
            <a:avLst/>
          </a:prstGeom>
          <a:solidFill>
            <a:srgbClr val="5B5958"/>
          </a:solidFill>
          <a:ln w="95250">
            <a:solidFill>
              <a:srgbClr val="FF3BFF"/>
            </a:solidFill>
          </a:ln>
        </p:spPr>
        <p:txBody>
          <a:bodyPr wrap="square" lIns="108000" tIns="108000" rIns="108000" bIns="108000">
            <a:spAutoFit/>
          </a:bodyPr>
          <a:lstStyle/>
          <a:p>
            <a:pPr algn="ctr"/>
            <a:r>
              <a:rPr lang="en-GB" sz="2400" b="1" dirty="0">
                <a:solidFill>
                  <a:schemeClr val="bg1"/>
                </a:solidFill>
                <a:latin typeface="Arial" panose="020B0604020202020204" pitchFamily="34" charset="0"/>
              </a:rPr>
              <a:t>Intervenor</a:t>
            </a:r>
            <a:endParaRPr lang="en-GB" sz="1800" b="1" dirty="0">
              <a:solidFill>
                <a:schemeClr val="bg1"/>
              </a:solidFill>
              <a:latin typeface="Arial" panose="020B0604020202020204" pitchFamily="34" charset="0"/>
            </a:endParaRPr>
          </a:p>
        </p:txBody>
      </p:sp>
      <p:sp>
        <p:nvSpPr>
          <p:cNvPr id="13" name="TextBox 12">
            <a:extLst>
              <a:ext uri="{FF2B5EF4-FFF2-40B4-BE49-F238E27FC236}">
                <a16:creationId xmlns:a16="http://schemas.microsoft.com/office/drawing/2014/main" id="{C2561EE6-FB05-B818-FEA9-3F9251307628}"/>
              </a:ext>
            </a:extLst>
          </p:cNvPr>
          <p:cNvSpPr txBox="1"/>
          <p:nvPr/>
        </p:nvSpPr>
        <p:spPr>
          <a:xfrm>
            <a:off x="5375982" y="3443477"/>
            <a:ext cx="2523691" cy="587441"/>
          </a:xfrm>
          <a:prstGeom prst="rect">
            <a:avLst/>
          </a:prstGeom>
          <a:solidFill>
            <a:srgbClr val="5B5958"/>
          </a:solidFill>
          <a:ln w="95250">
            <a:solidFill>
              <a:schemeClr val="accent2"/>
            </a:solidFill>
          </a:ln>
        </p:spPr>
        <p:txBody>
          <a:bodyPr wrap="square" lIns="72000" tIns="108000" rIns="108000" bIns="108000">
            <a:spAutoFit/>
          </a:bodyPr>
          <a:lstStyle/>
          <a:p>
            <a:pPr algn="ctr"/>
            <a:r>
              <a:rPr lang="en-GB" sz="1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GB" sz="2400" b="1" dirty="0">
                <a:solidFill>
                  <a:schemeClr val="bg1"/>
                </a:solidFill>
                <a:latin typeface="Arial" panose="020B0604020202020204" pitchFamily="34" charset="0"/>
              </a:rPr>
              <a:t>Networker</a:t>
            </a:r>
            <a:endParaRPr lang="en-GB" sz="1800" b="1" dirty="0">
              <a:solidFill>
                <a:schemeClr val="bg1"/>
              </a:solidFill>
              <a:latin typeface="Arial" panose="020B0604020202020204" pitchFamily="34" charset="0"/>
            </a:endParaRPr>
          </a:p>
        </p:txBody>
      </p:sp>
      <p:sp>
        <p:nvSpPr>
          <p:cNvPr id="15" name="TextBox 14">
            <a:extLst>
              <a:ext uri="{FF2B5EF4-FFF2-40B4-BE49-F238E27FC236}">
                <a16:creationId xmlns:a16="http://schemas.microsoft.com/office/drawing/2014/main" id="{39A0A236-70DB-B86E-F07C-F8379FD8028B}"/>
              </a:ext>
            </a:extLst>
          </p:cNvPr>
          <p:cNvSpPr txBox="1"/>
          <p:nvPr/>
        </p:nvSpPr>
        <p:spPr>
          <a:xfrm>
            <a:off x="3161104" y="4379213"/>
            <a:ext cx="2523690" cy="587441"/>
          </a:xfrm>
          <a:prstGeom prst="rect">
            <a:avLst/>
          </a:prstGeom>
          <a:solidFill>
            <a:srgbClr val="5B5958"/>
          </a:solidFill>
          <a:ln w="95250">
            <a:solidFill>
              <a:schemeClr val="tx1"/>
            </a:solidFill>
          </a:ln>
        </p:spPr>
        <p:txBody>
          <a:bodyPr wrap="square" lIns="108000" tIns="108000" rIns="108000" bIns="108000">
            <a:spAutoFit/>
          </a:bodyPr>
          <a:lstStyle/>
          <a:p>
            <a:pPr algn="ctr"/>
            <a:r>
              <a:rPr lang="en-GB" sz="2400" b="1" dirty="0">
                <a:solidFill>
                  <a:schemeClr val="bg1"/>
                </a:solidFill>
                <a:latin typeface="Arial" panose="020B0604020202020204" pitchFamily="34" charset="0"/>
              </a:rPr>
              <a:t>Protector</a:t>
            </a:r>
            <a:endParaRPr lang="en-GB" sz="2400" b="1" dirty="0">
              <a:solidFill>
                <a:schemeClr val="bg1"/>
              </a:solidFill>
            </a:endParaRPr>
          </a:p>
        </p:txBody>
      </p:sp>
      <p:pic>
        <p:nvPicPr>
          <p:cNvPr id="3" name="Picture 2">
            <a:extLst>
              <a:ext uri="{FF2B5EF4-FFF2-40B4-BE49-F238E27FC236}">
                <a16:creationId xmlns:a16="http://schemas.microsoft.com/office/drawing/2014/main" id="{79F018D5-F772-FBE0-75D0-746A73905002}"/>
              </a:ext>
            </a:extLst>
          </p:cNvPr>
          <p:cNvPicPr>
            <a:picLocks noChangeAspect="1"/>
          </p:cNvPicPr>
          <p:nvPr/>
        </p:nvPicPr>
        <p:blipFill>
          <a:blip r:embed="rId2"/>
          <a:stretch>
            <a:fillRect/>
          </a:stretch>
        </p:blipFill>
        <p:spPr>
          <a:xfrm>
            <a:off x="8829450" y="2925225"/>
            <a:ext cx="2899156" cy="3202556"/>
          </a:xfrm>
          <a:prstGeom prst="rect">
            <a:avLst/>
          </a:prstGeom>
        </p:spPr>
      </p:pic>
      <p:sp>
        <p:nvSpPr>
          <p:cNvPr id="11" name="TextBox 10">
            <a:extLst>
              <a:ext uri="{FF2B5EF4-FFF2-40B4-BE49-F238E27FC236}">
                <a16:creationId xmlns:a16="http://schemas.microsoft.com/office/drawing/2014/main" id="{72937D43-F41A-66EA-C7E7-939185555C61}"/>
              </a:ext>
            </a:extLst>
          </p:cNvPr>
          <p:cNvSpPr txBox="1"/>
          <p:nvPr/>
        </p:nvSpPr>
        <p:spPr>
          <a:xfrm>
            <a:off x="548458" y="2503168"/>
            <a:ext cx="5221400" cy="584775"/>
          </a:xfrm>
          <a:prstGeom prst="rect">
            <a:avLst/>
          </a:prstGeom>
          <a:noFill/>
        </p:spPr>
        <p:txBody>
          <a:bodyPr wrap="square">
            <a:spAutoFit/>
          </a:bodyPr>
          <a:lstStyle/>
          <a:p>
            <a:r>
              <a:rPr lang="en-GB" sz="1600" b="1" dirty="0">
                <a:solidFill>
                  <a:srgbClr val="5B5958"/>
                </a:solidFill>
                <a:effectLst/>
                <a:latin typeface="Arial" panose="020B0604020202020204" pitchFamily="34" charset="0"/>
                <a:ea typeface="Calibri" panose="020F0502020204030204" pitchFamily="34" charset="0"/>
              </a:rPr>
              <a:t>Look at the case studies and identify examples of where the support worker played each of the roles? </a:t>
            </a:r>
            <a:endParaRPr lang="en-GB" sz="1600" b="1" dirty="0">
              <a:solidFill>
                <a:srgbClr val="5B5958"/>
              </a:solidFill>
            </a:endParaRPr>
          </a:p>
        </p:txBody>
      </p:sp>
    </p:spTree>
    <p:extLst>
      <p:ext uri="{BB962C8B-B14F-4D97-AF65-F5344CB8AC3E}">
        <p14:creationId xmlns:p14="http://schemas.microsoft.com/office/powerpoint/2010/main" val="945875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FB3EC-6742-0B51-28B3-A9353645BC99}"/>
              </a:ext>
            </a:extLst>
          </p:cNvPr>
          <p:cNvSpPr>
            <a:spLocks noGrp="1"/>
          </p:cNvSpPr>
          <p:nvPr>
            <p:ph type="title"/>
          </p:nvPr>
        </p:nvSpPr>
        <p:spPr>
          <a:xfrm>
            <a:off x="519546" y="1044574"/>
            <a:ext cx="9017859" cy="811935"/>
          </a:xfrm>
        </p:spPr>
        <p:txBody>
          <a:bodyPr/>
          <a:lstStyle/>
          <a:p>
            <a:r>
              <a:rPr lang="en-GB" sz="4400" b="1" dirty="0">
                <a:latin typeface="Arial" panose="020B0604020202020204" pitchFamily="34" charset="0"/>
                <a:cs typeface="Arial" panose="020B0604020202020204" pitchFamily="34" charset="0"/>
              </a:rPr>
              <a:t>Policy and theory framework- Why this is important?</a:t>
            </a:r>
            <a:endParaRPr lang="en-US" dirty="0"/>
          </a:p>
        </p:txBody>
      </p:sp>
      <p:sp>
        <p:nvSpPr>
          <p:cNvPr id="3" name="Content Placeholder 2">
            <a:extLst>
              <a:ext uri="{FF2B5EF4-FFF2-40B4-BE49-F238E27FC236}">
                <a16:creationId xmlns:a16="http://schemas.microsoft.com/office/drawing/2014/main" id="{8D3FC23D-B1F5-0DA3-96EA-D7C61C69054E}"/>
              </a:ext>
            </a:extLst>
          </p:cNvPr>
          <p:cNvSpPr>
            <a:spLocks noGrp="1"/>
          </p:cNvSpPr>
          <p:nvPr>
            <p:ph idx="1"/>
          </p:nvPr>
        </p:nvSpPr>
        <p:spPr>
          <a:xfrm>
            <a:off x="519545" y="2604976"/>
            <a:ext cx="7710055" cy="3751373"/>
          </a:xfrm>
        </p:spPr>
        <p:txBody>
          <a:bodyPr/>
          <a:lstStyle/>
          <a:p>
            <a:r>
              <a:rPr lang="en-GB" sz="2800" b="1" dirty="0">
                <a:effectLst/>
                <a:latin typeface="Arial" panose="020B0604020202020204" pitchFamily="34" charset="0"/>
                <a:ea typeface="Calibri" panose="020F0502020204030204" pitchFamily="34" charset="0"/>
                <a:cs typeface="Times New Roman" panose="02020603050405020304" pitchFamily="18" charset="0"/>
              </a:rPr>
              <a:t>Regulatory guidance</a:t>
            </a:r>
          </a:p>
          <a:p>
            <a:pPr marL="0" indent="0">
              <a:lnSpc>
                <a:spcPct val="120000"/>
              </a:lnSpc>
              <a:buNone/>
            </a:pPr>
            <a:r>
              <a:rPr lang="en-GB" sz="2000" b="0" dirty="0">
                <a:latin typeface="Arial" panose="020B0604020202020204" pitchFamily="34" charset="0"/>
                <a:cs typeface="Arial" panose="020B0604020202020204" pitchFamily="34" charset="0"/>
              </a:rPr>
              <a:t>Skills for Care guidance ‘Supporting people who need care and support to have meaningful and safe relationships’</a:t>
            </a:r>
            <a:r>
              <a:rPr lang="en-GB" sz="2000" b="0" dirty="0">
                <a:effectLst/>
                <a:latin typeface="Arial" panose="020B0604020202020204" pitchFamily="34" charset="0"/>
                <a:ea typeface="Calibri" panose="020F0502020204030204" pitchFamily="34" charset="0"/>
              </a:rPr>
              <a:t> reflects the current issues staff face and provides practical support.</a:t>
            </a:r>
            <a:endParaRPr lang="en-GB" sz="2000" b="0" dirty="0">
              <a:latin typeface="Arial" panose="020B0604020202020204" pitchFamily="34" charset="0"/>
              <a:cs typeface="Arial" panose="020B0604020202020204" pitchFamily="34" charset="0"/>
            </a:endParaRPr>
          </a:p>
          <a:p>
            <a:pPr marL="0" indent="0">
              <a:lnSpc>
                <a:spcPct val="120000"/>
              </a:lnSpc>
              <a:buNone/>
            </a:pPr>
            <a:r>
              <a:rPr lang="en-GB" sz="2000" b="0" dirty="0">
                <a:latin typeface="Arial" panose="020B0604020202020204" pitchFamily="34" charset="0"/>
                <a:cs typeface="Arial" panose="020B0604020202020204" pitchFamily="34" charset="0"/>
              </a:rPr>
              <a:t>CQC published ‘Relationships and Sexuality in Adult Social Care Services’ that sets out what registered providers need to do to meet individual’s sexuality and relationship needs. </a:t>
            </a:r>
          </a:p>
          <a:p>
            <a:r>
              <a:rPr lang="en-GB" sz="3200" b="0" dirty="0">
                <a:effectLst/>
                <a:latin typeface="Arial" panose="020B0604020202020204" pitchFamily="34" charset="0"/>
                <a:ea typeface="Calibri" panose="020F0502020204030204" pitchFamily="34" charset="0"/>
                <a:cs typeface="Times New Roman" panose="02020603050405020304" pitchFamily="18" charset="0"/>
              </a:rPr>
              <a:t> </a:t>
            </a:r>
            <a:endParaRPr lang="en-GB" sz="3200" b="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983222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A6AF344F-05A5-AB93-737E-E99BF5E8903E}"/>
              </a:ext>
            </a:extLst>
          </p:cNvPr>
          <p:cNvSpPr>
            <a:spLocks noGrp="1"/>
          </p:cNvSpPr>
          <p:nvPr>
            <p:ph idx="1"/>
          </p:nvPr>
        </p:nvSpPr>
        <p:spPr>
          <a:xfrm>
            <a:off x="519546" y="842322"/>
            <a:ext cx="9217122" cy="1624432"/>
          </a:xfrm>
        </p:spPr>
        <p:txBody>
          <a:bodyPr lIns="180000" tIns="180000" rIns="180000" bIns="180000"/>
          <a:lstStyle/>
          <a:p>
            <a:pPr marL="0" indent="0">
              <a:lnSpc>
                <a:spcPct val="100000"/>
              </a:lnSpc>
              <a:buNone/>
            </a:pPr>
            <a:r>
              <a:rPr lang="en-GB" sz="2800" b="1" dirty="0">
                <a:latin typeface="Arial" panose="020B0604020202020204" pitchFamily="34" charset="0"/>
                <a:cs typeface="Arial" panose="020B0604020202020204" pitchFamily="34" charset="0"/>
              </a:rPr>
              <a:t>Aim</a:t>
            </a:r>
            <a:r>
              <a:rPr lang="en-GB" sz="2800" dirty="0">
                <a:latin typeface="Arial" panose="020B0604020202020204" pitchFamily="34" charset="0"/>
                <a:cs typeface="Arial" panose="020B0604020202020204" pitchFamily="34" charset="0"/>
              </a:rPr>
              <a:t>: </a:t>
            </a:r>
            <a:r>
              <a:rPr lang="en-GB" sz="2800" b="0" dirty="0">
                <a:solidFill>
                  <a:srgbClr val="5B5958"/>
                </a:solidFill>
                <a:latin typeface="Arial" panose="020B0604020202020204" pitchFamily="34" charset="0"/>
                <a:cs typeface="Arial" panose="020B0604020202020204" pitchFamily="34" charset="0"/>
              </a:rPr>
              <a:t>To equip staff who work in care and support settings to be comfortable and confident in discussing and addressing sexuality and intimate support needs </a:t>
            </a:r>
          </a:p>
        </p:txBody>
      </p:sp>
      <p:sp>
        <p:nvSpPr>
          <p:cNvPr id="14" name="Content Placeholder 10">
            <a:extLst>
              <a:ext uri="{FF2B5EF4-FFF2-40B4-BE49-F238E27FC236}">
                <a16:creationId xmlns:a16="http://schemas.microsoft.com/office/drawing/2014/main" id="{5542DFE9-D60B-E829-54B6-F74592B91FFE}"/>
              </a:ext>
            </a:extLst>
          </p:cNvPr>
          <p:cNvSpPr txBox="1">
            <a:spLocks/>
          </p:cNvSpPr>
          <p:nvPr/>
        </p:nvSpPr>
        <p:spPr>
          <a:xfrm>
            <a:off x="519546" y="2716210"/>
            <a:ext cx="11208628" cy="3078533"/>
          </a:xfrm>
          <a:prstGeom prst="rect">
            <a:avLst/>
          </a:prstGeom>
          <a:ln w="19050">
            <a:solidFill>
              <a:srgbClr val="0098A0"/>
            </a:solidFill>
          </a:ln>
        </p:spPr>
        <p:txBody>
          <a:bodyPr wrap="square" lIns="0" tIns="180000" rIns="108000" bIns="144000"/>
          <a:lstStyle>
            <a:lvl1pPr marL="0" indent="0" algn="l" defTabSz="914400" rtl="0" eaLnBrk="1" latinLnBrk="0" hangingPunct="1">
              <a:lnSpc>
                <a:spcPct val="90000"/>
              </a:lnSpc>
              <a:spcBef>
                <a:spcPts val="1000"/>
              </a:spcBef>
              <a:buFont typeface="Arial" panose="020B0604020202020204" pitchFamily="34" charset="0"/>
              <a:buNone/>
              <a:defRPr sz="2800" b="1" kern="1200">
                <a:solidFill>
                  <a:srgbClr val="0098A0"/>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Wingdings" pitchFamily="2" charset="2"/>
              <a:buNone/>
              <a:defRPr sz="2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Wingdings" pitchFamily="2" charset="2"/>
              <a:buNone/>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Wingdings" pitchFamily="2" charset="2"/>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Wingdings" pitchFamily="2" charset="2"/>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000" indent="0">
              <a:spcBef>
                <a:spcPts val="0"/>
              </a:spcBef>
              <a:buNone/>
            </a:pPr>
            <a:r>
              <a:rPr lang="en-GB" sz="1800" b="1" dirty="0">
                <a:latin typeface="Arial" panose="020B0604020202020204" pitchFamily="34" charset="0"/>
                <a:cs typeface="Arial" panose="020B0604020202020204" pitchFamily="34" charset="0"/>
              </a:rPr>
              <a:t>Learning outcomes </a:t>
            </a:r>
          </a:p>
          <a:p>
            <a:pPr marL="645750" indent="-285750">
              <a:lnSpc>
                <a:spcPct val="100000"/>
              </a:lnSpc>
              <a:spcBef>
                <a:spcPts val="0"/>
              </a:spcBef>
              <a:buFont typeface="Wingdings" pitchFamily="2" charset="2"/>
              <a:buChar char="§"/>
            </a:pPr>
            <a:r>
              <a:rPr lang="en-GB" sz="1800" b="0" dirty="0">
                <a:solidFill>
                  <a:srgbClr val="5B5958"/>
                </a:solidFill>
                <a:latin typeface="Arial" panose="020B0604020202020204" pitchFamily="34" charset="0"/>
                <a:cs typeface="Arial" panose="020B0604020202020204" pitchFamily="34" charset="0"/>
              </a:rPr>
              <a:t>To be knowledgeable about the impact of sex and relationships on wellbeing </a:t>
            </a:r>
          </a:p>
          <a:p>
            <a:pPr marL="645750" indent="-285750">
              <a:lnSpc>
                <a:spcPct val="100000"/>
              </a:lnSpc>
              <a:spcBef>
                <a:spcPts val="0"/>
              </a:spcBef>
              <a:buFont typeface="Wingdings" pitchFamily="2" charset="2"/>
              <a:buChar char="§"/>
            </a:pPr>
            <a:r>
              <a:rPr lang="en-GB" sz="1800" b="0" dirty="0">
                <a:solidFill>
                  <a:srgbClr val="5B5958"/>
                </a:solidFill>
                <a:latin typeface="Arial" panose="020B0604020202020204" pitchFamily="34" charset="0"/>
                <a:cs typeface="Arial" panose="020B0604020202020204" pitchFamily="34" charset="0"/>
              </a:rPr>
              <a:t>To be clear about the role of social care staff in supporting opportunities to develop healthy relationships and positive sexual expression </a:t>
            </a:r>
          </a:p>
          <a:p>
            <a:pPr marL="645750" indent="-285750">
              <a:lnSpc>
                <a:spcPct val="100000"/>
              </a:lnSpc>
              <a:spcBef>
                <a:spcPts val="0"/>
              </a:spcBef>
              <a:buFont typeface="Wingdings" pitchFamily="2" charset="2"/>
              <a:buChar char="§"/>
            </a:pPr>
            <a:r>
              <a:rPr lang="en-GB" sz="1800" b="0" dirty="0">
                <a:solidFill>
                  <a:srgbClr val="5B5958"/>
                </a:solidFill>
                <a:latin typeface="Arial" panose="020B0604020202020204" pitchFamily="34" charset="0"/>
                <a:cs typeface="Arial" panose="020B0604020202020204" pitchFamily="34" charset="0"/>
              </a:rPr>
              <a:t>To have a basic understanding of legislation in the area of social care and sexual activity </a:t>
            </a:r>
          </a:p>
          <a:p>
            <a:pPr marL="645750" indent="-285750">
              <a:lnSpc>
                <a:spcPct val="100000"/>
              </a:lnSpc>
              <a:spcBef>
                <a:spcPts val="0"/>
              </a:spcBef>
              <a:buFont typeface="Wingdings" pitchFamily="2" charset="2"/>
              <a:buChar char="§"/>
            </a:pPr>
            <a:r>
              <a:rPr lang="en-GB" sz="1800" b="0" dirty="0">
                <a:solidFill>
                  <a:srgbClr val="5B5958"/>
                </a:solidFill>
                <a:latin typeface="Arial" panose="020B0604020202020204" pitchFamily="34" charset="0"/>
                <a:cs typeface="Arial" panose="020B0604020202020204" pitchFamily="34" charset="0"/>
              </a:rPr>
              <a:t>To gain an understanding of the key issues to consider when faced with a dilemma involving relationships and/or sexuality </a:t>
            </a:r>
          </a:p>
          <a:p>
            <a:pPr marL="645750" indent="-285750">
              <a:lnSpc>
                <a:spcPct val="100000"/>
              </a:lnSpc>
              <a:spcBef>
                <a:spcPts val="0"/>
              </a:spcBef>
              <a:buFont typeface="Wingdings" pitchFamily="2" charset="2"/>
              <a:buChar char="§"/>
            </a:pPr>
            <a:r>
              <a:rPr lang="en-GB" sz="1800" b="0" dirty="0">
                <a:solidFill>
                  <a:srgbClr val="5B5958"/>
                </a:solidFill>
                <a:latin typeface="Arial" panose="020B0604020202020204" pitchFamily="34" charset="0"/>
                <a:cs typeface="Arial" panose="020B0604020202020204" pitchFamily="34" charset="0"/>
              </a:rPr>
              <a:t>To have considered the role of family members in supporting independent, adult relationships </a:t>
            </a:r>
          </a:p>
          <a:p>
            <a:pPr marL="645750" indent="-285750">
              <a:lnSpc>
                <a:spcPct val="100000"/>
              </a:lnSpc>
              <a:spcBef>
                <a:spcPts val="0"/>
              </a:spcBef>
              <a:buFont typeface="Wingdings" pitchFamily="2" charset="2"/>
              <a:buChar char="§"/>
            </a:pPr>
            <a:r>
              <a:rPr lang="en-GB" sz="1800" b="0" dirty="0">
                <a:solidFill>
                  <a:srgbClr val="5B5958"/>
                </a:solidFill>
                <a:latin typeface="Arial" panose="020B0604020202020204" pitchFamily="34" charset="0"/>
                <a:cs typeface="Arial" panose="020B0604020202020204" pitchFamily="34" charset="0"/>
              </a:rPr>
              <a:t>To understand safeguarding, sexual safety and positive risk taking, in respect of sexuality and relationships </a:t>
            </a:r>
          </a:p>
        </p:txBody>
      </p:sp>
    </p:spTree>
    <p:extLst>
      <p:ext uri="{BB962C8B-B14F-4D97-AF65-F5344CB8AC3E}">
        <p14:creationId xmlns:p14="http://schemas.microsoft.com/office/powerpoint/2010/main" val="37866157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969F9-49F2-6A58-3CBE-DFF71DEB0CCB}"/>
              </a:ext>
            </a:extLst>
          </p:cNvPr>
          <p:cNvSpPr>
            <a:spLocks noGrp="1"/>
          </p:cNvSpPr>
          <p:nvPr>
            <p:ph type="title"/>
          </p:nvPr>
        </p:nvSpPr>
        <p:spPr/>
        <p:txBody>
          <a:bodyPr/>
          <a:lstStyle/>
          <a:p>
            <a:r>
              <a:rPr lang="en-GB" sz="4000" b="1" dirty="0">
                <a:latin typeface="Arial" panose="020B0604020202020204" pitchFamily="34" charset="0"/>
                <a:cs typeface="Arial" panose="020B0604020202020204" pitchFamily="34" charset="0"/>
              </a:rPr>
              <a:t>If a CQC inspector asked you these questions, would you be able to answer? </a:t>
            </a:r>
            <a:br>
              <a:rPr lang="en-GB" sz="4000" b="1" dirty="0">
                <a:latin typeface="Arial" panose="020B0604020202020204" pitchFamily="34" charset="0"/>
                <a:cs typeface="Arial" panose="020B0604020202020204" pitchFamily="34" charset="0"/>
              </a:rPr>
            </a:br>
            <a:endParaRPr lang="en-US" sz="4000" dirty="0"/>
          </a:p>
        </p:txBody>
      </p:sp>
      <p:sp>
        <p:nvSpPr>
          <p:cNvPr id="3" name="Content Placeholder 2">
            <a:extLst>
              <a:ext uri="{FF2B5EF4-FFF2-40B4-BE49-F238E27FC236}">
                <a16:creationId xmlns:a16="http://schemas.microsoft.com/office/drawing/2014/main" id="{B86D69DD-6E10-1461-635C-B4C5CC86398C}"/>
              </a:ext>
            </a:extLst>
          </p:cNvPr>
          <p:cNvSpPr>
            <a:spLocks noGrp="1"/>
          </p:cNvSpPr>
          <p:nvPr>
            <p:ph idx="1"/>
          </p:nvPr>
        </p:nvSpPr>
        <p:spPr>
          <a:xfrm>
            <a:off x="519546" y="2506662"/>
            <a:ext cx="5891887" cy="4351338"/>
          </a:xfrm>
        </p:spPr>
        <p:txBody>
          <a:bodyPr/>
          <a:lstStyle/>
          <a:p>
            <a:pPr>
              <a:lnSpc>
                <a:spcPct val="100000"/>
              </a:lnSpc>
              <a:spcBef>
                <a:spcPts val="100"/>
              </a:spcBef>
            </a:pPr>
            <a:r>
              <a:rPr lang="en-GB" sz="1800" b="1" dirty="0">
                <a:latin typeface="Arial" panose="020B0604020202020204" pitchFamily="34" charset="0"/>
                <a:cs typeface="Arial" panose="020B0604020202020204" pitchFamily="34" charset="0"/>
              </a:rPr>
              <a:t>Policy</a:t>
            </a:r>
            <a:endParaRPr lang="en-GB" sz="2000" b="1" dirty="0">
              <a:latin typeface="Arial" panose="020B0604020202020204" pitchFamily="34" charset="0"/>
              <a:cs typeface="Arial" panose="020B0604020202020204" pitchFamily="34" charset="0"/>
            </a:endParaRPr>
          </a:p>
          <a:p>
            <a:pPr marL="285750" indent="-285750">
              <a:lnSpc>
                <a:spcPct val="100000"/>
              </a:lnSpc>
              <a:spcBef>
                <a:spcPts val="100"/>
              </a:spcBef>
              <a:buFont typeface="Wingdings" pitchFamily="2" charset="2"/>
              <a:buChar char="§"/>
            </a:pPr>
            <a:r>
              <a:rPr lang="en-GB" sz="1600" b="0" kern="1200" dirty="0">
                <a:latin typeface="Arial" panose="020B0604020202020204" pitchFamily="34" charset="0"/>
                <a:ea typeface="+mn-ea"/>
                <a:cs typeface="Arial" panose="020B0604020202020204" pitchFamily="34" charset="0"/>
              </a:rPr>
              <a:t>Does the organisation have a relationship and sexuality policy, including an easy read version? </a:t>
            </a:r>
          </a:p>
          <a:p>
            <a:pPr>
              <a:lnSpc>
                <a:spcPct val="100000"/>
              </a:lnSpc>
              <a:spcBef>
                <a:spcPts val="100"/>
              </a:spcBef>
            </a:pPr>
            <a:endParaRPr lang="en-GB" sz="2000" dirty="0"/>
          </a:p>
          <a:p>
            <a:pPr>
              <a:lnSpc>
                <a:spcPct val="100000"/>
              </a:lnSpc>
              <a:spcBef>
                <a:spcPts val="100"/>
              </a:spcBef>
            </a:pPr>
            <a:r>
              <a:rPr lang="en-GB" sz="1800" b="1" dirty="0">
                <a:latin typeface="Arial" panose="020B0604020202020204" pitchFamily="34" charset="0"/>
                <a:cs typeface="Arial" panose="020B0604020202020204" pitchFamily="34" charset="0"/>
              </a:rPr>
              <a:t>Training and support for staff </a:t>
            </a:r>
          </a:p>
          <a:p>
            <a:pPr marL="285750" marR="0" lvl="0" indent="-285750" defTabSz="914400" rtl="0" eaLnBrk="1" fontAlgn="auto" latinLnBrk="0" hangingPunct="1">
              <a:lnSpc>
                <a:spcPct val="100000"/>
              </a:lnSpc>
              <a:spcBef>
                <a:spcPts val="100"/>
              </a:spcBef>
              <a:spcAft>
                <a:spcPts val="0"/>
              </a:spcAft>
              <a:buClrTx/>
              <a:buSzTx/>
              <a:buFont typeface="Wingdings" pitchFamily="2" charset="2"/>
              <a:buChar char="§"/>
              <a:tabLst/>
              <a:defRPr/>
            </a:pPr>
            <a:r>
              <a:rPr lang="en-GB" sz="1600" b="0" dirty="0">
                <a:latin typeface="Arial" panose="020B0604020202020204" pitchFamily="34" charset="0"/>
                <a:cs typeface="Arial" panose="020B0604020202020204" pitchFamily="34" charset="0"/>
              </a:rPr>
              <a:t>Are staff trained to support people with their personal relationship needs?</a:t>
            </a:r>
          </a:p>
          <a:p>
            <a:pPr>
              <a:spcBef>
                <a:spcPts val="100"/>
              </a:spcBef>
            </a:pPr>
            <a:endParaRPr lang="en-GB" sz="2000" b="1" dirty="0">
              <a:latin typeface="Arial" panose="020B0604020202020204" pitchFamily="34" charset="0"/>
              <a:cs typeface="Arial" panose="020B0604020202020204" pitchFamily="34" charset="0"/>
            </a:endParaRPr>
          </a:p>
          <a:p>
            <a:pPr>
              <a:spcBef>
                <a:spcPts val="100"/>
              </a:spcBef>
            </a:pPr>
            <a:r>
              <a:rPr lang="en-GB" sz="1800" b="1" dirty="0">
                <a:latin typeface="Arial" panose="020B0604020202020204" pitchFamily="34" charset="0"/>
                <a:cs typeface="Arial" panose="020B0604020202020204" pitchFamily="34" charset="0"/>
              </a:rPr>
              <a:t>Sexual Health / Relationship Education </a:t>
            </a:r>
          </a:p>
          <a:p>
            <a:pPr marL="285750" marR="0" lvl="0" indent="-285750" defTabSz="914400" rtl="0" eaLnBrk="1" fontAlgn="auto" latinLnBrk="0" hangingPunct="1">
              <a:lnSpc>
                <a:spcPct val="100000"/>
              </a:lnSpc>
              <a:spcBef>
                <a:spcPts val="100"/>
              </a:spcBef>
              <a:spcAft>
                <a:spcPts val="0"/>
              </a:spcAft>
              <a:buClrTx/>
              <a:buSzTx/>
              <a:buFont typeface="Wingdings" pitchFamily="2" charset="2"/>
              <a:buChar char="§"/>
              <a:tabLst/>
              <a:defRPr/>
            </a:pPr>
            <a:r>
              <a:rPr lang="en-GB" sz="1600" b="0" dirty="0">
                <a:latin typeface="Arial" panose="020B0604020202020204" pitchFamily="34" charset="0"/>
                <a:cs typeface="Arial" panose="020B0604020202020204" pitchFamily="34" charset="0"/>
              </a:rPr>
              <a:t>Is there accessible information about, and links with, sexual health services? </a:t>
            </a:r>
          </a:p>
          <a:p>
            <a:pPr marL="285750" indent="-285750">
              <a:spcBef>
                <a:spcPts val="100"/>
              </a:spcBef>
              <a:buFont typeface="Wingdings" pitchFamily="2" charset="2"/>
              <a:buChar char="§"/>
            </a:pPr>
            <a:r>
              <a:rPr lang="en-GB" sz="1600" b="0" dirty="0">
                <a:latin typeface="Arial" panose="020B0604020202020204" pitchFamily="34" charset="0"/>
                <a:cs typeface="Arial" panose="020B0604020202020204" pitchFamily="34" charset="0"/>
              </a:rPr>
              <a:t>Are people using the service given information and support about relationships and sexual health or signposted? </a:t>
            </a:r>
          </a:p>
          <a:p>
            <a:pPr marR="0" lvl="0" defTabSz="914400" rtl="0" eaLnBrk="1" fontAlgn="auto" latinLnBrk="0" hangingPunct="1">
              <a:lnSpc>
                <a:spcPct val="100000"/>
              </a:lnSpc>
              <a:spcBef>
                <a:spcPts val="0"/>
              </a:spcBef>
              <a:spcAft>
                <a:spcPts val="0"/>
              </a:spcAft>
              <a:buClrTx/>
              <a:buSzTx/>
              <a:tabLst/>
              <a:defRPr/>
            </a:pPr>
            <a:r>
              <a:rPr lang="en-GB" sz="1800" b="0" dirty="0">
                <a:latin typeface="Arial" panose="020B0604020202020204" pitchFamily="34" charset="0"/>
                <a:cs typeface="Arial" panose="020B0604020202020204" pitchFamily="34" charset="0"/>
              </a:rPr>
              <a:t> </a:t>
            </a:r>
          </a:p>
          <a:p>
            <a:pPr marR="0" lvl="0" defTabSz="914400" rtl="0" eaLnBrk="1" fontAlgn="auto" latinLnBrk="0" hangingPunct="1">
              <a:lnSpc>
                <a:spcPct val="100000"/>
              </a:lnSpc>
              <a:spcBef>
                <a:spcPts val="0"/>
              </a:spcBef>
              <a:spcAft>
                <a:spcPts val="0"/>
              </a:spcAft>
              <a:buClrTx/>
              <a:buSzTx/>
              <a:tabLst/>
              <a:defRPr/>
            </a:pPr>
            <a:endParaRPr lang="en-GB" sz="1800" b="0" dirty="0">
              <a:latin typeface="Arial" panose="020B0604020202020204" pitchFamily="34" charset="0"/>
              <a:cs typeface="Arial" panose="020B0604020202020204" pitchFamily="34" charset="0"/>
            </a:endParaRPr>
          </a:p>
          <a:p>
            <a:pPr marL="285750" indent="-285750">
              <a:buFont typeface="Wingdings" pitchFamily="2" charset="2"/>
              <a:buChar char="§"/>
            </a:pPr>
            <a:endParaRPr lang="en-GB" sz="1800" b="0" kern="1200" dirty="0">
              <a:latin typeface="Arial" panose="020B0604020202020204" pitchFamily="34" charset="0"/>
              <a:ea typeface="+mn-ea"/>
              <a:cs typeface="Arial" panose="020B0604020202020204" pitchFamily="34" charset="0"/>
            </a:endParaRPr>
          </a:p>
          <a:p>
            <a:endParaRPr lang="en-GB" sz="2000" b="1" dirty="0">
              <a:latin typeface="Arial" panose="020B0604020202020204" pitchFamily="34" charset="0"/>
              <a:cs typeface="Arial" panose="020B0604020202020204" pitchFamily="34" charset="0"/>
            </a:endParaRPr>
          </a:p>
          <a:p>
            <a:endParaRPr lang="en-US" sz="2000" dirty="0"/>
          </a:p>
        </p:txBody>
      </p:sp>
      <p:sp>
        <p:nvSpPr>
          <p:cNvPr id="4" name="Content Placeholder 2">
            <a:extLst>
              <a:ext uri="{FF2B5EF4-FFF2-40B4-BE49-F238E27FC236}">
                <a16:creationId xmlns:a16="http://schemas.microsoft.com/office/drawing/2014/main" id="{8303C6A9-888A-020C-79AF-CFC25C298587}"/>
              </a:ext>
            </a:extLst>
          </p:cNvPr>
          <p:cNvSpPr txBox="1">
            <a:spLocks/>
          </p:cNvSpPr>
          <p:nvPr/>
        </p:nvSpPr>
        <p:spPr>
          <a:xfrm>
            <a:off x="6411433" y="2506662"/>
            <a:ext cx="4460036" cy="435133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rgbClr val="5B59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00"/>
              </a:spcBef>
            </a:pPr>
            <a:r>
              <a:rPr lang="en-GB" sz="1800" dirty="0">
                <a:latin typeface="Arial" panose="020B0604020202020204" pitchFamily="34" charset="0"/>
                <a:cs typeface="Arial" panose="020B0604020202020204" pitchFamily="34" charset="0"/>
              </a:rPr>
              <a:t>Supporting difference and personal preferences </a:t>
            </a:r>
          </a:p>
          <a:p>
            <a:pPr marL="285750" marR="0" lvl="0" indent="-285750" defTabSz="914400" rtl="0" eaLnBrk="1" fontAlgn="auto" latinLnBrk="0" hangingPunct="1">
              <a:lnSpc>
                <a:spcPct val="100000"/>
              </a:lnSpc>
              <a:spcBef>
                <a:spcPts val="100"/>
              </a:spcBef>
              <a:spcAft>
                <a:spcPts val="0"/>
              </a:spcAft>
              <a:buClrTx/>
              <a:buSzTx/>
              <a:buFont typeface="Wingdings" pitchFamily="2" charset="2"/>
              <a:buChar char="§"/>
              <a:tabLst/>
              <a:defRPr/>
            </a:pPr>
            <a:r>
              <a:rPr lang="en-GB" sz="1600" b="0" kern="1200" dirty="0">
                <a:latin typeface="Arial" panose="020B0604020202020204" pitchFamily="34" charset="0"/>
                <a:ea typeface="+mn-ea"/>
                <a:cs typeface="Arial" panose="020B0604020202020204" pitchFamily="34" charset="0"/>
              </a:rPr>
              <a:t>Does the organisation recognise that people have different ways of experiencing and expressing sexuality? </a:t>
            </a:r>
          </a:p>
          <a:p>
            <a:pPr marL="285750" marR="0" lvl="0" indent="-285750" defTabSz="914400" rtl="0" eaLnBrk="1" fontAlgn="auto" latinLnBrk="0" hangingPunct="1">
              <a:lnSpc>
                <a:spcPct val="100000"/>
              </a:lnSpc>
              <a:spcBef>
                <a:spcPts val="100"/>
              </a:spcBef>
              <a:spcAft>
                <a:spcPts val="0"/>
              </a:spcAft>
              <a:buClrTx/>
              <a:buSzTx/>
              <a:buFont typeface="Wingdings" pitchFamily="2" charset="2"/>
              <a:buChar char="§"/>
              <a:tabLst/>
              <a:defRPr/>
            </a:pPr>
            <a:r>
              <a:rPr lang="en-GB" sz="1600" b="0" kern="1200" dirty="0">
                <a:latin typeface="Arial" panose="020B0604020202020204" pitchFamily="34" charset="0"/>
                <a:ea typeface="+mn-ea"/>
                <a:cs typeface="Arial" panose="020B0604020202020204" pitchFamily="34" charset="0"/>
              </a:rPr>
              <a:t>How do sexual needs form part of assessments/ reviews</a:t>
            </a:r>
          </a:p>
          <a:p>
            <a:pPr>
              <a:lnSpc>
                <a:spcPct val="100000"/>
              </a:lnSpc>
              <a:spcBef>
                <a:spcPts val="100"/>
              </a:spcBef>
              <a:defRPr/>
            </a:pPr>
            <a:r>
              <a:rPr lang="en-GB" sz="1800" b="0" dirty="0"/>
              <a:t> </a:t>
            </a:r>
          </a:p>
          <a:p>
            <a:pPr>
              <a:lnSpc>
                <a:spcPct val="100000"/>
              </a:lnSpc>
              <a:spcBef>
                <a:spcPts val="0"/>
              </a:spcBef>
              <a:defRPr/>
            </a:pPr>
            <a:endParaRPr lang="en-GB" sz="1800" b="0" dirty="0"/>
          </a:p>
          <a:p>
            <a:pPr marL="285750" indent="-285750">
              <a:buFont typeface="Wingdings" pitchFamily="2" charset="2"/>
              <a:buChar char="§"/>
            </a:pPr>
            <a:endParaRPr lang="en-GB" sz="1800" b="0" dirty="0"/>
          </a:p>
          <a:p>
            <a:endParaRPr lang="en-GB" sz="2000" dirty="0"/>
          </a:p>
          <a:p>
            <a:endParaRPr lang="en-US" sz="2000" dirty="0"/>
          </a:p>
        </p:txBody>
      </p:sp>
    </p:spTree>
    <p:extLst>
      <p:ext uri="{BB962C8B-B14F-4D97-AF65-F5344CB8AC3E}">
        <p14:creationId xmlns:p14="http://schemas.microsoft.com/office/powerpoint/2010/main" val="19305791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969F9-49F2-6A58-3CBE-DFF71DEB0CCB}"/>
              </a:ext>
            </a:extLst>
          </p:cNvPr>
          <p:cNvSpPr>
            <a:spLocks noGrp="1"/>
          </p:cNvSpPr>
          <p:nvPr>
            <p:ph type="title"/>
          </p:nvPr>
        </p:nvSpPr>
        <p:spPr/>
        <p:txBody>
          <a:bodyPr/>
          <a:lstStyle/>
          <a:p>
            <a:r>
              <a:rPr lang="en-GB" sz="4000" b="1" dirty="0">
                <a:latin typeface="Arial" panose="020B0604020202020204" pitchFamily="34" charset="0"/>
                <a:cs typeface="Arial" panose="020B0604020202020204" pitchFamily="34" charset="0"/>
              </a:rPr>
              <a:t>If a CQC inspector asked you these questions, would you be able to answer? </a:t>
            </a:r>
            <a:br>
              <a:rPr lang="en-GB" sz="4000" b="1" dirty="0">
                <a:latin typeface="Arial" panose="020B0604020202020204" pitchFamily="34" charset="0"/>
                <a:cs typeface="Arial" panose="020B0604020202020204" pitchFamily="34" charset="0"/>
              </a:rPr>
            </a:br>
            <a:endParaRPr lang="en-US" sz="4000" dirty="0"/>
          </a:p>
        </p:txBody>
      </p:sp>
      <p:sp>
        <p:nvSpPr>
          <p:cNvPr id="3" name="Content Placeholder 2">
            <a:extLst>
              <a:ext uri="{FF2B5EF4-FFF2-40B4-BE49-F238E27FC236}">
                <a16:creationId xmlns:a16="http://schemas.microsoft.com/office/drawing/2014/main" id="{B86D69DD-6E10-1461-635C-B4C5CC86398C}"/>
              </a:ext>
            </a:extLst>
          </p:cNvPr>
          <p:cNvSpPr>
            <a:spLocks noGrp="1"/>
          </p:cNvSpPr>
          <p:nvPr>
            <p:ph idx="1"/>
          </p:nvPr>
        </p:nvSpPr>
        <p:spPr>
          <a:xfrm>
            <a:off x="519546" y="2506662"/>
            <a:ext cx="5576454" cy="4351338"/>
          </a:xfrm>
        </p:spPr>
        <p:txBody>
          <a:bodyPr/>
          <a:lstStyle/>
          <a:p>
            <a:pPr>
              <a:spcBef>
                <a:spcPts val="100"/>
              </a:spcBef>
            </a:pPr>
            <a:r>
              <a:rPr lang="en-GB" sz="1800" b="1" dirty="0">
                <a:latin typeface="Arial" panose="020B0604020202020204" pitchFamily="34" charset="0"/>
                <a:cs typeface="Arial" panose="020B0604020202020204" pitchFamily="34" charset="0"/>
              </a:rPr>
              <a:t>Practical Support for Relationships </a:t>
            </a:r>
          </a:p>
          <a:p>
            <a:pPr marL="285750" marR="0" lvl="0" indent="-285750" defTabSz="914400" rtl="0" eaLnBrk="1" fontAlgn="auto" latinLnBrk="0" hangingPunct="1">
              <a:lnSpc>
                <a:spcPct val="100000"/>
              </a:lnSpc>
              <a:spcBef>
                <a:spcPts val="100"/>
              </a:spcBef>
              <a:spcAft>
                <a:spcPts val="0"/>
              </a:spcAft>
              <a:buClrTx/>
              <a:buSzTx/>
              <a:buFont typeface="Wingdings" pitchFamily="2" charset="2"/>
              <a:buChar char="§"/>
              <a:tabLst/>
              <a:defRPr/>
            </a:pPr>
            <a:r>
              <a:rPr lang="en-GB" sz="1600" b="0" dirty="0">
                <a:latin typeface="Arial" panose="020B0604020202020204" pitchFamily="34" charset="0"/>
                <a:cs typeface="Arial" panose="020B0604020202020204" pitchFamily="34" charset="0"/>
              </a:rPr>
              <a:t>Are there examples that demonstrate positive support for relationships? </a:t>
            </a:r>
          </a:p>
          <a:p>
            <a:pPr marL="285750" marR="0" lvl="0" indent="-285750" defTabSz="914400" rtl="0" eaLnBrk="1" fontAlgn="auto" latinLnBrk="0" hangingPunct="1">
              <a:lnSpc>
                <a:spcPct val="100000"/>
              </a:lnSpc>
              <a:spcBef>
                <a:spcPts val="100"/>
              </a:spcBef>
              <a:spcAft>
                <a:spcPts val="0"/>
              </a:spcAft>
              <a:buClrTx/>
              <a:buSzTx/>
              <a:buFont typeface="Wingdings" pitchFamily="2" charset="2"/>
              <a:buChar char="§"/>
              <a:tabLst/>
              <a:defRPr/>
            </a:pPr>
            <a:r>
              <a:rPr lang="en-GB" sz="1600" b="0" dirty="0">
                <a:latin typeface="Arial" panose="020B0604020202020204" pitchFamily="34" charset="0"/>
                <a:cs typeface="Arial" panose="020B0604020202020204" pitchFamily="34" charset="0"/>
              </a:rPr>
              <a:t>How are people encouraged and supported to develop relationships? </a:t>
            </a:r>
          </a:p>
          <a:p>
            <a:pPr>
              <a:spcBef>
                <a:spcPts val="100"/>
              </a:spcBef>
            </a:pPr>
            <a:endParaRPr lang="en-GB" sz="1800" b="1" dirty="0">
              <a:latin typeface="Arial" panose="020B0604020202020204" pitchFamily="34" charset="0"/>
              <a:cs typeface="Arial" panose="020B0604020202020204" pitchFamily="34" charset="0"/>
            </a:endParaRPr>
          </a:p>
          <a:p>
            <a:pPr>
              <a:spcBef>
                <a:spcPts val="100"/>
              </a:spcBef>
            </a:pPr>
            <a:r>
              <a:rPr lang="en-GB" sz="1800" b="1" dirty="0">
                <a:latin typeface="Arial" panose="020B0604020202020204" pitchFamily="34" charset="0"/>
                <a:cs typeface="Arial" panose="020B0604020202020204" pitchFamily="34" charset="0"/>
              </a:rPr>
              <a:t>Positive risk taking and safeguarding</a:t>
            </a:r>
          </a:p>
          <a:p>
            <a:pPr marL="285750" marR="0" lvl="0" indent="-285750" defTabSz="914400" rtl="0" eaLnBrk="1" fontAlgn="auto" latinLnBrk="0" hangingPunct="1">
              <a:lnSpc>
                <a:spcPct val="100000"/>
              </a:lnSpc>
              <a:spcBef>
                <a:spcPts val="100"/>
              </a:spcBef>
              <a:spcAft>
                <a:spcPts val="0"/>
              </a:spcAft>
              <a:buClrTx/>
              <a:buSzTx/>
              <a:buFont typeface="Wingdings" pitchFamily="2" charset="2"/>
              <a:buChar char="§"/>
              <a:tabLst/>
              <a:defRPr/>
            </a:pPr>
            <a:r>
              <a:rPr lang="en-GB" sz="1600" b="0" dirty="0">
                <a:latin typeface="Arial" panose="020B0604020202020204" pitchFamily="34" charset="0"/>
                <a:cs typeface="Arial" panose="020B0604020202020204" pitchFamily="34" charset="0"/>
              </a:rPr>
              <a:t>Are staff aware of what action to take if they have concerns that someone is at risk of harm or abuse? </a:t>
            </a:r>
          </a:p>
          <a:p>
            <a:pPr marL="285750" marR="0" lvl="0" indent="-285750" defTabSz="914400" rtl="0" eaLnBrk="1" fontAlgn="auto" latinLnBrk="0" hangingPunct="1">
              <a:lnSpc>
                <a:spcPct val="100000"/>
              </a:lnSpc>
              <a:spcBef>
                <a:spcPts val="100"/>
              </a:spcBef>
              <a:spcAft>
                <a:spcPts val="0"/>
              </a:spcAft>
              <a:buClrTx/>
              <a:buSzTx/>
              <a:buFont typeface="Wingdings" pitchFamily="2" charset="2"/>
              <a:buChar char="§"/>
              <a:tabLst/>
              <a:defRPr/>
            </a:pPr>
            <a:r>
              <a:rPr lang="en-GB" sz="1600" b="0" dirty="0">
                <a:latin typeface="Arial" panose="020B0604020202020204" pitchFamily="34" charset="0"/>
                <a:cs typeface="Arial" panose="020B0604020202020204" pitchFamily="34" charset="0"/>
              </a:rPr>
              <a:t>Are sexuality needs (and any associated risks) documented clearly in support plans and RA’s? </a:t>
            </a:r>
          </a:p>
          <a:p>
            <a:pPr>
              <a:lnSpc>
                <a:spcPct val="100000"/>
              </a:lnSpc>
              <a:spcBef>
                <a:spcPts val="100"/>
              </a:spcBef>
            </a:pPr>
            <a:endParaRPr lang="en-GB" sz="2000" dirty="0"/>
          </a:p>
          <a:p>
            <a:pPr>
              <a:spcBef>
                <a:spcPts val="100"/>
              </a:spcBef>
            </a:pP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a:p>
            <a:endParaRPr lang="en-US" sz="2000" dirty="0"/>
          </a:p>
        </p:txBody>
      </p:sp>
      <p:sp>
        <p:nvSpPr>
          <p:cNvPr id="4" name="Content Placeholder 2">
            <a:extLst>
              <a:ext uri="{FF2B5EF4-FFF2-40B4-BE49-F238E27FC236}">
                <a16:creationId xmlns:a16="http://schemas.microsoft.com/office/drawing/2014/main" id="{8303C6A9-888A-020C-79AF-CFC25C298587}"/>
              </a:ext>
            </a:extLst>
          </p:cNvPr>
          <p:cNvSpPr txBox="1">
            <a:spLocks/>
          </p:cNvSpPr>
          <p:nvPr/>
        </p:nvSpPr>
        <p:spPr>
          <a:xfrm>
            <a:off x="6416023" y="2506662"/>
            <a:ext cx="4903059" cy="435133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rgbClr val="5B59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00"/>
              </a:spcBef>
            </a:pPr>
            <a:r>
              <a:rPr lang="en-GB" sz="2000" b="1" dirty="0">
                <a:latin typeface="Arial" panose="020B0604020202020204" pitchFamily="34" charset="0"/>
                <a:cs typeface="Arial" panose="020B0604020202020204" pitchFamily="34" charset="0"/>
              </a:rPr>
              <a:t>Environmental issues (such as privacy / double beds) </a:t>
            </a:r>
          </a:p>
          <a:p>
            <a:pPr marL="285750" marR="0" lvl="0" indent="-285750" defTabSz="914400" rtl="0" eaLnBrk="1" fontAlgn="auto" latinLnBrk="0" hangingPunct="1">
              <a:lnSpc>
                <a:spcPct val="100000"/>
              </a:lnSpc>
              <a:spcBef>
                <a:spcPts val="100"/>
              </a:spcBef>
              <a:spcAft>
                <a:spcPts val="0"/>
              </a:spcAft>
              <a:buClrTx/>
              <a:buSzTx/>
              <a:buFont typeface="Wingdings" pitchFamily="2" charset="2"/>
              <a:buChar char="§"/>
              <a:tabLst/>
              <a:defRPr/>
            </a:pPr>
            <a:r>
              <a:rPr lang="en-GB" sz="1800" b="0" dirty="0">
                <a:latin typeface="Arial" panose="020B0604020202020204" pitchFamily="34" charset="0"/>
                <a:cs typeface="Arial" panose="020B0604020202020204" pitchFamily="34" charset="0"/>
              </a:rPr>
              <a:t>How does the setting accommodate people who are in existing relationships? </a:t>
            </a:r>
          </a:p>
          <a:p>
            <a:pPr>
              <a:spcBef>
                <a:spcPts val="100"/>
              </a:spcBef>
            </a:pPr>
            <a:endParaRPr lang="en-GB" sz="1800" b="1" dirty="0">
              <a:latin typeface="Arial" panose="020B0604020202020204" pitchFamily="34" charset="0"/>
              <a:cs typeface="Arial" panose="020B0604020202020204" pitchFamily="34" charset="0"/>
            </a:endParaRPr>
          </a:p>
          <a:p>
            <a:pPr>
              <a:spcBef>
                <a:spcPts val="100"/>
              </a:spcBef>
            </a:pPr>
            <a:r>
              <a:rPr lang="en-GB" sz="1800" b="1" dirty="0">
                <a:latin typeface="Arial" panose="020B0604020202020204" pitchFamily="34" charset="0"/>
                <a:cs typeface="Arial" panose="020B0604020202020204" pitchFamily="34" charset="0"/>
              </a:rPr>
              <a:t>Upholding human rights regarding sexuality </a:t>
            </a:r>
          </a:p>
          <a:p>
            <a:pPr marL="285750" marR="0" lvl="0" indent="-285750" defTabSz="914400" rtl="0" eaLnBrk="1" fontAlgn="auto" latinLnBrk="0" hangingPunct="1">
              <a:lnSpc>
                <a:spcPct val="100000"/>
              </a:lnSpc>
              <a:spcBef>
                <a:spcPts val="100"/>
              </a:spcBef>
              <a:spcAft>
                <a:spcPts val="0"/>
              </a:spcAft>
              <a:buClrTx/>
              <a:buSzTx/>
              <a:buFont typeface="Wingdings" pitchFamily="2" charset="2"/>
              <a:buChar char="§"/>
              <a:tabLst/>
              <a:defRPr/>
            </a:pPr>
            <a:r>
              <a:rPr lang="en-GB" sz="1600" b="0" dirty="0">
                <a:latin typeface="Arial" panose="020B0604020202020204" pitchFamily="34" charset="0"/>
                <a:cs typeface="Arial" panose="020B0604020202020204" pitchFamily="34" charset="0"/>
              </a:rPr>
              <a:t>What is the policy for allowing people to have guests staying over for the night? </a:t>
            </a:r>
          </a:p>
          <a:p>
            <a:pPr marL="285750" marR="0" lvl="0" indent="-285750" defTabSz="914400" rtl="0" eaLnBrk="1" fontAlgn="auto" latinLnBrk="0" hangingPunct="1">
              <a:lnSpc>
                <a:spcPct val="100000"/>
              </a:lnSpc>
              <a:spcBef>
                <a:spcPts val="100"/>
              </a:spcBef>
              <a:spcAft>
                <a:spcPts val="0"/>
              </a:spcAft>
              <a:buClrTx/>
              <a:buSzTx/>
              <a:buFont typeface="Wingdings" pitchFamily="2" charset="2"/>
              <a:buChar char="§"/>
              <a:tabLst/>
              <a:defRPr/>
            </a:pPr>
            <a:r>
              <a:rPr lang="en-GB" sz="1600" b="0" dirty="0">
                <a:latin typeface="Arial" panose="020B0604020202020204" pitchFamily="34" charset="0"/>
                <a:cs typeface="Arial" panose="020B0604020202020204" pitchFamily="34" charset="0"/>
              </a:rPr>
              <a:t>Are peoples’ sexual rights and needs reflected in support documentation and followed in practice?</a:t>
            </a:r>
          </a:p>
          <a:p>
            <a:pPr>
              <a:lnSpc>
                <a:spcPct val="100000"/>
              </a:lnSpc>
              <a:spcBef>
                <a:spcPts val="0"/>
              </a:spcBef>
              <a:defRPr/>
            </a:pPr>
            <a:endParaRPr lang="en-GB" sz="1800" b="0" dirty="0"/>
          </a:p>
          <a:p>
            <a:pPr marL="285750" indent="-285750">
              <a:buFont typeface="Wingdings" pitchFamily="2" charset="2"/>
              <a:buChar char="§"/>
            </a:pPr>
            <a:endParaRPr lang="en-GB" sz="1800" b="0" dirty="0"/>
          </a:p>
          <a:p>
            <a:endParaRPr lang="en-GB" sz="2000" dirty="0"/>
          </a:p>
          <a:p>
            <a:endParaRPr lang="en-US" sz="2000" dirty="0"/>
          </a:p>
        </p:txBody>
      </p:sp>
    </p:spTree>
    <p:extLst>
      <p:ext uri="{BB962C8B-B14F-4D97-AF65-F5344CB8AC3E}">
        <p14:creationId xmlns:p14="http://schemas.microsoft.com/office/powerpoint/2010/main" val="522517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B2ABA-46EC-FBBE-EC7D-1FCCD636D0F2}"/>
              </a:ext>
            </a:extLst>
          </p:cNvPr>
          <p:cNvSpPr>
            <a:spLocks noGrp="1"/>
          </p:cNvSpPr>
          <p:nvPr>
            <p:ph type="title"/>
          </p:nvPr>
        </p:nvSpPr>
        <p:spPr>
          <a:xfrm>
            <a:off x="519546" y="901699"/>
            <a:ext cx="10889189" cy="811935"/>
          </a:xfrm>
        </p:spPr>
        <p:txBody>
          <a:bodyPr/>
          <a:lstStyle/>
          <a:p>
            <a:r>
              <a:rPr lang="en-GB" sz="2400" dirty="0">
                <a:effectLst/>
                <a:latin typeface="Arial" panose="020B0604020202020204" pitchFamily="34" charset="0"/>
                <a:ea typeface="Calibri" panose="020F0502020204030204" pitchFamily="34" charset="0"/>
                <a:cs typeface="Arial" panose="020B0604020202020204" pitchFamily="34" charset="0"/>
              </a:rPr>
              <a:t>The World Health Organization Working Definition of Sexual Rights (2002) states </a:t>
            </a:r>
            <a:r>
              <a:rPr lang="en-GB" sz="2400" dirty="0">
                <a:latin typeface="Arial" panose="020B0604020202020204" pitchFamily="34" charset="0"/>
                <a:cs typeface="Arial" panose="020B0604020202020204" pitchFamily="34" charset="0"/>
              </a:rPr>
              <a:t>all persons, free of coercion, discrimination and violence, have a right to: </a:t>
            </a:r>
            <a:br>
              <a:rPr lang="en-GB" sz="2400" dirty="0">
                <a:latin typeface="Arial" panose="020B0604020202020204" pitchFamily="34" charset="0"/>
                <a:cs typeface="Arial" panose="020B0604020202020204" pitchFamily="34" charset="0"/>
              </a:rPr>
            </a:br>
            <a:endParaRPr lang="en-US" sz="2400" dirty="0"/>
          </a:p>
        </p:txBody>
      </p:sp>
      <p:sp>
        <p:nvSpPr>
          <p:cNvPr id="3" name="Content Placeholder 2">
            <a:extLst>
              <a:ext uri="{FF2B5EF4-FFF2-40B4-BE49-F238E27FC236}">
                <a16:creationId xmlns:a16="http://schemas.microsoft.com/office/drawing/2014/main" id="{0D9BAD8B-1516-04AA-4A32-252D71C5EEC6}"/>
              </a:ext>
            </a:extLst>
          </p:cNvPr>
          <p:cNvSpPr>
            <a:spLocks noGrp="1"/>
          </p:cNvSpPr>
          <p:nvPr>
            <p:ph idx="1"/>
          </p:nvPr>
        </p:nvSpPr>
        <p:spPr>
          <a:xfrm>
            <a:off x="519546" y="2005012"/>
            <a:ext cx="5870621" cy="4351338"/>
          </a:xfrm>
        </p:spPr>
        <p:txBody>
          <a:bodyPr/>
          <a:lstStyle/>
          <a:p>
            <a:pPr marL="285750" indent="-285750">
              <a:lnSpc>
                <a:spcPct val="120000"/>
              </a:lnSpc>
              <a:spcBef>
                <a:spcPts val="100"/>
              </a:spcBef>
              <a:buFont typeface="Wingdings" pitchFamily="2" charset="2"/>
              <a:buChar char="§"/>
            </a:pPr>
            <a:r>
              <a:rPr lang="en-GB" sz="1600" dirty="0">
                <a:latin typeface="Arial" panose="020B0604020202020204" pitchFamily="34" charset="0"/>
                <a:cs typeface="Arial" panose="020B0604020202020204" pitchFamily="34" charset="0"/>
              </a:rPr>
              <a:t>the highest attainable standard of sexual health, including access to sexual and reproductive health care services</a:t>
            </a:r>
          </a:p>
          <a:p>
            <a:pPr marL="285750" indent="-285750">
              <a:lnSpc>
                <a:spcPct val="120000"/>
              </a:lnSpc>
              <a:spcBef>
                <a:spcPts val="100"/>
              </a:spcBef>
              <a:buFont typeface="Wingdings" pitchFamily="2" charset="2"/>
              <a:buChar char="§"/>
            </a:pPr>
            <a:r>
              <a:rPr lang="en-GB" sz="1600" dirty="0">
                <a:latin typeface="Arial" panose="020B0604020202020204" pitchFamily="34" charset="0"/>
                <a:cs typeface="Arial" panose="020B0604020202020204" pitchFamily="34" charset="0"/>
              </a:rPr>
              <a:t>seek, receive and impart information related to sexuality</a:t>
            </a:r>
          </a:p>
          <a:p>
            <a:pPr marL="285750" indent="-285750">
              <a:lnSpc>
                <a:spcPct val="120000"/>
              </a:lnSpc>
              <a:spcBef>
                <a:spcPts val="100"/>
              </a:spcBef>
              <a:buFont typeface="Wingdings" pitchFamily="2" charset="2"/>
              <a:buChar char="§"/>
            </a:pPr>
            <a:r>
              <a:rPr lang="en-GB" sz="1600" dirty="0">
                <a:latin typeface="Arial" panose="020B0604020202020204" pitchFamily="34" charset="0"/>
                <a:cs typeface="Arial" panose="020B0604020202020204" pitchFamily="34" charset="0"/>
              </a:rPr>
              <a:t>sexuality education</a:t>
            </a:r>
          </a:p>
          <a:p>
            <a:pPr marL="285750" indent="-285750">
              <a:lnSpc>
                <a:spcPct val="120000"/>
              </a:lnSpc>
              <a:spcBef>
                <a:spcPts val="100"/>
              </a:spcBef>
              <a:buFont typeface="Wingdings" pitchFamily="2" charset="2"/>
              <a:buChar char="§"/>
            </a:pPr>
            <a:r>
              <a:rPr lang="en-GB" sz="1600" dirty="0">
                <a:latin typeface="Arial" panose="020B0604020202020204" pitchFamily="34" charset="0"/>
                <a:cs typeface="Arial" panose="020B0604020202020204" pitchFamily="34" charset="0"/>
              </a:rPr>
              <a:t>respect for bodily integrity</a:t>
            </a:r>
          </a:p>
          <a:p>
            <a:pPr marL="285750" indent="-285750">
              <a:lnSpc>
                <a:spcPct val="120000"/>
              </a:lnSpc>
              <a:spcBef>
                <a:spcPts val="100"/>
              </a:spcBef>
              <a:buFont typeface="Wingdings" pitchFamily="2" charset="2"/>
              <a:buChar char="§"/>
            </a:pPr>
            <a:r>
              <a:rPr lang="en-GB" sz="1600" dirty="0">
                <a:latin typeface="Arial" panose="020B0604020202020204" pitchFamily="34" charset="0"/>
                <a:cs typeface="Arial" panose="020B0604020202020204" pitchFamily="34" charset="0"/>
              </a:rPr>
              <a:t>choose their partner</a:t>
            </a:r>
          </a:p>
          <a:p>
            <a:pPr marL="285750" indent="-285750">
              <a:lnSpc>
                <a:spcPct val="120000"/>
              </a:lnSpc>
              <a:spcBef>
                <a:spcPts val="100"/>
              </a:spcBef>
              <a:buFont typeface="Wingdings" pitchFamily="2" charset="2"/>
              <a:buChar char="§"/>
            </a:pPr>
            <a:r>
              <a:rPr lang="en-GB" sz="1600" dirty="0">
                <a:latin typeface="Arial" panose="020B0604020202020204" pitchFamily="34" charset="0"/>
                <a:cs typeface="Arial" panose="020B0604020202020204" pitchFamily="34" charset="0"/>
              </a:rPr>
              <a:t>decide to be sexually active or not</a:t>
            </a:r>
          </a:p>
          <a:p>
            <a:pPr marL="285750" indent="-285750">
              <a:lnSpc>
                <a:spcPct val="120000"/>
              </a:lnSpc>
              <a:spcBef>
                <a:spcPts val="100"/>
              </a:spcBef>
              <a:buFont typeface="Wingdings" pitchFamily="2" charset="2"/>
              <a:buChar char="§"/>
            </a:pPr>
            <a:r>
              <a:rPr lang="en-GB" sz="1600" dirty="0">
                <a:latin typeface="Arial" panose="020B0604020202020204" pitchFamily="34" charset="0"/>
                <a:cs typeface="Arial" panose="020B0604020202020204" pitchFamily="34" charset="0"/>
              </a:rPr>
              <a:t>consensual sexual relations</a:t>
            </a:r>
          </a:p>
          <a:p>
            <a:pPr marL="285750" indent="-285750">
              <a:lnSpc>
                <a:spcPct val="120000"/>
              </a:lnSpc>
              <a:spcBef>
                <a:spcPts val="100"/>
              </a:spcBef>
              <a:buFont typeface="Wingdings" pitchFamily="2" charset="2"/>
              <a:buChar char="§"/>
            </a:pPr>
            <a:r>
              <a:rPr lang="en-GB" sz="1600" dirty="0">
                <a:latin typeface="Arial" panose="020B0604020202020204" pitchFamily="34" charset="0"/>
                <a:cs typeface="Arial" panose="020B0604020202020204" pitchFamily="34" charset="0"/>
              </a:rPr>
              <a:t>consensual marriage</a:t>
            </a:r>
          </a:p>
          <a:p>
            <a:pPr marL="285750" indent="-285750">
              <a:lnSpc>
                <a:spcPct val="120000"/>
              </a:lnSpc>
              <a:spcBef>
                <a:spcPts val="100"/>
              </a:spcBef>
              <a:buFont typeface="Wingdings" pitchFamily="2" charset="2"/>
              <a:buChar char="§"/>
            </a:pPr>
            <a:r>
              <a:rPr lang="en-GB" sz="1600" dirty="0">
                <a:latin typeface="Arial" panose="020B0604020202020204" pitchFamily="34" charset="0"/>
                <a:cs typeface="Arial" panose="020B0604020202020204" pitchFamily="34" charset="0"/>
              </a:rPr>
              <a:t>decide whether or not, and when, to have children</a:t>
            </a:r>
          </a:p>
          <a:p>
            <a:pPr marL="285750" indent="-285750">
              <a:lnSpc>
                <a:spcPct val="120000"/>
              </a:lnSpc>
              <a:spcBef>
                <a:spcPts val="100"/>
              </a:spcBef>
              <a:buFont typeface="Wingdings" pitchFamily="2" charset="2"/>
              <a:buChar char="§"/>
            </a:pPr>
            <a:r>
              <a:rPr lang="en-GB" sz="1600" dirty="0">
                <a:latin typeface="Arial" panose="020B0604020202020204" pitchFamily="34" charset="0"/>
                <a:cs typeface="Arial" panose="020B0604020202020204" pitchFamily="34" charset="0"/>
              </a:rPr>
              <a:t>pursue a satisfying, safe and pleasurable sexual life </a:t>
            </a:r>
          </a:p>
          <a:p>
            <a:endParaRPr lang="en-US" dirty="0"/>
          </a:p>
        </p:txBody>
      </p:sp>
      <p:pic>
        <p:nvPicPr>
          <p:cNvPr id="4" name="Picture 3">
            <a:extLst>
              <a:ext uri="{FF2B5EF4-FFF2-40B4-BE49-F238E27FC236}">
                <a16:creationId xmlns:a16="http://schemas.microsoft.com/office/drawing/2014/main" id="{5FEB8C10-E78D-1A08-D47F-D171E2AF7370}"/>
              </a:ext>
            </a:extLst>
          </p:cNvPr>
          <p:cNvPicPr>
            <a:picLocks noChangeAspect="1"/>
          </p:cNvPicPr>
          <p:nvPr/>
        </p:nvPicPr>
        <p:blipFill>
          <a:blip r:embed="rId2"/>
          <a:stretch>
            <a:fillRect/>
          </a:stretch>
        </p:blipFill>
        <p:spPr>
          <a:xfrm>
            <a:off x="7582760" y="2534181"/>
            <a:ext cx="4089694" cy="3293000"/>
          </a:xfrm>
          <a:prstGeom prst="rect">
            <a:avLst/>
          </a:prstGeom>
        </p:spPr>
      </p:pic>
    </p:spTree>
    <p:extLst>
      <p:ext uri="{BB962C8B-B14F-4D97-AF65-F5344CB8AC3E}">
        <p14:creationId xmlns:p14="http://schemas.microsoft.com/office/powerpoint/2010/main" val="41151102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06590-36CF-A4B9-8C04-45FC9CA3A2F9}"/>
              </a:ext>
            </a:extLst>
          </p:cNvPr>
          <p:cNvSpPr>
            <a:spLocks noGrp="1"/>
          </p:cNvSpPr>
          <p:nvPr>
            <p:ph type="title"/>
          </p:nvPr>
        </p:nvSpPr>
        <p:spPr/>
        <p:txBody>
          <a:bodyPr/>
          <a:lstStyle/>
          <a:p>
            <a:r>
              <a:rPr lang="en-GB" sz="4400" b="1" dirty="0">
                <a:latin typeface="Arial" panose="020B0604020202020204" pitchFamily="34" charset="0"/>
                <a:ea typeface="+mj-ea"/>
                <a:cs typeface="Arial" panose="020B0604020202020204" pitchFamily="34" charset="0"/>
              </a:rPr>
              <a:t>Human Rights </a:t>
            </a:r>
            <a:br>
              <a:rPr lang="en-GB" sz="4400" b="1" dirty="0">
                <a:latin typeface="Arial" panose="020B0604020202020204" pitchFamily="34" charset="0"/>
                <a:ea typeface="+mj-ea"/>
                <a:cs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9EDBBDFB-718A-300B-54D1-0F615E7844C0}"/>
              </a:ext>
            </a:extLst>
          </p:cNvPr>
          <p:cNvSpPr>
            <a:spLocks noGrp="1"/>
          </p:cNvSpPr>
          <p:nvPr>
            <p:ph idx="1"/>
          </p:nvPr>
        </p:nvSpPr>
        <p:spPr>
          <a:xfrm>
            <a:off x="519546" y="2005012"/>
            <a:ext cx="6504106" cy="1503732"/>
          </a:xfrm>
          <a:ln w="19050">
            <a:solidFill>
              <a:srgbClr val="0098A0"/>
            </a:solidFill>
          </a:ln>
        </p:spPr>
        <p:txBody>
          <a:bodyPr lIns="108000" tIns="108000" rIns="108000"/>
          <a:lstStyle/>
          <a:p>
            <a:pPr>
              <a:spcAft>
                <a:spcPts val="800"/>
              </a:spcAft>
            </a:pPr>
            <a:r>
              <a:rPr lang="en-GB" sz="1600" dirty="0">
                <a:effectLst/>
                <a:latin typeface="Arial" panose="020B0604020202020204" pitchFamily="34" charset="0"/>
                <a:ea typeface="Calibri" panose="020F0502020204030204" pitchFamily="34" charset="0"/>
              </a:rPr>
              <a:t>Within the UK, we must abide by the Human Rights Act (1998) (HRA) which contains articles that cover our rights relating to sexuality and intimate relationships</a:t>
            </a:r>
          </a:p>
          <a:p>
            <a:pPr>
              <a:spcAft>
                <a:spcPts val="800"/>
              </a:spcAft>
            </a:pPr>
            <a:r>
              <a:rPr lang="en-GB" sz="1600" dirty="0">
                <a:effectLst/>
                <a:latin typeface="Arial" panose="020B0604020202020204" pitchFamily="34" charset="0"/>
                <a:ea typeface="Calibri" panose="020F0502020204030204" pitchFamily="34" charset="0"/>
              </a:rPr>
              <a:t>There are three articles in the HRA that relate directly to sexuality and intimate relationships.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Content Placeholder 2">
            <a:extLst>
              <a:ext uri="{FF2B5EF4-FFF2-40B4-BE49-F238E27FC236}">
                <a16:creationId xmlns:a16="http://schemas.microsoft.com/office/drawing/2014/main" id="{A6F0720F-3C2A-75BC-095D-7FA6E7F29F8E}"/>
              </a:ext>
            </a:extLst>
          </p:cNvPr>
          <p:cNvSpPr txBox="1">
            <a:spLocks/>
          </p:cNvSpPr>
          <p:nvPr/>
        </p:nvSpPr>
        <p:spPr>
          <a:xfrm>
            <a:off x="519545" y="3710410"/>
            <a:ext cx="7901441" cy="2141685"/>
          </a:xfrm>
          <a:prstGeom prst="rect">
            <a:avLst/>
          </a:prstGeom>
          <a:ln w="19050">
            <a:solidFill>
              <a:srgbClr val="0098A0"/>
            </a:solidFill>
          </a:ln>
        </p:spPr>
        <p:txBody>
          <a:bodyPr lIns="108000" tIns="108000" rIns="108000"/>
          <a:lstStyle>
            <a:lvl1pPr marL="0" indent="0" algn="l" defTabSz="914400" rtl="0" eaLnBrk="1" latinLnBrk="0" hangingPunct="1">
              <a:lnSpc>
                <a:spcPct val="90000"/>
              </a:lnSpc>
              <a:spcBef>
                <a:spcPts val="1000"/>
              </a:spcBef>
              <a:buFont typeface="Arial" panose="020B0604020202020204" pitchFamily="34" charset="0"/>
              <a:buNone/>
              <a:defRPr sz="2800" b="1" kern="1200">
                <a:solidFill>
                  <a:srgbClr val="5B59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800"/>
              </a:spcAft>
              <a:buNone/>
            </a:pPr>
            <a:r>
              <a:rPr lang="en-GB" sz="1600" dirty="0">
                <a:effectLst/>
                <a:latin typeface="Arial" panose="020B0604020202020204" pitchFamily="34" charset="0"/>
                <a:ea typeface="Calibri" panose="020F0502020204030204" pitchFamily="34" charset="0"/>
                <a:cs typeface="Times New Roman" panose="02020603050405020304" pitchFamily="18" charset="0"/>
              </a:rPr>
              <a:t>Article 8</a:t>
            </a:r>
            <a:r>
              <a:rPr lang="en-GB" sz="1600" b="0" dirty="0">
                <a:effectLst/>
                <a:latin typeface="Arial" panose="020B0604020202020204" pitchFamily="34" charset="0"/>
                <a:ea typeface="Calibri" panose="020F0502020204030204" pitchFamily="34" charset="0"/>
                <a:cs typeface="Times New Roman" panose="02020603050405020304" pitchFamily="18" charset="0"/>
              </a:rPr>
              <a:t> - Privacy-related rights, including the right to consensual sexual expression in private.</a:t>
            </a:r>
            <a:r>
              <a:rPr lang="en-GB" sz="1600" b="0" dirty="0">
                <a:effectLst/>
                <a:latin typeface="Calibri" panose="020F0502020204030204" pitchFamily="34" charset="0"/>
                <a:ea typeface="Calibri" panose="020F0502020204030204" pitchFamily="34" charset="0"/>
                <a:cs typeface="Times New Roman" panose="02020603050405020304" pitchFamily="18" charset="0"/>
              </a:rPr>
              <a:t> </a:t>
            </a:r>
            <a:r>
              <a:rPr lang="en-GB" sz="1600" b="0" dirty="0">
                <a:effectLst/>
                <a:latin typeface="Arial" panose="020B0604020202020204" pitchFamily="34" charset="0"/>
                <a:ea typeface="Calibri" panose="020F0502020204030204" pitchFamily="34" charset="0"/>
                <a:cs typeface="Times New Roman" panose="02020603050405020304" pitchFamily="18" charset="0"/>
              </a:rPr>
              <a:t>The right to develop relationships normally, free from interference as much as possible. 	 </a:t>
            </a:r>
            <a:endParaRPr lang="en-GB" sz="1600" b="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Aft>
                <a:spcPts val="800"/>
              </a:spcAft>
              <a:buNone/>
            </a:pPr>
            <a:r>
              <a:rPr lang="en-GB" sz="1600" dirty="0">
                <a:effectLst/>
                <a:latin typeface="Arial" panose="020B0604020202020204" pitchFamily="34" charset="0"/>
                <a:ea typeface="Calibri" panose="020F0502020204030204" pitchFamily="34" charset="0"/>
                <a:cs typeface="Times New Roman" panose="02020603050405020304" pitchFamily="18" charset="0"/>
              </a:rPr>
              <a:t>Article 10 </a:t>
            </a:r>
            <a:r>
              <a:rPr lang="en-GB" sz="1600" b="0" dirty="0">
                <a:effectLst/>
                <a:latin typeface="Arial" panose="020B0604020202020204" pitchFamily="34" charset="0"/>
                <a:ea typeface="Calibri" panose="020F0502020204030204" pitchFamily="34" charset="0"/>
                <a:cs typeface="Times New Roman" panose="02020603050405020304" pitchFamily="18" charset="0"/>
              </a:rPr>
              <a:t>- Freedom of expression, including sexual expression. This includes the right to receive information and ideas to make decisions (e.g. information about sex).  </a:t>
            </a:r>
            <a:endParaRPr lang="en-GB" sz="1600" b="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Aft>
                <a:spcPts val="800"/>
              </a:spcAft>
              <a:buNone/>
            </a:pPr>
            <a:r>
              <a:rPr lang="en-GB" sz="1600" dirty="0">
                <a:effectLst/>
                <a:latin typeface="Arial" panose="020B0604020202020204" pitchFamily="34" charset="0"/>
                <a:ea typeface="Calibri" panose="020F0502020204030204" pitchFamily="34" charset="0"/>
                <a:cs typeface="Times New Roman" panose="02020603050405020304" pitchFamily="18" charset="0"/>
              </a:rPr>
              <a:t>Article 12 </a:t>
            </a:r>
            <a:r>
              <a:rPr lang="en-GB" sz="1600" b="0" dirty="0">
                <a:effectLst/>
                <a:latin typeface="Arial" panose="020B0604020202020204" pitchFamily="34" charset="0"/>
                <a:ea typeface="Calibri" panose="020F0502020204030204" pitchFamily="34" charset="0"/>
                <a:cs typeface="Times New Roman" panose="02020603050405020304" pitchFamily="18" charset="0"/>
              </a:rPr>
              <a:t>- The right to marry / have a civil partnership and to start a family</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A8609382-7AA5-43FC-75D9-A7D9A8DB8A3A}"/>
              </a:ext>
            </a:extLst>
          </p:cNvPr>
          <p:cNvPicPr>
            <a:picLocks noChangeAspect="1"/>
          </p:cNvPicPr>
          <p:nvPr/>
        </p:nvPicPr>
        <p:blipFill>
          <a:blip r:embed="rId2"/>
          <a:stretch>
            <a:fillRect/>
          </a:stretch>
        </p:blipFill>
        <p:spPr>
          <a:xfrm>
            <a:off x="7690883" y="2005012"/>
            <a:ext cx="3030960" cy="1503732"/>
          </a:xfrm>
          <a:prstGeom prst="rect">
            <a:avLst/>
          </a:prstGeom>
        </p:spPr>
      </p:pic>
    </p:spTree>
    <p:extLst>
      <p:ext uri="{BB962C8B-B14F-4D97-AF65-F5344CB8AC3E}">
        <p14:creationId xmlns:p14="http://schemas.microsoft.com/office/powerpoint/2010/main" val="11230107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Joanne and Lee Edited">
            <a:hlinkClick r:id="" action="ppaction://media"/>
            <a:extLst>
              <a:ext uri="{FF2B5EF4-FFF2-40B4-BE49-F238E27FC236}">
                <a16:creationId xmlns:a16="http://schemas.microsoft.com/office/drawing/2014/main" id="{10C6DFAF-4D3B-6CDD-174B-CF39A4193B3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28442" y="738430"/>
            <a:ext cx="8935116" cy="5025889"/>
          </a:xfrm>
          <a:prstGeom prst="rect">
            <a:avLst/>
          </a:prstGeom>
          <a:ln w="63500">
            <a:solidFill>
              <a:srgbClr val="0098A0"/>
            </a:solidFill>
          </a:ln>
        </p:spPr>
      </p:pic>
    </p:spTree>
    <p:extLst>
      <p:ext uri="{BB962C8B-B14F-4D97-AF65-F5344CB8AC3E}">
        <p14:creationId xmlns:p14="http://schemas.microsoft.com/office/powerpoint/2010/main" val="260943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3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86FDF-51ED-C3FF-31C2-DF762A094F7F}"/>
              </a:ext>
            </a:extLst>
          </p:cNvPr>
          <p:cNvSpPr>
            <a:spLocks noGrp="1"/>
          </p:cNvSpPr>
          <p:nvPr>
            <p:ph type="title"/>
          </p:nvPr>
        </p:nvSpPr>
        <p:spPr/>
        <p:txBody>
          <a:bodyPr/>
          <a:lstStyle/>
          <a:p>
            <a:r>
              <a:rPr lang="en-US" sz="4400" kern="1200" dirty="0"/>
              <a:t>Are the statements legal or illegal?</a:t>
            </a:r>
            <a:br>
              <a:rPr lang="en-US" sz="4400" kern="1200" dirty="0"/>
            </a:br>
            <a:endParaRPr lang="en-US" dirty="0"/>
          </a:p>
        </p:txBody>
      </p:sp>
      <p:sp>
        <p:nvSpPr>
          <p:cNvPr id="3" name="Content Placeholder 2">
            <a:extLst>
              <a:ext uri="{FF2B5EF4-FFF2-40B4-BE49-F238E27FC236}">
                <a16:creationId xmlns:a16="http://schemas.microsoft.com/office/drawing/2014/main" id="{F6F71D83-A6AD-7D32-8364-69B3D766611E}"/>
              </a:ext>
            </a:extLst>
          </p:cNvPr>
          <p:cNvSpPr>
            <a:spLocks noGrp="1"/>
          </p:cNvSpPr>
          <p:nvPr>
            <p:ph idx="1"/>
          </p:nvPr>
        </p:nvSpPr>
        <p:spPr>
          <a:xfrm>
            <a:off x="519546" y="2005012"/>
            <a:ext cx="9230510" cy="4351338"/>
          </a:xfrm>
        </p:spPr>
        <p:txBody>
          <a:bodyPr/>
          <a:lstStyle/>
          <a:p>
            <a:r>
              <a:rPr lang="en-US" sz="2800" dirty="0">
                <a:latin typeface="Arial" panose="020B0604020202020204" pitchFamily="34" charset="0"/>
                <a:cs typeface="Arial" panose="020B0604020202020204" pitchFamily="34" charset="0"/>
              </a:rPr>
              <a:t>Read </a:t>
            </a:r>
            <a:r>
              <a:rPr lang="en-GB" sz="2800" dirty="0">
                <a:effectLst/>
                <a:latin typeface="Arial" panose="020B0604020202020204" pitchFamily="34" charset="0"/>
                <a:ea typeface="Calibri" panose="020F0502020204030204" pitchFamily="34" charset="0"/>
                <a:cs typeface="Arial" panose="020B0604020202020204" pitchFamily="34" charset="0"/>
              </a:rPr>
              <a:t>the list of statements in the worksheet and record whether you think the activity is legal or illegal. </a:t>
            </a:r>
            <a:r>
              <a:rPr lang="en-US" sz="2800" dirty="0">
                <a:latin typeface="Arial" panose="020B0604020202020204" pitchFamily="34" charset="0"/>
                <a:cs typeface="Arial" panose="020B0604020202020204" pitchFamily="34" charset="0"/>
              </a:rPr>
              <a:t> </a:t>
            </a:r>
            <a:endParaRPr lang="en-GB" sz="2800" dirty="0">
              <a:latin typeface="Arial" panose="020B0604020202020204" pitchFamily="34" charset="0"/>
              <a:cs typeface="Arial" panose="020B0604020202020204" pitchFamily="34" charset="0"/>
            </a:endParaRPr>
          </a:p>
          <a:p>
            <a:endParaRPr lang="en-US" dirty="0"/>
          </a:p>
        </p:txBody>
      </p:sp>
      <p:pic>
        <p:nvPicPr>
          <p:cNvPr id="5" name="Picture 4">
            <a:extLst>
              <a:ext uri="{FF2B5EF4-FFF2-40B4-BE49-F238E27FC236}">
                <a16:creationId xmlns:a16="http://schemas.microsoft.com/office/drawing/2014/main" id="{14F79A07-7EDF-73AF-7236-12A47F882C82}"/>
              </a:ext>
            </a:extLst>
          </p:cNvPr>
          <p:cNvPicPr>
            <a:picLocks noChangeAspect="1"/>
          </p:cNvPicPr>
          <p:nvPr/>
        </p:nvPicPr>
        <p:blipFill>
          <a:blip r:embed="rId2"/>
          <a:stretch>
            <a:fillRect/>
          </a:stretch>
        </p:blipFill>
        <p:spPr>
          <a:xfrm>
            <a:off x="519546" y="3585192"/>
            <a:ext cx="2356293" cy="2228234"/>
          </a:xfrm>
          <a:prstGeom prst="rect">
            <a:avLst/>
          </a:prstGeom>
        </p:spPr>
      </p:pic>
      <p:pic>
        <p:nvPicPr>
          <p:cNvPr id="6" name="Picture 5">
            <a:extLst>
              <a:ext uri="{FF2B5EF4-FFF2-40B4-BE49-F238E27FC236}">
                <a16:creationId xmlns:a16="http://schemas.microsoft.com/office/drawing/2014/main" id="{FD8E6176-A38B-0DFF-0478-4D964D0F2DE4}"/>
              </a:ext>
            </a:extLst>
          </p:cNvPr>
          <p:cNvPicPr>
            <a:picLocks noChangeAspect="1"/>
          </p:cNvPicPr>
          <p:nvPr/>
        </p:nvPicPr>
        <p:blipFill>
          <a:blip r:embed="rId2"/>
          <a:stretch>
            <a:fillRect/>
          </a:stretch>
        </p:blipFill>
        <p:spPr>
          <a:xfrm rot="10800000">
            <a:off x="3739707" y="3585192"/>
            <a:ext cx="2356293" cy="2228234"/>
          </a:xfrm>
          <a:prstGeom prst="rect">
            <a:avLst/>
          </a:prstGeom>
        </p:spPr>
      </p:pic>
    </p:spTree>
    <p:extLst>
      <p:ext uri="{BB962C8B-B14F-4D97-AF65-F5344CB8AC3E}">
        <p14:creationId xmlns:p14="http://schemas.microsoft.com/office/powerpoint/2010/main" val="33553793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99503-D0C3-07E7-2629-3FA69EB1D8CC}"/>
              </a:ext>
            </a:extLst>
          </p:cNvPr>
          <p:cNvSpPr>
            <a:spLocks noGrp="1"/>
          </p:cNvSpPr>
          <p:nvPr>
            <p:ph type="title"/>
          </p:nvPr>
        </p:nvSpPr>
        <p:spPr/>
        <p:txBody>
          <a:bodyPr/>
          <a:lstStyle/>
          <a:p>
            <a:r>
              <a:rPr lang="en-GB" sz="4400" b="1" dirty="0">
                <a:latin typeface="Arial" panose="020B0604020202020204" pitchFamily="34" charset="0"/>
                <a:cs typeface="Arial" panose="020B0604020202020204" pitchFamily="34" charset="0"/>
              </a:rPr>
              <a:t>Sexual Offences Act (2003)</a:t>
            </a:r>
            <a:endParaRPr lang="en-US" dirty="0"/>
          </a:p>
        </p:txBody>
      </p:sp>
      <p:sp>
        <p:nvSpPr>
          <p:cNvPr id="3" name="Content Placeholder 2">
            <a:extLst>
              <a:ext uri="{FF2B5EF4-FFF2-40B4-BE49-F238E27FC236}">
                <a16:creationId xmlns:a16="http://schemas.microsoft.com/office/drawing/2014/main" id="{E9EEC9CF-6BF8-8F6C-86DE-2B807A28BDBE}"/>
              </a:ext>
            </a:extLst>
          </p:cNvPr>
          <p:cNvSpPr>
            <a:spLocks noGrp="1"/>
          </p:cNvSpPr>
          <p:nvPr>
            <p:ph idx="1"/>
          </p:nvPr>
        </p:nvSpPr>
        <p:spPr>
          <a:xfrm>
            <a:off x="519546" y="1923987"/>
            <a:ext cx="10515600" cy="901520"/>
          </a:xfrm>
        </p:spPr>
        <p:txBody>
          <a:bodyPr/>
          <a:lstStyle/>
          <a:p>
            <a:pPr marL="0" indent="0">
              <a:lnSpc>
                <a:spcPct val="115000"/>
              </a:lnSpc>
              <a:spcBef>
                <a:spcPts val="100"/>
              </a:spcBef>
              <a:spcAft>
                <a:spcPts val="800"/>
              </a:spcAft>
              <a:buNone/>
            </a:pPr>
            <a:r>
              <a:rPr lang="en-GB" sz="1300" dirty="0">
                <a:effectLst/>
                <a:latin typeface="Arial" panose="020B0604020202020204" pitchFamily="34" charset="0"/>
                <a:ea typeface="Calibri" panose="020F0502020204030204" pitchFamily="34" charset="0"/>
                <a:cs typeface="Times New Roman" panose="02020603050405020304" pitchFamily="18" charset="0"/>
              </a:rPr>
              <a:t>UK legislation which covers sexual offences that could be committed by or against people with a ‘mental disorder’ (which could include – learning disabilities, developmental disabilities including autism, acquired brain injury, dementia, mental health issues) including :</a:t>
            </a:r>
            <a:endParaRPr lang="en-GB" sz="13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512B6E7A-90BA-1CE0-68F3-27AA5733220B}"/>
              </a:ext>
            </a:extLst>
          </p:cNvPr>
          <p:cNvPicPr>
            <a:picLocks noChangeAspect="1"/>
          </p:cNvPicPr>
          <p:nvPr/>
        </p:nvPicPr>
        <p:blipFill>
          <a:blip r:embed="rId2"/>
          <a:stretch>
            <a:fillRect/>
          </a:stretch>
        </p:blipFill>
        <p:spPr>
          <a:xfrm>
            <a:off x="8062008" y="2906532"/>
            <a:ext cx="2781300" cy="2387600"/>
          </a:xfrm>
          <a:prstGeom prst="rect">
            <a:avLst/>
          </a:prstGeom>
        </p:spPr>
      </p:pic>
      <p:sp>
        <p:nvSpPr>
          <p:cNvPr id="7" name="TextBox 6">
            <a:extLst>
              <a:ext uri="{FF2B5EF4-FFF2-40B4-BE49-F238E27FC236}">
                <a16:creationId xmlns:a16="http://schemas.microsoft.com/office/drawing/2014/main" id="{ACB67DF3-173E-FC8B-051C-08F5ADC84D63}"/>
              </a:ext>
            </a:extLst>
          </p:cNvPr>
          <p:cNvSpPr txBox="1"/>
          <p:nvPr/>
        </p:nvSpPr>
        <p:spPr>
          <a:xfrm>
            <a:off x="519545" y="2673066"/>
            <a:ext cx="10323763" cy="1489382"/>
          </a:xfrm>
          <a:prstGeom prst="rect">
            <a:avLst/>
          </a:prstGeom>
          <a:noFill/>
        </p:spPr>
        <p:txBody>
          <a:bodyPr wrap="square">
            <a:spAutoFit/>
          </a:bodyPr>
          <a:lstStyle/>
          <a:p>
            <a:pPr marL="0" indent="0">
              <a:lnSpc>
                <a:spcPct val="115000"/>
              </a:lnSpc>
              <a:spcBef>
                <a:spcPts val="100"/>
              </a:spcBef>
              <a:spcAft>
                <a:spcPts val="800"/>
              </a:spcAft>
              <a:buNone/>
            </a:pPr>
            <a:r>
              <a:rPr lang="en-GB" sz="1300" b="1" dirty="0">
                <a:solidFill>
                  <a:srgbClr val="5B5958"/>
                </a:solidFill>
                <a:effectLst/>
                <a:latin typeface="Arial" panose="020B0604020202020204" pitchFamily="34" charset="0"/>
                <a:ea typeface="Calibri" panose="020F0502020204030204" pitchFamily="34" charset="0"/>
                <a:cs typeface="Times New Roman" panose="02020603050405020304" pitchFamily="18" charset="0"/>
              </a:rPr>
              <a:t>General sexual offences which can be committed by anyone – this includes: </a:t>
            </a:r>
            <a:endParaRPr lang="en-GB" sz="1300" b="1" dirty="0">
              <a:solidFill>
                <a:srgbClr val="5B5958"/>
              </a:solidFill>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0000"/>
              </a:lnSpc>
              <a:spcBef>
                <a:spcPts val="100"/>
              </a:spcBef>
              <a:buFont typeface="Wingdings" pitchFamily="2" charset="2"/>
              <a:buChar char="§"/>
            </a:pPr>
            <a:r>
              <a:rPr lang="en-GB" sz="1300" b="0" dirty="0">
                <a:solidFill>
                  <a:srgbClr val="5B5958"/>
                </a:solidFill>
                <a:effectLst/>
                <a:latin typeface="Arial" panose="020B0604020202020204" pitchFamily="34" charset="0"/>
                <a:ea typeface="Calibri" panose="020F0502020204030204" pitchFamily="34" charset="0"/>
                <a:cs typeface="Times New Roman" panose="02020603050405020304" pitchFamily="18" charset="0"/>
              </a:rPr>
              <a:t>rape (insertion of a penis into mouth, anus or vagina)</a:t>
            </a:r>
          </a:p>
          <a:p>
            <a:pPr marL="171450" indent="-171450">
              <a:lnSpc>
                <a:spcPct val="100000"/>
              </a:lnSpc>
              <a:spcBef>
                <a:spcPts val="100"/>
              </a:spcBef>
              <a:buFont typeface="Wingdings" pitchFamily="2" charset="2"/>
              <a:buChar char="§"/>
            </a:pPr>
            <a:r>
              <a:rPr lang="en-GB" sz="1300" b="0" dirty="0">
                <a:solidFill>
                  <a:srgbClr val="5B5958"/>
                </a:solidFill>
                <a:latin typeface="Arial" panose="020B0604020202020204" pitchFamily="34" charset="0"/>
                <a:ea typeface="Calibri" panose="020F0502020204030204" pitchFamily="34" charset="0"/>
                <a:cs typeface="Times New Roman" panose="02020603050405020304" pitchFamily="18" charset="0"/>
              </a:rPr>
              <a:t>a</a:t>
            </a:r>
            <a:r>
              <a:rPr lang="en-GB" sz="1300" b="0" dirty="0">
                <a:solidFill>
                  <a:srgbClr val="5B5958"/>
                </a:solidFill>
                <a:effectLst/>
                <a:latin typeface="Arial" panose="020B0604020202020204" pitchFamily="34" charset="0"/>
                <a:ea typeface="Calibri" panose="020F0502020204030204" pitchFamily="34" charset="0"/>
                <a:cs typeface="Times New Roman" panose="02020603050405020304" pitchFamily="18" charset="0"/>
              </a:rPr>
              <a:t>ssault by penetration (any object other than a penis inserted into a mouth, anus or vagina)</a:t>
            </a:r>
          </a:p>
          <a:p>
            <a:pPr marL="171450" indent="-171450">
              <a:lnSpc>
                <a:spcPct val="100000"/>
              </a:lnSpc>
              <a:spcBef>
                <a:spcPts val="100"/>
              </a:spcBef>
              <a:buFont typeface="Wingdings" pitchFamily="2" charset="2"/>
              <a:buChar char="§"/>
            </a:pPr>
            <a:r>
              <a:rPr lang="en-GB" sz="1300" b="0" dirty="0">
                <a:solidFill>
                  <a:srgbClr val="5B5958"/>
                </a:solidFill>
                <a:latin typeface="Arial" panose="020B0604020202020204" pitchFamily="34" charset="0"/>
                <a:ea typeface="Calibri" panose="020F0502020204030204" pitchFamily="34" charset="0"/>
                <a:cs typeface="Times New Roman" panose="02020603050405020304" pitchFamily="18" charset="0"/>
              </a:rPr>
              <a:t>s</a:t>
            </a:r>
            <a:r>
              <a:rPr lang="en-GB" sz="1300" b="0" dirty="0">
                <a:solidFill>
                  <a:srgbClr val="5B5958"/>
                </a:solidFill>
                <a:effectLst/>
                <a:latin typeface="Arial" panose="020B0604020202020204" pitchFamily="34" charset="0"/>
                <a:ea typeface="Calibri" panose="020F0502020204030204" pitchFamily="34" charset="0"/>
                <a:cs typeface="Times New Roman" panose="02020603050405020304" pitchFamily="18" charset="0"/>
              </a:rPr>
              <a:t>exual assault (sexual touching) </a:t>
            </a:r>
          </a:p>
          <a:p>
            <a:pPr marL="171450" indent="-171450">
              <a:lnSpc>
                <a:spcPct val="100000"/>
              </a:lnSpc>
              <a:spcBef>
                <a:spcPts val="100"/>
              </a:spcBef>
              <a:buFont typeface="Wingdings" pitchFamily="2" charset="2"/>
              <a:buChar char="§"/>
            </a:pPr>
            <a:r>
              <a:rPr lang="en-GB" sz="1300" b="0" dirty="0">
                <a:solidFill>
                  <a:srgbClr val="5B5958"/>
                </a:solidFill>
                <a:latin typeface="Arial" panose="020B0604020202020204" pitchFamily="34" charset="0"/>
                <a:ea typeface="Calibri" panose="020F0502020204030204" pitchFamily="34" charset="0"/>
                <a:cs typeface="Times New Roman" panose="02020603050405020304" pitchFamily="18" charset="0"/>
              </a:rPr>
              <a:t>f</a:t>
            </a:r>
            <a:r>
              <a:rPr lang="en-GB" sz="1300" b="0" dirty="0">
                <a:solidFill>
                  <a:srgbClr val="5B5958"/>
                </a:solidFill>
                <a:effectLst/>
                <a:latin typeface="Arial" panose="020B0604020202020204" pitchFamily="34" charset="0"/>
                <a:ea typeface="Calibri" panose="020F0502020204030204" pitchFamily="34" charset="0"/>
                <a:cs typeface="Times New Roman" panose="02020603050405020304" pitchFamily="18" charset="0"/>
              </a:rPr>
              <a:t>orcing a person to engage in sexual activity with another. </a:t>
            </a:r>
          </a:p>
          <a:p>
            <a:pPr marL="0" indent="0">
              <a:lnSpc>
                <a:spcPct val="100000"/>
              </a:lnSpc>
              <a:spcBef>
                <a:spcPts val="100"/>
              </a:spcBef>
              <a:buNone/>
            </a:pPr>
            <a:endParaRPr lang="en-GB" sz="1300" dirty="0">
              <a:solidFill>
                <a:srgbClr val="5B5958"/>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3D91F637-9320-6EF8-86E2-C197347C163C}"/>
              </a:ext>
            </a:extLst>
          </p:cNvPr>
          <p:cNvSpPr txBox="1"/>
          <p:nvPr/>
        </p:nvSpPr>
        <p:spPr>
          <a:xfrm>
            <a:off x="519544" y="4065607"/>
            <a:ext cx="11240334" cy="1965153"/>
          </a:xfrm>
          <a:prstGeom prst="rect">
            <a:avLst/>
          </a:prstGeom>
          <a:noFill/>
        </p:spPr>
        <p:txBody>
          <a:bodyPr wrap="square">
            <a:spAutoFit/>
          </a:bodyPr>
          <a:lstStyle/>
          <a:p>
            <a:pPr marL="0" indent="0">
              <a:spcBef>
                <a:spcPts val="100"/>
              </a:spcBef>
              <a:buNone/>
            </a:pPr>
            <a:r>
              <a:rPr lang="en-GB" sz="1300" b="1" dirty="0">
                <a:solidFill>
                  <a:srgbClr val="5B5958"/>
                </a:solidFill>
                <a:latin typeface="Arial" panose="020B0604020202020204" pitchFamily="34" charset="0"/>
                <a:cs typeface="Times New Roman" panose="02020603050405020304" pitchFamily="18" charset="0"/>
              </a:rPr>
              <a:t>Offences against a person with a ‘mental disorder’</a:t>
            </a:r>
          </a:p>
          <a:p>
            <a:pPr marL="0" indent="0">
              <a:spcBef>
                <a:spcPts val="100"/>
              </a:spcBef>
              <a:buNone/>
            </a:pPr>
            <a:endParaRPr lang="en-GB" sz="1300" b="1" dirty="0">
              <a:solidFill>
                <a:srgbClr val="5B5958"/>
              </a:solidFill>
              <a:latin typeface="Arial" panose="020B0604020202020204" pitchFamily="34" charset="0"/>
              <a:cs typeface="Times New Roman" panose="02020603050405020304" pitchFamily="18" charset="0"/>
            </a:endParaRPr>
          </a:p>
          <a:p>
            <a:pPr marL="171450" lvl="0" indent="-171450">
              <a:lnSpc>
                <a:spcPct val="110000"/>
              </a:lnSpc>
              <a:spcBef>
                <a:spcPts val="100"/>
              </a:spcBef>
              <a:buFont typeface="Wingdings" pitchFamily="2" charset="2"/>
              <a:buChar char="§"/>
            </a:pPr>
            <a:r>
              <a:rPr lang="en-GB" sz="1300" b="0" dirty="0">
                <a:solidFill>
                  <a:srgbClr val="5B5958"/>
                </a:solidFill>
                <a:latin typeface="Arial" panose="020B0604020202020204" pitchFamily="34" charset="0"/>
                <a:cs typeface="Times New Roman" panose="02020603050405020304" pitchFamily="18" charset="0"/>
              </a:rPr>
              <a:t>Sexual activity with a person with a mental disorder who lacks capacity </a:t>
            </a:r>
          </a:p>
          <a:p>
            <a:pPr marL="171450" lvl="0" indent="-171450">
              <a:lnSpc>
                <a:spcPct val="110000"/>
              </a:lnSpc>
              <a:spcBef>
                <a:spcPts val="100"/>
              </a:spcBef>
              <a:buFont typeface="Wingdings" pitchFamily="2" charset="2"/>
              <a:buChar char="§"/>
            </a:pPr>
            <a:r>
              <a:rPr lang="en-GB" sz="1300" b="0" dirty="0">
                <a:solidFill>
                  <a:srgbClr val="5B5958"/>
                </a:solidFill>
                <a:latin typeface="Arial" panose="020B0604020202020204" pitchFamily="34" charset="0"/>
                <a:cs typeface="Times New Roman" panose="02020603050405020304" pitchFamily="18" charset="0"/>
              </a:rPr>
              <a:t>Making a person with a mental disorder engage in sexual activity</a:t>
            </a:r>
          </a:p>
          <a:p>
            <a:pPr marL="171450" lvl="0" indent="-171450">
              <a:lnSpc>
                <a:spcPct val="110000"/>
              </a:lnSpc>
              <a:spcBef>
                <a:spcPts val="100"/>
              </a:spcBef>
              <a:buFont typeface="Wingdings" pitchFamily="2" charset="2"/>
              <a:buChar char="§"/>
            </a:pPr>
            <a:r>
              <a:rPr lang="en-GB" sz="1300" b="0" dirty="0">
                <a:solidFill>
                  <a:srgbClr val="5B5958"/>
                </a:solidFill>
                <a:latin typeface="Arial" panose="020B0604020202020204" pitchFamily="34" charset="0"/>
                <a:cs typeface="Times New Roman" panose="02020603050405020304" pitchFamily="18" charset="0"/>
              </a:rPr>
              <a:t>Engaging in sexual activity in the presence of a person with a mental disorder  </a:t>
            </a:r>
          </a:p>
          <a:p>
            <a:pPr marL="171450" lvl="0" indent="-171450">
              <a:lnSpc>
                <a:spcPct val="110000"/>
              </a:lnSpc>
              <a:spcBef>
                <a:spcPts val="100"/>
              </a:spcBef>
              <a:spcAft>
                <a:spcPts val="800"/>
              </a:spcAft>
              <a:buFont typeface="Wingdings" pitchFamily="2" charset="2"/>
              <a:buChar char="§"/>
            </a:pPr>
            <a:r>
              <a:rPr lang="en-GB" sz="1300" b="0" dirty="0">
                <a:solidFill>
                  <a:srgbClr val="5B5958"/>
                </a:solidFill>
                <a:latin typeface="Arial" panose="020B0604020202020204" pitchFamily="34" charset="0"/>
                <a:cs typeface="Times New Roman" panose="02020603050405020304" pitchFamily="18" charset="0"/>
              </a:rPr>
              <a:t>Causing a person with a mental disorder to watch a sexual act </a:t>
            </a:r>
          </a:p>
          <a:p>
            <a:pPr marL="0" indent="0">
              <a:spcBef>
                <a:spcPts val="100"/>
              </a:spcBef>
              <a:buNone/>
            </a:pPr>
            <a:endParaRPr lang="en-GB" sz="1300" dirty="0">
              <a:solidFill>
                <a:srgbClr val="5B5958"/>
              </a:solidFill>
              <a:effectLst/>
              <a:latin typeface="Arial" panose="020B0604020202020204" pitchFamily="34" charset="0"/>
              <a:ea typeface="Calibri" panose="020F0502020204030204" pitchFamily="34" charset="0"/>
            </a:endParaRPr>
          </a:p>
          <a:p>
            <a:pPr marL="0" indent="0">
              <a:spcBef>
                <a:spcPts val="100"/>
              </a:spcBef>
              <a:buNone/>
            </a:pPr>
            <a:r>
              <a:rPr lang="en-GB" sz="1300" dirty="0">
                <a:solidFill>
                  <a:srgbClr val="5B5958"/>
                </a:solidFill>
                <a:effectLst/>
                <a:latin typeface="Arial" panose="020B0604020202020204" pitchFamily="34" charset="0"/>
                <a:ea typeface="Calibri" panose="020F0502020204030204" pitchFamily="34" charset="0"/>
              </a:rPr>
              <a:t>It is illegal for anyone who works with a person with a mental disorder to have sex with them, including paid or unpaid volunteers</a:t>
            </a:r>
            <a:endParaRPr lang="en-GB" sz="1300" b="1" dirty="0">
              <a:solidFill>
                <a:srgbClr val="5B5958"/>
              </a:solidFill>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547731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D1AEF-074F-C648-1715-78F5081FD617}"/>
              </a:ext>
            </a:extLst>
          </p:cNvPr>
          <p:cNvSpPr>
            <a:spLocks noGrp="1"/>
          </p:cNvSpPr>
          <p:nvPr>
            <p:ph type="title"/>
          </p:nvPr>
        </p:nvSpPr>
        <p:spPr/>
        <p:txBody>
          <a:bodyPr/>
          <a:lstStyle/>
          <a:p>
            <a:r>
              <a:rPr lang="en-GB" sz="4400" b="1" dirty="0">
                <a:latin typeface="Arial" panose="020B0604020202020204" pitchFamily="34" charset="0"/>
                <a:cs typeface="Arial" panose="020B0604020202020204" pitchFamily="34" charset="0"/>
              </a:rPr>
              <a:t>Care Act (2014)</a:t>
            </a:r>
            <a:endParaRPr lang="en-US" dirty="0"/>
          </a:p>
        </p:txBody>
      </p:sp>
      <p:sp>
        <p:nvSpPr>
          <p:cNvPr id="3" name="Content Placeholder 2">
            <a:extLst>
              <a:ext uri="{FF2B5EF4-FFF2-40B4-BE49-F238E27FC236}">
                <a16:creationId xmlns:a16="http://schemas.microsoft.com/office/drawing/2014/main" id="{7D5C54AA-E15C-6A24-026A-FE15004249BF}"/>
              </a:ext>
            </a:extLst>
          </p:cNvPr>
          <p:cNvSpPr>
            <a:spLocks noGrp="1"/>
          </p:cNvSpPr>
          <p:nvPr>
            <p:ph idx="1"/>
          </p:nvPr>
        </p:nvSpPr>
        <p:spPr>
          <a:xfrm>
            <a:off x="519545" y="2005012"/>
            <a:ext cx="5030649" cy="1293773"/>
          </a:xfrm>
        </p:spPr>
        <p:txBody>
          <a:bodyPr/>
          <a:lstStyle/>
          <a:p>
            <a:pPr marL="0" lvl="0" indent="0">
              <a:lnSpc>
                <a:spcPct val="100000"/>
              </a:lnSpc>
              <a:spcBef>
                <a:spcPts val="100"/>
              </a:spcBef>
              <a:buNone/>
            </a:pPr>
            <a:r>
              <a:rPr lang="en-GB" sz="1600" dirty="0">
                <a:effectLst/>
                <a:latin typeface="Arial" panose="020B0604020202020204" pitchFamily="34" charset="0"/>
                <a:ea typeface="Calibri" panose="020F0502020204030204" pitchFamily="34" charset="0"/>
                <a:cs typeface="Times New Roman" panose="02020603050405020304" pitchFamily="18" charset="0"/>
              </a:rPr>
              <a:t>The Act requires local authorities to promote an individual’s ‘wellbeing</a:t>
            </a:r>
            <a:r>
              <a:rPr lang="en-GB" sz="1600" dirty="0">
                <a:latin typeface="Arial" panose="020B0604020202020204" pitchFamily="34" charset="0"/>
                <a:ea typeface="Calibri" panose="020F0502020204030204" pitchFamily="34" charset="0"/>
                <a:cs typeface="Times New Roman" panose="02020603050405020304" pitchFamily="18" charset="0"/>
              </a:rPr>
              <a:t>’. S</a:t>
            </a:r>
            <a:r>
              <a:rPr lang="en-GB" sz="1600" dirty="0">
                <a:effectLst/>
                <a:latin typeface="Arial" panose="020B0604020202020204" pitchFamily="34" charset="0"/>
                <a:ea typeface="Calibri" panose="020F0502020204030204" pitchFamily="34" charset="0"/>
                <a:cs typeface="Times New Roman" panose="02020603050405020304" pitchFamily="18" charset="0"/>
              </a:rPr>
              <a:t>ocial care workers are well placed to consider the relevance of relationships to emotional and physical wellbeing. </a:t>
            </a:r>
          </a:p>
          <a:p>
            <a:pPr marL="0" lvl="0" indent="0">
              <a:lnSpc>
                <a:spcPct val="100000"/>
              </a:lnSpc>
              <a:spcBef>
                <a:spcPts val="100"/>
              </a:spcBef>
              <a:buNone/>
            </a:pP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32533F7D-D03A-2635-8A6C-A87A67EDEE9F}"/>
              </a:ext>
            </a:extLst>
          </p:cNvPr>
          <p:cNvPicPr>
            <a:picLocks noChangeAspect="1"/>
          </p:cNvPicPr>
          <p:nvPr/>
        </p:nvPicPr>
        <p:blipFill>
          <a:blip r:embed="rId2"/>
          <a:stretch>
            <a:fillRect/>
          </a:stretch>
        </p:blipFill>
        <p:spPr>
          <a:xfrm>
            <a:off x="6858000" y="2124743"/>
            <a:ext cx="3615069" cy="3615069"/>
          </a:xfrm>
          <a:prstGeom prst="rect">
            <a:avLst/>
          </a:prstGeom>
        </p:spPr>
      </p:pic>
      <p:sp>
        <p:nvSpPr>
          <p:cNvPr id="8" name="TextBox 7">
            <a:extLst>
              <a:ext uri="{FF2B5EF4-FFF2-40B4-BE49-F238E27FC236}">
                <a16:creationId xmlns:a16="http://schemas.microsoft.com/office/drawing/2014/main" id="{2597E58F-A431-D01F-623E-EA9253FFBBDD}"/>
              </a:ext>
            </a:extLst>
          </p:cNvPr>
          <p:cNvSpPr txBox="1"/>
          <p:nvPr/>
        </p:nvSpPr>
        <p:spPr>
          <a:xfrm>
            <a:off x="519545" y="3394276"/>
            <a:ext cx="6099858" cy="597599"/>
          </a:xfrm>
          <a:prstGeom prst="rect">
            <a:avLst/>
          </a:prstGeom>
          <a:noFill/>
        </p:spPr>
        <p:txBody>
          <a:bodyPr wrap="square">
            <a:spAutoFit/>
          </a:bodyPr>
          <a:lstStyle/>
          <a:p>
            <a:pPr marL="285750" indent="-285750">
              <a:lnSpc>
                <a:spcPct val="100000"/>
              </a:lnSpc>
              <a:spcBef>
                <a:spcPts val="100"/>
              </a:spcBef>
              <a:buFont typeface="Wingdings" pitchFamily="2" charset="2"/>
              <a:buChar char="§"/>
            </a:pPr>
            <a:r>
              <a:rPr lang="en-GB" sz="1600" b="0" dirty="0">
                <a:solidFill>
                  <a:srgbClr val="5B5958"/>
                </a:solidFill>
                <a:effectLst/>
                <a:latin typeface="Arial" panose="020B0604020202020204" pitchFamily="34" charset="0"/>
                <a:ea typeface="Calibri" panose="020F0502020204030204" pitchFamily="34" charset="0"/>
                <a:cs typeface="Times New Roman" panose="02020603050405020304" pitchFamily="18" charset="0"/>
              </a:rPr>
              <a:t>Reduction of isolation is now an eligible need</a:t>
            </a:r>
            <a:r>
              <a:rPr lang="en-GB" sz="1600" b="0" dirty="0">
                <a:solidFill>
                  <a:srgbClr val="5B5958"/>
                </a:solidFill>
                <a:latin typeface="Arial" panose="020B0604020202020204" pitchFamily="34" charset="0"/>
                <a:ea typeface="Calibri" panose="020F0502020204030204" pitchFamily="34" charset="0"/>
                <a:cs typeface="Times New Roman" panose="02020603050405020304" pitchFamily="18" charset="0"/>
              </a:rPr>
              <a:t>.</a:t>
            </a:r>
          </a:p>
          <a:p>
            <a:pPr marL="285750" indent="-285750">
              <a:lnSpc>
                <a:spcPct val="100000"/>
              </a:lnSpc>
              <a:spcBef>
                <a:spcPts val="100"/>
              </a:spcBef>
              <a:buFont typeface="Wingdings" pitchFamily="2" charset="2"/>
              <a:buChar char="§"/>
            </a:pPr>
            <a:endParaRPr lang="en-GB" sz="1600" b="0" dirty="0">
              <a:solidFill>
                <a:srgbClr val="5B5958"/>
              </a:solidFill>
              <a:latin typeface="Arial" panose="020B060402020202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712C25BE-480B-9947-20B1-D62FF5E63D9D}"/>
              </a:ext>
            </a:extLst>
          </p:cNvPr>
          <p:cNvSpPr txBox="1"/>
          <p:nvPr/>
        </p:nvSpPr>
        <p:spPr>
          <a:xfrm>
            <a:off x="519545" y="3926109"/>
            <a:ext cx="6099858" cy="843821"/>
          </a:xfrm>
          <a:prstGeom prst="rect">
            <a:avLst/>
          </a:prstGeom>
          <a:noFill/>
        </p:spPr>
        <p:txBody>
          <a:bodyPr wrap="square">
            <a:spAutoFit/>
          </a:bodyPr>
          <a:lstStyle/>
          <a:p>
            <a:pPr marL="285750" indent="-285750">
              <a:lnSpc>
                <a:spcPct val="100000"/>
              </a:lnSpc>
              <a:spcBef>
                <a:spcPts val="100"/>
              </a:spcBef>
              <a:buFont typeface="Wingdings" pitchFamily="2" charset="2"/>
              <a:buChar char="§"/>
            </a:pPr>
            <a:r>
              <a:rPr lang="en-GB" sz="1600" b="0" dirty="0">
                <a:solidFill>
                  <a:srgbClr val="5B5958"/>
                </a:solidFill>
                <a:effectLst/>
                <a:latin typeface="Arial" panose="020B0604020202020204" pitchFamily="34" charset="0"/>
                <a:ea typeface="Calibri" panose="020F0502020204030204" pitchFamily="34" charset="0"/>
                <a:cs typeface="Times New Roman" panose="02020603050405020304" pitchFamily="18" charset="0"/>
              </a:rPr>
              <a:t>Relationships and sexuality should form part of their social care assessment and reviews. </a:t>
            </a:r>
            <a:endParaRPr lang="en-GB" sz="1600" b="0" dirty="0">
              <a:solidFill>
                <a:srgbClr val="5B5958"/>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0000"/>
              </a:lnSpc>
              <a:spcBef>
                <a:spcPts val="100"/>
              </a:spcBef>
              <a:buFont typeface="Wingdings" pitchFamily="2" charset="2"/>
              <a:buChar char="§"/>
            </a:pPr>
            <a:endParaRPr lang="en-GB" sz="1600" b="0" dirty="0">
              <a:solidFill>
                <a:srgbClr val="5B5958"/>
              </a:solidFill>
              <a:effectLst/>
              <a:latin typeface="Arial" panose="020B0604020202020204" pitchFamily="34" charset="0"/>
              <a:ea typeface="Calibri" panose="020F0502020204030204" pitchFamily="34" charset="0"/>
            </a:endParaRPr>
          </a:p>
        </p:txBody>
      </p:sp>
      <p:sp>
        <p:nvSpPr>
          <p:cNvPr id="12" name="TextBox 11">
            <a:extLst>
              <a:ext uri="{FF2B5EF4-FFF2-40B4-BE49-F238E27FC236}">
                <a16:creationId xmlns:a16="http://schemas.microsoft.com/office/drawing/2014/main" id="{11CEB6A7-358C-F95A-E979-A7D4541FAC12}"/>
              </a:ext>
            </a:extLst>
          </p:cNvPr>
          <p:cNvSpPr txBox="1"/>
          <p:nvPr/>
        </p:nvSpPr>
        <p:spPr>
          <a:xfrm>
            <a:off x="519545" y="4664765"/>
            <a:ext cx="6099858" cy="1077218"/>
          </a:xfrm>
          <a:prstGeom prst="rect">
            <a:avLst/>
          </a:prstGeom>
          <a:noFill/>
        </p:spPr>
        <p:txBody>
          <a:bodyPr wrap="square">
            <a:spAutoFit/>
          </a:bodyPr>
          <a:lstStyle/>
          <a:p>
            <a:pPr marL="285750" indent="-285750">
              <a:lnSpc>
                <a:spcPct val="100000"/>
              </a:lnSpc>
              <a:spcBef>
                <a:spcPts val="100"/>
              </a:spcBef>
              <a:buFont typeface="Wingdings" pitchFamily="2" charset="2"/>
              <a:buChar char="§"/>
            </a:pPr>
            <a:r>
              <a:rPr lang="en-GB" sz="1600" b="0" dirty="0">
                <a:solidFill>
                  <a:srgbClr val="5B5958"/>
                </a:solidFill>
                <a:effectLst/>
                <a:latin typeface="Arial" panose="020B0604020202020204" pitchFamily="34" charset="0"/>
                <a:ea typeface="Calibri" panose="020F0502020204030204" pitchFamily="34" charset="0"/>
              </a:rPr>
              <a:t>The assessment may indicate that the person needs support and education around sexuality and relationships and support staff will play a vital role in advocating this for the people they work with.</a:t>
            </a:r>
            <a:endParaRPr lang="en-GB" sz="1600" b="0" dirty="0">
              <a:solidFill>
                <a:srgbClr val="5B5958"/>
              </a:solidFill>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63077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96A4C-188D-3412-F8FC-627E9BDB5A82}"/>
              </a:ext>
            </a:extLst>
          </p:cNvPr>
          <p:cNvSpPr>
            <a:spLocks noGrp="1"/>
          </p:cNvSpPr>
          <p:nvPr>
            <p:ph type="title"/>
          </p:nvPr>
        </p:nvSpPr>
        <p:spPr>
          <a:xfrm>
            <a:off x="5263116" y="1044574"/>
            <a:ext cx="5370891" cy="811935"/>
          </a:xfrm>
        </p:spPr>
        <p:txBody>
          <a:bodyPr/>
          <a:lstStyle/>
          <a:p>
            <a:r>
              <a:rPr lang="en-GB" sz="4400" b="1" dirty="0">
                <a:latin typeface="Arial" panose="020B0604020202020204" pitchFamily="34" charset="0"/>
              </a:rPr>
              <a:t>Capacity to engage in sexual activity </a:t>
            </a:r>
            <a:br>
              <a:rPr lang="en-GB" sz="4400" b="1" dirty="0">
                <a:latin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0B7145CB-6EE2-1FB4-D655-FC45E1F1026D}"/>
              </a:ext>
            </a:extLst>
          </p:cNvPr>
          <p:cNvSpPr>
            <a:spLocks noGrp="1"/>
          </p:cNvSpPr>
          <p:nvPr>
            <p:ph idx="1"/>
          </p:nvPr>
        </p:nvSpPr>
        <p:spPr>
          <a:xfrm>
            <a:off x="5241851" y="2506662"/>
            <a:ext cx="6504106" cy="4351338"/>
          </a:xfrm>
        </p:spPr>
        <p:txBody>
          <a:bodyPr/>
          <a:lstStyle/>
          <a:p>
            <a:r>
              <a:rPr lang="en-GB" sz="2800" b="1" dirty="0">
                <a:latin typeface="Arial" panose="020B0604020202020204" pitchFamily="34" charset="0"/>
              </a:rPr>
              <a:t>What do you need to know?</a:t>
            </a:r>
          </a:p>
          <a:p>
            <a:endParaRPr lang="en-US" dirty="0"/>
          </a:p>
        </p:txBody>
      </p:sp>
      <p:pic>
        <p:nvPicPr>
          <p:cNvPr id="4" name="Content Placeholder 3">
            <a:extLst>
              <a:ext uri="{FF2B5EF4-FFF2-40B4-BE49-F238E27FC236}">
                <a16:creationId xmlns:a16="http://schemas.microsoft.com/office/drawing/2014/main" id="{08FCFBD6-5F97-5291-BE08-551BB06D4C8E}"/>
              </a:ext>
            </a:extLst>
          </p:cNvPr>
          <p:cNvPicPr>
            <a:picLocks noChangeAspect="1"/>
          </p:cNvPicPr>
          <p:nvPr/>
        </p:nvPicPr>
        <p:blipFill rotWithShape="1">
          <a:blip r:embed="rId2"/>
          <a:srcRect t="146" r="2" b="2"/>
          <a:stretch/>
        </p:blipFill>
        <p:spPr>
          <a:xfrm>
            <a:off x="0" y="1044574"/>
            <a:ext cx="4743570" cy="4736655"/>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Tree>
    <p:extLst>
      <p:ext uri="{BB962C8B-B14F-4D97-AF65-F5344CB8AC3E}">
        <p14:creationId xmlns:p14="http://schemas.microsoft.com/office/powerpoint/2010/main" val="8269073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C4322-3826-ADDF-988A-5711AC8407B6}"/>
              </a:ext>
            </a:extLst>
          </p:cNvPr>
          <p:cNvSpPr>
            <a:spLocks noGrp="1"/>
          </p:cNvSpPr>
          <p:nvPr>
            <p:ph type="title"/>
          </p:nvPr>
        </p:nvSpPr>
        <p:spPr/>
        <p:txBody>
          <a:bodyPr/>
          <a:lstStyle/>
          <a:p>
            <a:r>
              <a:rPr lang="en-GB" sz="4400" b="1" dirty="0">
                <a:latin typeface="Arial" panose="020B0604020202020204" pitchFamily="34" charset="0"/>
                <a:cs typeface="Arial" panose="020B0604020202020204" pitchFamily="34" charset="0"/>
              </a:rPr>
              <a:t>Mental Capacity Act (MCA)</a:t>
            </a:r>
            <a:endParaRPr lang="en-US" dirty="0"/>
          </a:p>
        </p:txBody>
      </p:sp>
      <p:sp>
        <p:nvSpPr>
          <p:cNvPr id="3" name="Content Placeholder 2">
            <a:extLst>
              <a:ext uri="{FF2B5EF4-FFF2-40B4-BE49-F238E27FC236}">
                <a16:creationId xmlns:a16="http://schemas.microsoft.com/office/drawing/2014/main" id="{31A45E76-02EB-2269-EFC5-F3167071F04F}"/>
              </a:ext>
            </a:extLst>
          </p:cNvPr>
          <p:cNvSpPr>
            <a:spLocks noGrp="1"/>
          </p:cNvSpPr>
          <p:nvPr>
            <p:ph idx="1"/>
          </p:nvPr>
        </p:nvSpPr>
        <p:spPr>
          <a:xfrm>
            <a:off x="519545" y="2005012"/>
            <a:ext cx="8613821" cy="4351338"/>
          </a:xfrm>
        </p:spPr>
        <p:txBody>
          <a:bodyPr/>
          <a:lstStyle/>
          <a:p>
            <a:pPr marL="0" indent="0">
              <a:lnSpc>
                <a:spcPct val="115000"/>
              </a:lnSpc>
              <a:spcAft>
                <a:spcPts val="800"/>
              </a:spcAft>
              <a:buNone/>
            </a:pPr>
            <a:r>
              <a:rPr lang="en-GB" sz="1600" b="0" dirty="0">
                <a:effectLst/>
                <a:latin typeface="Arial" panose="020B0604020202020204" pitchFamily="34" charset="0"/>
                <a:ea typeface="Calibri" panose="020F0502020204030204" pitchFamily="34" charset="0"/>
                <a:cs typeface="Times New Roman" panose="02020603050405020304" pitchFamily="18" charset="0"/>
              </a:rPr>
              <a:t>The Mental Capacity Act (MCA) protects the rights of all adults to be able to make our own decisions. If a two-stage test shows a lack of capacity to make specific decisions, they must be made for us in our best interests by those best qualified to do this. The test is whether a person can:</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buFont typeface="Wingdings" pitchFamily="2" charset="2"/>
              <a:buChar char="§"/>
            </a:pPr>
            <a:r>
              <a:rPr lang="en-GB" sz="1600" b="0" dirty="0">
                <a:effectLst/>
                <a:latin typeface="Arial" panose="020B0604020202020204" pitchFamily="34" charset="0"/>
                <a:ea typeface="Calibri" panose="020F0502020204030204" pitchFamily="34" charset="0"/>
                <a:cs typeface="Times New Roman" panose="02020603050405020304" pitchFamily="18" charset="0"/>
              </a:rPr>
              <a:t>understand the information relevant to the decision</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buFont typeface="Wingdings" pitchFamily="2" charset="2"/>
              <a:buChar char="§"/>
            </a:pPr>
            <a:r>
              <a:rPr lang="en-GB" sz="1600" b="0" dirty="0">
                <a:effectLst/>
                <a:latin typeface="Arial" panose="020B0604020202020204" pitchFamily="34" charset="0"/>
                <a:ea typeface="Calibri" panose="020F0502020204030204" pitchFamily="34" charset="0"/>
                <a:cs typeface="Times New Roman" panose="02020603050405020304" pitchFamily="18" charset="0"/>
              </a:rPr>
              <a:t>retain the information</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buFont typeface="Wingdings" pitchFamily="2" charset="2"/>
              <a:buChar char="§"/>
            </a:pPr>
            <a:r>
              <a:rPr lang="en-GB" sz="1600" b="0" dirty="0">
                <a:effectLst/>
                <a:latin typeface="Arial" panose="020B0604020202020204" pitchFamily="34" charset="0"/>
                <a:ea typeface="Calibri" panose="020F0502020204030204" pitchFamily="34" charset="0"/>
                <a:cs typeface="Times New Roman" panose="02020603050405020304" pitchFamily="18" charset="0"/>
              </a:rPr>
              <a:t>use and weigh that information as part of the process of making the decision</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spcAft>
                <a:spcPts val="800"/>
              </a:spcAft>
              <a:buFont typeface="Wingdings" pitchFamily="2" charset="2"/>
              <a:buChar char="§"/>
            </a:pPr>
            <a:r>
              <a:rPr lang="en-GB" sz="1600" b="0" dirty="0">
                <a:effectLst/>
                <a:latin typeface="Arial" panose="020B0604020202020204" pitchFamily="34" charset="0"/>
                <a:ea typeface="Calibri" panose="020F0502020204030204" pitchFamily="34" charset="0"/>
                <a:cs typeface="Times New Roman" panose="02020603050405020304" pitchFamily="18" charset="0"/>
              </a:rPr>
              <a:t>communicate the decision by any means</a:t>
            </a:r>
            <a:endParaRPr lang="en-GB" sz="1600" b="0" dirty="0">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0000"/>
              </a:lnSpc>
              <a:spcAft>
                <a:spcPts val="800"/>
              </a:spcAft>
              <a:buNone/>
            </a:pPr>
            <a:r>
              <a:rPr lang="en-GB" sz="1600" b="0" dirty="0">
                <a:effectLst/>
                <a:latin typeface="Arial" panose="020B0604020202020204" pitchFamily="34" charset="0"/>
                <a:ea typeface="Calibri" panose="020F0502020204030204" pitchFamily="34" charset="0"/>
              </a:rPr>
              <a:t>Sex is an ‘excluded decision’, which means it can </a:t>
            </a:r>
            <a:r>
              <a:rPr lang="en-GB" sz="1600" dirty="0">
                <a:effectLst/>
                <a:latin typeface="Arial" panose="020B0604020202020204" pitchFamily="34" charset="0"/>
                <a:ea typeface="Calibri" panose="020F0502020204030204" pitchFamily="34" charset="0"/>
              </a:rPr>
              <a:t>never be decided in a person’s best interest to have sex. </a:t>
            </a:r>
            <a:r>
              <a:rPr lang="en-GB" sz="1600" b="0" dirty="0">
                <a:effectLst/>
                <a:latin typeface="Arial" panose="020B0604020202020204" pitchFamily="34" charset="0"/>
                <a:ea typeface="Calibri" panose="020F0502020204030204" pitchFamily="34" charset="0"/>
              </a:rPr>
              <a:t>Deciding to get divorced and marriage/civil partnership are also excluded decisions.</a:t>
            </a:r>
            <a:endParaRPr lang="en-GB" sz="1600" b="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783110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0579EC-B6D4-C4E9-B672-9A282F2B2AE6}"/>
              </a:ext>
            </a:extLst>
          </p:cNvPr>
          <p:cNvSpPr>
            <a:spLocks noGrp="1"/>
          </p:cNvSpPr>
          <p:nvPr>
            <p:ph type="title"/>
          </p:nvPr>
        </p:nvSpPr>
        <p:spPr>
          <a:xfrm>
            <a:off x="519546" y="958849"/>
            <a:ext cx="10515600" cy="811935"/>
          </a:xfrm>
        </p:spPr>
        <p:txBody>
          <a:bodyPr/>
          <a:lstStyle/>
          <a:p>
            <a:r>
              <a:rPr lang="en-US" sz="4400" b="1" dirty="0">
                <a:latin typeface="Arial" panose="020B0604020202020204" pitchFamily="34" charset="0"/>
                <a:ea typeface="+mj-ea"/>
                <a:cs typeface="Arial" panose="020B0604020202020204" pitchFamily="34" charset="0"/>
              </a:rPr>
              <a:t>Group agreement and ground rules </a:t>
            </a:r>
            <a:br>
              <a:rPr lang="en-US" sz="4400" b="1" dirty="0">
                <a:latin typeface="Arial" panose="020B0604020202020204" pitchFamily="34" charset="0"/>
                <a:ea typeface="+mj-ea"/>
                <a:cs typeface="Arial" panose="020B0604020202020204" pitchFamily="34" charset="0"/>
              </a:rPr>
            </a:br>
            <a:endParaRPr lang="en-US" dirty="0"/>
          </a:p>
        </p:txBody>
      </p:sp>
      <p:sp>
        <p:nvSpPr>
          <p:cNvPr id="9" name="Content Placeholder 8">
            <a:extLst>
              <a:ext uri="{FF2B5EF4-FFF2-40B4-BE49-F238E27FC236}">
                <a16:creationId xmlns:a16="http://schemas.microsoft.com/office/drawing/2014/main" id="{D217A2EC-13B8-9845-85E3-328F18C30DF1}"/>
              </a:ext>
            </a:extLst>
          </p:cNvPr>
          <p:cNvSpPr>
            <a:spLocks noGrp="1"/>
          </p:cNvSpPr>
          <p:nvPr>
            <p:ph idx="1"/>
          </p:nvPr>
        </p:nvSpPr>
        <p:spPr>
          <a:xfrm>
            <a:off x="633845" y="1881187"/>
            <a:ext cx="10196079" cy="4351338"/>
          </a:xfrm>
        </p:spPr>
        <p:txBody>
          <a:bodyPr numCol="1"/>
          <a:lstStyle/>
          <a:p>
            <a:pPr>
              <a:lnSpc>
                <a:spcPct val="150000"/>
              </a:lnSpc>
              <a:spcBef>
                <a:spcPts val="0"/>
              </a:spcBef>
            </a:pPr>
            <a:r>
              <a:rPr lang="en-US" sz="1800" dirty="0">
                <a:latin typeface="Arial" panose="020B0604020202020204" pitchFamily="34" charset="0"/>
                <a:cs typeface="Arial" panose="020B0604020202020204" pitchFamily="34" charset="0"/>
              </a:rPr>
              <a:t>It’s important when talking about such a sensitive topic that we have a group agreement</a:t>
            </a:r>
          </a:p>
          <a:p>
            <a:pPr marL="285750" indent="-285750">
              <a:lnSpc>
                <a:spcPct val="150000"/>
              </a:lnSpc>
              <a:spcBef>
                <a:spcPts val="0"/>
              </a:spcBef>
              <a:buFont typeface="Wingdings" pitchFamily="2" charset="2"/>
              <a:buChar char="§"/>
            </a:pPr>
            <a:r>
              <a:rPr lang="en-US" sz="1600" b="0" dirty="0">
                <a:latin typeface="Arial" panose="020B0604020202020204" pitchFamily="34" charset="0"/>
                <a:cs typeface="Arial" panose="020B0604020202020204" pitchFamily="34" charset="0"/>
              </a:rPr>
              <a:t>Treat other's opinion with respect  </a:t>
            </a:r>
          </a:p>
          <a:p>
            <a:pPr marL="302850" indent="-285750">
              <a:lnSpc>
                <a:spcPct val="150000"/>
              </a:lnSpc>
              <a:spcBef>
                <a:spcPts val="0"/>
              </a:spcBef>
              <a:buFont typeface="Wingdings" pitchFamily="2" charset="2"/>
              <a:buChar char="§"/>
            </a:pPr>
            <a:r>
              <a:rPr lang="en-US" sz="1600" b="0" dirty="0">
                <a:latin typeface="Arial" panose="020B0604020202020204" pitchFamily="34" charset="0"/>
                <a:cs typeface="Arial" panose="020B0604020202020204" pitchFamily="34" charset="0"/>
              </a:rPr>
              <a:t>Maintain a safe and open space for people to ask questions and discuss freely </a:t>
            </a:r>
          </a:p>
          <a:p>
            <a:pPr marL="302850" indent="-285750">
              <a:lnSpc>
                <a:spcPct val="150000"/>
              </a:lnSpc>
              <a:spcBef>
                <a:spcPts val="0"/>
              </a:spcBef>
              <a:buFont typeface="Wingdings" pitchFamily="2" charset="2"/>
              <a:buChar char="§"/>
            </a:pPr>
            <a:r>
              <a:rPr lang="en-US" sz="1600" b="0" dirty="0">
                <a:latin typeface="Arial" panose="020B0604020202020204" pitchFamily="34" charset="0"/>
                <a:cs typeface="Arial" panose="020B0604020202020204" pitchFamily="34" charset="0"/>
              </a:rPr>
              <a:t>Retain the confidentiality of the people you support – do not share their names/location so they could be identified </a:t>
            </a:r>
          </a:p>
          <a:p>
            <a:pPr marL="302850" indent="-285750">
              <a:lnSpc>
                <a:spcPct val="150000"/>
              </a:lnSpc>
              <a:spcBef>
                <a:spcPts val="0"/>
              </a:spcBef>
              <a:buFont typeface="Wingdings" pitchFamily="2" charset="2"/>
              <a:buChar char="§"/>
            </a:pPr>
            <a:r>
              <a:rPr lang="en-US" sz="1600" b="0" dirty="0">
                <a:latin typeface="Arial" panose="020B0604020202020204" pitchFamily="34" charset="0"/>
                <a:cs typeface="Arial" panose="020B0604020202020204" pitchFamily="34" charset="0"/>
              </a:rPr>
              <a:t>Do not share confidential information shared by others outside of this session </a:t>
            </a:r>
          </a:p>
          <a:p>
            <a:pPr marL="302850" indent="-285750">
              <a:lnSpc>
                <a:spcPct val="150000"/>
              </a:lnSpc>
              <a:spcBef>
                <a:spcPts val="0"/>
              </a:spcBef>
              <a:buFont typeface="Wingdings" pitchFamily="2" charset="2"/>
              <a:buChar char="§"/>
            </a:pPr>
            <a:r>
              <a:rPr lang="en-US" sz="1600" b="0" dirty="0">
                <a:latin typeface="Arial" panose="020B0604020202020204" pitchFamily="34" charset="0"/>
                <a:cs typeface="Arial" panose="020B0604020202020204" pitchFamily="34" charset="0"/>
              </a:rPr>
              <a:t>No interrupting </a:t>
            </a:r>
          </a:p>
          <a:p>
            <a:pPr marL="302850" indent="-285750">
              <a:lnSpc>
                <a:spcPct val="150000"/>
              </a:lnSpc>
              <a:spcBef>
                <a:spcPts val="0"/>
              </a:spcBef>
              <a:buFont typeface="Wingdings" pitchFamily="2" charset="2"/>
              <a:buChar char="§"/>
            </a:pPr>
            <a:r>
              <a:rPr lang="en-US" sz="1600" b="0" dirty="0">
                <a:latin typeface="Arial" panose="020B0604020202020204" pitchFamily="34" charset="0"/>
                <a:cs typeface="Arial" panose="020B0604020202020204" pitchFamily="34" charset="0"/>
              </a:rPr>
              <a:t>Camera’s on while speaking and in discussion groups </a:t>
            </a:r>
          </a:p>
          <a:p>
            <a:pPr marL="302850" indent="-285750">
              <a:lnSpc>
                <a:spcPct val="150000"/>
              </a:lnSpc>
              <a:spcBef>
                <a:spcPts val="0"/>
              </a:spcBef>
              <a:buFont typeface="Wingdings" pitchFamily="2" charset="2"/>
              <a:buChar char="§"/>
            </a:pPr>
            <a:r>
              <a:rPr lang="en-GB" sz="1600" b="0" i="0" dirty="0">
                <a:latin typeface="arial" panose="020B0604020202020204" pitchFamily="34" charset="0"/>
              </a:rPr>
              <a:t>During discussions, value other participants' contributions</a:t>
            </a:r>
            <a:endParaRPr lang="en-US" sz="1600" b="0" i="0" dirty="0">
              <a:latin typeface="Arial" panose="020B0604020202020204" pitchFamily="34" charset="0"/>
              <a:cs typeface="Arial" panose="020B0604020202020204" pitchFamily="34" charset="0"/>
            </a:endParaRPr>
          </a:p>
          <a:p>
            <a:pPr marL="302850" indent="-285750">
              <a:lnSpc>
                <a:spcPct val="150000"/>
              </a:lnSpc>
              <a:spcBef>
                <a:spcPts val="0"/>
              </a:spcBef>
              <a:buFont typeface="Wingdings" pitchFamily="2" charset="2"/>
              <a:buChar char="§"/>
            </a:pPr>
            <a:r>
              <a:rPr lang="en-US" sz="1600" b="0" dirty="0">
                <a:latin typeface="Arial" panose="020B0604020202020204" pitchFamily="34" charset="0"/>
                <a:cs typeface="Arial" panose="020B0604020202020204" pitchFamily="34" charset="0"/>
              </a:rPr>
              <a:t>Arrive back on time after breaks </a:t>
            </a:r>
          </a:p>
          <a:p>
            <a:pPr marL="302850" indent="-285750">
              <a:lnSpc>
                <a:spcPct val="150000"/>
              </a:lnSpc>
              <a:spcBef>
                <a:spcPts val="0"/>
              </a:spcBef>
              <a:buFont typeface="Wingdings" pitchFamily="2" charset="2"/>
              <a:buChar char="§"/>
            </a:pPr>
            <a:r>
              <a:rPr lang="en-US" sz="1600" b="0" dirty="0">
                <a:latin typeface="Arial" panose="020B0604020202020204" pitchFamily="34" charset="0"/>
                <a:cs typeface="Arial" panose="020B0604020202020204" pitchFamily="34" charset="0"/>
              </a:rPr>
              <a:t>Keep an open mind</a:t>
            </a:r>
          </a:p>
          <a:p>
            <a:endParaRPr lang="en-US" dirty="0"/>
          </a:p>
        </p:txBody>
      </p:sp>
    </p:spTree>
    <p:extLst>
      <p:ext uri="{BB962C8B-B14F-4D97-AF65-F5344CB8AC3E}">
        <p14:creationId xmlns:p14="http://schemas.microsoft.com/office/powerpoint/2010/main" val="4133489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C4322-3826-ADDF-988A-5711AC8407B6}"/>
              </a:ext>
            </a:extLst>
          </p:cNvPr>
          <p:cNvSpPr>
            <a:spLocks noGrp="1"/>
          </p:cNvSpPr>
          <p:nvPr>
            <p:ph type="title"/>
          </p:nvPr>
        </p:nvSpPr>
        <p:spPr/>
        <p:txBody>
          <a:bodyPr/>
          <a:lstStyle/>
          <a:p>
            <a:r>
              <a:rPr lang="en-GB" sz="4400" b="1" dirty="0">
                <a:latin typeface="Arial" panose="020B0604020202020204" pitchFamily="34" charset="0"/>
                <a:cs typeface="Arial" panose="020B0604020202020204" pitchFamily="34" charset="0"/>
              </a:rPr>
              <a:t>Mental Capacity Act (MCA)</a:t>
            </a:r>
            <a:endParaRPr lang="en-US" dirty="0"/>
          </a:p>
        </p:txBody>
      </p:sp>
      <p:sp>
        <p:nvSpPr>
          <p:cNvPr id="3" name="Content Placeholder 2">
            <a:extLst>
              <a:ext uri="{FF2B5EF4-FFF2-40B4-BE49-F238E27FC236}">
                <a16:creationId xmlns:a16="http://schemas.microsoft.com/office/drawing/2014/main" id="{31A45E76-02EB-2269-EFC5-F3167071F04F}"/>
              </a:ext>
            </a:extLst>
          </p:cNvPr>
          <p:cNvSpPr>
            <a:spLocks noGrp="1"/>
          </p:cNvSpPr>
          <p:nvPr>
            <p:ph idx="1"/>
          </p:nvPr>
        </p:nvSpPr>
        <p:spPr>
          <a:xfrm>
            <a:off x="519545" y="2005012"/>
            <a:ext cx="8890269" cy="934958"/>
          </a:xfrm>
        </p:spPr>
        <p:txBody>
          <a:bodyPr/>
          <a:lstStyle/>
          <a:p>
            <a:pPr marL="342900" lvl="0" indent="-342900">
              <a:lnSpc>
                <a:spcPct val="100000"/>
              </a:lnSpc>
              <a:buFont typeface="Wingdings" pitchFamily="2" charset="2"/>
              <a:buChar char="§"/>
            </a:pPr>
            <a:r>
              <a:rPr lang="en-GB" sz="1600" b="0" dirty="0">
                <a:effectLst/>
                <a:latin typeface="Arial" panose="020B0604020202020204" pitchFamily="34" charset="0"/>
                <a:ea typeface="Calibri" panose="020F0502020204030204" pitchFamily="34" charset="0"/>
                <a:cs typeface="Times New Roman" panose="02020603050405020304" pitchFamily="18" charset="0"/>
              </a:rPr>
              <a:t>Decisions </a:t>
            </a:r>
            <a:r>
              <a:rPr lang="en-GB" sz="1600" dirty="0">
                <a:effectLst/>
                <a:latin typeface="Arial" panose="020B0604020202020204" pitchFamily="34" charset="0"/>
                <a:ea typeface="Calibri" panose="020F0502020204030204" pitchFamily="34" charset="0"/>
                <a:cs typeface="Times New Roman" panose="02020603050405020304" pitchFamily="18" charset="0"/>
              </a:rPr>
              <a:t>can</a:t>
            </a:r>
            <a:r>
              <a:rPr lang="en-GB" sz="1600" b="0" dirty="0">
                <a:effectLst/>
                <a:latin typeface="Arial" panose="020B0604020202020204" pitchFamily="34" charset="0"/>
                <a:ea typeface="Calibri" panose="020F0502020204030204" pitchFamily="34" charset="0"/>
                <a:cs typeface="Times New Roman" panose="02020603050405020304" pitchFamily="18" charset="0"/>
              </a:rPr>
              <a:t> be made around keeping a person safe </a:t>
            </a:r>
            <a:r>
              <a:rPr lang="en-GB" sz="1600" dirty="0">
                <a:effectLst/>
                <a:latin typeface="Arial" panose="020B0604020202020204" pitchFamily="34" charset="0"/>
                <a:ea typeface="Calibri" panose="020F0502020204030204" pitchFamily="34" charset="0"/>
                <a:cs typeface="Times New Roman" panose="02020603050405020304" pitchFamily="18" charset="0"/>
              </a:rPr>
              <a:t>if they lack capacity </a:t>
            </a:r>
            <a:r>
              <a:rPr lang="en-GB" sz="1600" b="0" dirty="0">
                <a:effectLst/>
                <a:latin typeface="Arial" panose="020B0604020202020204" pitchFamily="34" charset="0"/>
                <a:ea typeface="Calibri" panose="020F0502020204030204" pitchFamily="34" charset="0"/>
                <a:cs typeface="Times New Roman" panose="02020603050405020304" pitchFamily="18" charset="0"/>
              </a:rPr>
              <a:t>to engage in sexual relations, which may mean putting restrictions in place with the appropriate permissions.</a:t>
            </a:r>
          </a:p>
          <a:p>
            <a:endParaRPr lang="en-US" dirty="0"/>
          </a:p>
        </p:txBody>
      </p:sp>
      <p:sp>
        <p:nvSpPr>
          <p:cNvPr id="5" name="TextBox 4">
            <a:extLst>
              <a:ext uri="{FF2B5EF4-FFF2-40B4-BE49-F238E27FC236}">
                <a16:creationId xmlns:a16="http://schemas.microsoft.com/office/drawing/2014/main" id="{2908A050-B92B-4E7F-64F3-1D1BACC18249}"/>
              </a:ext>
            </a:extLst>
          </p:cNvPr>
          <p:cNvSpPr txBox="1"/>
          <p:nvPr/>
        </p:nvSpPr>
        <p:spPr>
          <a:xfrm>
            <a:off x="519544" y="2829513"/>
            <a:ext cx="8589731" cy="830997"/>
          </a:xfrm>
          <a:prstGeom prst="rect">
            <a:avLst/>
          </a:prstGeom>
          <a:noFill/>
        </p:spPr>
        <p:txBody>
          <a:bodyPr wrap="square">
            <a:spAutoFit/>
          </a:bodyPr>
          <a:lstStyle/>
          <a:p>
            <a:pPr marL="342900" lvl="0" indent="-342900">
              <a:lnSpc>
                <a:spcPct val="100000"/>
              </a:lnSpc>
              <a:buFont typeface="Wingdings" pitchFamily="2" charset="2"/>
              <a:buChar char="§"/>
            </a:pPr>
            <a:r>
              <a:rPr lang="en-GB" sz="1600" b="0" dirty="0">
                <a:solidFill>
                  <a:srgbClr val="5B5958"/>
                </a:solidFill>
                <a:effectLst/>
                <a:latin typeface="Arial" panose="020B0604020202020204" pitchFamily="34" charset="0"/>
                <a:ea typeface="Calibri" panose="020F0502020204030204" pitchFamily="34" charset="0"/>
                <a:cs typeface="Times New Roman" panose="02020603050405020304" pitchFamily="18" charset="0"/>
              </a:rPr>
              <a:t>A person cannot be considered to lack capacity without attempts being made through education to gain this understanding. There may need to be temporary restrictions put in place while this is sourced as a matter of urgency. </a:t>
            </a:r>
            <a:endParaRPr lang="en-GB" sz="1600" b="0" dirty="0">
              <a:solidFill>
                <a:srgbClr val="5B5958"/>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72B4E6F5-02FD-7108-7F32-A1FE6E8C61F9}"/>
              </a:ext>
            </a:extLst>
          </p:cNvPr>
          <p:cNvSpPr txBox="1"/>
          <p:nvPr/>
        </p:nvSpPr>
        <p:spPr>
          <a:xfrm>
            <a:off x="519542" y="3660510"/>
            <a:ext cx="8589731" cy="584775"/>
          </a:xfrm>
          <a:prstGeom prst="rect">
            <a:avLst/>
          </a:prstGeom>
          <a:noFill/>
        </p:spPr>
        <p:txBody>
          <a:bodyPr wrap="square">
            <a:spAutoFit/>
          </a:bodyPr>
          <a:lstStyle/>
          <a:p>
            <a:pPr marL="342900" lvl="0" indent="-342900">
              <a:lnSpc>
                <a:spcPct val="100000"/>
              </a:lnSpc>
              <a:buFont typeface="Wingdings" pitchFamily="2" charset="2"/>
              <a:buChar char="§"/>
            </a:pPr>
            <a:r>
              <a:rPr lang="en-GB" sz="1600" b="0" dirty="0">
                <a:solidFill>
                  <a:srgbClr val="5B5958"/>
                </a:solidFill>
                <a:effectLst/>
                <a:latin typeface="Arial" panose="020B0604020202020204" pitchFamily="34" charset="0"/>
                <a:ea typeface="Calibri" panose="020F0502020204030204" pitchFamily="34" charset="0"/>
                <a:cs typeface="Times New Roman" panose="02020603050405020304" pitchFamily="18" charset="0"/>
              </a:rPr>
              <a:t>If a person has the capacity to engage in sexual relations, they have the right to do so and should not be restricted from doing so. </a:t>
            </a:r>
            <a:endParaRPr lang="en-GB" sz="1600" b="0" dirty="0">
              <a:solidFill>
                <a:srgbClr val="5B5958"/>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5C715BFE-D6CD-8792-3A42-F62273F36F4D}"/>
              </a:ext>
            </a:extLst>
          </p:cNvPr>
          <p:cNvSpPr txBox="1"/>
          <p:nvPr/>
        </p:nvSpPr>
        <p:spPr>
          <a:xfrm>
            <a:off x="519541" y="4262828"/>
            <a:ext cx="8670757" cy="584775"/>
          </a:xfrm>
          <a:prstGeom prst="rect">
            <a:avLst/>
          </a:prstGeom>
          <a:noFill/>
        </p:spPr>
        <p:txBody>
          <a:bodyPr wrap="square">
            <a:spAutoFit/>
          </a:bodyPr>
          <a:lstStyle/>
          <a:p>
            <a:pPr marL="342900" lvl="0" indent="-342900">
              <a:lnSpc>
                <a:spcPct val="100000"/>
              </a:lnSpc>
              <a:buFont typeface="Wingdings" pitchFamily="2" charset="2"/>
              <a:buChar char="§"/>
            </a:pPr>
            <a:r>
              <a:rPr lang="en-GB" sz="1600" b="0" dirty="0">
                <a:solidFill>
                  <a:srgbClr val="5B5958"/>
                </a:solidFill>
                <a:effectLst/>
                <a:latin typeface="Arial" panose="020B0604020202020204" pitchFamily="34" charset="0"/>
                <a:ea typeface="Calibri" panose="020F0502020204030204" pitchFamily="34" charset="0"/>
                <a:cs typeface="Times New Roman" panose="02020603050405020304" pitchFamily="18" charset="0"/>
              </a:rPr>
              <a:t>If a person disagrees with the outcome of the capacity assessment/best interest decision, they can appeal to the Court of Protection (CoP). </a:t>
            </a:r>
            <a:endParaRPr lang="en-GB" sz="1600" b="0" dirty="0">
              <a:solidFill>
                <a:srgbClr val="5B5958"/>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E0802A52-596E-229A-D407-A820B2355AE0}"/>
              </a:ext>
            </a:extLst>
          </p:cNvPr>
          <p:cNvSpPr txBox="1"/>
          <p:nvPr/>
        </p:nvSpPr>
        <p:spPr>
          <a:xfrm>
            <a:off x="519541" y="4892237"/>
            <a:ext cx="6099858" cy="338554"/>
          </a:xfrm>
          <a:prstGeom prst="rect">
            <a:avLst/>
          </a:prstGeom>
          <a:noFill/>
        </p:spPr>
        <p:txBody>
          <a:bodyPr wrap="square">
            <a:spAutoFit/>
          </a:bodyPr>
          <a:lstStyle/>
          <a:p>
            <a:pPr marL="342900" lvl="0" indent="-342900">
              <a:lnSpc>
                <a:spcPct val="100000"/>
              </a:lnSpc>
              <a:spcAft>
                <a:spcPts val="800"/>
              </a:spcAft>
              <a:buFont typeface="Wingdings" pitchFamily="2" charset="2"/>
              <a:buChar char="§"/>
            </a:pPr>
            <a:r>
              <a:rPr lang="en-GB" sz="1600" b="0" dirty="0">
                <a:solidFill>
                  <a:srgbClr val="5B5958"/>
                </a:solidFill>
                <a:effectLst/>
                <a:latin typeface="Arial" panose="020B0604020202020204" pitchFamily="34" charset="0"/>
                <a:ea typeface="Calibri" panose="020F0502020204030204" pitchFamily="34" charset="0"/>
                <a:cs typeface="Times New Roman" panose="02020603050405020304" pitchFamily="18" charset="0"/>
              </a:rPr>
              <a:t>Complex or borderline cases should be taken to the CoP  </a:t>
            </a:r>
            <a:endParaRPr lang="en-GB" sz="1600" b="0" dirty="0">
              <a:solidFill>
                <a:srgbClr val="5B5958"/>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7862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7" grpId="0"/>
      <p:bldP spid="9"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126678E-20E1-8A6C-08CE-BFA31ADB25C6}"/>
              </a:ext>
            </a:extLst>
          </p:cNvPr>
          <p:cNvSpPr>
            <a:spLocks noGrp="1"/>
          </p:cNvSpPr>
          <p:nvPr>
            <p:ph type="body" idx="1"/>
          </p:nvPr>
        </p:nvSpPr>
        <p:spPr>
          <a:xfrm>
            <a:off x="807890" y="1158938"/>
            <a:ext cx="4182786" cy="2147777"/>
          </a:xfrm>
        </p:spPr>
        <p:txBody>
          <a:bodyPr anchor="t"/>
          <a:lstStyle/>
          <a:p>
            <a:pPr>
              <a:lnSpc>
                <a:spcPct val="100000"/>
              </a:lnSpc>
              <a:spcBef>
                <a:spcPts val="100"/>
              </a:spcBef>
            </a:pPr>
            <a:r>
              <a:rPr lang="en-GB" sz="3400" b="1" dirty="0">
                <a:solidFill>
                  <a:srgbClr val="5B5958"/>
                </a:solidFill>
                <a:latin typeface="Arial" panose="020B0604020202020204" pitchFamily="34" charset="0"/>
                <a:ea typeface="+mj-ea"/>
                <a:cs typeface="Arial" panose="020B0604020202020204" pitchFamily="34" charset="0"/>
              </a:rPr>
              <a:t>What would </a:t>
            </a:r>
          </a:p>
          <a:p>
            <a:pPr>
              <a:lnSpc>
                <a:spcPct val="100000"/>
              </a:lnSpc>
              <a:spcBef>
                <a:spcPts val="100"/>
              </a:spcBef>
            </a:pPr>
            <a:r>
              <a:rPr lang="en-GB" sz="3400" b="1" dirty="0">
                <a:solidFill>
                  <a:srgbClr val="5B5958"/>
                </a:solidFill>
                <a:latin typeface="Arial" panose="020B0604020202020204" pitchFamily="34" charset="0"/>
                <a:ea typeface="+mj-ea"/>
                <a:cs typeface="Arial" panose="020B0604020202020204" pitchFamily="34" charset="0"/>
              </a:rPr>
              <a:t>a person need to know to be considered to have the capacity to engage in sexual activity? </a:t>
            </a:r>
          </a:p>
          <a:p>
            <a:pPr>
              <a:lnSpc>
                <a:spcPct val="100000"/>
              </a:lnSpc>
            </a:pPr>
            <a:endParaRPr lang="en-US" sz="3400" dirty="0"/>
          </a:p>
        </p:txBody>
      </p:sp>
    </p:spTree>
    <p:extLst>
      <p:ext uri="{BB962C8B-B14F-4D97-AF65-F5344CB8AC3E}">
        <p14:creationId xmlns:p14="http://schemas.microsoft.com/office/powerpoint/2010/main" val="9211445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FB890F-7792-B454-F263-2045D6F214BA}"/>
              </a:ext>
            </a:extLst>
          </p:cNvPr>
          <p:cNvSpPr>
            <a:spLocks noGrp="1"/>
          </p:cNvSpPr>
          <p:nvPr>
            <p:ph type="title"/>
          </p:nvPr>
        </p:nvSpPr>
        <p:spPr/>
        <p:txBody>
          <a:bodyPr/>
          <a:lstStyle/>
          <a:p>
            <a:r>
              <a:rPr lang="en-GB" sz="4400" b="1" dirty="0">
                <a:effectLst/>
                <a:latin typeface="Arial" panose="020B0604020202020204" pitchFamily="34" charset="0"/>
                <a:ea typeface="Calibri" panose="020F0502020204030204" pitchFamily="34" charset="0"/>
              </a:rPr>
              <a:t>Criteria for assessing capacity to consent to sexual activity</a:t>
            </a:r>
            <a:endParaRPr lang="en-US" dirty="0"/>
          </a:p>
        </p:txBody>
      </p:sp>
      <p:sp>
        <p:nvSpPr>
          <p:cNvPr id="4" name="Content Placeholder 3">
            <a:extLst>
              <a:ext uri="{FF2B5EF4-FFF2-40B4-BE49-F238E27FC236}">
                <a16:creationId xmlns:a16="http://schemas.microsoft.com/office/drawing/2014/main" id="{9504DBBF-5975-A66E-8CAE-405DAC10D786}"/>
              </a:ext>
            </a:extLst>
          </p:cNvPr>
          <p:cNvSpPr>
            <a:spLocks noGrp="1"/>
          </p:cNvSpPr>
          <p:nvPr>
            <p:ph idx="1"/>
          </p:nvPr>
        </p:nvSpPr>
        <p:spPr>
          <a:xfrm>
            <a:off x="519546" y="2409053"/>
            <a:ext cx="10515600" cy="681388"/>
          </a:xfrm>
        </p:spPr>
        <p:txBody>
          <a:bodyPr/>
          <a:lstStyle/>
          <a:p>
            <a:pPr marL="285750" indent="-285750">
              <a:lnSpc>
                <a:spcPct val="100000"/>
              </a:lnSpc>
              <a:spcBef>
                <a:spcPts val="100"/>
              </a:spcBef>
              <a:buFont typeface="Wingdings" pitchFamily="2" charset="2"/>
              <a:buChar char="§"/>
            </a:pPr>
            <a:r>
              <a:rPr lang="en-GB" sz="1800" b="0" dirty="0">
                <a:latin typeface="Arial" panose="020B0604020202020204" pitchFamily="34" charset="0"/>
                <a:cs typeface="Arial" panose="020B0604020202020204" pitchFamily="34" charset="0"/>
              </a:rPr>
              <a:t>The mechanics of the sexual act and its character (how you have sex depending on the type of sex you might have) </a:t>
            </a:r>
          </a:p>
          <a:p>
            <a:pPr marL="285750" indent="-285750">
              <a:lnSpc>
                <a:spcPct val="100000"/>
              </a:lnSpc>
              <a:spcBef>
                <a:spcPts val="100"/>
              </a:spcBef>
              <a:buFont typeface="Wingdings" pitchFamily="2" charset="2"/>
              <a:buChar char="§"/>
            </a:pPr>
            <a:endParaRPr lang="en-GB" sz="700" b="0" dirty="0">
              <a:latin typeface="Arial" panose="020B0604020202020204" pitchFamily="34" charset="0"/>
              <a:cs typeface="Arial" panose="020B0604020202020204" pitchFamily="34" charset="0"/>
            </a:endParaRPr>
          </a:p>
          <a:p>
            <a:endParaRPr lang="en-US" dirty="0"/>
          </a:p>
        </p:txBody>
      </p:sp>
      <p:sp>
        <p:nvSpPr>
          <p:cNvPr id="5" name="TextBox 4">
            <a:extLst>
              <a:ext uri="{FF2B5EF4-FFF2-40B4-BE49-F238E27FC236}">
                <a16:creationId xmlns:a16="http://schemas.microsoft.com/office/drawing/2014/main" id="{AD605F73-C1E1-E8FB-9EFD-C28304BB3C21}"/>
              </a:ext>
            </a:extLst>
          </p:cNvPr>
          <p:cNvSpPr txBox="1"/>
          <p:nvPr/>
        </p:nvSpPr>
        <p:spPr>
          <a:xfrm>
            <a:off x="519545" y="3090441"/>
            <a:ext cx="10515599" cy="659155"/>
          </a:xfrm>
          <a:prstGeom prst="rect">
            <a:avLst/>
          </a:prstGeom>
          <a:noFill/>
        </p:spPr>
        <p:txBody>
          <a:bodyPr wrap="square">
            <a:spAutoFit/>
          </a:bodyPr>
          <a:lstStyle/>
          <a:p>
            <a:pPr marL="285750" indent="-285750">
              <a:lnSpc>
                <a:spcPct val="100000"/>
              </a:lnSpc>
              <a:spcBef>
                <a:spcPts val="100"/>
              </a:spcBef>
              <a:buFont typeface="Wingdings" pitchFamily="2" charset="2"/>
              <a:buChar char="§"/>
            </a:pPr>
            <a:r>
              <a:rPr lang="en-GB" b="0" dirty="0">
                <a:solidFill>
                  <a:srgbClr val="5B5958"/>
                </a:solidFill>
                <a:latin typeface="Arial" panose="020B0604020202020204" pitchFamily="34" charset="0"/>
                <a:cs typeface="Arial" panose="020B0604020202020204" pitchFamily="34" charset="0"/>
              </a:rPr>
              <a:t>The reasonably foreseeable consequences of sexual intercourse – namely pregnancy </a:t>
            </a:r>
          </a:p>
          <a:p>
            <a:pPr marL="285750" indent="-285750">
              <a:lnSpc>
                <a:spcPct val="100000"/>
              </a:lnSpc>
              <a:spcBef>
                <a:spcPts val="100"/>
              </a:spcBef>
              <a:buFont typeface="Wingdings" pitchFamily="2" charset="2"/>
              <a:buChar char="§"/>
            </a:pPr>
            <a:endParaRPr lang="en-GB" b="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2D8340B-769D-4BF5-AB67-43C93A0344D7}"/>
              </a:ext>
            </a:extLst>
          </p:cNvPr>
          <p:cNvSpPr txBox="1"/>
          <p:nvPr/>
        </p:nvSpPr>
        <p:spPr>
          <a:xfrm>
            <a:off x="519543" y="3642985"/>
            <a:ext cx="10430108" cy="936154"/>
          </a:xfrm>
          <a:prstGeom prst="rect">
            <a:avLst/>
          </a:prstGeom>
          <a:noFill/>
        </p:spPr>
        <p:txBody>
          <a:bodyPr wrap="square">
            <a:spAutoFit/>
          </a:bodyPr>
          <a:lstStyle/>
          <a:p>
            <a:pPr marL="285750" indent="-285750">
              <a:lnSpc>
                <a:spcPct val="100000"/>
              </a:lnSpc>
              <a:spcBef>
                <a:spcPts val="100"/>
              </a:spcBef>
              <a:buFont typeface="Wingdings" pitchFamily="2" charset="2"/>
              <a:buChar char="§"/>
            </a:pPr>
            <a:r>
              <a:rPr lang="en-GB" b="0" dirty="0">
                <a:solidFill>
                  <a:srgbClr val="5B5958"/>
                </a:solidFill>
                <a:latin typeface="Arial" panose="020B0604020202020204" pitchFamily="34" charset="0"/>
                <a:cs typeface="Arial" panose="020B0604020202020204" pitchFamily="34" charset="0"/>
              </a:rPr>
              <a:t>That there are health risks involved in sexual relations (basic knowledge of sexually transmitted infections) and that these risks can be reduced by taking precautions such as condoms</a:t>
            </a:r>
          </a:p>
          <a:p>
            <a:pPr marL="285750" indent="-285750">
              <a:lnSpc>
                <a:spcPct val="100000"/>
              </a:lnSpc>
              <a:spcBef>
                <a:spcPts val="100"/>
              </a:spcBef>
              <a:buFont typeface="Wingdings" pitchFamily="2" charset="2"/>
              <a:buChar char="§"/>
            </a:pPr>
            <a:endParaRPr lang="en-GB" b="0" dirty="0"/>
          </a:p>
        </p:txBody>
      </p:sp>
      <p:sp>
        <p:nvSpPr>
          <p:cNvPr id="9" name="TextBox 8">
            <a:extLst>
              <a:ext uri="{FF2B5EF4-FFF2-40B4-BE49-F238E27FC236}">
                <a16:creationId xmlns:a16="http://schemas.microsoft.com/office/drawing/2014/main" id="{A70AF309-193C-6500-43D8-345B97450788}"/>
              </a:ext>
            </a:extLst>
          </p:cNvPr>
          <p:cNvSpPr txBox="1"/>
          <p:nvPr/>
        </p:nvSpPr>
        <p:spPr>
          <a:xfrm>
            <a:off x="519542" y="4430984"/>
            <a:ext cx="10515599" cy="936154"/>
          </a:xfrm>
          <a:prstGeom prst="rect">
            <a:avLst/>
          </a:prstGeom>
          <a:noFill/>
        </p:spPr>
        <p:txBody>
          <a:bodyPr wrap="square">
            <a:spAutoFit/>
          </a:bodyPr>
          <a:lstStyle/>
          <a:p>
            <a:pPr marL="285750" indent="-285750">
              <a:lnSpc>
                <a:spcPct val="100000"/>
              </a:lnSpc>
              <a:spcBef>
                <a:spcPts val="100"/>
              </a:spcBef>
              <a:buFont typeface="Wingdings" pitchFamily="2" charset="2"/>
              <a:buChar char="§"/>
            </a:pPr>
            <a:r>
              <a:rPr lang="en-GB" b="0" dirty="0">
                <a:solidFill>
                  <a:srgbClr val="5B5958"/>
                </a:solidFill>
                <a:latin typeface="Arial" panose="020B0604020202020204" pitchFamily="34" charset="0"/>
                <a:cs typeface="Arial" panose="020B0604020202020204" pitchFamily="34" charset="0"/>
              </a:rPr>
              <a:t>That they can say yes or no to having sexual relations and are able to decide whether to give or withhold consent</a:t>
            </a:r>
          </a:p>
          <a:p>
            <a:pPr marL="285750" indent="-285750">
              <a:lnSpc>
                <a:spcPct val="100000"/>
              </a:lnSpc>
              <a:spcBef>
                <a:spcPts val="100"/>
              </a:spcBef>
              <a:buFont typeface="Wingdings" pitchFamily="2" charset="2"/>
              <a:buChar char="§"/>
            </a:pPr>
            <a:endParaRPr lang="en-GB" b="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9D5453DA-F028-A85D-7C4C-E30E29AB45B6}"/>
              </a:ext>
            </a:extLst>
          </p:cNvPr>
          <p:cNvSpPr txBox="1"/>
          <p:nvPr/>
        </p:nvSpPr>
        <p:spPr>
          <a:xfrm>
            <a:off x="519540" y="5165286"/>
            <a:ext cx="10515599" cy="646331"/>
          </a:xfrm>
          <a:prstGeom prst="rect">
            <a:avLst/>
          </a:prstGeom>
          <a:noFill/>
        </p:spPr>
        <p:txBody>
          <a:bodyPr wrap="square">
            <a:spAutoFit/>
          </a:bodyPr>
          <a:lstStyle/>
          <a:p>
            <a:pPr marL="285750" indent="-285750">
              <a:lnSpc>
                <a:spcPct val="100000"/>
              </a:lnSpc>
              <a:spcBef>
                <a:spcPts val="100"/>
              </a:spcBef>
              <a:buFont typeface="Wingdings" pitchFamily="2" charset="2"/>
              <a:buChar char="§"/>
            </a:pPr>
            <a:r>
              <a:rPr lang="en-GB" b="0" dirty="0">
                <a:solidFill>
                  <a:srgbClr val="5B5958"/>
                </a:solidFill>
                <a:latin typeface="Arial" panose="020B0604020202020204" pitchFamily="34" charset="0"/>
                <a:cs typeface="Arial" panose="020B0604020202020204" pitchFamily="34" charset="0"/>
              </a:rPr>
              <a:t>The other person must have the capacity to consent to the sexual activity and must consent before and throughout the sexual activity - if not this is committing rape/sexual assault</a:t>
            </a:r>
            <a:endParaRPr lang="en-GB" b="0" i="1" dirty="0">
              <a:solidFill>
                <a:srgbClr val="5B595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869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P spid="7" grpId="0"/>
      <p:bldP spid="9"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645C9D-A449-3DFD-8098-88EFBE512CAA}"/>
              </a:ext>
            </a:extLst>
          </p:cNvPr>
          <p:cNvSpPr>
            <a:spLocks noGrp="1"/>
          </p:cNvSpPr>
          <p:nvPr>
            <p:ph type="title"/>
          </p:nvPr>
        </p:nvSpPr>
        <p:spPr/>
        <p:txBody>
          <a:bodyPr/>
          <a:lstStyle/>
          <a:p>
            <a:r>
              <a:rPr lang="en-GB" sz="3600" b="1" dirty="0">
                <a:latin typeface="Arial" panose="020B0604020202020204" pitchFamily="34" charset="0"/>
                <a:cs typeface="Arial" panose="020B0604020202020204" pitchFamily="34" charset="0"/>
              </a:rPr>
              <a:t>Sexual safety, safeguarding and autonomy</a:t>
            </a:r>
            <a:endParaRPr lang="en-US" sz="3600" dirty="0"/>
          </a:p>
        </p:txBody>
      </p:sp>
      <p:sp>
        <p:nvSpPr>
          <p:cNvPr id="12" name="Content Placeholder 10">
            <a:extLst>
              <a:ext uri="{FF2B5EF4-FFF2-40B4-BE49-F238E27FC236}">
                <a16:creationId xmlns:a16="http://schemas.microsoft.com/office/drawing/2014/main" id="{14A0D8E7-EA34-FF14-9A9B-716665722ADA}"/>
              </a:ext>
            </a:extLst>
          </p:cNvPr>
          <p:cNvSpPr>
            <a:spLocks noGrp="1"/>
          </p:cNvSpPr>
          <p:nvPr>
            <p:ph idx="1"/>
          </p:nvPr>
        </p:nvSpPr>
        <p:spPr>
          <a:xfrm>
            <a:off x="519546" y="2720629"/>
            <a:ext cx="10515600" cy="968869"/>
          </a:xfrm>
          <a:ln w="19050">
            <a:solidFill>
              <a:srgbClr val="0098A0"/>
            </a:solidFill>
          </a:ln>
        </p:spPr>
        <p:txBody>
          <a:bodyPr lIns="180000" tIns="180000" rIns="180000" bIns="180000"/>
          <a:lstStyle/>
          <a:p>
            <a:pPr marL="0" indent="0">
              <a:lnSpc>
                <a:spcPct val="100000"/>
              </a:lnSpc>
              <a:buNone/>
            </a:pPr>
            <a:r>
              <a:rPr lang="en-GB" sz="2000" b="1" dirty="0">
                <a:solidFill>
                  <a:srgbClr val="0098A0"/>
                </a:solidFill>
                <a:latin typeface="Arial" panose="020B0604020202020204" pitchFamily="34" charset="0"/>
                <a:cs typeface="Arial" panose="020B0604020202020204" pitchFamily="34" charset="0"/>
              </a:rPr>
              <a:t>Aim</a:t>
            </a:r>
            <a:r>
              <a:rPr lang="en-GB" sz="2000" dirty="0">
                <a:solidFill>
                  <a:srgbClr val="0098A0"/>
                </a:solidFill>
                <a:latin typeface="Arial" panose="020B0604020202020204" pitchFamily="34" charset="0"/>
                <a:cs typeface="Arial" panose="020B0604020202020204" pitchFamily="34" charset="0"/>
              </a:rPr>
              <a:t>: </a:t>
            </a:r>
            <a:r>
              <a:rPr lang="en-GB" sz="2000" b="0" dirty="0">
                <a:latin typeface="Arial" panose="020B0604020202020204" pitchFamily="34" charset="0"/>
                <a:cs typeface="Arial" panose="020B0604020202020204" pitchFamily="34" charset="0"/>
              </a:rPr>
              <a:t>To increase participants’ knowledge and understanding surrounding sexual safety, sexualised behaviour and having meaningful conversations about relationships and sex</a:t>
            </a:r>
            <a:endParaRPr lang="en-GB" sz="2000" b="0" dirty="0">
              <a:solidFill>
                <a:srgbClr val="5B5958"/>
              </a:solidFill>
              <a:latin typeface="Arial" panose="020B0604020202020204" pitchFamily="34" charset="0"/>
              <a:cs typeface="Arial" panose="020B0604020202020204" pitchFamily="34" charset="0"/>
            </a:endParaRPr>
          </a:p>
        </p:txBody>
      </p:sp>
      <p:sp>
        <p:nvSpPr>
          <p:cNvPr id="13" name="Content Placeholder 10">
            <a:extLst>
              <a:ext uri="{FF2B5EF4-FFF2-40B4-BE49-F238E27FC236}">
                <a16:creationId xmlns:a16="http://schemas.microsoft.com/office/drawing/2014/main" id="{DBDA9F05-F5B2-C629-2AAB-ECAB1DB27345}"/>
              </a:ext>
            </a:extLst>
          </p:cNvPr>
          <p:cNvSpPr txBox="1">
            <a:spLocks/>
          </p:cNvSpPr>
          <p:nvPr/>
        </p:nvSpPr>
        <p:spPr>
          <a:xfrm>
            <a:off x="519546" y="3896400"/>
            <a:ext cx="10400090" cy="1797264"/>
          </a:xfrm>
          <a:prstGeom prst="rect">
            <a:avLst/>
          </a:prstGeom>
          <a:ln w="19050">
            <a:solidFill>
              <a:srgbClr val="0098A0"/>
            </a:solidFill>
          </a:ln>
        </p:spPr>
        <p:txBody>
          <a:bodyPr lIns="180000" tIns="180000" rIns="180000" bIns="180000"/>
          <a:lstStyle>
            <a:lvl1pPr marL="0" indent="0" algn="l" defTabSz="914400" rtl="0" eaLnBrk="1" latinLnBrk="0" hangingPunct="1">
              <a:lnSpc>
                <a:spcPct val="90000"/>
              </a:lnSpc>
              <a:spcBef>
                <a:spcPts val="1000"/>
              </a:spcBef>
              <a:buFont typeface="Arial" panose="020B0604020202020204" pitchFamily="34" charset="0"/>
              <a:buNone/>
              <a:defRPr sz="2800" b="1" kern="1200">
                <a:solidFill>
                  <a:srgbClr val="5B59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GB" sz="1600" b="1" dirty="0">
                <a:solidFill>
                  <a:srgbClr val="0098A0"/>
                </a:solidFill>
                <a:latin typeface="Arial" panose="020B0604020202020204" pitchFamily="34" charset="0"/>
                <a:cs typeface="Arial" panose="020B0604020202020204" pitchFamily="34" charset="0"/>
              </a:rPr>
              <a:t>Learning outcomes:</a:t>
            </a:r>
          </a:p>
          <a:p>
            <a:pPr marL="342900" lvl="0" indent="-342900" fontAlgn="base">
              <a:lnSpc>
                <a:spcPct val="110000"/>
              </a:lnSpc>
              <a:spcBef>
                <a:spcPts val="0"/>
              </a:spcBef>
              <a:buFont typeface="Wingdings" pitchFamily="2" charset="2"/>
              <a:buChar char="§"/>
            </a:pPr>
            <a:r>
              <a:rPr lang="en-GB" sz="1600" b="0" dirty="0">
                <a:latin typeface="Arial" panose="020B0604020202020204" pitchFamily="34" charset="0"/>
                <a:cs typeface="Arial" panose="020B0604020202020204" pitchFamily="34" charset="0"/>
              </a:rPr>
              <a:t>Define sexual safety</a:t>
            </a:r>
          </a:p>
          <a:p>
            <a:pPr marL="342900" indent="-342900" fontAlgn="base">
              <a:lnSpc>
                <a:spcPct val="110000"/>
              </a:lnSpc>
              <a:spcBef>
                <a:spcPts val="0"/>
              </a:spcBef>
              <a:buFont typeface="Wingdings" pitchFamily="2" charset="2"/>
              <a:buChar char="§"/>
            </a:pPr>
            <a:r>
              <a:rPr lang="en-GB" sz="1600" b="0" dirty="0">
                <a:latin typeface="Arial" panose="020B0604020202020204" pitchFamily="34" charset="0"/>
                <a:cs typeface="Arial" panose="020B0604020202020204" pitchFamily="34" charset="0"/>
              </a:rPr>
              <a:t>Identify the worker’s role in supporting vulnerable adults’ sexual safety</a:t>
            </a:r>
          </a:p>
          <a:p>
            <a:pPr marL="342900" indent="-342900" fontAlgn="base">
              <a:lnSpc>
                <a:spcPct val="110000"/>
              </a:lnSpc>
              <a:spcBef>
                <a:spcPts val="0"/>
              </a:spcBef>
              <a:buFont typeface="Wingdings" pitchFamily="2" charset="2"/>
              <a:buChar char="§"/>
            </a:pPr>
            <a:r>
              <a:rPr lang="en-GB" sz="1600" b="0" dirty="0">
                <a:latin typeface="Arial" panose="020B0604020202020204" pitchFamily="34" charset="0"/>
                <a:cs typeface="Arial" panose="020B0604020202020204" pitchFamily="34" charset="0"/>
              </a:rPr>
              <a:t>Understand different causes of sexualised behaviour</a:t>
            </a:r>
          </a:p>
          <a:p>
            <a:pPr marL="342900" indent="-342900" fontAlgn="base">
              <a:lnSpc>
                <a:spcPct val="110000"/>
              </a:lnSpc>
              <a:spcBef>
                <a:spcPts val="0"/>
              </a:spcBef>
              <a:buFont typeface="Wingdings" pitchFamily="2" charset="2"/>
              <a:buChar char="§"/>
            </a:pPr>
            <a:r>
              <a:rPr lang="en-GB" sz="1600" b="0" dirty="0">
                <a:latin typeface="Arial" panose="020B0604020202020204" pitchFamily="34" charset="0"/>
                <a:cs typeface="Arial" panose="020B0604020202020204" pitchFamily="34" charset="0"/>
              </a:rPr>
              <a:t>Develop effective strategies to address inappropriate sexual behaviour</a:t>
            </a:r>
          </a:p>
          <a:p>
            <a:pPr>
              <a:lnSpc>
                <a:spcPct val="100000"/>
              </a:lnSpc>
            </a:pPr>
            <a:endParaRPr lang="en-GB" sz="2000" b="0" dirty="0"/>
          </a:p>
        </p:txBody>
      </p:sp>
    </p:spTree>
    <p:extLst>
      <p:ext uri="{BB962C8B-B14F-4D97-AF65-F5344CB8AC3E}">
        <p14:creationId xmlns:p14="http://schemas.microsoft.com/office/powerpoint/2010/main" val="9144054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3" title="Let's start talking about Sexual Safety">
            <a:hlinkClick r:id="" action="ppaction://media"/>
            <a:extLst>
              <a:ext uri="{FF2B5EF4-FFF2-40B4-BE49-F238E27FC236}">
                <a16:creationId xmlns:a16="http://schemas.microsoft.com/office/drawing/2014/main" id="{39B98958-5D9D-0A9E-002E-A2590BCA8D81}"/>
              </a:ext>
            </a:extLst>
          </p:cNvPr>
          <p:cNvPicPr>
            <a:picLocks noRot="1" noChangeAspect="1"/>
          </p:cNvPicPr>
          <p:nvPr>
            <a:videoFile r:link="rId1"/>
          </p:nvPr>
        </p:nvPicPr>
        <p:blipFill>
          <a:blip r:embed="rId4"/>
          <a:stretch>
            <a:fillRect/>
          </a:stretch>
        </p:blipFill>
        <p:spPr>
          <a:xfrm>
            <a:off x="1688161" y="1252188"/>
            <a:ext cx="8815678" cy="4546856"/>
          </a:xfrm>
          <a:prstGeom prst="rect">
            <a:avLst/>
          </a:prstGeom>
          <a:ln w="63500">
            <a:solidFill>
              <a:srgbClr val="0098A0"/>
            </a:solidFill>
          </a:ln>
        </p:spPr>
      </p:pic>
      <p:sp>
        <p:nvSpPr>
          <p:cNvPr id="10" name="TextBox 9">
            <a:extLst>
              <a:ext uri="{FF2B5EF4-FFF2-40B4-BE49-F238E27FC236}">
                <a16:creationId xmlns:a16="http://schemas.microsoft.com/office/drawing/2014/main" id="{1C4E5BE3-9033-76A5-7912-2102BA9DFDCF}"/>
              </a:ext>
            </a:extLst>
          </p:cNvPr>
          <p:cNvSpPr txBox="1"/>
          <p:nvPr/>
        </p:nvSpPr>
        <p:spPr>
          <a:xfrm>
            <a:off x="691115" y="668358"/>
            <a:ext cx="6103088" cy="369332"/>
          </a:xfrm>
          <a:prstGeom prst="rect">
            <a:avLst/>
          </a:prstGeom>
          <a:noFill/>
        </p:spPr>
        <p:txBody>
          <a:bodyPr wrap="square">
            <a:spAutoFit/>
          </a:bodyPr>
          <a:lstStyle/>
          <a:p>
            <a:pPr algn="ctr"/>
            <a:r>
              <a:rPr lang="en-GB" sz="1800" b="1" dirty="0">
                <a:solidFill>
                  <a:srgbClr val="0098A0"/>
                </a:solidFill>
                <a:latin typeface="Arial" panose="020B0604020202020204" pitchFamily="34" charset="0"/>
                <a:cs typeface="Arial" panose="020B0604020202020204" pitchFamily="34" charset="0"/>
              </a:rPr>
              <a:t>‘Let’s start talking about sexual safety’</a:t>
            </a:r>
          </a:p>
        </p:txBody>
      </p:sp>
    </p:spTree>
    <p:extLst>
      <p:ext uri="{BB962C8B-B14F-4D97-AF65-F5344CB8AC3E}">
        <p14:creationId xmlns:p14="http://schemas.microsoft.com/office/powerpoint/2010/main" val="66781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9D95F4-9301-F96A-D423-7EF55D6AA211}"/>
              </a:ext>
            </a:extLst>
          </p:cNvPr>
          <p:cNvSpPr>
            <a:spLocks noGrp="1"/>
          </p:cNvSpPr>
          <p:nvPr>
            <p:ph type="body" idx="1"/>
          </p:nvPr>
        </p:nvSpPr>
        <p:spPr>
          <a:xfrm>
            <a:off x="7196041" y="1144082"/>
            <a:ext cx="4182786" cy="823912"/>
          </a:xfrm>
        </p:spPr>
        <p:txBody>
          <a:bodyPr anchor="t"/>
          <a:lstStyle/>
          <a:p>
            <a:pPr algn="ctr"/>
            <a:r>
              <a:rPr lang="en-GB" b="0" dirty="0">
                <a:latin typeface="Arial" panose="020B0604020202020204" pitchFamily="34" charset="0"/>
                <a:cs typeface="Arial" panose="020B0604020202020204" pitchFamily="34" charset="0"/>
              </a:rPr>
              <a:t>A person I support           keeps touching some             of the people they live with, mainly hugging them and touching their thighs. I don’t think they like it and they mainly ignore it, but they haven’t told them                    to stop. </a:t>
            </a:r>
            <a:endParaRPr lang="en-GB" sz="2000" dirty="0">
              <a:latin typeface="Arial" panose="020B0604020202020204" pitchFamily="34" charset="0"/>
              <a:cs typeface="Arial" panose="020B0604020202020204" pitchFamily="34" charset="0"/>
            </a:endParaRPr>
          </a:p>
          <a:p>
            <a:pPr algn="ctr"/>
            <a:r>
              <a:rPr lang="en-GB" sz="2800" dirty="0">
                <a:latin typeface="Arial" panose="020B0604020202020204" pitchFamily="34" charset="0"/>
                <a:cs typeface="Arial" panose="020B0604020202020204" pitchFamily="34" charset="0"/>
              </a:rPr>
              <a:t>What should                     I do?</a:t>
            </a:r>
          </a:p>
          <a:p>
            <a:endParaRPr lang="en-US" dirty="0"/>
          </a:p>
        </p:txBody>
      </p:sp>
    </p:spTree>
    <p:extLst>
      <p:ext uri="{BB962C8B-B14F-4D97-AF65-F5344CB8AC3E}">
        <p14:creationId xmlns:p14="http://schemas.microsoft.com/office/powerpoint/2010/main" val="27926503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5" title="Promoting sexual safety through empowerment">
            <a:hlinkClick r:id="" action="ppaction://media"/>
            <a:extLst>
              <a:ext uri="{FF2B5EF4-FFF2-40B4-BE49-F238E27FC236}">
                <a16:creationId xmlns:a16="http://schemas.microsoft.com/office/drawing/2014/main" id="{FC703700-14C4-A5ED-8CF4-E96EB42342E2}"/>
              </a:ext>
            </a:extLst>
          </p:cNvPr>
          <p:cNvPicPr>
            <a:picLocks noGrp="1" noRot="1" noChangeAspect="1"/>
          </p:cNvPicPr>
          <p:nvPr>
            <p:ph idx="1"/>
            <a:videoFile r:link="rId1"/>
          </p:nvPr>
        </p:nvPicPr>
        <p:blipFill>
          <a:blip r:embed="rId3"/>
          <a:stretch>
            <a:fillRect/>
          </a:stretch>
        </p:blipFill>
        <p:spPr>
          <a:xfrm>
            <a:off x="1827099" y="1122262"/>
            <a:ext cx="8537802" cy="4613476"/>
          </a:xfrm>
          <a:prstGeom prst="rect">
            <a:avLst/>
          </a:prstGeom>
          <a:ln w="63500">
            <a:solidFill>
              <a:srgbClr val="0098A0"/>
            </a:solidFill>
          </a:ln>
        </p:spPr>
      </p:pic>
      <p:sp>
        <p:nvSpPr>
          <p:cNvPr id="6" name="TextBox 5">
            <a:extLst>
              <a:ext uri="{FF2B5EF4-FFF2-40B4-BE49-F238E27FC236}">
                <a16:creationId xmlns:a16="http://schemas.microsoft.com/office/drawing/2014/main" id="{6C5F8F01-99D6-0732-1ACD-0D9C494E6974}"/>
              </a:ext>
            </a:extLst>
          </p:cNvPr>
          <p:cNvSpPr txBox="1"/>
          <p:nvPr/>
        </p:nvSpPr>
        <p:spPr>
          <a:xfrm>
            <a:off x="754914" y="559612"/>
            <a:ext cx="6103088" cy="369332"/>
          </a:xfrm>
          <a:prstGeom prst="rect">
            <a:avLst/>
          </a:prstGeom>
          <a:noFill/>
        </p:spPr>
        <p:txBody>
          <a:bodyPr wrap="square">
            <a:spAutoFit/>
          </a:bodyPr>
          <a:lstStyle/>
          <a:p>
            <a:pPr algn="ctr"/>
            <a:r>
              <a:rPr lang="en-GB" sz="1800" b="1" dirty="0">
                <a:solidFill>
                  <a:srgbClr val="0098A0"/>
                </a:solidFill>
                <a:latin typeface="Arial" panose="020B0604020202020204" pitchFamily="34" charset="0"/>
                <a:cs typeface="Arial" panose="020B0604020202020204" pitchFamily="34" charset="0"/>
              </a:rPr>
              <a:t>Sexual safety through empowerment </a:t>
            </a:r>
          </a:p>
        </p:txBody>
      </p:sp>
    </p:spTree>
    <p:extLst>
      <p:ext uri="{BB962C8B-B14F-4D97-AF65-F5344CB8AC3E}">
        <p14:creationId xmlns:p14="http://schemas.microsoft.com/office/powerpoint/2010/main" val="2791711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22A7B-E795-69AF-1194-4C55758C47BB}"/>
              </a:ext>
            </a:extLst>
          </p:cNvPr>
          <p:cNvSpPr>
            <a:spLocks noGrp="1"/>
          </p:cNvSpPr>
          <p:nvPr>
            <p:ph type="title"/>
          </p:nvPr>
        </p:nvSpPr>
        <p:spPr/>
        <p:txBody>
          <a:bodyPr/>
          <a:lstStyle/>
          <a:p>
            <a:r>
              <a:rPr lang="en-US" sz="4400" b="1" kern="1200" dirty="0">
                <a:effectLst/>
              </a:rPr>
              <a:t>Ideas/ processes that support sexual expression and prevent incidents</a:t>
            </a:r>
            <a:endParaRPr lang="en-US" dirty="0"/>
          </a:p>
        </p:txBody>
      </p:sp>
      <p:sp>
        <p:nvSpPr>
          <p:cNvPr id="4" name="Content Placeholder 3">
            <a:extLst>
              <a:ext uri="{FF2B5EF4-FFF2-40B4-BE49-F238E27FC236}">
                <a16:creationId xmlns:a16="http://schemas.microsoft.com/office/drawing/2014/main" id="{888C078D-66BA-3F94-8B0C-E669AF00C0F9}"/>
              </a:ext>
            </a:extLst>
          </p:cNvPr>
          <p:cNvSpPr>
            <a:spLocks noGrp="1"/>
          </p:cNvSpPr>
          <p:nvPr>
            <p:ph idx="1"/>
          </p:nvPr>
        </p:nvSpPr>
        <p:spPr>
          <a:xfrm>
            <a:off x="519545" y="2536237"/>
            <a:ext cx="8417977" cy="3269225"/>
          </a:xfrm>
        </p:spPr>
        <p:txBody>
          <a:bodyPr/>
          <a:lstStyle/>
          <a:p>
            <a:pPr marL="285750" lvl="0" indent="-285750">
              <a:buFont typeface="Wingdings" pitchFamily="2" charset="2"/>
              <a:buChar char="§"/>
            </a:pPr>
            <a:r>
              <a:rPr lang="en-GB" sz="1400" b="1" dirty="0">
                <a:latin typeface="Arial" panose="020B0604020202020204" pitchFamily="34" charset="0"/>
                <a:cs typeface="Arial" panose="020B0604020202020204" pitchFamily="34" charset="0"/>
              </a:rPr>
              <a:t>People are empowered to speak out about unwanted sexual behaviour and can speak openly about their sexuality </a:t>
            </a:r>
            <a:endParaRPr lang="en-US" sz="1400" b="1" dirty="0">
              <a:latin typeface="Arial" panose="020B0604020202020204" pitchFamily="34" charset="0"/>
              <a:cs typeface="Arial" panose="020B0604020202020204" pitchFamily="34" charset="0"/>
            </a:endParaRPr>
          </a:p>
          <a:p>
            <a:pPr marL="285750" lvl="0" indent="-285750">
              <a:buFont typeface="Wingdings" pitchFamily="2" charset="2"/>
              <a:buChar char="§"/>
            </a:pPr>
            <a:r>
              <a:rPr lang="en-GB" sz="1400" b="1" dirty="0">
                <a:latin typeface="Arial" panose="020B0604020202020204" pitchFamily="34" charset="0"/>
                <a:cs typeface="Arial" panose="020B0604020202020204" pitchFamily="34" charset="0"/>
              </a:rPr>
              <a:t>There is a culture, an environment, care planning and processes that keep people and staff safe, and support people’s sexuality and relationship needs</a:t>
            </a:r>
            <a:endParaRPr lang="en-US" sz="1400" b="1" dirty="0">
              <a:latin typeface="Arial" panose="020B0604020202020204" pitchFamily="34" charset="0"/>
              <a:cs typeface="Arial" panose="020B0604020202020204" pitchFamily="34" charset="0"/>
            </a:endParaRPr>
          </a:p>
          <a:p>
            <a:pPr marL="285750" lvl="0" indent="-285750">
              <a:buFont typeface="Wingdings" pitchFamily="2" charset="2"/>
              <a:buChar char="§"/>
            </a:pPr>
            <a:r>
              <a:rPr lang="en-GB" sz="1400" b="1" dirty="0">
                <a:latin typeface="Arial" panose="020B0604020202020204" pitchFamily="34" charset="0"/>
                <a:cs typeface="Arial" panose="020B0604020202020204" pitchFamily="34" charset="0"/>
              </a:rPr>
              <a:t>People are supported to form and maintain safe sexual relationships if they wish</a:t>
            </a:r>
            <a:endParaRPr lang="en-US" sz="1400" b="1" dirty="0">
              <a:latin typeface="Arial" panose="020B0604020202020204" pitchFamily="34" charset="0"/>
              <a:cs typeface="Arial" panose="020B0604020202020204" pitchFamily="34" charset="0"/>
            </a:endParaRPr>
          </a:p>
          <a:p>
            <a:pPr marL="285750" lvl="0" indent="-285750">
              <a:buFont typeface="Wingdings" pitchFamily="2" charset="2"/>
              <a:buChar char="§"/>
            </a:pPr>
            <a:r>
              <a:rPr lang="en-GB" sz="1400" b="1" dirty="0">
                <a:latin typeface="Arial" panose="020B0604020202020204" pitchFamily="34" charset="0"/>
                <a:cs typeface="Arial" panose="020B0604020202020204" pitchFamily="34" charset="0"/>
              </a:rPr>
              <a:t>There is joint working with other agencies, such as local authorities, health professionals and the police</a:t>
            </a:r>
            <a:endParaRPr lang="en-US" sz="1400" b="1" dirty="0">
              <a:latin typeface="Arial" panose="020B0604020202020204" pitchFamily="34" charset="0"/>
              <a:cs typeface="Arial" panose="020B0604020202020204" pitchFamily="34" charset="0"/>
            </a:endParaRPr>
          </a:p>
          <a:p>
            <a:pPr marL="285750" lvl="0" indent="-285750">
              <a:buFont typeface="Wingdings" pitchFamily="2" charset="2"/>
              <a:buChar char="§"/>
            </a:pPr>
            <a:r>
              <a:rPr lang="en-GB" sz="1400" b="1" dirty="0">
                <a:latin typeface="Arial" panose="020B0604020202020204" pitchFamily="34" charset="0"/>
                <a:cs typeface="Arial" panose="020B0604020202020204" pitchFamily="34" charset="0"/>
              </a:rPr>
              <a:t>An awareness that women, particularly older women, are disproportionately affected by sexual incidents</a:t>
            </a:r>
            <a:endParaRPr lang="en-US" sz="1400" b="1" dirty="0">
              <a:latin typeface="Arial" panose="020B0604020202020204" pitchFamily="34" charset="0"/>
              <a:cs typeface="Arial" panose="020B0604020202020204" pitchFamily="34" charset="0"/>
            </a:endParaRPr>
          </a:p>
          <a:p>
            <a:pPr marL="285750" lvl="0" indent="-285750">
              <a:buFont typeface="Wingdings" pitchFamily="2" charset="2"/>
              <a:buChar char="§"/>
            </a:pPr>
            <a:r>
              <a:rPr lang="en-GB" sz="1400" b="1" dirty="0">
                <a:latin typeface="Arial" panose="020B0604020202020204" pitchFamily="34" charset="0"/>
                <a:cs typeface="Arial" panose="020B0604020202020204" pitchFamily="34" charset="0"/>
              </a:rPr>
              <a:t>An effort is made to take action designed to help keep people in the service safe from sexual harm </a:t>
            </a:r>
            <a:endParaRPr lang="en-US" sz="1400" b="1" dirty="0">
              <a:latin typeface="Arial" panose="020B0604020202020204" pitchFamily="34" charset="0"/>
              <a:cs typeface="Arial" panose="020B0604020202020204" pitchFamily="34" charset="0"/>
            </a:endParaRPr>
          </a:p>
          <a:p>
            <a:pPr marL="285750" lvl="0" indent="-285750">
              <a:buFont typeface="Wingdings" pitchFamily="2" charset="2"/>
              <a:buChar char="§"/>
            </a:pPr>
            <a:r>
              <a:rPr lang="en-GB" sz="1400" b="1" dirty="0">
                <a:latin typeface="Arial" panose="020B0604020202020204" pitchFamily="34" charset="0"/>
                <a:cs typeface="Arial" panose="020B0604020202020204" pitchFamily="34" charset="0"/>
              </a:rPr>
              <a:t>The impact of people’s health conditions on sexual behaviour is well understood</a:t>
            </a:r>
            <a:endParaRPr lang="en-US" sz="1400" b="1" dirty="0">
              <a:latin typeface="Arial" panose="020B0604020202020204" pitchFamily="34" charset="0"/>
              <a:cs typeface="Arial" panose="020B0604020202020204" pitchFamily="34" charset="0"/>
            </a:endParaRPr>
          </a:p>
          <a:p>
            <a:pPr marL="285750" lvl="0" indent="-285750">
              <a:buFont typeface="Wingdings" pitchFamily="2" charset="2"/>
              <a:buChar char="§"/>
            </a:pPr>
            <a:r>
              <a:rPr lang="en-GB" sz="1400" b="1" dirty="0">
                <a:latin typeface="Arial" panose="020B0604020202020204" pitchFamily="34" charset="0"/>
                <a:cs typeface="Arial" panose="020B0604020202020204" pitchFamily="34" charset="0"/>
              </a:rPr>
              <a:t>There is an understanding of the emerging use of social media in sexual abuse</a:t>
            </a:r>
            <a:endParaRPr lang="en-US" sz="1400" b="1"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42025930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B14C2-110F-9002-FFDD-2B8E49911B09}"/>
              </a:ext>
            </a:extLst>
          </p:cNvPr>
          <p:cNvSpPr>
            <a:spLocks noGrp="1"/>
          </p:cNvSpPr>
          <p:nvPr>
            <p:ph type="title"/>
          </p:nvPr>
        </p:nvSpPr>
        <p:spPr/>
        <p:txBody>
          <a:bodyPr/>
          <a:lstStyle/>
          <a:p>
            <a:r>
              <a:rPr lang="en-GB" sz="4400" b="1" dirty="0">
                <a:latin typeface="Arial" panose="020B0604020202020204" pitchFamily="34" charset="0"/>
                <a:cs typeface="Arial" panose="020B0604020202020204" pitchFamily="34" charset="0"/>
              </a:rPr>
              <a:t>Responding to sexualised behaviour</a:t>
            </a:r>
            <a:endParaRPr lang="en-US" dirty="0"/>
          </a:p>
        </p:txBody>
      </p:sp>
      <p:sp>
        <p:nvSpPr>
          <p:cNvPr id="3" name="Content Placeholder 2">
            <a:extLst>
              <a:ext uri="{FF2B5EF4-FFF2-40B4-BE49-F238E27FC236}">
                <a16:creationId xmlns:a16="http://schemas.microsoft.com/office/drawing/2014/main" id="{2AD6B3E8-D626-2808-1254-4E39BCF38888}"/>
              </a:ext>
            </a:extLst>
          </p:cNvPr>
          <p:cNvSpPr>
            <a:spLocks noGrp="1"/>
          </p:cNvSpPr>
          <p:nvPr>
            <p:ph idx="1"/>
          </p:nvPr>
        </p:nvSpPr>
        <p:spPr>
          <a:xfrm>
            <a:off x="519547" y="2005012"/>
            <a:ext cx="6333538" cy="4351338"/>
          </a:xfrm>
        </p:spPr>
        <p:txBody>
          <a:bodyPr/>
          <a:lstStyle/>
          <a:p>
            <a:pPr marL="285750" indent="-285750">
              <a:lnSpc>
                <a:spcPct val="100000"/>
              </a:lnSpc>
              <a:spcAft>
                <a:spcPts val="600"/>
              </a:spcAft>
              <a:buFont typeface="Wingdings" pitchFamily="2" charset="2"/>
              <a:buChar char="§"/>
            </a:pPr>
            <a:r>
              <a:rPr lang="en-GB" sz="1600" dirty="0">
                <a:latin typeface="Arial" panose="020B0604020202020204" pitchFamily="34" charset="0"/>
                <a:cs typeface="Times New Roman" panose="02020603050405020304" pitchFamily="18" charset="0"/>
              </a:rPr>
              <a:t>People may experience challenges in sexual function due to long-term/acquired illness/disability. </a:t>
            </a:r>
          </a:p>
          <a:p>
            <a:pPr marL="285750" indent="-285750">
              <a:lnSpc>
                <a:spcPct val="100000"/>
              </a:lnSpc>
              <a:spcAft>
                <a:spcPts val="600"/>
              </a:spcAft>
              <a:buFont typeface="Wingdings" pitchFamily="2" charset="2"/>
              <a:buChar char="§"/>
            </a:pPr>
            <a:r>
              <a:rPr lang="en-GB" sz="1600" dirty="0">
                <a:latin typeface="Arial" panose="020B0604020202020204" pitchFamily="34" charset="0"/>
                <a:cs typeface="Times New Roman" panose="02020603050405020304" pitchFamily="18" charset="0"/>
              </a:rPr>
              <a:t>People may have difficulty in expressing their needs/feelings and their behaviour can be a sign that these are not being met.</a:t>
            </a:r>
          </a:p>
          <a:p>
            <a:pPr marL="285750" indent="-285750">
              <a:lnSpc>
                <a:spcPct val="100000"/>
              </a:lnSpc>
              <a:spcAft>
                <a:spcPts val="600"/>
              </a:spcAft>
              <a:buFont typeface="Wingdings" pitchFamily="2" charset="2"/>
              <a:buChar char="§"/>
            </a:pPr>
            <a:r>
              <a:rPr lang="en-GB" sz="1600" dirty="0">
                <a:latin typeface="Arial" panose="020B0604020202020204" pitchFamily="34" charset="0"/>
                <a:cs typeface="Times New Roman" panose="02020603050405020304" pitchFamily="18" charset="0"/>
              </a:rPr>
              <a:t>People no longer being aware that their behaviours are unacceptable- potentially leading people being less sexually inhibited in their speech or behaviour. </a:t>
            </a:r>
          </a:p>
          <a:p>
            <a:pPr marL="285750" indent="-285750">
              <a:lnSpc>
                <a:spcPct val="100000"/>
              </a:lnSpc>
              <a:spcAft>
                <a:spcPts val="600"/>
              </a:spcAft>
              <a:buFont typeface="Wingdings" pitchFamily="2" charset="2"/>
              <a:buChar char="§"/>
            </a:pPr>
            <a:r>
              <a:rPr lang="en-GB" sz="1600" dirty="0">
                <a:latin typeface="Arial" panose="020B0604020202020204" pitchFamily="34" charset="0"/>
                <a:cs typeface="Times New Roman" panose="02020603050405020304" pitchFamily="18" charset="0"/>
              </a:rPr>
              <a:t>It is important not to jump to conclusions when observing what might appear to be sexualised behaviour. </a:t>
            </a:r>
          </a:p>
          <a:p>
            <a:pPr marL="285750" indent="-285750">
              <a:lnSpc>
                <a:spcPct val="100000"/>
              </a:lnSpc>
              <a:spcAft>
                <a:spcPts val="600"/>
              </a:spcAft>
              <a:buFont typeface="Wingdings" pitchFamily="2" charset="2"/>
              <a:buChar char="§"/>
            </a:pPr>
            <a:r>
              <a:rPr lang="en-GB" sz="1600" dirty="0">
                <a:latin typeface="Arial" panose="020B0604020202020204" pitchFamily="34" charset="0"/>
                <a:cs typeface="Times New Roman" panose="02020603050405020304" pitchFamily="18" charset="0"/>
              </a:rPr>
              <a:t>Close analysis of the cause of the behaviour will assist in deciding on the most relevant support strategy.</a:t>
            </a:r>
          </a:p>
          <a:p>
            <a:endParaRPr lang="en-US" dirty="0"/>
          </a:p>
        </p:txBody>
      </p:sp>
      <p:pic>
        <p:nvPicPr>
          <p:cNvPr id="4" name="Picture 3">
            <a:extLst>
              <a:ext uri="{FF2B5EF4-FFF2-40B4-BE49-F238E27FC236}">
                <a16:creationId xmlns:a16="http://schemas.microsoft.com/office/drawing/2014/main" id="{01F93202-2C10-74CD-2A20-45E248DDD286}"/>
              </a:ext>
            </a:extLst>
          </p:cNvPr>
          <p:cNvPicPr>
            <a:picLocks noChangeAspect="1"/>
          </p:cNvPicPr>
          <p:nvPr/>
        </p:nvPicPr>
        <p:blipFill>
          <a:blip r:embed="rId2"/>
          <a:stretch>
            <a:fillRect/>
          </a:stretch>
        </p:blipFill>
        <p:spPr>
          <a:xfrm>
            <a:off x="7744929" y="2399072"/>
            <a:ext cx="3927524" cy="3083594"/>
          </a:xfrm>
          <a:prstGeom prst="rect">
            <a:avLst/>
          </a:prstGeom>
        </p:spPr>
      </p:pic>
    </p:spTree>
    <p:extLst>
      <p:ext uri="{BB962C8B-B14F-4D97-AF65-F5344CB8AC3E}">
        <p14:creationId xmlns:p14="http://schemas.microsoft.com/office/powerpoint/2010/main" val="14150922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766FC-6929-6E9F-CD1C-6E1AC8F08FB9}"/>
              </a:ext>
            </a:extLst>
          </p:cNvPr>
          <p:cNvSpPr>
            <a:spLocks noGrp="1"/>
          </p:cNvSpPr>
          <p:nvPr>
            <p:ph type="title"/>
          </p:nvPr>
        </p:nvSpPr>
        <p:spPr/>
        <p:txBody>
          <a:bodyPr/>
          <a:lstStyle/>
          <a:p>
            <a:r>
              <a:rPr lang="en-GB" b="1" dirty="0">
                <a:latin typeface="Arial" panose="020B0604020202020204" pitchFamily="34" charset="0"/>
                <a:cs typeface="Arial" panose="020B0604020202020204" pitchFamily="34" charset="0"/>
              </a:rPr>
              <a:t>Sexualised behaviour framework</a:t>
            </a:r>
            <a:br>
              <a:rPr lang="en-GB" b="1" dirty="0">
                <a:latin typeface="Arial" panose="020B0604020202020204" pitchFamily="34" charset="0"/>
                <a:cs typeface="Arial" panose="020B0604020202020204" pitchFamily="34" charset="0"/>
              </a:rPr>
            </a:br>
            <a:br>
              <a:rPr lang="en-GB" sz="2400" b="1" dirty="0">
                <a:latin typeface="Arial" panose="020B0604020202020204" pitchFamily="34" charset="0"/>
                <a:cs typeface="Arial" panose="020B0604020202020204" pitchFamily="34" charset="0"/>
              </a:rPr>
            </a:br>
            <a:r>
              <a:rPr lang="en-GB" sz="2400" dirty="0">
                <a:solidFill>
                  <a:srgbClr val="5B5958"/>
                </a:solidFill>
                <a:effectLst/>
                <a:latin typeface="Arial" panose="020B0604020202020204" pitchFamily="34" charset="0"/>
                <a:ea typeface="Calibri" panose="020F0502020204030204" pitchFamily="34" charset="0"/>
                <a:cs typeface="Arial" panose="020B0604020202020204" pitchFamily="34" charset="0"/>
              </a:rPr>
              <a:t>Adapted from a framework developed by Dave </a:t>
            </a:r>
            <a:r>
              <a:rPr lang="en-GB" sz="2400" dirty="0" err="1">
                <a:solidFill>
                  <a:srgbClr val="5B5958"/>
                </a:solidFill>
                <a:effectLst/>
                <a:latin typeface="Arial" panose="020B0604020202020204" pitchFamily="34" charset="0"/>
                <a:ea typeface="Calibri" panose="020F0502020204030204" pitchFamily="34" charset="0"/>
                <a:cs typeface="Arial" panose="020B0604020202020204" pitchFamily="34" charset="0"/>
              </a:rPr>
              <a:t>Hingsburger</a:t>
            </a:r>
            <a:r>
              <a:rPr lang="en-GB" sz="2400" dirty="0">
                <a:solidFill>
                  <a:srgbClr val="5B5958"/>
                </a:solidFill>
                <a:effectLst/>
                <a:latin typeface="Arial" panose="020B0604020202020204" pitchFamily="34" charset="0"/>
                <a:ea typeface="Calibri" panose="020F0502020204030204" pitchFamily="34" charset="0"/>
                <a:cs typeface="Arial" panose="020B0604020202020204" pitchFamily="34" charset="0"/>
              </a:rPr>
              <a:t> et al (2010)</a:t>
            </a:r>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 </a:t>
            </a:r>
            <a:endParaRPr lang="en-US" dirty="0"/>
          </a:p>
        </p:txBody>
      </p:sp>
      <p:sp>
        <p:nvSpPr>
          <p:cNvPr id="6" name="TextBox 5">
            <a:extLst>
              <a:ext uri="{FF2B5EF4-FFF2-40B4-BE49-F238E27FC236}">
                <a16:creationId xmlns:a16="http://schemas.microsoft.com/office/drawing/2014/main" id="{6451977B-29EE-E85E-48CE-F87A3A57DDB8}"/>
              </a:ext>
            </a:extLst>
          </p:cNvPr>
          <p:cNvSpPr txBox="1"/>
          <p:nvPr/>
        </p:nvSpPr>
        <p:spPr>
          <a:xfrm>
            <a:off x="519545" y="2512708"/>
            <a:ext cx="8290157" cy="4137479"/>
          </a:xfrm>
          <a:prstGeom prst="rect">
            <a:avLst/>
          </a:prstGeom>
          <a:noFill/>
        </p:spPr>
        <p:txBody>
          <a:bodyPr wrap="square">
            <a:spAutoFit/>
          </a:bodyPr>
          <a:lstStyle/>
          <a:p>
            <a:pPr>
              <a:lnSpc>
                <a:spcPct val="115000"/>
              </a:lnSpc>
              <a:spcAft>
                <a:spcPts val="800"/>
              </a:spcAft>
            </a:pPr>
            <a:r>
              <a:rPr lang="en-GB" sz="1400" dirty="0">
                <a:solidFill>
                  <a:srgbClr val="5B5958"/>
                </a:solidFill>
                <a:effectLst/>
                <a:latin typeface="Arial" panose="020B0604020202020204" pitchFamily="34" charset="0"/>
                <a:cs typeface="Arial" panose="020B0604020202020204" pitchFamily="34" charset="0"/>
              </a:rPr>
              <a:t>1. The environment or living space</a:t>
            </a:r>
          </a:p>
          <a:p>
            <a:pPr>
              <a:lnSpc>
                <a:spcPct val="115000"/>
              </a:lnSpc>
              <a:spcAft>
                <a:spcPts val="800"/>
              </a:spcAft>
            </a:pPr>
            <a:r>
              <a:rPr lang="en-GB" sz="1400" dirty="0">
                <a:solidFill>
                  <a:srgbClr val="5B5958"/>
                </a:solidFill>
                <a:effectLst/>
                <a:latin typeface="Arial" panose="020B0604020202020204" pitchFamily="34" charset="0"/>
                <a:cs typeface="Arial" panose="020B0604020202020204" pitchFamily="34" charset="0"/>
              </a:rPr>
              <a:t>2. The role models in the person’s life</a:t>
            </a:r>
          </a:p>
          <a:p>
            <a:pPr>
              <a:lnSpc>
                <a:spcPct val="115000"/>
              </a:lnSpc>
              <a:spcAft>
                <a:spcPts val="800"/>
              </a:spcAft>
            </a:pPr>
            <a:r>
              <a:rPr lang="en-GB" sz="1400" dirty="0">
                <a:solidFill>
                  <a:srgbClr val="5B5958"/>
                </a:solidFill>
                <a:effectLst/>
                <a:latin typeface="Arial" panose="020B0604020202020204" pitchFamily="34" charset="0"/>
                <a:cs typeface="Arial" panose="020B0604020202020204" pitchFamily="34" charset="0"/>
              </a:rPr>
              <a:t>3. Opportunities to form relationships</a:t>
            </a:r>
            <a:endParaRPr lang="en-GB" sz="1400" dirty="0">
              <a:solidFill>
                <a:srgbClr val="5B5958"/>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pPr>
            <a:r>
              <a:rPr lang="en-GB" sz="1400" dirty="0">
                <a:solidFill>
                  <a:srgbClr val="5B5958"/>
                </a:solidFill>
                <a:effectLst/>
                <a:latin typeface="Arial" panose="020B0604020202020204" pitchFamily="34" charset="0"/>
                <a:cs typeface="Arial" panose="020B0604020202020204" pitchFamily="34" charset="0"/>
              </a:rPr>
              <a:t>4. Social skills</a:t>
            </a:r>
            <a:endParaRPr lang="en-GB" sz="1400" dirty="0">
              <a:solidFill>
                <a:srgbClr val="5B5958"/>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pPr>
            <a:r>
              <a:rPr lang="en-GB" sz="1400" dirty="0">
                <a:solidFill>
                  <a:srgbClr val="5B5958"/>
                </a:solidFill>
                <a:effectLst/>
                <a:latin typeface="Arial" panose="020B0604020202020204" pitchFamily="34" charset="0"/>
                <a:cs typeface="Arial" panose="020B0604020202020204" pitchFamily="34" charset="0"/>
              </a:rPr>
              <a:t>5. Sexual knowledge and understanding</a:t>
            </a:r>
            <a:endParaRPr lang="en-GB" sz="1400" dirty="0">
              <a:solidFill>
                <a:srgbClr val="5B5958"/>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pPr>
            <a:r>
              <a:rPr lang="en-GB" sz="1400" dirty="0">
                <a:solidFill>
                  <a:srgbClr val="5B5958"/>
                </a:solidFill>
                <a:effectLst/>
                <a:latin typeface="Arial" panose="020B0604020202020204" pitchFamily="34" charset="0"/>
                <a:cs typeface="Arial" panose="020B0604020202020204" pitchFamily="34" charset="0"/>
              </a:rPr>
              <a:t>6. Personal history</a:t>
            </a:r>
            <a:endParaRPr lang="en-GB" sz="1400" dirty="0">
              <a:solidFill>
                <a:srgbClr val="5B5958"/>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pPr>
            <a:r>
              <a:rPr lang="en-GB" sz="1400" dirty="0">
                <a:solidFill>
                  <a:srgbClr val="5B5958"/>
                </a:solidFill>
                <a:effectLst/>
                <a:latin typeface="Arial" panose="020B0604020202020204" pitchFamily="34" charset="0"/>
                <a:cs typeface="Arial" panose="020B0604020202020204" pitchFamily="34" charset="0"/>
              </a:rPr>
              <a:t>7. Sexual frustration</a:t>
            </a:r>
            <a:endParaRPr lang="en-GB" sz="1400" dirty="0">
              <a:solidFill>
                <a:srgbClr val="5B5958"/>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pPr>
            <a:r>
              <a:rPr lang="en-GB" sz="1400" dirty="0">
                <a:solidFill>
                  <a:srgbClr val="5B5958"/>
                </a:solidFill>
                <a:effectLst/>
                <a:latin typeface="Arial" panose="020B0604020202020204" pitchFamily="34" charset="0"/>
                <a:cs typeface="Arial" panose="020B0604020202020204" pitchFamily="34" charset="0"/>
              </a:rPr>
              <a:t>8. Medical needs</a:t>
            </a:r>
            <a:endParaRPr lang="en-GB" sz="1400" dirty="0">
              <a:solidFill>
                <a:srgbClr val="5B5958"/>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pPr>
            <a:r>
              <a:rPr lang="en-GB" sz="1400" dirty="0">
                <a:solidFill>
                  <a:srgbClr val="5B5958"/>
                </a:solidFill>
                <a:effectLst/>
                <a:latin typeface="Arial" panose="020B0604020202020204" pitchFamily="34" charset="0"/>
                <a:cs typeface="Arial" panose="020B0604020202020204" pitchFamily="34" charset="0"/>
              </a:rPr>
              <a:t>9. Medication</a:t>
            </a:r>
            <a:endParaRPr lang="en-GB" sz="1400" dirty="0">
              <a:solidFill>
                <a:srgbClr val="5B5958"/>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pPr>
            <a:r>
              <a:rPr lang="en-GB" sz="1400" dirty="0">
                <a:solidFill>
                  <a:srgbClr val="5B5958"/>
                </a:solidFill>
                <a:effectLst/>
                <a:latin typeface="Arial" panose="020B0604020202020204" pitchFamily="34" charset="0"/>
                <a:cs typeface="Arial" panose="020B0604020202020204" pitchFamily="34" charset="0"/>
              </a:rPr>
              <a:t>10. Social rules and boundaries</a:t>
            </a:r>
            <a:endParaRPr lang="en-GB" sz="1400" dirty="0">
              <a:solidFill>
                <a:srgbClr val="5B5958"/>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endParaRPr lang="en-GB" sz="1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FE8A21E8-C506-B890-E617-775AE855E6C5}"/>
              </a:ext>
            </a:extLst>
          </p:cNvPr>
          <p:cNvPicPr>
            <a:picLocks noChangeAspect="1"/>
          </p:cNvPicPr>
          <p:nvPr/>
        </p:nvPicPr>
        <p:blipFill>
          <a:blip r:embed="rId2"/>
          <a:stretch>
            <a:fillRect/>
          </a:stretch>
        </p:blipFill>
        <p:spPr>
          <a:xfrm>
            <a:off x="5057912" y="2712053"/>
            <a:ext cx="5147971" cy="3424710"/>
          </a:xfrm>
          <a:prstGeom prst="rect">
            <a:avLst/>
          </a:prstGeom>
        </p:spPr>
      </p:pic>
    </p:spTree>
    <p:extLst>
      <p:ext uri="{BB962C8B-B14F-4D97-AF65-F5344CB8AC3E}">
        <p14:creationId xmlns:p14="http://schemas.microsoft.com/office/powerpoint/2010/main" val="42134087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DF76A-FBAE-6832-F2CE-7D6198A68223}"/>
              </a:ext>
            </a:extLst>
          </p:cNvPr>
          <p:cNvSpPr>
            <a:spLocks noGrp="1"/>
          </p:cNvSpPr>
          <p:nvPr>
            <p:ph type="title"/>
          </p:nvPr>
        </p:nvSpPr>
        <p:spPr/>
        <p:txBody>
          <a:bodyPr/>
          <a:lstStyle/>
          <a:p>
            <a:r>
              <a:rPr lang="en-GB" sz="4400" b="1" dirty="0">
                <a:latin typeface="Arial" panose="020B0604020202020204" pitchFamily="34" charset="0"/>
                <a:cs typeface="Arial" panose="020B0604020202020204" pitchFamily="34" charset="0"/>
              </a:rPr>
              <a:t>Icebreaker</a:t>
            </a:r>
            <a:endParaRPr lang="en-US" dirty="0"/>
          </a:p>
        </p:txBody>
      </p:sp>
      <p:pic>
        <p:nvPicPr>
          <p:cNvPr id="6" name="Picture 5" descr="A picture containing person, indoor, child&#10;&#10;Description automatically generated">
            <a:extLst>
              <a:ext uri="{FF2B5EF4-FFF2-40B4-BE49-F238E27FC236}">
                <a16:creationId xmlns:a16="http://schemas.microsoft.com/office/drawing/2014/main" id="{CD0C8A78-BD67-94E6-5EDE-15651FD21F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951" y="1856509"/>
            <a:ext cx="1233128" cy="1680902"/>
          </a:xfrm>
          <a:prstGeom prst="rect">
            <a:avLst/>
          </a:prstGeom>
        </p:spPr>
      </p:pic>
      <p:pic>
        <p:nvPicPr>
          <p:cNvPr id="8" name="Picture 7" descr="A person with no shirt&#10;&#10;Description automatically generated with medium confidence">
            <a:extLst>
              <a:ext uri="{FF2B5EF4-FFF2-40B4-BE49-F238E27FC236}">
                <a16:creationId xmlns:a16="http://schemas.microsoft.com/office/drawing/2014/main" id="{344AEE88-F6A7-01D3-4DB9-0E482BA49D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5484" y="1856509"/>
            <a:ext cx="1214452" cy="1680902"/>
          </a:xfrm>
          <a:prstGeom prst="rect">
            <a:avLst/>
          </a:prstGeom>
        </p:spPr>
      </p:pic>
      <p:pic>
        <p:nvPicPr>
          <p:cNvPr id="10" name="Picture 9" descr="Two people laughing&#10;&#10;Description automatically generated with medium confidence">
            <a:extLst>
              <a:ext uri="{FF2B5EF4-FFF2-40B4-BE49-F238E27FC236}">
                <a16:creationId xmlns:a16="http://schemas.microsoft.com/office/drawing/2014/main" id="{712C2EB4-930A-5EF0-C9BE-57D444F853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1341" y="1831963"/>
            <a:ext cx="1244900" cy="1701285"/>
          </a:xfrm>
          <a:prstGeom prst="rect">
            <a:avLst/>
          </a:prstGeom>
        </p:spPr>
      </p:pic>
      <p:pic>
        <p:nvPicPr>
          <p:cNvPr id="13" name="Picture 12" descr="A person and person lying in bed&#10;&#10;Description automatically generated with low confidence">
            <a:extLst>
              <a:ext uri="{FF2B5EF4-FFF2-40B4-BE49-F238E27FC236}">
                <a16:creationId xmlns:a16="http://schemas.microsoft.com/office/drawing/2014/main" id="{8B7AC443-918F-0D56-9574-5842C5252D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3927" y="1831963"/>
            <a:ext cx="1932436" cy="1280202"/>
          </a:xfrm>
          <a:prstGeom prst="rect">
            <a:avLst/>
          </a:prstGeom>
        </p:spPr>
      </p:pic>
      <p:pic>
        <p:nvPicPr>
          <p:cNvPr id="22" name="Picture 21" descr="A picture containing person, outdoor&#10;&#10;Description automatically generated">
            <a:extLst>
              <a:ext uri="{FF2B5EF4-FFF2-40B4-BE49-F238E27FC236}">
                <a16:creationId xmlns:a16="http://schemas.microsoft.com/office/drawing/2014/main" id="{A1AB3E13-24CC-02AF-29ED-A08F43DB3C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794049" y="1840281"/>
            <a:ext cx="1936644" cy="1280202"/>
          </a:xfrm>
          <a:prstGeom prst="rect">
            <a:avLst/>
          </a:prstGeom>
        </p:spPr>
      </p:pic>
      <p:pic>
        <p:nvPicPr>
          <p:cNvPr id="32" name="Picture 31" descr="A picture containing person, outdoor, dressed&#10;&#10;Description automatically generated">
            <a:extLst>
              <a:ext uri="{FF2B5EF4-FFF2-40B4-BE49-F238E27FC236}">
                <a16:creationId xmlns:a16="http://schemas.microsoft.com/office/drawing/2014/main" id="{B4D6A7DE-F06C-9DC3-7D2C-C947E111EB6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84171" y="1827302"/>
            <a:ext cx="1233130" cy="1680084"/>
          </a:xfrm>
          <a:prstGeom prst="rect">
            <a:avLst/>
          </a:prstGeom>
        </p:spPr>
      </p:pic>
      <p:pic>
        <p:nvPicPr>
          <p:cNvPr id="33" name="Picture 32" descr="A person holding a surfboard on a beach&#10;&#10;Description automatically generated">
            <a:extLst>
              <a:ext uri="{FF2B5EF4-FFF2-40B4-BE49-F238E27FC236}">
                <a16:creationId xmlns:a16="http://schemas.microsoft.com/office/drawing/2014/main" id="{A3B0FA99-3E7C-F6EE-C9DE-5070BD09CD0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67988" y="1840281"/>
            <a:ext cx="1214452" cy="1646215"/>
          </a:xfrm>
          <a:prstGeom prst="rect">
            <a:avLst/>
          </a:prstGeom>
        </p:spPr>
      </p:pic>
      <p:pic>
        <p:nvPicPr>
          <p:cNvPr id="34" name="Picture 33">
            <a:extLst>
              <a:ext uri="{FF2B5EF4-FFF2-40B4-BE49-F238E27FC236}">
                <a16:creationId xmlns:a16="http://schemas.microsoft.com/office/drawing/2014/main" id="{24CFD3A4-FF17-8011-3AAD-CECAD074A3D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5369" y="4024507"/>
            <a:ext cx="1244291" cy="1680084"/>
          </a:xfrm>
          <a:prstGeom prst="rect">
            <a:avLst/>
          </a:prstGeom>
        </p:spPr>
      </p:pic>
      <p:pic>
        <p:nvPicPr>
          <p:cNvPr id="35" name="Picture 34" descr="A couple of men under an umbrella&#10;&#10;Description automatically generated with medium confidence">
            <a:extLst>
              <a:ext uri="{FF2B5EF4-FFF2-40B4-BE49-F238E27FC236}">
                <a16:creationId xmlns:a16="http://schemas.microsoft.com/office/drawing/2014/main" id="{0E444C7D-EABC-DAA6-1B76-99C5FEDC96C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57897" y="4024507"/>
            <a:ext cx="1932435" cy="1294901"/>
          </a:xfrm>
          <a:prstGeom prst="rect">
            <a:avLst/>
          </a:prstGeom>
        </p:spPr>
      </p:pic>
      <p:pic>
        <p:nvPicPr>
          <p:cNvPr id="36" name="Picture 35" descr="A picture containing person, person, close, crowd&#10;&#10;Description automatically generated">
            <a:extLst>
              <a:ext uri="{FF2B5EF4-FFF2-40B4-BE49-F238E27FC236}">
                <a16:creationId xmlns:a16="http://schemas.microsoft.com/office/drawing/2014/main" id="{E941CB89-895A-6AE6-45A2-1AED724260E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26388" y="4024507"/>
            <a:ext cx="1901915" cy="1294901"/>
          </a:xfrm>
          <a:prstGeom prst="rect">
            <a:avLst/>
          </a:prstGeom>
        </p:spPr>
      </p:pic>
      <p:pic>
        <p:nvPicPr>
          <p:cNvPr id="37" name="Picture 36" descr="A person pushing a person in a wheelchair&#10;&#10;Description automatically generated with medium confidence">
            <a:extLst>
              <a:ext uri="{FF2B5EF4-FFF2-40B4-BE49-F238E27FC236}">
                <a16:creationId xmlns:a16="http://schemas.microsoft.com/office/drawing/2014/main" id="{F33B2BC0-B825-107A-10F9-FE0F12075B0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84313" y="4016356"/>
            <a:ext cx="1940200" cy="1318055"/>
          </a:xfrm>
          <a:prstGeom prst="rect">
            <a:avLst/>
          </a:prstGeom>
        </p:spPr>
      </p:pic>
      <p:pic>
        <p:nvPicPr>
          <p:cNvPr id="38" name="Picture 37" descr="A person kissing another person&#10;&#10;Description automatically generated with low confidence">
            <a:extLst>
              <a:ext uri="{FF2B5EF4-FFF2-40B4-BE49-F238E27FC236}">
                <a16:creationId xmlns:a16="http://schemas.microsoft.com/office/drawing/2014/main" id="{3F2FA9FB-0FE6-919B-9EC1-7DDC9BA2F75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80524" y="4024507"/>
            <a:ext cx="1901916" cy="1284018"/>
          </a:xfrm>
          <a:prstGeom prst="rect">
            <a:avLst/>
          </a:prstGeom>
        </p:spPr>
      </p:pic>
      <p:sp>
        <p:nvSpPr>
          <p:cNvPr id="39" name="Text Box 39">
            <a:extLst>
              <a:ext uri="{FF2B5EF4-FFF2-40B4-BE49-F238E27FC236}">
                <a16:creationId xmlns:a16="http://schemas.microsoft.com/office/drawing/2014/main" id="{5F2FA11E-684C-76D1-30D4-FF0FA9A8361F}"/>
              </a:ext>
            </a:extLst>
          </p:cNvPr>
          <p:cNvSpPr txBox="1"/>
          <p:nvPr/>
        </p:nvSpPr>
        <p:spPr>
          <a:xfrm>
            <a:off x="709560" y="3182111"/>
            <a:ext cx="343973" cy="266768"/>
          </a:xfrm>
          <a:prstGeom prst="rect">
            <a:avLst/>
          </a:prstGeom>
          <a:solidFill>
            <a:srgbClr val="005EB8"/>
          </a:solidFill>
          <a:ln w="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12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1</a:t>
            </a:r>
            <a:endParaRPr lang="en-GB" sz="11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0" name="Text Box 39">
            <a:extLst>
              <a:ext uri="{FF2B5EF4-FFF2-40B4-BE49-F238E27FC236}">
                <a16:creationId xmlns:a16="http://schemas.microsoft.com/office/drawing/2014/main" id="{AB8C1FC4-1C99-0E0C-9451-91D70F33B21B}"/>
              </a:ext>
            </a:extLst>
          </p:cNvPr>
          <p:cNvSpPr txBox="1"/>
          <p:nvPr/>
        </p:nvSpPr>
        <p:spPr>
          <a:xfrm>
            <a:off x="2121183" y="3182111"/>
            <a:ext cx="343973" cy="266768"/>
          </a:xfrm>
          <a:prstGeom prst="rect">
            <a:avLst/>
          </a:prstGeom>
          <a:solidFill>
            <a:srgbClr val="005EB8"/>
          </a:solidFill>
          <a:ln w="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1200" b="1" dirty="0">
                <a:solidFill>
                  <a:srgbClr val="FFFFFF"/>
                </a:solidFill>
                <a:latin typeface="Arial" panose="020B0604020202020204" pitchFamily="34" charset="0"/>
                <a:ea typeface="Calibri" panose="020F0502020204030204" pitchFamily="34" charset="0"/>
                <a:cs typeface="Times New Roman" panose="02020603050405020304" pitchFamily="18" charset="0"/>
              </a:rPr>
              <a:t>2</a:t>
            </a:r>
            <a:endParaRPr lang="en-GB" sz="11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1" name="Text Box 39">
            <a:extLst>
              <a:ext uri="{FF2B5EF4-FFF2-40B4-BE49-F238E27FC236}">
                <a16:creationId xmlns:a16="http://schemas.microsoft.com/office/drawing/2014/main" id="{5C787A28-9D84-2A5B-1688-261C4D42D128}"/>
              </a:ext>
            </a:extLst>
          </p:cNvPr>
          <p:cNvSpPr txBox="1"/>
          <p:nvPr/>
        </p:nvSpPr>
        <p:spPr>
          <a:xfrm>
            <a:off x="3417073" y="3171044"/>
            <a:ext cx="343973" cy="266768"/>
          </a:xfrm>
          <a:prstGeom prst="rect">
            <a:avLst/>
          </a:prstGeom>
          <a:solidFill>
            <a:srgbClr val="005EB8"/>
          </a:solidFill>
          <a:ln w="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1200" b="1" dirty="0">
                <a:solidFill>
                  <a:srgbClr val="FFFFFF"/>
                </a:solidFill>
                <a:latin typeface="Arial" panose="020B0604020202020204" pitchFamily="34" charset="0"/>
                <a:ea typeface="Calibri" panose="020F0502020204030204" pitchFamily="34" charset="0"/>
                <a:cs typeface="Times New Roman" panose="02020603050405020304" pitchFamily="18" charset="0"/>
              </a:rPr>
              <a:t>3</a:t>
            </a:r>
            <a:endParaRPr lang="en-GB" sz="11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2" name="Text Box 39">
            <a:extLst>
              <a:ext uri="{FF2B5EF4-FFF2-40B4-BE49-F238E27FC236}">
                <a16:creationId xmlns:a16="http://schemas.microsoft.com/office/drawing/2014/main" id="{DEC64402-73F4-653E-4E8B-11B8318689BF}"/>
              </a:ext>
            </a:extLst>
          </p:cNvPr>
          <p:cNvSpPr txBox="1"/>
          <p:nvPr/>
        </p:nvSpPr>
        <p:spPr>
          <a:xfrm>
            <a:off x="4822461" y="2768851"/>
            <a:ext cx="343973" cy="266768"/>
          </a:xfrm>
          <a:prstGeom prst="rect">
            <a:avLst/>
          </a:prstGeom>
          <a:solidFill>
            <a:srgbClr val="005EB8"/>
          </a:solidFill>
          <a:ln w="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1200" b="1" dirty="0">
                <a:solidFill>
                  <a:srgbClr val="FFFFFF"/>
                </a:solidFill>
                <a:latin typeface="Arial" panose="020B0604020202020204" pitchFamily="34" charset="0"/>
                <a:ea typeface="Calibri" panose="020F0502020204030204" pitchFamily="34" charset="0"/>
                <a:cs typeface="Times New Roman" panose="02020603050405020304" pitchFamily="18" charset="0"/>
              </a:rPr>
              <a:t>4</a:t>
            </a:r>
            <a:endParaRPr lang="en-GB" sz="11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3" name="Text Box 39">
            <a:extLst>
              <a:ext uri="{FF2B5EF4-FFF2-40B4-BE49-F238E27FC236}">
                <a16:creationId xmlns:a16="http://schemas.microsoft.com/office/drawing/2014/main" id="{5DBD01FA-E573-6340-ACC9-FA1CEEF16F9B}"/>
              </a:ext>
            </a:extLst>
          </p:cNvPr>
          <p:cNvSpPr txBox="1"/>
          <p:nvPr/>
        </p:nvSpPr>
        <p:spPr>
          <a:xfrm>
            <a:off x="6877572" y="2752382"/>
            <a:ext cx="343973" cy="266768"/>
          </a:xfrm>
          <a:prstGeom prst="rect">
            <a:avLst/>
          </a:prstGeom>
          <a:solidFill>
            <a:srgbClr val="005EB8"/>
          </a:solidFill>
          <a:ln w="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1200" b="1" dirty="0">
                <a:solidFill>
                  <a:srgbClr val="FFFFFF"/>
                </a:solidFill>
                <a:latin typeface="Arial" panose="020B0604020202020204" pitchFamily="34" charset="0"/>
                <a:ea typeface="Calibri" panose="020F0502020204030204" pitchFamily="34" charset="0"/>
                <a:cs typeface="Times New Roman" panose="02020603050405020304" pitchFamily="18" charset="0"/>
              </a:rPr>
              <a:t>5</a:t>
            </a:r>
            <a:endParaRPr lang="en-GB" sz="11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4" name="Text Box 39">
            <a:extLst>
              <a:ext uri="{FF2B5EF4-FFF2-40B4-BE49-F238E27FC236}">
                <a16:creationId xmlns:a16="http://schemas.microsoft.com/office/drawing/2014/main" id="{074280B5-F32C-33BE-3AE5-B09B16C98C67}"/>
              </a:ext>
            </a:extLst>
          </p:cNvPr>
          <p:cNvSpPr txBox="1"/>
          <p:nvPr/>
        </p:nvSpPr>
        <p:spPr>
          <a:xfrm>
            <a:off x="8952526" y="3162232"/>
            <a:ext cx="343973" cy="266768"/>
          </a:xfrm>
          <a:prstGeom prst="rect">
            <a:avLst/>
          </a:prstGeom>
          <a:solidFill>
            <a:srgbClr val="005EB8"/>
          </a:solidFill>
          <a:ln w="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1200" b="1" dirty="0">
                <a:solidFill>
                  <a:srgbClr val="FFFFFF"/>
                </a:solidFill>
                <a:latin typeface="Arial" panose="020B0604020202020204" pitchFamily="34" charset="0"/>
                <a:ea typeface="Calibri" panose="020F0502020204030204" pitchFamily="34" charset="0"/>
                <a:cs typeface="Times New Roman" panose="02020603050405020304" pitchFamily="18" charset="0"/>
              </a:rPr>
              <a:t>6</a:t>
            </a:r>
            <a:endParaRPr lang="en-GB" sz="11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5" name="Text Box 39">
            <a:extLst>
              <a:ext uri="{FF2B5EF4-FFF2-40B4-BE49-F238E27FC236}">
                <a16:creationId xmlns:a16="http://schemas.microsoft.com/office/drawing/2014/main" id="{7914A114-FF35-1869-B5A5-556C1F392C6C}"/>
              </a:ext>
            </a:extLst>
          </p:cNvPr>
          <p:cNvSpPr txBox="1"/>
          <p:nvPr/>
        </p:nvSpPr>
        <p:spPr>
          <a:xfrm>
            <a:off x="10347322" y="3162232"/>
            <a:ext cx="343973" cy="266768"/>
          </a:xfrm>
          <a:prstGeom prst="rect">
            <a:avLst/>
          </a:prstGeom>
          <a:solidFill>
            <a:srgbClr val="005EB8"/>
          </a:solidFill>
          <a:ln w="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1200" b="1" dirty="0">
                <a:solidFill>
                  <a:srgbClr val="FFFFFF"/>
                </a:solidFill>
                <a:latin typeface="Arial" panose="020B0604020202020204" pitchFamily="34" charset="0"/>
                <a:ea typeface="Calibri" panose="020F0502020204030204" pitchFamily="34" charset="0"/>
                <a:cs typeface="Times New Roman" panose="02020603050405020304" pitchFamily="18" charset="0"/>
              </a:rPr>
              <a:t>7</a:t>
            </a:r>
            <a:endParaRPr lang="en-GB" sz="11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6" name="Text Box 39">
            <a:extLst>
              <a:ext uri="{FF2B5EF4-FFF2-40B4-BE49-F238E27FC236}">
                <a16:creationId xmlns:a16="http://schemas.microsoft.com/office/drawing/2014/main" id="{E259E8B3-EEC1-86CB-74C4-6BC6D7116DCA}"/>
              </a:ext>
            </a:extLst>
          </p:cNvPr>
          <p:cNvSpPr txBox="1"/>
          <p:nvPr/>
        </p:nvSpPr>
        <p:spPr>
          <a:xfrm>
            <a:off x="705156" y="5350109"/>
            <a:ext cx="343973" cy="266768"/>
          </a:xfrm>
          <a:prstGeom prst="rect">
            <a:avLst/>
          </a:prstGeom>
          <a:solidFill>
            <a:srgbClr val="005EB8"/>
          </a:solidFill>
          <a:ln w="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1200" b="1" dirty="0">
                <a:solidFill>
                  <a:srgbClr val="FFFFFF"/>
                </a:solidFill>
                <a:latin typeface="Arial" panose="020B0604020202020204" pitchFamily="34" charset="0"/>
                <a:ea typeface="Calibri" panose="020F0502020204030204" pitchFamily="34" charset="0"/>
                <a:cs typeface="Times New Roman" panose="02020603050405020304" pitchFamily="18" charset="0"/>
              </a:rPr>
              <a:t>8</a:t>
            </a:r>
            <a:endParaRPr lang="en-GB" sz="11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7" name="Text Box 39">
            <a:extLst>
              <a:ext uri="{FF2B5EF4-FFF2-40B4-BE49-F238E27FC236}">
                <a16:creationId xmlns:a16="http://schemas.microsoft.com/office/drawing/2014/main" id="{3CDC8404-BD0A-1078-20A2-D247BA453F7B}"/>
              </a:ext>
            </a:extLst>
          </p:cNvPr>
          <p:cNvSpPr txBox="1"/>
          <p:nvPr/>
        </p:nvSpPr>
        <p:spPr>
          <a:xfrm>
            <a:off x="2447604" y="4944650"/>
            <a:ext cx="343973" cy="266768"/>
          </a:xfrm>
          <a:prstGeom prst="rect">
            <a:avLst/>
          </a:prstGeom>
          <a:solidFill>
            <a:srgbClr val="005EB8"/>
          </a:solidFill>
          <a:ln w="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1200" b="1" dirty="0">
                <a:solidFill>
                  <a:srgbClr val="FFFFFF"/>
                </a:solidFill>
                <a:latin typeface="Arial" panose="020B0604020202020204" pitchFamily="34" charset="0"/>
                <a:ea typeface="Calibri" panose="020F0502020204030204" pitchFamily="34" charset="0"/>
                <a:cs typeface="Times New Roman" panose="02020603050405020304" pitchFamily="18" charset="0"/>
              </a:rPr>
              <a:t>9</a:t>
            </a:r>
            <a:endParaRPr lang="en-GB" sz="11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8" name="Text Box 39">
            <a:extLst>
              <a:ext uri="{FF2B5EF4-FFF2-40B4-BE49-F238E27FC236}">
                <a16:creationId xmlns:a16="http://schemas.microsoft.com/office/drawing/2014/main" id="{2317706A-4677-9F7B-F73F-76E671C052D6}"/>
              </a:ext>
            </a:extLst>
          </p:cNvPr>
          <p:cNvSpPr txBox="1"/>
          <p:nvPr/>
        </p:nvSpPr>
        <p:spPr>
          <a:xfrm>
            <a:off x="4876695" y="4944650"/>
            <a:ext cx="400983" cy="266768"/>
          </a:xfrm>
          <a:prstGeom prst="rect">
            <a:avLst/>
          </a:prstGeom>
          <a:solidFill>
            <a:srgbClr val="005EB8"/>
          </a:solidFill>
          <a:ln w="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1200" b="1" dirty="0">
                <a:solidFill>
                  <a:srgbClr val="FFFFFF"/>
                </a:solidFill>
                <a:latin typeface="Arial" panose="020B0604020202020204" pitchFamily="34" charset="0"/>
                <a:ea typeface="Calibri" panose="020F0502020204030204" pitchFamily="34" charset="0"/>
                <a:cs typeface="Times New Roman" panose="02020603050405020304" pitchFamily="18" charset="0"/>
              </a:rPr>
              <a:t>10</a:t>
            </a:r>
            <a:endParaRPr lang="en-GB" sz="11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9" name="Text Box 39">
            <a:extLst>
              <a:ext uri="{FF2B5EF4-FFF2-40B4-BE49-F238E27FC236}">
                <a16:creationId xmlns:a16="http://schemas.microsoft.com/office/drawing/2014/main" id="{33F6A377-BADD-1EDE-2ADD-CEEBC2032DD9}"/>
              </a:ext>
            </a:extLst>
          </p:cNvPr>
          <p:cNvSpPr txBox="1"/>
          <p:nvPr/>
        </p:nvSpPr>
        <p:spPr>
          <a:xfrm>
            <a:off x="7276196" y="4953462"/>
            <a:ext cx="343973" cy="266768"/>
          </a:xfrm>
          <a:prstGeom prst="rect">
            <a:avLst/>
          </a:prstGeom>
          <a:solidFill>
            <a:srgbClr val="005EB8"/>
          </a:solidFill>
          <a:ln w="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1200" b="1" dirty="0">
                <a:solidFill>
                  <a:srgbClr val="FFFFFF"/>
                </a:solidFill>
                <a:latin typeface="Arial" panose="020B0604020202020204" pitchFamily="34" charset="0"/>
                <a:ea typeface="Calibri" panose="020F0502020204030204" pitchFamily="34" charset="0"/>
                <a:cs typeface="Times New Roman" panose="02020603050405020304" pitchFamily="18" charset="0"/>
              </a:rPr>
              <a:t>11</a:t>
            </a:r>
            <a:endParaRPr lang="en-GB" sz="11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50" name="Text Box 39">
            <a:extLst>
              <a:ext uri="{FF2B5EF4-FFF2-40B4-BE49-F238E27FC236}">
                <a16:creationId xmlns:a16="http://schemas.microsoft.com/office/drawing/2014/main" id="{795AAC65-3CDC-7F82-A404-435748BB707D}"/>
              </a:ext>
            </a:extLst>
          </p:cNvPr>
          <p:cNvSpPr txBox="1"/>
          <p:nvPr/>
        </p:nvSpPr>
        <p:spPr>
          <a:xfrm>
            <a:off x="9662116" y="4934836"/>
            <a:ext cx="386759" cy="276582"/>
          </a:xfrm>
          <a:prstGeom prst="rect">
            <a:avLst/>
          </a:prstGeom>
          <a:solidFill>
            <a:srgbClr val="005EB8"/>
          </a:solidFill>
          <a:ln w="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1200" b="1" dirty="0">
                <a:solidFill>
                  <a:srgbClr val="FFFFFF"/>
                </a:solidFill>
                <a:latin typeface="Arial" panose="020B0604020202020204" pitchFamily="34" charset="0"/>
                <a:ea typeface="Calibri" panose="020F0502020204030204" pitchFamily="34" charset="0"/>
                <a:cs typeface="Times New Roman" panose="02020603050405020304" pitchFamily="18" charset="0"/>
              </a:rPr>
              <a:t>12</a:t>
            </a:r>
            <a:endParaRPr lang="en-GB" sz="11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597070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5C79A-B2D5-2FA9-08F5-A3AD9E23183F}"/>
              </a:ext>
            </a:extLst>
          </p:cNvPr>
          <p:cNvSpPr>
            <a:spLocks noGrp="1"/>
          </p:cNvSpPr>
          <p:nvPr>
            <p:ph type="title"/>
          </p:nvPr>
        </p:nvSpPr>
        <p:spPr/>
        <p:txBody>
          <a:bodyPr/>
          <a:lstStyle/>
          <a:p>
            <a:r>
              <a:rPr lang="en-GB" sz="4400" b="1" dirty="0">
                <a:latin typeface="Arial" panose="020B0604020202020204" pitchFamily="34" charset="0"/>
                <a:cs typeface="Arial" panose="020B0604020202020204" pitchFamily="34" charset="0"/>
              </a:rPr>
              <a:t>Sexualised behaviour framework </a:t>
            </a:r>
            <a:endParaRPr lang="en-US" dirty="0"/>
          </a:p>
        </p:txBody>
      </p:sp>
      <p:sp>
        <p:nvSpPr>
          <p:cNvPr id="3" name="Content Placeholder 2">
            <a:extLst>
              <a:ext uri="{FF2B5EF4-FFF2-40B4-BE49-F238E27FC236}">
                <a16:creationId xmlns:a16="http://schemas.microsoft.com/office/drawing/2014/main" id="{183F8915-83F9-7ECA-C7E7-DE9A0CB520ED}"/>
              </a:ext>
            </a:extLst>
          </p:cNvPr>
          <p:cNvSpPr>
            <a:spLocks noGrp="1"/>
          </p:cNvSpPr>
          <p:nvPr>
            <p:ph idx="1"/>
          </p:nvPr>
        </p:nvSpPr>
        <p:spPr>
          <a:xfrm>
            <a:off x="519546" y="2005012"/>
            <a:ext cx="7877202" cy="4351338"/>
          </a:xfrm>
        </p:spPr>
        <p:txBody>
          <a:bodyPr/>
          <a:lstStyle/>
          <a:p>
            <a:r>
              <a:rPr lang="en-GB" sz="1600" dirty="0">
                <a:latin typeface="Arial" panose="020B0604020202020204" pitchFamily="34" charset="0"/>
                <a:cs typeface="Arial" panose="020B0604020202020204" pitchFamily="34" charset="0"/>
              </a:rPr>
              <a:t>Using the framework consider the possible reasons behind these behaviours:</a:t>
            </a:r>
          </a:p>
          <a:p>
            <a:pPr marL="342900" indent="-342900">
              <a:buFont typeface="Wingdings" pitchFamily="2" charset="2"/>
              <a:buChar char="§"/>
            </a:pPr>
            <a:r>
              <a:rPr lang="en-GB" sz="1600" b="0" dirty="0">
                <a:latin typeface="Arial" panose="020B0604020202020204" pitchFamily="34" charset="0"/>
                <a:cs typeface="Arial" panose="020B0604020202020204" pitchFamily="34" charset="0"/>
              </a:rPr>
              <a:t>A person undressing in a public space</a:t>
            </a:r>
          </a:p>
          <a:p>
            <a:pPr marL="342900" indent="-342900">
              <a:buFont typeface="Wingdings" pitchFamily="2" charset="2"/>
              <a:buChar char="§"/>
            </a:pPr>
            <a:r>
              <a:rPr lang="en-GB" sz="1600" b="0" dirty="0">
                <a:latin typeface="Arial" panose="020B0604020202020204" pitchFamily="34" charset="0"/>
                <a:cs typeface="Arial" panose="020B0604020202020204" pitchFamily="34" charset="0"/>
              </a:rPr>
              <a:t>A person attempting to have sex with someone who also lives at the service, who lacks capacity </a:t>
            </a:r>
          </a:p>
          <a:p>
            <a:pPr marL="342900" indent="-342900">
              <a:buFont typeface="Wingdings" pitchFamily="2" charset="2"/>
              <a:buChar char="§"/>
            </a:pPr>
            <a:r>
              <a:rPr lang="en-GB" sz="1600" b="0" dirty="0">
                <a:latin typeface="Arial" panose="020B0604020202020204" pitchFamily="34" charset="0"/>
                <a:cs typeface="Arial" panose="020B0604020202020204" pitchFamily="34" charset="0"/>
              </a:rPr>
              <a:t>A person rubbing their genitals in the lounge </a:t>
            </a:r>
          </a:p>
          <a:p>
            <a:pPr marL="342900" indent="-342900">
              <a:buFont typeface="Wingdings" pitchFamily="2" charset="2"/>
              <a:buChar char="§"/>
            </a:pPr>
            <a:r>
              <a:rPr lang="en-GB" sz="1600" b="0" dirty="0">
                <a:latin typeface="Arial" panose="020B0604020202020204" pitchFamily="34" charset="0"/>
                <a:cs typeface="Arial" panose="020B0604020202020204" pitchFamily="34" charset="0"/>
              </a:rPr>
              <a:t>A person making sexually suggestive comments to staff</a:t>
            </a:r>
          </a:p>
          <a:p>
            <a:endParaRPr lang="en-US" dirty="0"/>
          </a:p>
        </p:txBody>
      </p:sp>
    </p:spTree>
    <p:extLst>
      <p:ext uri="{BB962C8B-B14F-4D97-AF65-F5344CB8AC3E}">
        <p14:creationId xmlns:p14="http://schemas.microsoft.com/office/powerpoint/2010/main" val="7332912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489BB-266B-5262-9FD3-818BF8B19CA5}"/>
              </a:ext>
            </a:extLst>
          </p:cNvPr>
          <p:cNvSpPr>
            <a:spLocks noGrp="1"/>
          </p:cNvSpPr>
          <p:nvPr>
            <p:ph type="title"/>
          </p:nvPr>
        </p:nvSpPr>
        <p:spPr/>
        <p:txBody>
          <a:bodyPr/>
          <a:lstStyle/>
          <a:p>
            <a:r>
              <a:rPr lang="en-GB" sz="4400" b="1" dirty="0">
                <a:latin typeface="Arial" panose="020B0604020202020204" pitchFamily="34" charset="0"/>
                <a:cs typeface="Arial" panose="020B0604020202020204" pitchFamily="34" charset="0"/>
              </a:rPr>
              <a:t>Risk and Response </a:t>
            </a:r>
            <a:br>
              <a:rPr lang="en-GB" sz="4400" b="1" dirty="0">
                <a:latin typeface="Arial" panose="020B0604020202020204" pitchFamily="34" charset="0"/>
                <a:cs typeface="Arial" panose="020B0604020202020204" pitchFamily="34" charset="0"/>
              </a:rPr>
            </a:br>
            <a:endParaRPr lang="en-US" dirty="0"/>
          </a:p>
        </p:txBody>
      </p:sp>
      <p:sp>
        <p:nvSpPr>
          <p:cNvPr id="7" name="Content Placeholder 2">
            <a:extLst>
              <a:ext uri="{FF2B5EF4-FFF2-40B4-BE49-F238E27FC236}">
                <a16:creationId xmlns:a16="http://schemas.microsoft.com/office/drawing/2014/main" id="{DB148399-ED19-41D6-3E7C-1404D60C9F58}"/>
              </a:ext>
            </a:extLst>
          </p:cNvPr>
          <p:cNvSpPr txBox="1">
            <a:spLocks/>
          </p:cNvSpPr>
          <p:nvPr/>
        </p:nvSpPr>
        <p:spPr>
          <a:xfrm>
            <a:off x="519546" y="2171142"/>
            <a:ext cx="9224221" cy="4351338"/>
          </a:xfrm>
          <a:prstGeom prst="rect">
            <a:avLst/>
          </a:prstGeom>
        </p:spPr>
        <p:txBody>
          <a:bodyPr lIns="72000"/>
          <a:lstStyle>
            <a:lvl1pPr marL="0" indent="0" algn="l" defTabSz="914400" rtl="0" eaLnBrk="1" latinLnBrk="0" hangingPunct="1">
              <a:lnSpc>
                <a:spcPct val="90000"/>
              </a:lnSpc>
              <a:spcBef>
                <a:spcPts val="1000"/>
              </a:spcBef>
              <a:buFont typeface="Arial" panose="020B0604020202020204" pitchFamily="34" charset="0"/>
              <a:buNone/>
              <a:defRPr sz="2800" b="1" kern="1200">
                <a:solidFill>
                  <a:srgbClr val="5B59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15000"/>
              </a:lnSpc>
              <a:spcBef>
                <a:spcPts val="0"/>
              </a:spcBef>
              <a:buFont typeface="+mj-lt"/>
              <a:buAutoNum type="arabicPeriod"/>
            </a:pPr>
            <a:r>
              <a:rPr lang="en-GB" sz="1500" dirty="0"/>
              <a:t>I</a:t>
            </a:r>
            <a:r>
              <a:rPr lang="en-GB" sz="1500" dirty="0">
                <a:effectLst/>
              </a:rPr>
              <a:t>ntimacy/Courtship- Kissing, hugging, cuddling                                                                                    </a:t>
            </a:r>
            <a:r>
              <a:rPr lang="en-GB" sz="1500" b="0" dirty="0">
                <a:effectLst/>
              </a:rPr>
              <a:t>Consensual, no evidence of distress </a:t>
            </a:r>
          </a:p>
          <a:p>
            <a:pPr marL="342900" indent="-342900">
              <a:lnSpc>
                <a:spcPct val="115000"/>
              </a:lnSpc>
              <a:spcBef>
                <a:spcPts val="0"/>
              </a:spcBef>
              <a:buFont typeface="+mj-lt"/>
              <a:buAutoNum type="arabicPeriod"/>
            </a:pPr>
            <a:endParaRPr lang="en-GB" sz="1500" b="0" dirty="0">
              <a:effectLst/>
            </a:endParaRPr>
          </a:p>
          <a:p>
            <a:pPr marL="342900" indent="-342900">
              <a:lnSpc>
                <a:spcPct val="115000"/>
              </a:lnSpc>
              <a:spcBef>
                <a:spcPts val="0"/>
              </a:spcBef>
              <a:buFont typeface="+mj-lt"/>
              <a:buAutoNum type="arabicPeriod"/>
            </a:pPr>
            <a:r>
              <a:rPr lang="en-GB" sz="1500" dirty="0">
                <a:effectLst/>
              </a:rPr>
              <a:t>Verbal sexualised communication- Flirting, suggestive language                                                               </a:t>
            </a:r>
            <a:r>
              <a:rPr lang="en-GB" sz="1500" b="0" dirty="0">
                <a:effectLst/>
              </a:rPr>
              <a:t>Non-aggressive or threatening</a:t>
            </a:r>
            <a:endParaRPr lang="en-GB" sz="1500" b="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0000"/>
              </a:lnSpc>
              <a:spcBef>
                <a:spcPts val="0"/>
              </a:spcBef>
              <a:buFont typeface="+mj-lt"/>
              <a:buAutoNum type="arabicPeriod"/>
            </a:pPr>
            <a:endParaRPr lang="en-GB" sz="1500" dirty="0">
              <a:effectLst/>
            </a:endParaRPr>
          </a:p>
          <a:p>
            <a:pPr marL="342900" indent="-342900">
              <a:lnSpc>
                <a:spcPct val="100000"/>
              </a:lnSpc>
              <a:spcBef>
                <a:spcPts val="0"/>
              </a:spcBef>
              <a:buFont typeface="+mj-lt"/>
              <a:buAutoNum type="arabicPeriod"/>
            </a:pPr>
            <a:r>
              <a:rPr lang="en-GB" sz="1500" dirty="0">
                <a:effectLst/>
              </a:rPr>
              <a:t>Self-directed sexual behaviours- Masturbation, Undressing in public/exposure                                          </a:t>
            </a:r>
            <a:r>
              <a:rPr lang="en-GB" sz="1500" b="0" dirty="0">
                <a:effectLst/>
              </a:rPr>
              <a:t>No intent to cause harm</a:t>
            </a:r>
          </a:p>
          <a:p>
            <a:pPr marL="342900" indent="-342900">
              <a:lnSpc>
                <a:spcPct val="100000"/>
              </a:lnSpc>
              <a:spcBef>
                <a:spcPts val="0"/>
              </a:spcBef>
              <a:buFont typeface="+mj-lt"/>
              <a:buAutoNum type="arabicPeriod"/>
            </a:pPr>
            <a:endParaRPr lang="en-GB" sz="1500" dirty="0">
              <a:effectLst/>
            </a:endParaRPr>
          </a:p>
          <a:p>
            <a:pPr marL="342900" indent="-342900">
              <a:lnSpc>
                <a:spcPct val="100000"/>
              </a:lnSpc>
              <a:spcBef>
                <a:spcPts val="0"/>
              </a:spcBef>
              <a:buFont typeface="+mj-lt"/>
              <a:buAutoNum type="arabicPeriod"/>
            </a:pPr>
            <a:r>
              <a:rPr lang="en-GB" sz="1500" dirty="0">
                <a:effectLst/>
              </a:rPr>
              <a:t>Physical sexual behaviours- Sexual touching of others that may or may not be consensual                 </a:t>
            </a:r>
            <a:r>
              <a:rPr lang="en-GB" sz="1500" b="0" dirty="0">
                <a:effectLst/>
              </a:rPr>
              <a:t>Could relate to a previous partner</a:t>
            </a:r>
          </a:p>
          <a:p>
            <a:pPr marL="342900" indent="-342900">
              <a:lnSpc>
                <a:spcPct val="100000"/>
              </a:lnSpc>
              <a:spcBef>
                <a:spcPts val="0"/>
              </a:spcBef>
              <a:buFont typeface="+mj-lt"/>
              <a:buAutoNum type="arabicPeriod"/>
            </a:pPr>
            <a:endParaRPr lang="en-GB" sz="1500" dirty="0">
              <a:effectLst/>
            </a:endParaRPr>
          </a:p>
          <a:p>
            <a:pPr marL="342900" indent="-342900">
              <a:lnSpc>
                <a:spcPct val="100000"/>
              </a:lnSpc>
              <a:spcBef>
                <a:spcPts val="0"/>
              </a:spcBef>
              <a:buFont typeface="+mj-lt"/>
              <a:buAutoNum type="arabicPeriod"/>
            </a:pPr>
            <a:r>
              <a:rPr lang="en-GB" sz="1500" dirty="0">
                <a:effectLst/>
              </a:rPr>
              <a:t>Non-consensual, overt physical sexual behaviours directed towards others that are a source of distress- Aggression, coercion, harassment, repeatedly unwanted approaches towards others                             </a:t>
            </a:r>
            <a:r>
              <a:rPr lang="en-GB" sz="1500" b="0" dirty="0">
                <a:effectLst/>
              </a:rPr>
              <a:t>May be an illegal act e.g. sexual assault, domestic violence</a:t>
            </a:r>
          </a:p>
          <a:p>
            <a:endParaRPr lang="en-US" dirty="0"/>
          </a:p>
        </p:txBody>
      </p:sp>
      <p:sp>
        <p:nvSpPr>
          <p:cNvPr id="10" name="TextBox 9">
            <a:extLst>
              <a:ext uri="{FF2B5EF4-FFF2-40B4-BE49-F238E27FC236}">
                <a16:creationId xmlns:a16="http://schemas.microsoft.com/office/drawing/2014/main" id="{634C9B86-FCE5-8F30-53B4-4C60D187CC19}"/>
              </a:ext>
            </a:extLst>
          </p:cNvPr>
          <p:cNvSpPr txBox="1"/>
          <p:nvPr/>
        </p:nvSpPr>
        <p:spPr>
          <a:xfrm>
            <a:off x="10034963" y="2171142"/>
            <a:ext cx="779381" cy="338554"/>
          </a:xfrm>
          <a:prstGeom prst="rect">
            <a:avLst/>
          </a:prstGeom>
          <a:noFill/>
        </p:spPr>
        <p:txBody>
          <a:bodyPr wrap="none" rtlCol="0">
            <a:spAutoFit/>
          </a:bodyPr>
          <a:lstStyle/>
          <a:p>
            <a:pPr algn="l"/>
            <a:r>
              <a:rPr lang="en-US" sz="1600" b="1" dirty="0">
                <a:solidFill>
                  <a:srgbClr val="5B5958"/>
                </a:solidFill>
              </a:rPr>
              <a:t>No risk</a:t>
            </a:r>
          </a:p>
        </p:txBody>
      </p:sp>
      <p:sp>
        <p:nvSpPr>
          <p:cNvPr id="11" name="TextBox 10">
            <a:extLst>
              <a:ext uri="{FF2B5EF4-FFF2-40B4-BE49-F238E27FC236}">
                <a16:creationId xmlns:a16="http://schemas.microsoft.com/office/drawing/2014/main" id="{44CBD37C-70B3-A0A3-FD47-01756AA27664}"/>
              </a:ext>
            </a:extLst>
          </p:cNvPr>
          <p:cNvSpPr txBox="1"/>
          <p:nvPr/>
        </p:nvSpPr>
        <p:spPr>
          <a:xfrm>
            <a:off x="10034963" y="2967553"/>
            <a:ext cx="883190" cy="338554"/>
          </a:xfrm>
          <a:prstGeom prst="rect">
            <a:avLst/>
          </a:prstGeom>
          <a:noFill/>
        </p:spPr>
        <p:txBody>
          <a:bodyPr wrap="none" rtlCol="0">
            <a:spAutoFit/>
          </a:bodyPr>
          <a:lstStyle/>
          <a:p>
            <a:pPr algn="l"/>
            <a:r>
              <a:rPr lang="en-US" sz="1600" b="1" dirty="0">
                <a:solidFill>
                  <a:srgbClr val="5B5958"/>
                </a:solidFill>
              </a:rPr>
              <a:t>Low risk</a:t>
            </a:r>
          </a:p>
        </p:txBody>
      </p:sp>
      <p:sp>
        <p:nvSpPr>
          <p:cNvPr id="12" name="TextBox 11">
            <a:extLst>
              <a:ext uri="{FF2B5EF4-FFF2-40B4-BE49-F238E27FC236}">
                <a16:creationId xmlns:a16="http://schemas.microsoft.com/office/drawing/2014/main" id="{DBC819AB-7C3A-FA75-7325-E27496CD93CC}"/>
              </a:ext>
            </a:extLst>
          </p:cNvPr>
          <p:cNvSpPr txBox="1"/>
          <p:nvPr/>
        </p:nvSpPr>
        <p:spPr>
          <a:xfrm>
            <a:off x="10034963" y="3714805"/>
            <a:ext cx="883190" cy="338554"/>
          </a:xfrm>
          <a:prstGeom prst="rect">
            <a:avLst/>
          </a:prstGeom>
          <a:noFill/>
        </p:spPr>
        <p:txBody>
          <a:bodyPr wrap="none" rtlCol="0">
            <a:spAutoFit/>
          </a:bodyPr>
          <a:lstStyle/>
          <a:p>
            <a:pPr algn="l"/>
            <a:r>
              <a:rPr lang="en-US" sz="1600" b="1" dirty="0">
                <a:solidFill>
                  <a:srgbClr val="5B5958"/>
                </a:solidFill>
              </a:rPr>
              <a:t>Low risk</a:t>
            </a:r>
          </a:p>
        </p:txBody>
      </p:sp>
      <p:sp>
        <p:nvSpPr>
          <p:cNvPr id="13" name="TextBox 12">
            <a:extLst>
              <a:ext uri="{FF2B5EF4-FFF2-40B4-BE49-F238E27FC236}">
                <a16:creationId xmlns:a16="http://schemas.microsoft.com/office/drawing/2014/main" id="{6F88A9D0-D1BD-3730-A35B-E623A9D231BC}"/>
              </a:ext>
            </a:extLst>
          </p:cNvPr>
          <p:cNvSpPr txBox="1"/>
          <p:nvPr/>
        </p:nvSpPr>
        <p:spPr>
          <a:xfrm>
            <a:off x="10034963" y="4393233"/>
            <a:ext cx="1376402" cy="338554"/>
          </a:xfrm>
          <a:prstGeom prst="rect">
            <a:avLst/>
          </a:prstGeom>
          <a:noFill/>
        </p:spPr>
        <p:txBody>
          <a:bodyPr wrap="none" rtlCol="0">
            <a:spAutoFit/>
          </a:bodyPr>
          <a:lstStyle/>
          <a:p>
            <a:pPr algn="l"/>
            <a:r>
              <a:rPr lang="en-US" sz="1600" b="1" dirty="0">
                <a:solidFill>
                  <a:srgbClr val="5B5958"/>
                </a:solidFill>
              </a:rPr>
              <a:t>Moderate risk</a:t>
            </a:r>
          </a:p>
        </p:txBody>
      </p:sp>
      <p:sp>
        <p:nvSpPr>
          <p:cNvPr id="14" name="TextBox 13">
            <a:extLst>
              <a:ext uri="{FF2B5EF4-FFF2-40B4-BE49-F238E27FC236}">
                <a16:creationId xmlns:a16="http://schemas.microsoft.com/office/drawing/2014/main" id="{F0AEF0C5-BDB5-2759-06C5-1EE438097FA5}"/>
              </a:ext>
            </a:extLst>
          </p:cNvPr>
          <p:cNvSpPr txBox="1"/>
          <p:nvPr/>
        </p:nvSpPr>
        <p:spPr>
          <a:xfrm>
            <a:off x="10034963" y="5085253"/>
            <a:ext cx="922047" cy="338554"/>
          </a:xfrm>
          <a:prstGeom prst="rect">
            <a:avLst/>
          </a:prstGeom>
          <a:noFill/>
        </p:spPr>
        <p:txBody>
          <a:bodyPr wrap="none" rtlCol="0">
            <a:spAutoFit/>
          </a:bodyPr>
          <a:lstStyle/>
          <a:p>
            <a:pPr algn="l"/>
            <a:r>
              <a:rPr lang="en-US" sz="1600" b="1" dirty="0">
                <a:solidFill>
                  <a:srgbClr val="5B5958"/>
                </a:solidFill>
              </a:rPr>
              <a:t>High risk</a:t>
            </a:r>
          </a:p>
        </p:txBody>
      </p:sp>
    </p:spTree>
    <p:extLst>
      <p:ext uri="{BB962C8B-B14F-4D97-AF65-F5344CB8AC3E}">
        <p14:creationId xmlns:p14="http://schemas.microsoft.com/office/powerpoint/2010/main" val="42194354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25297-7BEB-0AA2-FEBE-1CF6BD456DDD}"/>
              </a:ext>
            </a:extLst>
          </p:cNvPr>
          <p:cNvSpPr>
            <a:spLocks noGrp="1"/>
          </p:cNvSpPr>
          <p:nvPr>
            <p:ph type="title"/>
          </p:nvPr>
        </p:nvSpPr>
        <p:spPr/>
        <p:txBody>
          <a:bodyPr/>
          <a:lstStyle/>
          <a:p>
            <a:r>
              <a:rPr lang="en-GB" sz="4400" b="1" dirty="0">
                <a:latin typeface="Arial" panose="020B0604020202020204" pitchFamily="34" charset="0"/>
                <a:cs typeface="Arial" panose="020B0604020202020204" pitchFamily="34" charset="0"/>
              </a:rPr>
              <a:t>Responding to sexualised behaviour</a:t>
            </a:r>
            <a:endParaRPr lang="en-US" dirty="0"/>
          </a:p>
        </p:txBody>
      </p:sp>
      <p:sp>
        <p:nvSpPr>
          <p:cNvPr id="3" name="Content Placeholder 2">
            <a:extLst>
              <a:ext uri="{FF2B5EF4-FFF2-40B4-BE49-F238E27FC236}">
                <a16:creationId xmlns:a16="http://schemas.microsoft.com/office/drawing/2014/main" id="{C9F483F6-A07A-B2FC-78FC-875E49F7DD22}"/>
              </a:ext>
            </a:extLst>
          </p:cNvPr>
          <p:cNvSpPr>
            <a:spLocks noGrp="1"/>
          </p:cNvSpPr>
          <p:nvPr>
            <p:ph idx="1"/>
          </p:nvPr>
        </p:nvSpPr>
        <p:spPr>
          <a:xfrm>
            <a:off x="519546" y="1954212"/>
            <a:ext cx="10515600" cy="2177950"/>
          </a:xfrm>
        </p:spPr>
        <p:txBody>
          <a:bodyPr/>
          <a:lstStyle/>
          <a:p>
            <a:pPr marL="0" lvl="0" indent="0">
              <a:lnSpc>
                <a:spcPct val="100000"/>
              </a:lnSpc>
              <a:spcAft>
                <a:spcPts val="600"/>
              </a:spcAft>
              <a:buNone/>
            </a:pPr>
            <a:r>
              <a:rPr lang="en-GB" sz="1400" dirty="0">
                <a:solidFill>
                  <a:schemeClr val="accent1"/>
                </a:solidFill>
                <a:latin typeface="Arial" panose="020B0604020202020204" pitchFamily="34" charset="0"/>
                <a:cs typeface="Times New Roman" panose="02020603050405020304" pitchFamily="18" charset="0"/>
              </a:rPr>
              <a:t>Using the framework and the template provided as a worksheet, return to the previous case study example used and decide where it </a:t>
            </a:r>
            <a:r>
              <a:rPr lang="en-GB" sz="1400" b="1" dirty="0">
                <a:solidFill>
                  <a:schemeClr val="accent1"/>
                </a:solidFill>
                <a:latin typeface="Arial" panose="020B0604020202020204" pitchFamily="34" charset="0"/>
                <a:cs typeface="Times New Roman" panose="02020603050405020304" pitchFamily="18" charset="0"/>
              </a:rPr>
              <a:t>fits in terms of level of behaviour and risk </a:t>
            </a:r>
            <a:r>
              <a:rPr lang="en-GB" sz="1400" dirty="0">
                <a:solidFill>
                  <a:schemeClr val="accent1"/>
                </a:solidFill>
                <a:latin typeface="Arial" panose="020B0604020202020204" pitchFamily="34" charset="0"/>
                <a:cs typeface="Times New Roman" panose="02020603050405020304" pitchFamily="18" charset="0"/>
              </a:rPr>
              <a:t>and what </a:t>
            </a:r>
            <a:r>
              <a:rPr lang="en-GB" sz="1400" b="1" dirty="0">
                <a:solidFill>
                  <a:schemeClr val="accent1"/>
                </a:solidFill>
                <a:latin typeface="Arial" panose="020B0604020202020204" pitchFamily="34" charset="0"/>
                <a:cs typeface="Times New Roman" panose="02020603050405020304" pitchFamily="18" charset="0"/>
              </a:rPr>
              <a:t>action</a:t>
            </a:r>
            <a:r>
              <a:rPr lang="en-GB" sz="1400" dirty="0">
                <a:solidFill>
                  <a:schemeClr val="accent1"/>
                </a:solidFill>
                <a:latin typeface="Arial" panose="020B0604020202020204" pitchFamily="34" charset="0"/>
                <a:cs typeface="Times New Roman" panose="02020603050405020304" pitchFamily="18" charset="0"/>
              </a:rPr>
              <a:t> you may take. </a:t>
            </a:r>
          </a:p>
          <a:p>
            <a:pPr marL="0" lvl="0" indent="0">
              <a:lnSpc>
                <a:spcPct val="100000"/>
              </a:lnSpc>
              <a:spcAft>
                <a:spcPts val="600"/>
              </a:spcAft>
              <a:buNone/>
            </a:pPr>
            <a:r>
              <a:rPr lang="en-GB" sz="1400" dirty="0">
                <a:latin typeface="Arial" panose="020B0604020202020204" pitchFamily="34" charset="0"/>
                <a:cs typeface="Times New Roman" panose="02020603050405020304" pitchFamily="18" charset="0"/>
              </a:rPr>
              <a:t>If possible, involve the person in discussing and identifying the goals and explain the actions that will be taken. Involve relevant other people, such as family members/ others who support them, with the person’s agreement, so that there is consistency of approach</a:t>
            </a:r>
          </a:p>
          <a:p>
            <a:pPr marL="285750" indent="-285750">
              <a:lnSpc>
                <a:spcPct val="100000"/>
              </a:lnSpc>
              <a:spcAft>
                <a:spcPts val="600"/>
              </a:spcAft>
              <a:buFont typeface="Wingdings" pitchFamily="2" charset="2"/>
              <a:buChar char="§"/>
            </a:pPr>
            <a:r>
              <a:rPr lang="en-GB" sz="1400" b="0" dirty="0">
                <a:latin typeface="Arial" panose="020B0604020202020204" pitchFamily="34" charset="0"/>
                <a:cs typeface="Times New Roman" panose="02020603050405020304" pitchFamily="18" charset="0"/>
              </a:rPr>
              <a:t>Use risks assessments to manage risks between people, ensuring that the mix of people living together is appropriate/safe. If necessary, include reference to professional boundaries. Setting boundaries doesn’t mean being unfriendly, but it means clearly stating the role of staff in their life </a:t>
            </a:r>
          </a:p>
          <a:p>
            <a:endParaRPr lang="en-US" dirty="0"/>
          </a:p>
        </p:txBody>
      </p:sp>
      <p:sp>
        <p:nvSpPr>
          <p:cNvPr id="5" name="TextBox 4">
            <a:extLst>
              <a:ext uri="{FF2B5EF4-FFF2-40B4-BE49-F238E27FC236}">
                <a16:creationId xmlns:a16="http://schemas.microsoft.com/office/drawing/2014/main" id="{13917985-BA4F-E04B-503D-5058CD75AB2B}"/>
              </a:ext>
            </a:extLst>
          </p:cNvPr>
          <p:cNvSpPr txBox="1"/>
          <p:nvPr/>
        </p:nvSpPr>
        <p:spPr>
          <a:xfrm>
            <a:off x="519545" y="4132162"/>
            <a:ext cx="10515599" cy="523220"/>
          </a:xfrm>
          <a:prstGeom prst="rect">
            <a:avLst/>
          </a:prstGeom>
          <a:noFill/>
        </p:spPr>
        <p:txBody>
          <a:bodyPr wrap="square">
            <a:spAutoFit/>
          </a:bodyPr>
          <a:lstStyle/>
          <a:p>
            <a:pPr marL="285750" indent="-285750">
              <a:lnSpc>
                <a:spcPct val="100000"/>
              </a:lnSpc>
              <a:spcAft>
                <a:spcPts val="600"/>
              </a:spcAft>
              <a:buFont typeface="Wingdings" pitchFamily="2" charset="2"/>
              <a:buChar char="§"/>
            </a:pPr>
            <a:r>
              <a:rPr lang="en-GB" sz="1400" b="0" dirty="0">
                <a:solidFill>
                  <a:srgbClr val="5B5958"/>
                </a:solidFill>
                <a:latin typeface="Arial" panose="020B0604020202020204" pitchFamily="34" charset="0"/>
                <a:cs typeface="Times New Roman" panose="02020603050405020304" pitchFamily="18" charset="0"/>
              </a:rPr>
              <a:t>Think about other professionals/ services that may assist to meet their needs, such as counselling, medical practitioners, voluntary organisations</a:t>
            </a:r>
          </a:p>
        </p:txBody>
      </p:sp>
      <p:sp>
        <p:nvSpPr>
          <p:cNvPr id="7" name="TextBox 6">
            <a:extLst>
              <a:ext uri="{FF2B5EF4-FFF2-40B4-BE49-F238E27FC236}">
                <a16:creationId xmlns:a16="http://schemas.microsoft.com/office/drawing/2014/main" id="{7CB5B69F-98E9-29BC-9F52-2C588B371D49}"/>
              </a:ext>
            </a:extLst>
          </p:cNvPr>
          <p:cNvSpPr txBox="1"/>
          <p:nvPr/>
        </p:nvSpPr>
        <p:spPr>
          <a:xfrm>
            <a:off x="519544" y="4655382"/>
            <a:ext cx="10515599" cy="523220"/>
          </a:xfrm>
          <a:prstGeom prst="rect">
            <a:avLst/>
          </a:prstGeom>
          <a:noFill/>
        </p:spPr>
        <p:txBody>
          <a:bodyPr wrap="square">
            <a:spAutoFit/>
          </a:bodyPr>
          <a:lstStyle/>
          <a:p>
            <a:pPr marL="285750" indent="-285750">
              <a:lnSpc>
                <a:spcPct val="100000"/>
              </a:lnSpc>
              <a:spcAft>
                <a:spcPts val="600"/>
              </a:spcAft>
              <a:buFont typeface="Wingdings" pitchFamily="2" charset="2"/>
              <a:buChar char="§"/>
            </a:pPr>
            <a:r>
              <a:rPr lang="en-GB" sz="1400" b="0" dirty="0">
                <a:solidFill>
                  <a:srgbClr val="5B5958"/>
                </a:solidFill>
                <a:latin typeface="Arial" panose="020B0604020202020204" pitchFamily="34" charset="0"/>
                <a:cs typeface="Times New Roman" panose="02020603050405020304" pitchFamily="18" charset="0"/>
              </a:rPr>
              <a:t>Note their current understanding and knowledge. Offer information/ training to address gaps. Do not make assumptions about knowledge based on their age/experience</a:t>
            </a:r>
          </a:p>
        </p:txBody>
      </p:sp>
      <p:sp>
        <p:nvSpPr>
          <p:cNvPr id="9" name="TextBox 8">
            <a:extLst>
              <a:ext uri="{FF2B5EF4-FFF2-40B4-BE49-F238E27FC236}">
                <a16:creationId xmlns:a16="http://schemas.microsoft.com/office/drawing/2014/main" id="{674090B3-1BB8-5A0F-0F6F-E3210233FFBF}"/>
              </a:ext>
            </a:extLst>
          </p:cNvPr>
          <p:cNvSpPr txBox="1"/>
          <p:nvPr/>
        </p:nvSpPr>
        <p:spPr>
          <a:xfrm>
            <a:off x="519543" y="5217844"/>
            <a:ext cx="10515599" cy="523220"/>
          </a:xfrm>
          <a:prstGeom prst="rect">
            <a:avLst/>
          </a:prstGeom>
          <a:noFill/>
        </p:spPr>
        <p:txBody>
          <a:bodyPr wrap="square">
            <a:spAutoFit/>
          </a:bodyPr>
          <a:lstStyle/>
          <a:p>
            <a:pPr marL="285750" indent="-285750">
              <a:lnSpc>
                <a:spcPct val="100000"/>
              </a:lnSpc>
              <a:spcAft>
                <a:spcPts val="600"/>
              </a:spcAft>
              <a:buFont typeface="Wingdings" pitchFamily="2" charset="2"/>
              <a:buChar char="§"/>
            </a:pPr>
            <a:r>
              <a:rPr lang="en-GB" sz="1400" b="0" dirty="0">
                <a:solidFill>
                  <a:srgbClr val="5B5958"/>
                </a:solidFill>
                <a:latin typeface="Arial" panose="020B0604020202020204" pitchFamily="34" charset="0"/>
                <a:cs typeface="Times New Roman" panose="02020603050405020304" pitchFamily="18" charset="0"/>
              </a:rPr>
              <a:t>Consider all possible areas of intervention, be creative and aspirational e.g. environmental changes support arrangements, staff responses or new opportunities to learn and connect with others. </a:t>
            </a:r>
          </a:p>
        </p:txBody>
      </p:sp>
    </p:spTree>
    <p:extLst>
      <p:ext uri="{BB962C8B-B14F-4D97-AF65-F5344CB8AC3E}">
        <p14:creationId xmlns:p14="http://schemas.microsoft.com/office/powerpoint/2010/main" val="34677177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645C9D-A449-3DFD-8098-88EFBE512CAA}"/>
              </a:ext>
            </a:extLst>
          </p:cNvPr>
          <p:cNvSpPr>
            <a:spLocks noGrp="1"/>
          </p:cNvSpPr>
          <p:nvPr>
            <p:ph type="title"/>
          </p:nvPr>
        </p:nvSpPr>
        <p:spPr/>
        <p:txBody>
          <a:bodyPr/>
          <a:lstStyle/>
          <a:p>
            <a:r>
              <a:rPr lang="en-GB" sz="2800" b="1" dirty="0">
                <a:latin typeface="Arial" panose="020B0604020202020204" pitchFamily="34" charset="0"/>
                <a:cs typeface="Arial" panose="020B0604020202020204" pitchFamily="34" charset="0"/>
              </a:rPr>
              <a:t>Practical approaches to relationships and sexuality support</a:t>
            </a:r>
            <a:endParaRPr lang="en-US" sz="2800" dirty="0"/>
          </a:p>
        </p:txBody>
      </p:sp>
      <p:sp>
        <p:nvSpPr>
          <p:cNvPr id="12" name="Content Placeholder 10">
            <a:extLst>
              <a:ext uri="{FF2B5EF4-FFF2-40B4-BE49-F238E27FC236}">
                <a16:creationId xmlns:a16="http://schemas.microsoft.com/office/drawing/2014/main" id="{14A0D8E7-EA34-FF14-9A9B-716665722ADA}"/>
              </a:ext>
            </a:extLst>
          </p:cNvPr>
          <p:cNvSpPr>
            <a:spLocks noGrp="1"/>
          </p:cNvSpPr>
          <p:nvPr>
            <p:ph idx="1"/>
          </p:nvPr>
        </p:nvSpPr>
        <p:spPr>
          <a:xfrm>
            <a:off x="519546" y="2440876"/>
            <a:ext cx="11001894" cy="1287844"/>
          </a:xfrm>
          <a:ln w="19050">
            <a:solidFill>
              <a:srgbClr val="0098A0"/>
            </a:solidFill>
          </a:ln>
        </p:spPr>
        <p:txBody>
          <a:bodyPr lIns="180000" tIns="180000" rIns="180000" bIns="180000"/>
          <a:lstStyle/>
          <a:p>
            <a:pPr marL="0" indent="0">
              <a:lnSpc>
                <a:spcPct val="100000"/>
              </a:lnSpc>
              <a:buNone/>
            </a:pPr>
            <a:r>
              <a:rPr lang="en-GB" sz="2000" b="1" dirty="0">
                <a:solidFill>
                  <a:srgbClr val="0098A0"/>
                </a:solidFill>
                <a:latin typeface="Arial" panose="020B0604020202020204" pitchFamily="34" charset="0"/>
                <a:cs typeface="Arial" panose="020B0604020202020204" pitchFamily="34" charset="0"/>
              </a:rPr>
              <a:t>Aim</a:t>
            </a:r>
            <a:r>
              <a:rPr lang="en-GB" sz="2000" dirty="0">
                <a:solidFill>
                  <a:srgbClr val="0098A0"/>
                </a:solidFill>
                <a:latin typeface="Arial" panose="020B0604020202020204" pitchFamily="34" charset="0"/>
                <a:cs typeface="Arial" panose="020B0604020202020204" pitchFamily="34" charset="0"/>
              </a:rPr>
              <a:t>: </a:t>
            </a:r>
            <a:r>
              <a:rPr lang="en-GB" sz="2000" b="0" dirty="0">
                <a:latin typeface="Arial" panose="020B0604020202020204" pitchFamily="34" charset="0"/>
                <a:cs typeface="Arial" panose="020B0604020202020204" pitchFamily="34" charset="0"/>
              </a:rPr>
              <a:t>To understand how best to communicate and provide information, to understand how to work positively with families and how to develop an organisational culture that supports sex and relationships work. </a:t>
            </a:r>
            <a:endParaRPr lang="en-GB" sz="2000" b="0" dirty="0">
              <a:solidFill>
                <a:srgbClr val="5B5958"/>
              </a:solidFill>
              <a:latin typeface="Arial" panose="020B0604020202020204" pitchFamily="34" charset="0"/>
              <a:cs typeface="Arial" panose="020B0604020202020204" pitchFamily="34" charset="0"/>
            </a:endParaRPr>
          </a:p>
        </p:txBody>
      </p:sp>
      <p:sp>
        <p:nvSpPr>
          <p:cNvPr id="13" name="Content Placeholder 10">
            <a:extLst>
              <a:ext uri="{FF2B5EF4-FFF2-40B4-BE49-F238E27FC236}">
                <a16:creationId xmlns:a16="http://schemas.microsoft.com/office/drawing/2014/main" id="{DBDA9F05-F5B2-C629-2AAB-ECAB1DB27345}"/>
              </a:ext>
            </a:extLst>
          </p:cNvPr>
          <p:cNvSpPr txBox="1">
            <a:spLocks/>
          </p:cNvSpPr>
          <p:nvPr/>
        </p:nvSpPr>
        <p:spPr>
          <a:xfrm>
            <a:off x="519546" y="3896400"/>
            <a:ext cx="11001894" cy="1965920"/>
          </a:xfrm>
          <a:prstGeom prst="rect">
            <a:avLst/>
          </a:prstGeom>
          <a:ln w="19050">
            <a:solidFill>
              <a:srgbClr val="0098A0"/>
            </a:solidFill>
          </a:ln>
        </p:spPr>
        <p:txBody>
          <a:bodyPr lIns="180000" tIns="180000" rIns="180000" bIns="180000"/>
          <a:lstStyle>
            <a:lvl1pPr marL="0" indent="0" algn="l" defTabSz="914400" rtl="0" eaLnBrk="1" latinLnBrk="0" hangingPunct="1">
              <a:lnSpc>
                <a:spcPct val="90000"/>
              </a:lnSpc>
              <a:spcBef>
                <a:spcPts val="1000"/>
              </a:spcBef>
              <a:buFont typeface="Arial" panose="020B0604020202020204" pitchFamily="34" charset="0"/>
              <a:buNone/>
              <a:defRPr sz="2800" b="1" kern="1200">
                <a:solidFill>
                  <a:srgbClr val="5B59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GB" sz="1600" b="1" dirty="0">
                <a:solidFill>
                  <a:srgbClr val="0098A0"/>
                </a:solidFill>
                <a:latin typeface="Arial" panose="020B0604020202020204" pitchFamily="34" charset="0"/>
                <a:cs typeface="Arial" panose="020B0604020202020204" pitchFamily="34" charset="0"/>
              </a:rPr>
              <a:t>Learning outcomes:</a:t>
            </a:r>
          </a:p>
          <a:p>
            <a:pPr marL="342900" lvl="0" indent="-342900">
              <a:lnSpc>
                <a:spcPct val="115000"/>
              </a:lnSpc>
              <a:spcBef>
                <a:spcPts val="0"/>
              </a:spcBef>
              <a:buFont typeface="Wingdings" panose="05000000000000000000" pitchFamily="2" charset="2"/>
              <a:buChar char=""/>
            </a:pPr>
            <a:r>
              <a:rPr lang="en-GB" sz="1600" b="0" dirty="0">
                <a:effectLst/>
                <a:latin typeface="Arial" panose="020B0604020202020204" pitchFamily="34" charset="0"/>
                <a:ea typeface="Times New Roman" panose="02020603050405020304" pitchFamily="18" charset="0"/>
                <a:cs typeface="Times New Roman" panose="02020603050405020304" pitchFamily="18" charset="0"/>
              </a:rPr>
              <a:t>Have an awareness that everyone has the right to information and/or education surrounding sex and relationships </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Bef>
                <a:spcPts val="0"/>
              </a:spcBef>
              <a:buFont typeface="Wingdings" panose="05000000000000000000" pitchFamily="2" charset="2"/>
              <a:buChar char=""/>
            </a:pPr>
            <a:r>
              <a:rPr lang="en-GB" sz="1600" b="0" dirty="0">
                <a:effectLst/>
                <a:latin typeface="Arial" panose="020B0604020202020204" pitchFamily="34" charset="0"/>
                <a:ea typeface="Times New Roman" panose="02020603050405020304" pitchFamily="18" charset="0"/>
                <a:cs typeface="Times New Roman" panose="02020603050405020304" pitchFamily="18" charset="0"/>
              </a:rPr>
              <a:t>Understand how you should approach discussing sex and relationships with the people you support and their relatives</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Bef>
                <a:spcPts val="0"/>
              </a:spcBef>
              <a:buFont typeface="Wingdings" panose="05000000000000000000" pitchFamily="2" charset="2"/>
              <a:buChar char=""/>
            </a:pPr>
            <a:r>
              <a:rPr lang="en-GB" sz="1600" b="0" dirty="0">
                <a:effectLst/>
                <a:latin typeface="Arial" panose="020B0604020202020204" pitchFamily="34" charset="0"/>
                <a:ea typeface="Times New Roman" panose="02020603050405020304" pitchFamily="18" charset="0"/>
                <a:cs typeface="Times New Roman" panose="02020603050405020304" pitchFamily="18" charset="0"/>
              </a:rPr>
              <a:t>Be able to identify the challenges faced by family members in dealing with relationships and sexuality issues</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15000"/>
              </a:lnSpc>
              <a:spcBef>
                <a:spcPts val="0"/>
              </a:spcBef>
              <a:spcAft>
                <a:spcPts val="800"/>
              </a:spcAft>
              <a:buFont typeface="Wingdings" panose="05000000000000000000" pitchFamily="2" charset="2"/>
              <a:buChar char=""/>
            </a:pPr>
            <a:r>
              <a:rPr lang="en-GB" sz="1600" b="0" dirty="0">
                <a:effectLst/>
                <a:latin typeface="Arial" panose="020B0604020202020204" pitchFamily="34" charset="0"/>
                <a:ea typeface="Times New Roman" panose="02020603050405020304" pitchFamily="18" charset="0"/>
                <a:cs typeface="Times New Roman" panose="02020603050405020304" pitchFamily="18" charset="0"/>
              </a:rPr>
              <a:t>Be aware of key areas of information and/or education required to promote healthy relationships </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pPr>
            <a:endParaRPr lang="en-GB" sz="2000" b="0" dirty="0"/>
          </a:p>
        </p:txBody>
      </p:sp>
    </p:spTree>
    <p:extLst>
      <p:ext uri="{BB962C8B-B14F-4D97-AF65-F5344CB8AC3E}">
        <p14:creationId xmlns:p14="http://schemas.microsoft.com/office/powerpoint/2010/main" val="20819310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8D86FC-9645-1DFD-0012-03C4C5A68FB4}"/>
              </a:ext>
            </a:extLst>
          </p:cNvPr>
          <p:cNvSpPr>
            <a:spLocks noGrp="1"/>
          </p:cNvSpPr>
          <p:nvPr>
            <p:ph type="title"/>
          </p:nvPr>
        </p:nvSpPr>
        <p:spPr/>
        <p:txBody>
          <a:bodyPr/>
          <a:lstStyle/>
          <a:p>
            <a:r>
              <a:rPr lang="en-GB" sz="4400" b="1" dirty="0">
                <a:latin typeface="Arial" panose="020B0604020202020204" pitchFamily="34" charset="0"/>
                <a:cs typeface="Arial" panose="020B0604020202020204" pitchFamily="34" charset="0"/>
              </a:rPr>
              <a:t>Top tips to support conversations about relationships and sex</a:t>
            </a:r>
            <a:endParaRPr lang="en-US" dirty="0"/>
          </a:p>
        </p:txBody>
      </p:sp>
      <p:sp>
        <p:nvSpPr>
          <p:cNvPr id="5" name="Content Placeholder 4">
            <a:extLst>
              <a:ext uri="{FF2B5EF4-FFF2-40B4-BE49-F238E27FC236}">
                <a16:creationId xmlns:a16="http://schemas.microsoft.com/office/drawing/2014/main" id="{4EEE821A-8F0F-5FCA-1264-886754746297}"/>
              </a:ext>
            </a:extLst>
          </p:cNvPr>
          <p:cNvSpPr>
            <a:spLocks noGrp="1"/>
          </p:cNvSpPr>
          <p:nvPr>
            <p:ph idx="1"/>
          </p:nvPr>
        </p:nvSpPr>
        <p:spPr>
          <a:xfrm>
            <a:off x="519546" y="2704450"/>
            <a:ext cx="10515600" cy="397304"/>
          </a:xfrm>
        </p:spPr>
        <p:txBody>
          <a:bodyPr/>
          <a:lstStyle/>
          <a:p>
            <a:pPr marL="285750" lvl="0" indent="-285750">
              <a:lnSpc>
                <a:spcPct val="100000"/>
              </a:lnSpc>
              <a:spcBef>
                <a:spcPts val="0"/>
              </a:spcBef>
              <a:spcAft>
                <a:spcPts val="600"/>
              </a:spcAft>
              <a:buFont typeface="Wingdings" pitchFamily="2" charset="2"/>
              <a:buChar char="§"/>
            </a:pPr>
            <a:r>
              <a:rPr lang="en-GB" sz="1600" b="1" dirty="0">
                <a:latin typeface="Arial" panose="020B0604020202020204" pitchFamily="34" charset="0"/>
                <a:cs typeface="Times New Roman" panose="02020603050405020304" pitchFamily="18" charset="0"/>
              </a:rPr>
              <a:t>Avoid assumptions</a:t>
            </a:r>
            <a:endParaRPr lang="en-GB" sz="1600" dirty="0">
              <a:latin typeface="Arial" panose="020B0604020202020204" pitchFamily="34" charset="0"/>
              <a:cs typeface="Times New Roman" panose="02020603050405020304" pitchFamily="18" charset="0"/>
            </a:endParaRPr>
          </a:p>
          <a:p>
            <a:endParaRPr lang="en-US" dirty="0"/>
          </a:p>
        </p:txBody>
      </p:sp>
      <p:pic>
        <p:nvPicPr>
          <p:cNvPr id="6" name="Picture 5">
            <a:extLst>
              <a:ext uri="{FF2B5EF4-FFF2-40B4-BE49-F238E27FC236}">
                <a16:creationId xmlns:a16="http://schemas.microsoft.com/office/drawing/2014/main" id="{B3641E36-27EC-3F40-F062-765794A281DF}"/>
              </a:ext>
            </a:extLst>
          </p:cNvPr>
          <p:cNvPicPr>
            <a:picLocks noChangeAspect="1"/>
          </p:cNvPicPr>
          <p:nvPr/>
        </p:nvPicPr>
        <p:blipFill>
          <a:blip r:embed="rId2"/>
          <a:stretch>
            <a:fillRect/>
          </a:stretch>
        </p:blipFill>
        <p:spPr>
          <a:xfrm>
            <a:off x="8026516" y="2470136"/>
            <a:ext cx="2517537" cy="3343290"/>
          </a:xfrm>
          <a:prstGeom prst="rect">
            <a:avLst/>
          </a:prstGeom>
        </p:spPr>
      </p:pic>
      <p:sp>
        <p:nvSpPr>
          <p:cNvPr id="8" name="TextBox 7">
            <a:extLst>
              <a:ext uri="{FF2B5EF4-FFF2-40B4-BE49-F238E27FC236}">
                <a16:creationId xmlns:a16="http://schemas.microsoft.com/office/drawing/2014/main" id="{986CD262-748C-1EEC-4939-7C6BF2351F76}"/>
              </a:ext>
            </a:extLst>
          </p:cNvPr>
          <p:cNvSpPr txBox="1"/>
          <p:nvPr/>
        </p:nvSpPr>
        <p:spPr>
          <a:xfrm>
            <a:off x="519546" y="3031598"/>
            <a:ext cx="6099858" cy="338554"/>
          </a:xfrm>
          <a:prstGeom prst="rect">
            <a:avLst/>
          </a:prstGeom>
          <a:noFill/>
        </p:spPr>
        <p:txBody>
          <a:bodyPr wrap="square">
            <a:spAutoFit/>
          </a:bodyPr>
          <a:lstStyle/>
          <a:p>
            <a:pPr marL="285750" lvl="0" indent="-285750">
              <a:lnSpc>
                <a:spcPct val="100000"/>
              </a:lnSpc>
              <a:spcBef>
                <a:spcPts val="0"/>
              </a:spcBef>
              <a:spcAft>
                <a:spcPts val="600"/>
              </a:spcAft>
              <a:buFont typeface="Wingdings" pitchFamily="2" charset="2"/>
              <a:buChar char="§"/>
            </a:pPr>
            <a:r>
              <a:rPr lang="en-GB" sz="1600" b="1" dirty="0">
                <a:solidFill>
                  <a:srgbClr val="5B5958"/>
                </a:solidFill>
                <a:latin typeface="Arial" panose="020B0604020202020204" pitchFamily="34" charset="0"/>
                <a:cs typeface="Times New Roman" panose="02020603050405020304" pitchFamily="18" charset="0"/>
              </a:rPr>
              <a:t>Be proactive in introducing the topic</a:t>
            </a:r>
          </a:p>
        </p:txBody>
      </p:sp>
      <p:sp>
        <p:nvSpPr>
          <p:cNvPr id="10" name="TextBox 9">
            <a:extLst>
              <a:ext uri="{FF2B5EF4-FFF2-40B4-BE49-F238E27FC236}">
                <a16:creationId xmlns:a16="http://schemas.microsoft.com/office/drawing/2014/main" id="{B0CE3CBB-B921-5F3B-F84F-A2D8CFDFFD91}"/>
              </a:ext>
            </a:extLst>
          </p:cNvPr>
          <p:cNvSpPr txBox="1"/>
          <p:nvPr/>
        </p:nvSpPr>
        <p:spPr>
          <a:xfrm>
            <a:off x="519546" y="3370152"/>
            <a:ext cx="6099858" cy="338554"/>
          </a:xfrm>
          <a:prstGeom prst="rect">
            <a:avLst/>
          </a:prstGeom>
          <a:noFill/>
        </p:spPr>
        <p:txBody>
          <a:bodyPr wrap="square">
            <a:spAutoFit/>
          </a:bodyPr>
          <a:lstStyle/>
          <a:p>
            <a:pPr marL="285750" lvl="0" indent="-285750">
              <a:lnSpc>
                <a:spcPct val="100000"/>
              </a:lnSpc>
              <a:spcBef>
                <a:spcPts val="0"/>
              </a:spcBef>
              <a:spcAft>
                <a:spcPts val="600"/>
              </a:spcAft>
              <a:buFont typeface="Wingdings" pitchFamily="2" charset="2"/>
              <a:buChar char="§"/>
            </a:pPr>
            <a:r>
              <a:rPr lang="en-GB" sz="1600" b="1" dirty="0">
                <a:solidFill>
                  <a:srgbClr val="5B5958"/>
                </a:solidFill>
                <a:latin typeface="Arial" panose="020B0604020202020204" pitchFamily="34" charset="0"/>
                <a:cs typeface="Times New Roman" panose="02020603050405020304" pitchFamily="18" charset="0"/>
              </a:rPr>
              <a:t>Use inclusive, person-centred language</a:t>
            </a:r>
            <a:endParaRPr lang="en-GB" sz="1600" dirty="0">
              <a:solidFill>
                <a:srgbClr val="5B5958"/>
              </a:solidFill>
              <a:latin typeface="Arial" panose="020B060402020202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A8A5F2AF-DD41-6B50-EB9D-6EB7E5D32D30}"/>
              </a:ext>
            </a:extLst>
          </p:cNvPr>
          <p:cNvSpPr txBox="1"/>
          <p:nvPr/>
        </p:nvSpPr>
        <p:spPr>
          <a:xfrm>
            <a:off x="519546" y="3708706"/>
            <a:ext cx="6099858" cy="338554"/>
          </a:xfrm>
          <a:prstGeom prst="rect">
            <a:avLst/>
          </a:prstGeom>
          <a:noFill/>
        </p:spPr>
        <p:txBody>
          <a:bodyPr wrap="square">
            <a:spAutoFit/>
          </a:bodyPr>
          <a:lstStyle/>
          <a:p>
            <a:pPr marL="285750" lvl="0" indent="-285750">
              <a:lnSpc>
                <a:spcPct val="100000"/>
              </a:lnSpc>
              <a:spcBef>
                <a:spcPts val="0"/>
              </a:spcBef>
              <a:spcAft>
                <a:spcPts val="600"/>
              </a:spcAft>
              <a:buFont typeface="Wingdings" pitchFamily="2" charset="2"/>
              <a:buChar char="§"/>
            </a:pPr>
            <a:r>
              <a:rPr lang="en-GB" sz="1600" b="1" dirty="0">
                <a:solidFill>
                  <a:srgbClr val="5B5958"/>
                </a:solidFill>
                <a:latin typeface="Arial" panose="020B0604020202020204" pitchFamily="34" charset="0"/>
                <a:cs typeface="Times New Roman" panose="02020603050405020304" pitchFamily="18" charset="0"/>
              </a:rPr>
              <a:t>Use open ended questions</a:t>
            </a:r>
          </a:p>
        </p:txBody>
      </p:sp>
      <p:sp>
        <p:nvSpPr>
          <p:cNvPr id="14" name="TextBox 13">
            <a:extLst>
              <a:ext uri="{FF2B5EF4-FFF2-40B4-BE49-F238E27FC236}">
                <a16:creationId xmlns:a16="http://schemas.microsoft.com/office/drawing/2014/main" id="{A4ECE692-56BA-07DC-BB6C-FC3D33DF3947}"/>
              </a:ext>
            </a:extLst>
          </p:cNvPr>
          <p:cNvSpPr txBox="1"/>
          <p:nvPr/>
        </p:nvSpPr>
        <p:spPr>
          <a:xfrm>
            <a:off x="519546" y="4047260"/>
            <a:ext cx="6099858" cy="338554"/>
          </a:xfrm>
          <a:prstGeom prst="rect">
            <a:avLst/>
          </a:prstGeom>
          <a:noFill/>
        </p:spPr>
        <p:txBody>
          <a:bodyPr wrap="square">
            <a:spAutoFit/>
          </a:bodyPr>
          <a:lstStyle/>
          <a:p>
            <a:pPr marL="285750" lvl="0" indent="-285750">
              <a:lnSpc>
                <a:spcPct val="100000"/>
              </a:lnSpc>
              <a:spcBef>
                <a:spcPts val="0"/>
              </a:spcBef>
              <a:spcAft>
                <a:spcPts val="600"/>
              </a:spcAft>
              <a:buFont typeface="Wingdings" pitchFamily="2" charset="2"/>
              <a:buChar char="§"/>
            </a:pPr>
            <a:r>
              <a:rPr lang="en-GB" sz="1600" b="1" dirty="0">
                <a:solidFill>
                  <a:srgbClr val="5B5958"/>
                </a:solidFill>
                <a:latin typeface="Arial" panose="020B0604020202020204" pitchFamily="34" charset="0"/>
                <a:cs typeface="Times New Roman" panose="02020603050405020304" pitchFamily="18" charset="0"/>
              </a:rPr>
              <a:t>Consider the person’s cultural and religion background</a:t>
            </a:r>
            <a:endParaRPr lang="en-GB" sz="1600" dirty="0">
              <a:solidFill>
                <a:srgbClr val="5B5958"/>
              </a:solidFill>
              <a:latin typeface="Arial" panose="020B060402020202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BBF1FDF5-42DD-B0FB-C076-935638027FA8}"/>
              </a:ext>
            </a:extLst>
          </p:cNvPr>
          <p:cNvSpPr txBox="1"/>
          <p:nvPr/>
        </p:nvSpPr>
        <p:spPr>
          <a:xfrm>
            <a:off x="519546" y="4385814"/>
            <a:ext cx="6099858" cy="338554"/>
          </a:xfrm>
          <a:prstGeom prst="rect">
            <a:avLst/>
          </a:prstGeom>
          <a:noFill/>
        </p:spPr>
        <p:txBody>
          <a:bodyPr wrap="square">
            <a:spAutoFit/>
          </a:bodyPr>
          <a:lstStyle/>
          <a:p>
            <a:pPr marL="285750" indent="-285750">
              <a:lnSpc>
                <a:spcPct val="100000"/>
              </a:lnSpc>
              <a:spcBef>
                <a:spcPts val="0"/>
              </a:spcBef>
              <a:spcAft>
                <a:spcPts val="800"/>
              </a:spcAft>
              <a:buFont typeface="Wingdings" pitchFamily="2" charset="2"/>
              <a:buChar char="§"/>
            </a:pPr>
            <a:r>
              <a:rPr lang="en-GB" sz="1600" b="1" dirty="0">
                <a:solidFill>
                  <a:srgbClr val="5B5958"/>
                </a:solidFill>
                <a:latin typeface="Arial" panose="020B0604020202020204" pitchFamily="34" charset="0"/>
                <a:cs typeface="Times New Roman" panose="02020603050405020304" pitchFamily="18" charset="0"/>
              </a:rPr>
              <a:t>Provide accessible information</a:t>
            </a:r>
          </a:p>
        </p:txBody>
      </p:sp>
      <p:sp>
        <p:nvSpPr>
          <p:cNvPr id="18" name="TextBox 17">
            <a:extLst>
              <a:ext uri="{FF2B5EF4-FFF2-40B4-BE49-F238E27FC236}">
                <a16:creationId xmlns:a16="http://schemas.microsoft.com/office/drawing/2014/main" id="{ADFC5E13-1EE4-ED86-81D6-3F66920DF219}"/>
              </a:ext>
            </a:extLst>
          </p:cNvPr>
          <p:cNvSpPr txBox="1"/>
          <p:nvPr/>
        </p:nvSpPr>
        <p:spPr>
          <a:xfrm>
            <a:off x="519546" y="4684912"/>
            <a:ext cx="6099858" cy="338554"/>
          </a:xfrm>
          <a:prstGeom prst="rect">
            <a:avLst/>
          </a:prstGeom>
          <a:noFill/>
        </p:spPr>
        <p:txBody>
          <a:bodyPr wrap="square">
            <a:spAutoFit/>
          </a:bodyPr>
          <a:lstStyle/>
          <a:p>
            <a:pPr marL="285750" indent="-285750">
              <a:lnSpc>
                <a:spcPct val="100000"/>
              </a:lnSpc>
              <a:spcBef>
                <a:spcPts val="0"/>
              </a:spcBef>
              <a:spcAft>
                <a:spcPts val="800"/>
              </a:spcAft>
              <a:buFont typeface="Wingdings" pitchFamily="2" charset="2"/>
              <a:buChar char="§"/>
            </a:pPr>
            <a:r>
              <a:rPr lang="en-GB" sz="1600" b="1" dirty="0">
                <a:solidFill>
                  <a:srgbClr val="5B5958"/>
                </a:solidFill>
                <a:latin typeface="Arial" panose="020B0604020202020204" pitchFamily="34" charset="0"/>
                <a:cs typeface="Times New Roman" panose="02020603050405020304" pitchFamily="18" charset="0"/>
              </a:rPr>
              <a:t>Be trauma informed</a:t>
            </a:r>
          </a:p>
        </p:txBody>
      </p:sp>
      <p:sp>
        <p:nvSpPr>
          <p:cNvPr id="20" name="TextBox 19">
            <a:extLst>
              <a:ext uri="{FF2B5EF4-FFF2-40B4-BE49-F238E27FC236}">
                <a16:creationId xmlns:a16="http://schemas.microsoft.com/office/drawing/2014/main" id="{DADDF44A-636A-1825-089B-5ED3A1B8FFA4}"/>
              </a:ext>
            </a:extLst>
          </p:cNvPr>
          <p:cNvSpPr txBox="1"/>
          <p:nvPr/>
        </p:nvSpPr>
        <p:spPr>
          <a:xfrm>
            <a:off x="519546" y="4992766"/>
            <a:ext cx="6099858" cy="338554"/>
          </a:xfrm>
          <a:prstGeom prst="rect">
            <a:avLst/>
          </a:prstGeom>
          <a:noFill/>
        </p:spPr>
        <p:txBody>
          <a:bodyPr wrap="square">
            <a:spAutoFit/>
          </a:bodyPr>
          <a:lstStyle/>
          <a:p>
            <a:pPr marL="285750" indent="-285750">
              <a:lnSpc>
                <a:spcPct val="100000"/>
              </a:lnSpc>
              <a:spcBef>
                <a:spcPts val="0"/>
              </a:spcBef>
              <a:spcAft>
                <a:spcPts val="800"/>
              </a:spcAft>
              <a:buFont typeface="Wingdings" pitchFamily="2" charset="2"/>
              <a:buChar char="§"/>
            </a:pPr>
            <a:r>
              <a:rPr lang="en-GB" sz="1600" b="1" dirty="0">
                <a:solidFill>
                  <a:srgbClr val="5B5958"/>
                </a:solidFill>
                <a:latin typeface="Arial" panose="020B0604020202020204" pitchFamily="34" charset="0"/>
                <a:cs typeface="Times New Roman" panose="02020603050405020304" pitchFamily="18" charset="0"/>
              </a:rPr>
              <a:t>Plan ahead</a:t>
            </a:r>
            <a:endParaRPr lang="en-GB" sz="1600" dirty="0">
              <a:solidFill>
                <a:srgbClr val="5B5958"/>
              </a:solidFill>
              <a:latin typeface="Arial" panose="020B060402020202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BA4A0A72-BA3F-7367-1487-99AD1233F908}"/>
              </a:ext>
            </a:extLst>
          </p:cNvPr>
          <p:cNvSpPr txBox="1"/>
          <p:nvPr/>
        </p:nvSpPr>
        <p:spPr>
          <a:xfrm>
            <a:off x="519546" y="5291864"/>
            <a:ext cx="6099858" cy="338554"/>
          </a:xfrm>
          <a:prstGeom prst="rect">
            <a:avLst/>
          </a:prstGeom>
          <a:noFill/>
        </p:spPr>
        <p:txBody>
          <a:bodyPr wrap="square">
            <a:spAutoFit/>
          </a:bodyPr>
          <a:lstStyle/>
          <a:p>
            <a:pPr marL="285750" indent="-285750">
              <a:lnSpc>
                <a:spcPct val="100000"/>
              </a:lnSpc>
              <a:spcBef>
                <a:spcPts val="0"/>
              </a:spcBef>
              <a:spcAft>
                <a:spcPts val="800"/>
              </a:spcAft>
              <a:buFont typeface="Wingdings" pitchFamily="2" charset="2"/>
              <a:buChar char="§"/>
            </a:pPr>
            <a:r>
              <a:rPr lang="en-GB" sz="1600" b="1" dirty="0">
                <a:solidFill>
                  <a:srgbClr val="5B5958"/>
                </a:solidFill>
                <a:latin typeface="Arial" panose="020B0604020202020204" pitchFamily="34" charset="0"/>
                <a:cs typeface="Times New Roman" panose="02020603050405020304" pitchFamily="18" charset="0"/>
              </a:rPr>
              <a:t>Respect aspirations</a:t>
            </a:r>
            <a:endParaRPr lang="en-GB" sz="1600" dirty="0">
              <a:solidFill>
                <a:srgbClr val="5B5958"/>
              </a:solidFill>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00148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p:bldP spid="10" grpId="0"/>
      <p:bldP spid="12" grpId="0"/>
      <p:bldP spid="16" grpId="0"/>
      <p:bldP spid="18" grpId="0"/>
      <p:bldP spid="20" grpId="0"/>
      <p:bldP spid="2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766FC-6929-6E9F-CD1C-6E1AC8F08FB9}"/>
              </a:ext>
            </a:extLst>
          </p:cNvPr>
          <p:cNvSpPr>
            <a:spLocks noGrp="1"/>
          </p:cNvSpPr>
          <p:nvPr>
            <p:ph type="title"/>
          </p:nvPr>
        </p:nvSpPr>
        <p:spPr/>
        <p:txBody>
          <a:bodyPr/>
          <a:lstStyle/>
          <a:p>
            <a:r>
              <a:rPr lang="en-GB" sz="4400" dirty="0">
                <a:latin typeface="Arial" panose="020B0604020202020204" pitchFamily="34" charset="0"/>
              </a:rPr>
              <a:t>The Better Model (Mick et al 2007) </a:t>
            </a:r>
            <a:br>
              <a:rPr lang="en-GB" sz="4400" dirty="0">
                <a:latin typeface="Arial" panose="020B0604020202020204" pitchFamily="34" charset="0"/>
              </a:rPr>
            </a:br>
            <a:r>
              <a:rPr lang="en-GB" sz="2000" dirty="0">
                <a:solidFill>
                  <a:srgbClr val="5B5958"/>
                </a:solidFill>
                <a:latin typeface="Arial" panose="020B0604020202020204" pitchFamily="34" charset="0"/>
              </a:rPr>
              <a:t>A structured framework that can be used to assist social care workers </a:t>
            </a:r>
            <a:br>
              <a:rPr lang="en-GB" sz="2000" dirty="0">
                <a:solidFill>
                  <a:srgbClr val="5B5958"/>
                </a:solidFill>
                <a:latin typeface="Arial" panose="020B0604020202020204" pitchFamily="34" charset="0"/>
              </a:rPr>
            </a:br>
            <a:r>
              <a:rPr lang="en-GB" sz="2000" dirty="0">
                <a:solidFill>
                  <a:srgbClr val="5B5958"/>
                </a:solidFill>
                <a:latin typeface="Arial" panose="020B0604020202020204" pitchFamily="34" charset="0"/>
              </a:rPr>
              <a:t>to have the conversation and provide support and information.</a:t>
            </a:r>
            <a:br>
              <a:rPr lang="en-GB" sz="2400" dirty="0">
                <a:solidFill>
                  <a:srgbClr val="5B5958"/>
                </a:solidFill>
                <a:latin typeface="Arial" panose="020B0604020202020204" pitchFamily="34" charset="0"/>
              </a:rPr>
            </a:br>
            <a:br>
              <a:rPr lang="en-GB" b="1" dirty="0">
                <a:solidFill>
                  <a:srgbClr val="5B5958"/>
                </a:solidFill>
                <a:latin typeface="Arial" panose="020B0604020202020204" pitchFamily="34" charset="0"/>
                <a:cs typeface="Arial" panose="020B0604020202020204" pitchFamily="34" charset="0"/>
              </a:rPr>
            </a:br>
            <a:r>
              <a:rPr lang="en-GB" b="1" dirty="0">
                <a:solidFill>
                  <a:srgbClr val="5B5958"/>
                </a:solidFill>
                <a:latin typeface="Arial" panose="020B0604020202020204" pitchFamily="34" charset="0"/>
                <a:cs typeface="Arial" panose="020B0604020202020204" pitchFamily="34" charset="0"/>
              </a:rPr>
              <a:t> </a:t>
            </a:r>
            <a:endParaRPr lang="en-US" dirty="0">
              <a:solidFill>
                <a:srgbClr val="5B5958"/>
              </a:solidFill>
            </a:endParaRPr>
          </a:p>
        </p:txBody>
      </p:sp>
      <p:sp>
        <p:nvSpPr>
          <p:cNvPr id="6" name="TextBox 5">
            <a:extLst>
              <a:ext uri="{FF2B5EF4-FFF2-40B4-BE49-F238E27FC236}">
                <a16:creationId xmlns:a16="http://schemas.microsoft.com/office/drawing/2014/main" id="{6451977B-29EE-E85E-48CE-F87A3A57DDB8}"/>
              </a:ext>
            </a:extLst>
          </p:cNvPr>
          <p:cNvSpPr txBox="1"/>
          <p:nvPr/>
        </p:nvSpPr>
        <p:spPr>
          <a:xfrm>
            <a:off x="519545" y="2512708"/>
            <a:ext cx="9162935" cy="3514745"/>
          </a:xfrm>
          <a:prstGeom prst="rect">
            <a:avLst/>
          </a:prstGeom>
          <a:noFill/>
        </p:spPr>
        <p:txBody>
          <a:bodyPr wrap="square">
            <a:spAutoFit/>
          </a:bodyPr>
          <a:lstStyle/>
          <a:p>
            <a:pPr marL="0" algn="l" rtl="0" eaLnBrk="1" fontAlgn="t" latinLnBrk="0" hangingPunct="1">
              <a:lnSpc>
                <a:spcPct val="115000"/>
              </a:lnSpc>
              <a:spcBef>
                <a:spcPts val="0"/>
              </a:spcBef>
              <a:spcAft>
                <a:spcPts val="800"/>
              </a:spcAft>
            </a:pPr>
            <a:r>
              <a:rPr lang="en-GB" sz="1600" b="1" i="0" u="none" strike="noStrike" kern="1200" dirty="0">
                <a:solidFill>
                  <a:srgbClr val="5B5958"/>
                </a:solidFill>
                <a:effectLst/>
                <a:latin typeface="Arial" panose="020B0604020202020204" pitchFamily="34" charset="0"/>
                <a:cs typeface="Arial" panose="020B0604020202020204" pitchFamily="34" charset="0"/>
              </a:rPr>
              <a:t>B</a:t>
            </a:r>
            <a:r>
              <a:rPr lang="en-GB" sz="1600" i="0" u="none" strike="noStrike" kern="1200" dirty="0">
                <a:solidFill>
                  <a:srgbClr val="5B5958"/>
                </a:solidFill>
                <a:effectLst/>
                <a:latin typeface="Arial" panose="020B0604020202020204" pitchFamily="34" charset="0"/>
                <a:cs typeface="Arial" panose="020B0604020202020204" pitchFamily="34" charset="0"/>
              </a:rPr>
              <a:t>  Bring up the topic. </a:t>
            </a:r>
            <a:endParaRPr lang="en-GB" sz="1600" i="0" u="none" strike="noStrike" dirty="0">
              <a:solidFill>
                <a:srgbClr val="5B5958"/>
              </a:solidFill>
              <a:effectLst/>
              <a:latin typeface="Arial" panose="020B0604020202020204" pitchFamily="34" charset="0"/>
            </a:endParaRPr>
          </a:p>
          <a:p>
            <a:pPr marL="0" algn="l" rtl="0" eaLnBrk="1" fontAlgn="t" latinLnBrk="0" hangingPunct="1">
              <a:lnSpc>
                <a:spcPct val="115000"/>
              </a:lnSpc>
              <a:spcBef>
                <a:spcPts val="0"/>
              </a:spcBef>
              <a:spcAft>
                <a:spcPts val="800"/>
              </a:spcAft>
            </a:pPr>
            <a:r>
              <a:rPr lang="en-GB" sz="1600" b="1" i="0" u="none" strike="noStrike" kern="1200" dirty="0">
                <a:solidFill>
                  <a:srgbClr val="5B5958"/>
                </a:solidFill>
                <a:effectLst/>
                <a:latin typeface="Arial" panose="020B0604020202020204" pitchFamily="34" charset="0"/>
                <a:cs typeface="Arial" panose="020B0604020202020204" pitchFamily="34" charset="0"/>
              </a:rPr>
              <a:t>E</a:t>
            </a:r>
            <a:r>
              <a:rPr lang="en-GB" sz="1600" i="0" u="none" strike="noStrike" kern="1200" dirty="0">
                <a:solidFill>
                  <a:srgbClr val="5B5958"/>
                </a:solidFill>
                <a:effectLst/>
                <a:latin typeface="Arial" panose="020B0604020202020204" pitchFamily="34" charset="0"/>
                <a:cs typeface="Arial" panose="020B0604020202020204" pitchFamily="34" charset="0"/>
              </a:rPr>
              <a:t>  Explain that sexuality and relationships are an important quality of life issue and that you/the       </a:t>
            </a:r>
            <a:r>
              <a:rPr lang="en-GB" sz="1600" i="0" u="none" strike="noStrike" kern="1200" dirty="0">
                <a:solidFill>
                  <a:schemeClr val="bg1"/>
                </a:solidFill>
                <a:effectLst/>
                <a:latin typeface="Arial" panose="020B0604020202020204" pitchFamily="34" charset="0"/>
                <a:cs typeface="Arial" panose="020B0604020202020204" pitchFamily="34" charset="0"/>
              </a:rPr>
              <a:t>s.  </a:t>
            </a:r>
            <a:r>
              <a:rPr lang="en-GB" sz="1600" i="0" u="none" strike="noStrike" kern="1200" dirty="0">
                <a:solidFill>
                  <a:srgbClr val="5B5958"/>
                </a:solidFill>
                <a:effectLst/>
                <a:latin typeface="Arial" panose="020B0604020202020204" pitchFamily="34" charset="0"/>
                <a:cs typeface="Arial" panose="020B0604020202020204" pitchFamily="34" charset="0"/>
              </a:rPr>
              <a:t>service are equipped to offer support in this area. </a:t>
            </a:r>
            <a:endParaRPr lang="en-GB" sz="1600" i="0" u="none" strike="noStrike" dirty="0">
              <a:solidFill>
                <a:srgbClr val="5B5958"/>
              </a:solidFill>
              <a:effectLst/>
              <a:latin typeface="Arial" panose="020B0604020202020204" pitchFamily="34" charset="0"/>
            </a:endParaRPr>
          </a:p>
          <a:p>
            <a:pPr marL="0" algn="l" rtl="0" eaLnBrk="1" fontAlgn="t" latinLnBrk="0" hangingPunct="1">
              <a:lnSpc>
                <a:spcPct val="115000"/>
              </a:lnSpc>
              <a:spcBef>
                <a:spcPts val="0"/>
              </a:spcBef>
              <a:spcAft>
                <a:spcPts val="800"/>
              </a:spcAft>
            </a:pPr>
            <a:r>
              <a:rPr lang="en-GB" sz="1600" b="1" i="0" u="none" strike="noStrike" kern="1200" dirty="0">
                <a:solidFill>
                  <a:srgbClr val="5B5958"/>
                </a:solidFill>
                <a:effectLst/>
                <a:latin typeface="Arial" panose="020B0604020202020204" pitchFamily="34" charset="0"/>
                <a:cs typeface="Arial" panose="020B0604020202020204" pitchFamily="34" charset="0"/>
              </a:rPr>
              <a:t>T</a:t>
            </a:r>
            <a:r>
              <a:rPr lang="en-GB" sz="1600" i="0" u="none" strike="noStrike" kern="1200" dirty="0">
                <a:solidFill>
                  <a:srgbClr val="5B5958"/>
                </a:solidFill>
                <a:effectLst/>
                <a:latin typeface="Arial" panose="020B0604020202020204" pitchFamily="34" charset="0"/>
                <a:cs typeface="Arial" panose="020B0604020202020204" pitchFamily="34" charset="0"/>
              </a:rPr>
              <a:t>  Tell the person that if they have concerns you will find appropriate resources to address them. </a:t>
            </a:r>
            <a:endParaRPr lang="en-GB" sz="1600" i="0" u="none" strike="noStrike" dirty="0">
              <a:solidFill>
                <a:srgbClr val="5B5958"/>
              </a:solidFill>
              <a:effectLst/>
              <a:latin typeface="Arial" panose="020B0604020202020204" pitchFamily="34" charset="0"/>
            </a:endParaRPr>
          </a:p>
          <a:p>
            <a:pPr marL="0" algn="l" rtl="0" eaLnBrk="1" fontAlgn="t" latinLnBrk="0" hangingPunct="1">
              <a:lnSpc>
                <a:spcPct val="115000"/>
              </a:lnSpc>
              <a:spcBef>
                <a:spcPts val="0"/>
              </a:spcBef>
              <a:spcAft>
                <a:spcPts val="800"/>
              </a:spcAft>
            </a:pPr>
            <a:r>
              <a:rPr lang="en-GB" sz="1600" b="1" i="0" u="none" strike="noStrike" kern="1200" dirty="0">
                <a:solidFill>
                  <a:srgbClr val="5B5958"/>
                </a:solidFill>
                <a:effectLst/>
                <a:latin typeface="Arial" panose="020B0604020202020204" pitchFamily="34" charset="0"/>
                <a:cs typeface="Arial" panose="020B0604020202020204" pitchFamily="34" charset="0"/>
              </a:rPr>
              <a:t>T</a:t>
            </a:r>
            <a:r>
              <a:rPr lang="en-GB" sz="1600" i="0" u="none" strike="noStrike" kern="1200" dirty="0">
                <a:solidFill>
                  <a:srgbClr val="5B5958"/>
                </a:solidFill>
                <a:effectLst/>
                <a:latin typeface="Arial" panose="020B0604020202020204" pitchFamily="34" charset="0"/>
                <a:cs typeface="Arial" panose="020B0604020202020204" pitchFamily="34" charset="0"/>
              </a:rPr>
              <a:t>  Time. If the person does not want to engage now, explain that they can ask for support or discussion in the future.</a:t>
            </a:r>
            <a:endParaRPr lang="en-GB" sz="1600" i="0" u="none" strike="noStrike" dirty="0">
              <a:solidFill>
                <a:srgbClr val="5B5958"/>
              </a:solidFill>
              <a:effectLst/>
              <a:latin typeface="Arial" panose="020B0604020202020204" pitchFamily="34" charset="0"/>
            </a:endParaRPr>
          </a:p>
          <a:p>
            <a:pPr marL="0" algn="l" rtl="0" eaLnBrk="1" fontAlgn="t" latinLnBrk="0" hangingPunct="1">
              <a:lnSpc>
                <a:spcPct val="115000"/>
              </a:lnSpc>
              <a:spcBef>
                <a:spcPts val="0"/>
              </a:spcBef>
              <a:spcAft>
                <a:spcPts val="800"/>
              </a:spcAft>
            </a:pPr>
            <a:r>
              <a:rPr lang="en-GB" sz="1600" b="1" i="0" u="none" strike="noStrike" kern="1200" dirty="0">
                <a:solidFill>
                  <a:srgbClr val="5B5958"/>
                </a:solidFill>
                <a:effectLst/>
                <a:latin typeface="Arial" panose="020B0604020202020204" pitchFamily="34" charset="0"/>
                <a:cs typeface="Arial" panose="020B0604020202020204" pitchFamily="34" charset="0"/>
              </a:rPr>
              <a:t>E</a:t>
            </a:r>
            <a:r>
              <a:rPr lang="en-GB" sz="1600" i="0" u="none" strike="noStrike" kern="1200" dirty="0">
                <a:solidFill>
                  <a:srgbClr val="5B5958"/>
                </a:solidFill>
                <a:effectLst/>
                <a:latin typeface="Arial" panose="020B0604020202020204" pitchFamily="34" charset="0"/>
                <a:cs typeface="Arial" panose="020B0604020202020204" pitchFamily="34" charset="0"/>
              </a:rPr>
              <a:t>  Educate and inform the person regarding the issues that they may be concerned about. </a:t>
            </a:r>
            <a:endParaRPr lang="en-GB" sz="1600" i="0" u="none" strike="noStrike" dirty="0">
              <a:solidFill>
                <a:srgbClr val="5B5958"/>
              </a:solidFill>
              <a:effectLst/>
              <a:latin typeface="Arial" panose="020B0604020202020204" pitchFamily="34" charset="0"/>
            </a:endParaRPr>
          </a:p>
          <a:p>
            <a:pPr marL="0" algn="l" rtl="0" eaLnBrk="1" fontAlgn="t" latinLnBrk="0" hangingPunct="1">
              <a:lnSpc>
                <a:spcPct val="115000"/>
              </a:lnSpc>
              <a:spcBef>
                <a:spcPts val="0"/>
              </a:spcBef>
              <a:spcAft>
                <a:spcPts val="800"/>
              </a:spcAft>
            </a:pPr>
            <a:r>
              <a:rPr lang="en-GB" sz="1600" b="1" i="0" u="none" strike="noStrike" kern="1200" dirty="0">
                <a:solidFill>
                  <a:srgbClr val="5B5958"/>
                </a:solidFill>
                <a:effectLst/>
                <a:latin typeface="Arial" panose="020B0604020202020204" pitchFamily="34" charset="0"/>
                <a:cs typeface="Arial" panose="020B0604020202020204" pitchFamily="34" charset="0"/>
              </a:rPr>
              <a:t>R </a:t>
            </a:r>
            <a:r>
              <a:rPr lang="en-GB" sz="1600" i="0" u="none" strike="noStrike" kern="1200" dirty="0">
                <a:solidFill>
                  <a:srgbClr val="5B5958"/>
                </a:solidFill>
                <a:effectLst/>
                <a:latin typeface="Arial" panose="020B0604020202020204" pitchFamily="34" charset="0"/>
                <a:cs typeface="Arial" panose="020B0604020202020204" pitchFamily="34" charset="0"/>
              </a:rPr>
              <a:t> Record the assessment, review or intervention in the personal care documentation.</a:t>
            </a:r>
            <a:endParaRPr lang="en-GB" sz="1600" i="0" u="none" strike="noStrike" dirty="0">
              <a:solidFill>
                <a:srgbClr val="5B5958"/>
              </a:solidFill>
              <a:effectLst/>
              <a:latin typeface="Arial" panose="020B0604020202020204" pitchFamily="34" charset="0"/>
            </a:endParaRPr>
          </a:p>
          <a:p>
            <a:pPr>
              <a:lnSpc>
                <a:spcPct val="115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endParaRPr lang="en-GB" sz="1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686418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217A5CA-6AA6-E0A4-F420-0A0886252801}"/>
              </a:ext>
            </a:extLst>
          </p:cNvPr>
          <p:cNvPicPr>
            <a:picLocks noChangeAspect="1"/>
          </p:cNvPicPr>
          <p:nvPr/>
        </p:nvPicPr>
        <p:blipFill>
          <a:blip r:embed="rId2"/>
          <a:stretch>
            <a:fillRect/>
          </a:stretch>
        </p:blipFill>
        <p:spPr>
          <a:xfrm flipH="1">
            <a:off x="6050568" y="3408972"/>
            <a:ext cx="2745152" cy="2404454"/>
          </a:xfrm>
          <a:prstGeom prst="rect">
            <a:avLst/>
          </a:prstGeom>
        </p:spPr>
      </p:pic>
      <p:sp>
        <p:nvSpPr>
          <p:cNvPr id="2" name="Title 1">
            <a:extLst>
              <a:ext uri="{FF2B5EF4-FFF2-40B4-BE49-F238E27FC236}">
                <a16:creationId xmlns:a16="http://schemas.microsoft.com/office/drawing/2014/main" id="{B650E6BF-9171-FAC6-E2EB-FC9EFA28D3FB}"/>
              </a:ext>
            </a:extLst>
          </p:cNvPr>
          <p:cNvSpPr>
            <a:spLocks noGrp="1"/>
          </p:cNvSpPr>
          <p:nvPr>
            <p:ph type="title"/>
          </p:nvPr>
        </p:nvSpPr>
        <p:spPr/>
        <p:txBody>
          <a:bodyPr/>
          <a:lstStyle/>
          <a:p>
            <a:r>
              <a:rPr lang="en-GB" sz="4400" dirty="0">
                <a:latin typeface="Arial" panose="020B0604020202020204" pitchFamily="34" charset="0"/>
                <a:cs typeface="Arial" panose="020B0604020202020204" pitchFamily="34" charset="0"/>
              </a:rPr>
              <a:t>Having the conversations…</a:t>
            </a:r>
            <a:endParaRPr lang="en-US" dirty="0"/>
          </a:p>
        </p:txBody>
      </p:sp>
      <p:sp>
        <p:nvSpPr>
          <p:cNvPr id="3" name="Content Placeholder 2">
            <a:extLst>
              <a:ext uri="{FF2B5EF4-FFF2-40B4-BE49-F238E27FC236}">
                <a16:creationId xmlns:a16="http://schemas.microsoft.com/office/drawing/2014/main" id="{E5D5FFD2-356C-7BE0-09DA-E0CD3E4F8D67}"/>
              </a:ext>
            </a:extLst>
          </p:cNvPr>
          <p:cNvSpPr>
            <a:spLocks noGrp="1"/>
          </p:cNvSpPr>
          <p:nvPr>
            <p:ph idx="1"/>
          </p:nvPr>
        </p:nvSpPr>
        <p:spPr>
          <a:xfrm>
            <a:off x="519546" y="2005012"/>
            <a:ext cx="10515600" cy="1048609"/>
          </a:xfrm>
        </p:spPr>
        <p:txBody>
          <a:bodyPr/>
          <a:lstStyle/>
          <a:p>
            <a:r>
              <a:rPr lang="en-GB" sz="2800" dirty="0">
                <a:latin typeface="Arial" panose="020B0604020202020204" pitchFamily="34" charset="0"/>
                <a:cs typeface="Arial" panose="020B0604020202020204" pitchFamily="34" charset="0"/>
              </a:rPr>
              <a:t>How would you start the conversation and what else might you want to consider</a:t>
            </a:r>
            <a:endParaRPr lang="en-US" dirty="0"/>
          </a:p>
        </p:txBody>
      </p:sp>
      <p:pic>
        <p:nvPicPr>
          <p:cNvPr id="4" name="Picture 3">
            <a:extLst>
              <a:ext uri="{FF2B5EF4-FFF2-40B4-BE49-F238E27FC236}">
                <a16:creationId xmlns:a16="http://schemas.microsoft.com/office/drawing/2014/main" id="{50C89CD0-8B1D-5461-E7C6-A8F1A0A3A9FF}"/>
              </a:ext>
            </a:extLst>
          </p:cNvPr>
          <p:cNvPicPr>
            <a:picLocks noChangeAspect="1"/>
          </p:cNvPicPr>
          <p:nvPr/>
        </p:nvPicPr>
        <p:blipFill>
          <a:blip r:embed="rId2"/>
          <a:stretch>
            <a:fillRect/>
          </a:stretch>
        </p:blipFill>
        <p:spPr>
          <a:xfrm>
            <a:off x="519546" y="3240667"/>
            <a:ext cx="2531602" cy="2217408"/>
          </a:xfrm>
          <a:prstGeom prst="rect">
            <a:avLst/>
          </a:prstGeom>
        </p:spPr>
      </p:pic>
      <p:sp>
        <p:nvSpPr>
          <p:cNvPr id="5" name="TextBox 4">
            <a:extLst>
              <a:ext uri="{FF2B5EF4-FFF2-40B4-BE49-F238E27FC236}">
                <a16:creationId xmlns:a16="http://schemas.microsoft.com/office/drawing/2014/main" id="{C8D4FA6E-630F-88F8-2C8F-00CA6B125624}"/>
              </a:ext>
            </a:extLst>
          </p:cNvPr>
          <p:cNvSpPr txBox="1"/>
          <p:nvPr/>
        </p:nvSpPr>
        <p:spPr>
          <a:xfrm>
            <a:off x="767659" y="3477049"/>
            <a:ext cx="2083610" cy="1461939"/>
          </a:xfrm>
          <a:prstGeom prst="rect">
            <a:avLst/>
          </a:prstGeom>
          <a:noFill/>
        </p:spPr>
        <p:txBody>
          <a:bodyPr wrap="square">
            <a:spAutoFit/>
          </a:bodyPr>
          <a:lstStyle/>
          <a:p>
            <a:r>
              <a:rPr lang="en-GB" sz="1500" b="1" dirty="0">
                <a:solidFill>
                  <a:srgbClr val="5B5958"/>
                </a:solidFill>
                <a:effectLst/>
                <a:latin typeface="Arial" panose="020B0604020202020204" pitchFamily="34" charset="0"/>
                <a:ea typeface="Calibri" panose="020F0502020204030204" pitchFamily="34" charset="0"/>
                <a:cs typeface="Arial" panose="020B0604020202020204" pitchFamily="34" charset="0"/>
              </a:rPr>
              <a:t>A. </a:t>
            </a:r>
            <a:r>
              <a:rPr lang="en-GB" sz="1500" dirty="0">
                <a:solidFill>
                  <a:srgbClr val="5B5958"/>
                </a:solidFill>
                <a:latin typeface="Arial" panose="020B0604020202020204" pitchFamily="34" charset="0"/>
                <a:cs typeface="Arial" panose="020B0604020202020204" pitchFamily="34" charset="0"/>
              </a:rPr>
              <a:t>A person I support has asked for help to purchase sex toys. What approach should I take? </a:t>
            </a:r>
          </a:p>
          <a:p>
            <a:endParaRPr lang="en-GB" sz="1400" b="1" dirty="0">
              <a:solidFill>
                <a:srgbClr val="5B5958"/>
              </a:solidFill>
            </a:endParaRPr>
          </a:p>
        </p:txBody>
      </p:sp>
      <p:pic>
        <p:nvPicPr>
          <p:cNvPr id="6" name="Picture 5">
            <a:extLst>
              <a:ext uri="{FF2B5EF4-FFF2-40B4-BE49-F238E27FC236}">
                <a16:creationId xmlns:a16="http://schemas.microsoft.com/office/drawing/2014/main" id="{1D763C74-2F0D-888D-E802-D5307CE0A221}"/>
              </a:ext>
            </a:extLst>
          </p:cNvPr>
          <p:cNvPicPr>
            <a:picLocks noChangeAspect="1"/>
          </p:cNvPicPr>
          <p:nvPr/>
        </p:nvPicPr>
        <p:blipFill>
          <a:blip r:embed="rId2"/>
          <a:stretch>
            <a:fillRect/>
          </a:stretch>
        </p:blipFill>
        <p:spPr>
          <a:xfrm flipH="1">
            <a:off x="3271309" y="3738340"/>
            <a:ext cx="2531602" cy="2217408"/>
          </a:xfrm>
          <a:prstGeom prst="rect">
            <a:avLst/>
          </a:prstGeom>
        </p:spPr>
      </p:pic>
      <p:sp>
        <p:nvSpPr>
          <p:cNvPr id="7" name="TextBox 6">
            <a:extLst>
              <a:ext uri="{FF2B5EF4-FFF2-40B4-BE49-F238E27FC236}">
                <a16:creationId xmlns:a16="http://schemas.microsoft.com/office/drawing/2014/main" id="{DEAEB5C2-179F-7A84-6D1A-D2980E25065F}"/>
              </a:ext>
            </a:extLst>
          </p:cNvPr>
          <p:cNvSpPr txBox="1"/>
          <p:nvPr/>
        </p:nvSpPr>
        <p:spPr>
          <a:xfrm>
            <a:off x="3680888" y="4020474"/>
            <a:ext cx="1952154" cy="1461939"/>
          </a:xfrm>
          <a:prstGeom prst="rect">
            <a:avLst/>
          </a:prstGeom>
          <a:noFill/>
        </p:spPr>
        <p:txBody>
          <a:bodyPr wrap="square">
            <a:spAutoFit/>
          </a:bodyPr>
          <a:lstStyle/>
          <a:p>
            <a:pPr lvl="0"/>
            <a:r>
              <a:rPr lang="en-GB" sz="1500" b="1" dirty="0">
                <a:solidFill>
                  <a:srgbClr val="5B5958"/>
                </a:solidFill>
                <a:latin typeface="Arial" panose="020B0604020202020204" pitchFamily="34" charset="0"/>
                <a:ea typeface="Calibri" panose="020F0502020204030204" pitchFamily="34" charset="0"/>
                <a:cs typeface="Arial" panose="020B0604020202020204" pitchFamily="34" charset="0"/>
              </a:rPr>
              <a:t>B</a:t>
            </a:r>
            <a:r>
              <a:rPr lang="en-GB" sz="1500" b="1" dirty="0">
                <a:solidFill>
                  <a:srgbClr val="5B5958"/>
                </a:solidFill>
                <a:effectLst/>
                <a:latin typeface="Arial" panose="020B0604020202020204" pitchFamily="34" charset="0"/>
                <a:ea typeface="Calibri" panose="020F0502020204030204" pitchFamily="34" charset="0"/>
                <a:cs typeface="Arial" panose="020B0604020202020204" pitchFamily="34" charset="0"/>
              </a:rPr>
              <a:t>. </a:t>
            </a:r>
            <a:r>
              <a:rPr lang="en-GB" sz="1500" dirty="0">
                <a:solidFill>
                  <a:srgbClr val="5B5958"/>
                </a:solidFill>
                <a:effectLst/>
                <a:latin typeface="Arial" panose="020B0604020202020204" pitchFamily="34" charset="0"/>
                <a:ea typeface="Times New Roman" panose="02020603050405020304" pitchFamily="18" charset="0"/>
                <a:cs typeface="Arial" panose="020B0604020202020204" pitchFamily="34" charset="0"/>
              </a:rPr>
              <a:t>The person I support started masturbating in a public place, is    that ok?</a:t>
            </a:r>
            <a:endParaRPr lang="en-GB" sz="1500" dirty="0">
              <a:solidFill>
                <a:srgbClr val="5B5958"/>
              </a:solidFill>
              <a:effectLst/>
              <a:latin typeface="Arial" panose="020B0604020202020204" pitchFamily="34" charset="0"/>
              <a:ea typeface="Calibri" panose="020F0502020204030204" pitchFamily="34" charset="0"/>
              <a:cs typeface="Arial" panose="020B0604020202020204" pitchFamily="34" charset="0"/>
            </a:endParaRPr>
          </a:p>
          <a:p>
            <a:endParaRPr lang="en-GB" sz="1400" b="1" dirty="0">
              <a:solidFill>
                <a:srgbClr val="5B5958"/>
              </a:solidFill>
            </a:endParaRPr>
          </a:p>
        </p:txBody>
      </p:sp>
      <p:pic>
        <p:nvPicPr>
          <p:cNvPr id="8" name="Picture 7">
            <a:extLst>
              <a:ext uri="{FF2B5EF4-FFF2-40B4-BE49-F238E27FC236}">
                <a16:creationId xmlns:a16="http://schemas.microsoft.com/office/drawing/2014/main" id="{BCBB5807-8E59-2BE4-466D-F602E7F2BE0C}"/>
              </a:ext>
            </a:extLst>
          </p:cNvPr>
          <p:cNvPicPr>
            <a:picLocks noChangeAspect="1"/>
          </p:cNvPicPr>
          <p:nvPr/>
        </p:nvPicPr>
        <p:blipFill>
          <a:blip r:embed="rId2"/>
          <a:stretch>
            <a:fillRect/>
          </a:stretch>
        </p:blipFill>
        <p:spPr>
          <a:xfrm>
            <a:off x="9011659" y="3037319"/>
            <a:ext cx="2745152" cy="2404454"/>
          </a:xfrm>
          <a:prstGeom prst="rect">
            <a:avLst/>
          </a:prstGeom>
        </p:spPr>
      </p:pic>
      <p:sp>
        <p:nvSpPr>
          <p:cNvPr id="9" name="TextBox 8">
            <a:extLst>
              <a:ext uri="{FF2B5EF4-FFF2-40B4-BE49-F238E27FC236}">
                <a16:creationId xmlns:a16="http://schemas.microsoft.com/office/drawing/2014/main" id="{83EC6F23-69BE-2E89-5502-3DC6E46C4103}"/>
              </a:ext>
            </a:extLst>
          </p:cNvPr>
          <p:cNvSpPr txBox="1"/>
          <p:nvPr/>
        </p:nvSpPr>
        <p:spPr>
          <a:xfrm>
            <a:off x="6357761" y="3642684"/>
            <a:ext cx="2026352" cy="1795363"/>
          </a:xfrm>
          <a:prstGeom prst="rect">
            <a:avLst/>
          </a:prstGeom>
          <a:noFill/>
        </p:spPr>
        <p:txBody>
          <a:bodyPr wrap="square">
            <a:spAutoFit/>
          </a:bodyPr>
          <a:lstStyle/>
          <a:p>
            <a:pPr>
              <a:spcAft>
                <a:spcPts val="800"/>
              </a:spcAft>
            </a:pPr>
            <a:r>
              <a:rPr lang="en-GB" sz="1500" b="1" dirty="0">
                <a:solidFill>
                  <a:srgbClr val="5B5958"/>
                </a:solidFill>
                <a:latin typeface="Arial" panose="020B0604020202020204" pitchFamily="34" charset="0"/>
                <a:ea typeface="Calibri" panose="020F0502020204030204" pitchFamily="34" charset="0"/>
                <a:cs typeface="Arial" panose="020B0604020202020204" pitchFamily="34" charset="0"/>
              </a:rPr>
              <a:t>C.</a:t>
            </a:r>
            <a:r>
              <a:rPr lang="en-GB" sz="1500" dirty="0">
                <a:solidFill>
                  <a:srgbClr val="5B5958"/>
                </a:solidFill>
                <a:latin typeface="Arial" panose="020B0604020202020204" pitchFamily="34" charset="0"/>
                <a:ea typeface="Calibri" panose="020F0502020204030204" pitchFamily="34" charset="0"/>
                <a:cs typeface="Arial" panose="020B0604020202020204" pitchFamily="34" charset="0"/>
              </a:rPr>
              <a:t> </a:t>
            </a:r>
            <a:r>
              <a:rPr lang="en-GB" sz="1500" dirty="0">
                <a:solidFill>
                  <a:srgbClr val="5B5958"/>
                </a:solidFill>
                <a:effectLst/>
                <a:latin typeface="Arial" panose="020B0604020202020204" pitchFamily="34" charset="0"/>
                <a:ea typeface="Calibri" panose="020F0502020204030204" pitchFamily="34" charset="0"/>
                <a:cs typeface="Arial" panose="020B0604020202020204" pitchFamily="34" charset="0"/>
              </a:rPr>
              <a:t>Someone I support has asked for help to access the internet in order to form relationships. What should I do?</a:t>
            </a:r>
          </a:p>
          <a:p>
            <a:endParaRPr lang="en-GB" sz="1400" b="1" dirty="0">
              <a:solidFill>
                <a:srgbClr val="5B5958"/>
              </a:solidFill>
            </a:endParaRPr>
          </a:p>
        </p:txBody>
      </p:sp>
      <p:sp>
        <p:nvSpPr>
          <p:cNvPr id="11" name="TextBox 10">
            <a:extLst>
              <a:ext uri="{FF2B5EF4-FFF2-40B4-BE49-F238E27FC236}">
                <a16:creationId xmlns:a16="http://schemas.microsoft.com/office/drawing/2014/main" id="{18E5D22E-47F7-1D57-B285-AB56FBE855A1}"/>
              </a:ext>
            </a:extLst>
          </p:cNvPr>
          <p:cNvSpPr txBox="1"/>
          <p:nvPr/>
        </p:nvSpPr>
        <p:spPr>
          <a:xfrm>
            <a:off x="9314507" y="3250711"/>
            <a:ext cx="2184068" cy="1785104"/>
          </a:xfrm>
          <a:prstGeom prst="rect">
            <a:avLst/>
          </a:prstGeom>
          <a:noFill/>
        </p:spPr>
        <p:txBody>
          <a:bodyPr wrap="square">
            <a:spAutoFit/>
          </a:bodyPr>
          <a:lstStyle/>
          <a:p>
            <a:r>
              <a:rPr lang="en-GB" sz="1600" b="1" dirty="0">
                <a:solidFill>
                  <a:srgbClr val="5B5958"/>
                </a:solidFill>
                <a:effectLst/>
                <a:latin typeface="Calibri" panose="020F0502020204030204" pitchFamily="34" charset="0"/>
                <a:ea typeface="Calibri" panose="020F0502020204030204" pitchFamily="34" charset="0"/>
                <a:cs typeface="Times New Roman" panose="02020603050405020304" pitchFamily="18" charset="0"/>
              </a:rPr>
              <a:t>D. </a:t>
            </a:r>
            <a:r>
              <a:rPr lang="en-GB" sz="1600" dirty="0">
                <a:solidFill>
                  <a:srgbClr val="5B5958"/>
                </a:solidFill>
                <a:effectLst/>
                <a:latin typeface="Calibri" panose="020F0502020204030204" pitchFamily="34" charset="0"/>
                <a:ea typeface="Calibri" panose="020F0502020204030204" pitchFamily="34" charset="0"/>
                <a:cs typeface="Times New Roman" panose="02020603050405020304" pitchFamily="18" charset="0"/>
              </a:rPr>
              <a:t>Someone I support keeps making sexually inappropriate comments/ gestures towards me. What should I do? </a:t>
            </a:r>
            <a:endParaRPr lang="en-GB" sz="1600" dirty="0">
              <a:solidFill>
                <a:srgbClr val="5B5958"/>
              </a:solidFill>
            </a:endParaRPr>
          </a:p>
          <a:p>
            <a:endParaRPr lang="en-GB" sz="1400" b="1" dirty="0">
              <a:solidFill>
                <a:srgbClr val="5B5958"/>
              </a:solidFill>
            </a:endParaRPr>
          </a:p>
        </p:txBody>
      </p:sp>
    </p:spTree>
    <p:extLst>
      <p:ext uri="{BB962C8B-B14F-4D97-AF65-F5344CB8AC3E}">
        <p14:creationId xmlns:p14="http://schemas.microsoft.com/office/powerpoint/2010/main" val="15004043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56AA1-546D-2E2D-506D-4258FD3801B7}"/>
              </a:ext>
            </a:extLst>
          </p:cNvPr>
          <p:cNvSpPr>
            <a:spLocks noGrp="1"/>
          </p:cNvSpPr>
          <p:nvPr>
            <p:ph type="title"/>
          </p:nvPr>
        </p:nvSpPr>
        <p:spPr/>
        <p:txBody>
          <a:bodyPr/>
          <a:lstStyle/>
          <a:p>
            <a:r>
              <a:rPr lang="en-GB" sz="4400" b="1" dirty="0">
                <a:latin typeface="Arial" panose="020B0604020202020204" pitchFamily="34" charset="0"/>
                <a:cs typeface="Arial" panose="020B0604020202020204" pitchFamily="34" charset="0"/>
              </a:rPr>
              <a:t>Assess my needs</a:t>
            </a:r>
            <a:br>
              <a:rPr lang="en-GB" b="1" dirty="0"/>
            </a:br>
            <a:endParaRPr lang="en-US" dirty="0"/>
          </a:p>
        </p:txBody>
      </p:sp>
      <p:sp>
        <p:nvSpPr>
          <p:cNvPr id="3" name="Content Placeholder 2">
            <a:extLst>
              <a:ext uri="{FF2B5EF4-FFF2-40B4-BE49-F238E27FC236}">
                <a16:creationId xmlns:a16="http://schemas.microsoft.com/office/drawing/2014/main" id="{AB0F4841-14D4-9847-7FE5-A334F6D2AF1D}"/>
              </a:ext>
            </a:extLst>
          </p:cNvPr>
          <p:cNvSpPr>
            <a:spLocks noGrp="1"/>
          </p:cNvSpPr>
          <p:nvPr>
            <p:ph idx="1"/>
          </p:nvPr>
        </p:nvSpPr>
        <p:spPr/>
        <p:txBody>
          <a:bodyPr/>
          <a:lstStyle/>
          <a:p>
            <a:pPr marL="0" indent="0">
              <a:buNone/>
            </a:pPr>
            <a:r>
              <a:rPr lang="en-US" sz="1800" dirty="0">
                <a:latin typeface="Arial" panose="020B0604020202020204" pitchFamily="34" charset="0"/>
                <a:cs typeface="Arial" panose="020B0604020202020204" pitchFamily="34" charset="0"/>
              </a:rPr>
              <a:t>Look at the case </a:t>
            </a:r>
            <a:r>
              <a:rPr lang="en-US" sz="1800">
                <a:latin typeface="Arial" panose="020B0604020202020204" pitchFamily="34" charset="0"/>
                <a:cs typeface="Arial" panose="020B0604020202020204" pitchFamily="34" charset="0"/>
              </a:rPr>
              <a:t>studies in </a:t>
            </a:r>
            <a:r>
              <a:rPr lang="en-US" sz="1800" dirty="0">
                <a:latin typeface="Arial" panose="020B0604020202020204" pitchFamily="34" charset="0"/>
                <a:cs typeface="Arial" panose="020B0604020202020204" pitchFamily="34" charset="0"/>
              </a:rPr>
              <a:t>Handout I.</a:t>
            </a:r>
          </a:p>
          <a:p>
            <a:pPr marL="0" indent="0">
              <a:buNone/>
            </a:pPr>
            <a:endParaRPr lang="en-US" sz="1800" dirty="0">
              <a:latin typeface="Arial" panose="020B0604020202020204" pitchFamily="34" charset="0"/>
              <a:cs typeface="Arial" panose="020B0604020202020204" pitchFamily="34" charset="0"/>
            </a:endParaRPr>
          </a:p>
          <a:p>
            <a:pPr marL="0" indent="0">
              <a:buNone/>
            </a:pPr>
            <a:r>
              <a:rPr lang="en-US" sz="1800" b="0" dirty="0">
                <a:latin typeface="Arial" panose="020B0604020202020204" pitchFamily="34" charset="0"/>
                <a:cs typeface="Arial" panose="020B0604020202020204" pitchFamily="34" charset="0"/>
              </a:rPr>
              <a:t>These people have been referred to the service where you work.</a:t>
            </a:r>
          </a:p>
          <a:p>
            <a:pPr marL="0" indent="0">
              <a:lnSpc>
                <a:spcPct val="115000"/>
              </a:lnSpc>
              <a:spcAft>
                <a:spcPts val="800"/>
              </a:spcAft>
              <a:buNone/>
            </a:pPr>
            <a:r>
              <a:rPr lang="en-GB" sz="1800" kern="1200" dirty="0">
                <a:effectLst/>
                <a:latin typeface="Arial" panose="020B0604020202020204" pitchFamily="34" charset="0"/>
                <a:ea typeface="Calibri" panose="020F0502020204030204" pitchFamily="34" charset="0"/>
                <a:cs typeface="Times New Roman" panose="02020603050405020304" pitchFamily="18" charset="0"/>
              </a:rPr>
              <a:t>1) </a:t>
            </a:r>
            <a:r>
              <a:rPr lang="en-GB" sz="1800" b="0" kern="1200" dirty="0">
                <a:effectLst/>
                <a:latin typeface="Arial" panose="020B0604020202020204" pitchFamily="34" charset="0"/>
                <a:ea typeface="Calibri" panose="020F0502020204030204" pitchFamily="34" charset="0"/>
                <a:cs typeface="Times New Roman" panose="02020603050405020304" pitchFamily="18" charset="0"/>
              </a:rPr>
              <a:t>What kind of questions would you be asking to identify the support they needed surrounding relationships and/or sexuality? </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Aft>
                <a:spcPts val="800"/>
              </a:spcAft>
              <a:buNone/>
            </a:pPr>
            <a:r>
              <a:rPr lang="en-GB" sz="1800" kern="1200" dirty="0">
                <a:effectLst/>
                <a:latin typeface="Arial" panose="020B0604020202020204" pitchFamily="34" charset="0"/>
                <a:ea typeface="Calibri" panose="020F0502020204030204" pitchFamily="34" charset="0"/>
                <a:cs typeface="Times New Roman" panose="02020603050405020304" pitchFamily="18" charset="0"/>
              </a:rPr>
              <a:t>2) </a:t>
            </a:r>
            <a:r>
              <a:rPr lang="en-GB" sz="1800" b="0" kern="1200" dirty="0">
                <a:effectLst/>
                <a:latin typeface="Arial" panose="020B0604020202020204" pitchFamily="34" charset="0"/>
                <a:ea typeface="Calibri" panose="020F0502020204030204" pitchFamily="34" charset="0"/>
                <a:cs typeface="Times New Roman" panose="02020603050405020304" pitchFamily="18" charset="0"/>
              </a:rPr>
              <a:t>Would you need any other resources to assist you?</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408572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158C3-AAF7-4C10-7B36-66E34AB99D07}"/>
              </a:ext>
            </a:extLst>
          </p:cNvPr>
          <p:cNvSpPr>
            <a:spLocks noGrp="1"/>
          </p:cNvSpPr>
          <p:nvPr>
            <p:ph type="title"/>
          </p:nvPr>
        </p:nvSpPr>
        <p:spPr/>
        <p:txBody>
          <a:bodyPr/>
          <a:lstStyle/>
          <a:p>
            <a:r>
              <a:rPr lang="en-GB" sz="4400" b="1" dirty="0">
                <a:latin typeface="Arial" panose="020B0604020202020204" pitchFamily="34" charset="0"/>
                <a:cs typeface="Arial" panose="020B0604020202020204" pitchFamily="34" charset="0"/>
              </a:rPr>
              <a:t>Working with families and loved ones</a:t>
            </a:r>
            <a:endParaRPr lang="en-US" dirty="0"/>
          </a:p>
        </p:txBody>
      </p:sp>
      <p:sp>
        <p:nvSpPr>
          <p:cNvPr id="3" name="Content Placeholder 2">
            <a:extLst>
              <a:ext uri="{FF2B5EF4-FFF2-40B4-BE49-F238E27FC236}">
                <a16:creationId xmlns:a16="http://schemas.microsoft.com/office/drawing/2014/main" id="{9AA5787D-1A82-5FC9-1512-40E1F8A64128}"/>
              </a:ext>
            </a:extLst>
          </p:cNvPr>
          <p:cNvSpPr>
            <a:spLocks noGrp="1"/>
          </p:cNvSpPr>
          <p:nvPr>
            <p:ph idx="1"/>
          </p:nvPr>
        </p:nvSpPr>
        <p:spPr>
          <a:xfrm>
            <a:off x="519546" y="2005012"/>
            <a:ext cx="5788657" cy="4351338"/>
          </a:xfrm>
        </p:spPr>
        <p:txBody>
          <a:bodyPr/>
          <a:lstStyle/>
          <a:p>
            <a:pPr marL="285750" indent="-285750">
              <a:lnSpc>
                <a:spcPct val="100000"/>
              </a:lnSpc>
              <a:spcBef>
                <a:spcPts val="0"/>
              </a:spcBef>
              <a:buFont typeface="Wingdings" pitchFamily="2" charset="2"/>
              <a:buChar char="§"/>
            </a:pPr>
            <a:r>
              <a:rPr lang="en-GB" sz="1600" dirty="0">
                <a:latin typeface="Arial" panose="020B0604020202020204" pitchFamily="34" charset="0"/>
                <a:cs typeface="Arial" panose="020B0604020202020204" pitchFamily="34" charset="0"/>
              </a:rPr>
              <a:t>Supporting people to maintain positive relationships with their family members is an integral part of the care.</a:t>
            </a:r>
          </a:p>
          <a:p>
            <a:pPr marL="285750" indent="-285750">
              <a:lnSpc>
                <a:spcPct val="100000"/>
              </a:lnSpc>
              <a:spcBef>
                <a:spcPts val="0"/>
              </a:spcBef>
              <a:buFont typeface="Wingdings" pitchFamily="2" charset="2"/>
              <a:buChar char="§"/>
            </a:pPr>
            <a:endParaRPr lang="en-GB" sz="1600" dirty="0">
              <a:latin typeface="Arial" panose="020B0604020202020204" pitchFamily="34" charset="0"/>
              <a:cs typeface="Arial" panose="020B0604020202020204" pitchFamily="34" charset="0"/>
            </a:endParaRPr>
          </a:p>
          <a:p>
            <a:pPr marL="285750" indent="-285750">
              <a:lnSpc>
                <a:spcPct val="100000"/>
              </a:lnSpc>
              <a:spcBef>
                <a:spcPts val="0"/>
              </a:spcBef>
              <a:buFont typeface="Wingdings" pitchFamily="2" charset="2"/>
              <a:buChar char="§"/>
            </a:pPr>
            <a:r>
              <a:rPr lang="en-GB" sz="1600" dirty="0">
                <a:latin typeface="Arial" panose="020B0604020202020204" pitchFamily="34" charset="0"/>
                <a:cs typeface="Arial" panose="020B0604020202020204" pitchFamily="34" charset="0"/>
              </a:rPr>
              <a:t>Developing an open dialogue with families may include talking about their loved one’s intimacy needs. </a:t>
            </a:r>
          </a:p>
          <a:p>
            <a:pPr marL="285750" indent="-285750">
              <a:lnSpc>
                <a:spcPct val="100000"/>
              </a:lnSpc>
              <a:spcBef>
                <a:spcPts val="0"/>
              </a:spcBef>
              <a:buFont typeface="Wingdings" pitchFamily="2" charset="2"/>
              <a:buChar char="§"/>
            </a:pPr>
            <a:endParaRPr lang="en-GB" sz="1600" dirty="0">
              <a:latin typeface="Arial" panose="020B0604020202020204" pitchFamily="34" charset="0"/>
              <a:cs typeface="Arial" panose="020B0604020202020204" pitchFamily="34" charset="0"/>
            </a:endParaRPr>
          </a:p>
          <a:p>
            <a:pPr marL="285750" indent="-285750">
              <a:lnSpc>
                <a:spcPct val="100000"/>
              </a:lnSpc>
              <a:spcBef>
                <a:spcPts val="0"/>
              </a:spcBef>
              <a:buFont typeface="Wingdings" pitchFamily="2" charset="2"/>
              <a:buChar char="§"/>
            </a:pPr>
            <a:r>
              <a:rPr lang="en-GB" sz="1600" dirty="0">
                <a:latin typeface="Arial" panose="020B0604020202020204" pitchFamily="34" charset="0"/>
                <a:cs typeface="Arial" panose="020B0604020202020204" pitchFamily="34" charset="0"/>
              </a:rPr>
              <a:t>Given the emotional, social, and cultural restrictions around having these discussions, it may be difficult for family members to engage on this topic</a:t>
            </a:r>
          </a:p>
          <a:p>
            <a:pPr marL="285750" indent="-285750">
              <a:lnSpc>
                <a:spcPct val="100000"/>
              </a:lnSpc>
              <a:spcBef>
                <a:spcPts val="0"/>
              </a:spcBef>
              <a:buFont typeface="Wingdings" pitchFamily="2" charset="2"/>
              <a:buChar char="§"/>
            </a:pPr>
            <a:endParaRPr lang="en-GB" sz="1600" dirty="0">
              <a:latin typeface="Arial" panose="020B0604020202020204" pitchFamily="34" charset="0"/>
              <a:cs typeface="Arial" panose="020B0604020202020204" pitchFamily="34" charset="0"/>
            </a:endParaRPr>
          </a:p>
          <a:p>
            <a:pPr marL="285750" indent="-285750">
              <a:lnSpc>
                <a:spcPct val="100000"/>
              </a:lnSpc>
              <a:spcBef>
                <a:spcPts val="0"/>
              </a:spcBef>
              <a:buFont typeface="Wingdings" pitchFamily="2" charset="2"/>
              <a:buChar char="§"/>
            </a:pPr>
            <a:r>
              <a:rPr lang="en-GB" sz="1600" dirty="0">
                <a:latin typeface="Arial" panose="020B0604020202020204" pitchFamily="34" charset="0"/>
                <a:cs typeface="Arial" panose="020B0604020202020204" pitchFamily="34" charset="0"/>
              </a:rPr>
              <a:t>Staff will need to be open, welcoming and sensitive in initiating such conversations, working to normalise the content as an integral part of addressing social care needs. </a:t>
            </a:r>
          </a:p>
          <a:p>
            <a:endParaRPr lang="en-US" dirty="0"/>
          </a:p>
        </p:txBody>
      </p:sp>
      <p:pic>
        <p:nvPicPr>
          <p:cNvPr id="6" name="Picture 5" descr="A group of people standing in a hallway&#10;&#10;Description automatically generated with low confidence">
            <a:extLst>
              <a:ext uri="{FF2B5EF4-FFF2-40B4-BE49-F238E27FC236}">
                <a16:creationId xmlns:a16="http://schemas.microsoft.com/office/drawing/2014/main" id="{349E78D5-D260-0634-E9CC-D65651D07CAE}"/>
              </a:ext>
            </a:extLst>
          </p:cNvPr>
          <p:cNvPicPr>
            <a:picLocks noChangeAspect="1"/>
          </p:cNvPicPr>
          <p:nvPr/>
        </p:nvPicPr>
        <p:blipFill>
          <a:blip r:embed="rId2"/>
          <a:stretch>
            <a:fillRect/>
          </a:stretch>
        </p:blipFill>
        <p:spPr>
          <a:xfrm>
            <a:off x="7618929" y="2005012"/>
            <a:ext cx="2404748" cy="3608474"/>
          </a:xfrm>
          <a:prstGeom prst="rect">
            <a:avLst/>
          </a:prstGeom>
          <a:ln w="63500">
            <a:solidFill>
              <a:srgbClr val="0098A0"/>
            </a:solidFill>
          </a:ln>
        </p:spPr>
      </p:pic>
    </p:spTree>
    <p:extLst>
      <p:ext uri="{BB962C8B-B14F-4D97-AF65-F5344CB8AC3E}">
        <p14:creationId xmlns:p14="http://schemas.microsoft.com/office/powerpoint/2010/main" val="20652015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76CA75C-33C8-AB9A-5FC5-F0E0C57A91DF}"/>
              </a:ext>
            </a:extLst>
          </p:cNvPr>
          <p:cNvSpPr>
            <a:spLocks noGrp="1"/>
          </p:cNvSpPr>
          <p:nvPr>
            <p:ph type="body" idx="1"/>
          </p:nvPr>
        </p:nvSpPr>
        <p:spPr>
          <a:xfrm>
            <a:off x="854739" y="1498743"/>
            <a:ext cx="4182786" cy="823912"/>
          </a:xfrm>
        </p:spPr>
        <p:txBody>
          <a:bodyPr anchor="t"/>
          <a:lstStyle/>
          <a:p>
            <a:r>
              <a:rPr lang="en-GB" sz="3200" b="1" dirty="0">
                <a:latin typeface="Arial" panose="020B0604020202020204" pitchFamily="34" charset="0"/>
              </a:rPr>
              <a:t>What are                    the challenges faced by family members in addressing their relative’s sexuality   and relationships needs?</a:t>
            </a:r>
          </a:p>
          <a:p>
            <a:endParaRPr lang="en-US" dirty="0"/>
          </a:p>
        </p:txBody>
      </p:sp>
    </p:spTree>
    <p:extLst>
      <p:ext uri="{BB962C8B-B14F-4D97-AF65-F5344CB8AC3E}">
        <p14:creationId xmlns:p14="http://schemas.microsoft.com/office/powerpoint/2010/main" val="1069283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BF5B4E-FBF6-BA19-BA1C-BF5323AE3658}"/>
              </a:ext>
            </a:extLst>
          </p:cNvPr>
          <p:cNvSpPr>
            <a:spLocks noGrp="1"/>
          </p:cNvSpPr>
          <p:nvPr>
            <p:ph type="body" idx="1"/>
          </p:nvPr>
        </p:nvSpPr>
        <p:spPr>
          <a:xfrm>
            <a:off x="7186516" y="1612114"/>
            <a:ext cx="4182786" cy="823912"/>
          </a:xfrm>
        </p:spPr>
        <p:txBody>
          <a:bodyPr anchor="t"/>
          <a:lstStyle/>
          <a:p>
            <a:r>
              <a:rPr lang="en-GB" sz="3200" b="1" dirty="0">
                <a:solidFill>
                  <a:srgbClr val="5B5958"/>
                </a:solidFill>
                <a:latin typeface="Arial" panose="020B0604020202020204" pitchFamily="34" charset="0"/>
                <a:ea typeface="+mj-ea"/>
                <a:cs typeface="Arial" panose="020B0604020202020204" pitchFamily="34" charset="0"/>
              </a:rPr>
              <a:t>What are the key challenges you   face addressing relationships and sexuality issues in your role?</a:t>
            </a:r>
          </a:p>
          <a:p>
            <a:endParaRPr lang="en-US" dirty="0"/>
          </a:p>
        </p:txBody>
      </p:sp>
    </p:spTree>
    <p:extLst>
      <p:ext uri="{BB962C8B-B14F-4D97-AF65-F5344CB8AC3E}">
        <p14:creationId xmlns:p14="http://schemas.microsoft.com/office/powerpoint/2010/main" val="22564756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A3174C-48A6-82F1-D83D-E3F5C584B62C}"/>
              </a:ext>
            </a:extLst>
          </p:cNvPr>
          <p:cNvSpPr>
            <a:spLocks noGrp="1"/>
          </p:cNvSpPr>
          <p:nvPr>
            <p:ph type="title"/>
          </p:nvPr>
        </p:nvSpPr>
        <p:spPr/>
        <p:txBody>
          <a:bodyPr/>
          <a:lstStyle/>
          <a:p>
            <a:r>
              <a:rPr lang="en-GB" sz="4400" b="1" dirty="0">
                <a:latin typeface="Arial" panose="020B0604020202020204" pitchFamily="34" charset="0"/>
                <a:cs typeface="Arial" panose="020B0604020202020204" pitchFamily="34" charset="0"/>
              </a:rPr>
              <a:t>Challenges faced by family members</a:t>
            </a:r>
            <a:endParaRPr lang="en-US" dirty="0"/>
          </a:p>
        </p:txBody>
      </p:sp>
      <p:sp>
        <p:nvSpPr>
          <p:cNvPr id="4" name="Content Placeholder 3">
            <a:extLst>
              <a:ext uri="{FF2B5EF4-FFF2-40B4-BE49-F238E27FC236}">
                <a16:creationId xmlns:a16="http://schemas.microsoft.com/office/drawing/2014/main" id="{A0D216F6-BA9F-7EB0-5136-300220724A38}"/>
              </a:ext>
            </a:extLst>
          </p:cNvPr>
          <p:cNvSpPr>
            <a:spLocks noGrp="1"/>
          </p:cNvSpPr>
          <p:nvPr>
            <p:ph idx="1"/>
          </p:nvPr>
        </p:nvSpPr>
        <p:spPr>
          <a:xfrm>
            <a:off x="519546" y="2005012"/>
            <a:ext cx="6112748" cy="4351338"/>
          </a:xfrm>
        </p:spPr>
        <p:txBody>
          <a:bodyPr/>
          <a:lstStyle/>
          <a:p>
            <a:pPr marL="285750" lvl="0" indent="-285750">
              <a:buFont typeface="Wingdings" pitchFamily="2" charset="2"/>
              <a:buChar char="§"/>
            </a:pPr>
            <a:r>
              <a:rPr lang="en-GB" sz="1600" dirty="0"/>
              <a:t>Concern about the individual being exploited, hurt, or abused </a:t>
            </a:r>
            <a:endParaRPr lang="en-US" sz="1600" dirty="0"/>
          </a:p>
          <a:p>
            <a:pPr marL="285750" lvl="0" indent="-285750">
              <a:buFont typeface="Wingdings" pitchFamily="2" charset="2"/>
              <a:buChar char="§"/>
            </a:pPr>
            <a:r>
              <a:rPr lang="en-GB" sz="1600" dirty="0"/>
              <a:t>Lack of appropriate resources, information, and access to services. </a:t>
            </a:r>
            <a:endParaRPr lang="en-US" sz="1600" dirty="0"/>
          </a:p>
          <a:p>
            <a:pPr marL="285750" lvl="0" indent="-285750">
              <a:buFont typeface="Wingdings" pitchFamily="2" charset="2"/>
              <a:buChar char="§"/>
            </a:pPr>
            <a:r>
              <a:rPr lang="en-GB" sz="1600" dirty="0"/>
              <a:t>Embarrassment about having the conversation </a:t>
            </a:r>
            <a:endParaRPr lang="en-US" sz="1600" dirty="0"/>
          </a:p>
          <a:p>
            <a:pPr marL="285750" lvl="0" indent="-285750">
              <a:buFont typeface="Wingdings" pitchFamily="2" charset="2"/>
              <a:buChar char="§"/>
            </a:pPr>
            <a:r>
              <a:rPr lang="en-GB" sz="1600" dirty="0"/>
              <a:t>Taboo surrounding involvement in these discussions</a:t>
            </a:r>
            <a:endParaRPr lang="en-US" sz="1600" dirty="0"/>
          </a:p>
          <a:p>
            <a:pPr marL="285750" lvl="0" indent="-285750">
              <a:buFont typeface="Wingdings" pitchFamily="2" charset="2"/>
              <a:buChar char="§"/>
            </a:pPr>
            <a:r>
              <a:rPr lang="en-GB" sz="1600" dirty="0"/>
              <a:t>Conflict with religious or cultural family values </a:t>
            </a:r>
            <a:endParaRPr lang="en-US" sz="1600" dirty="0"/>
          </a:p>
          <a:p>
            <a:pPr marL="285750" lvl="0" indent="-285750">
              <a:buFont typeface="Wingdings" pitchFamily="2" charset="2"/>
              <a:buChar char="§"/>
            </a:pPr>
            <a:r>
              <a:rPr lang="en-GB" sz="1600" dirty="0"/>
              <a:t>A belief that the individual does not have sexual feelings</a:t>
            </a:r>
            <a:endParaRPr lang="en-US" sz="1600" dirty="0"/>
          </a:p>
          <a:p>
            <a:pPr marL="285750" lvl="0" indent="-285750">
              <a:buFont typeface="Wingdings" pitchFamily="2" charset="2"/>
              <a:buChar char="§"/>
            </a:pPr>
            <a:r>
              <a:rPr lang="en-GB" sz="1600" dirty="0"/>
              <a:t>New relationships offending the memory of past or present relationships </a:t>
            </a:r>
            <a:endParaRPr lang="en-US" sz="1600" dirty="0"/>
          </a:p>
          <a:p>
            <a:pPr marL="285750" lvl="0" indent="-285750">
              <a:buFont typeface="Wingdings" pitchFamily="2" charset="2"/>
              <a:buChar char="§"/>
            </a:pPr>
            <a:r>
              <a:rPr lang="en-GB" sz="1600" dirty="0"/>
              <a:t>Worries about new or developing physical restrictions </a:t>
            </a:r>
            <a:endParaRPr lang="en-US" sz="1600" dirty="0"/>
          </a:p>
          <a:p>
            <a:pPr marL="285750" lvl="0" indent="-285750">
              <a:buFont typeface="Wingdings" pitchFamily="2" charset="2"/>
              <a:buChar char="§"/>
            </a:pPr>
            <a:r>
              <a:rPr lang="en-GB" sz="1600" dirty="0"/>
              <a:t>Families’ views and opinions not being taken into consideration </a:t>
            </a:r>
            <a:endParaRPr lang="en-US" sz="1600" dirty="0"/>
          </a:p>
          <a:p>
            <a:endParaRPr lang="en-US" dirty="0"/>
          </a:p>
        </p:txBody>
      </p:sp>
      <p:pic>
        <p:nvPicPr>
          <p:cNvPr id="5" name="Picture 4">
            <a:extLst>
              <a:ext uri="{FF2B5EF4-FFF2-40B4-BE49-F238E27FC236}">
                <a16:creationId xmlns:a16="http://schemas.microsoft.com/office/drawing/2014/main" id="{B26F0368-29E1-DA0F-00CC-0C5F90B3ED4C}"/>
              </a:ext>
            </a:extLst>
          </p:cNvPr>
          <p:cNvPicPr>
            <a:picLocks noChangeAspect="1"/>
          </p:cNvPicPr>
          <p:nvPr/>
        </p:nvPicPr>
        <p:blipFill>
          <a:blip r:embed="rId2"/>
          <a:stretch>
            <a:fillRect/>
          </a:stretch>
        </p:blipFill>
        <p:spPr>
          <a:xfrm>
            <a:off x="6962036" y="3530279"/>
            <a:ext cx="4710418" cy="2599906"/>
          </a:xfrm>
          <a:prstGeom prst="rect">
            <a:avLst/>
          </a:prstGeom>
        </p:spPr>
      </p:pic>
    </p:spTree>
    <p:extLst>
      <p:ext uri="{BB962C8B-B14F-4D97-AF65-F5344CB8AC3E}">
        <p14:creationId xmlns:p14="http://schemas.microsoft.com/office/powerpoint/2010/main" val="14390559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2C489-8B75-13A0-6366-C66EAA5D6882}"/>
              </a:ext>
            </a:extLst>
          </p:cNvPr>
          <p:cNvSpPr>
            <a:spLocks noGrp="1"/>
          </p:cNvSpPr>
          <p:nvPr>
            <p:ph type="title"/>
          </p:nvPr>
        </p:nvSpPr>
        <p:spPr>
          <a:xfrm>
            <a:off x="519546" y="1044574"/>
            <a:ext cx="9191614" cy="811935"/>
          </a:xfrm>
        </p:spPr>
        <p:txBody>
          <a:bodyPr/>
          <a:lstStyle/>
          <a:p>
            <a:r>
              <a:rPr lang="en-GB" sz="4400" b="1" dirty="0">
                <a:latin typeface="Arial" panose="020B0604020202020204" pitchFamily="34" charset="0"/>
                <a:ea typeface="+mj-ea"/>
                <a:cs typeface="Arial" panose="020B0604020202020204" pitchFamily="34" charset="0"/>
              </a:rPr>
              <a:t>Working in partnership with family members </a:t>
            </a:r>
            <a:br>
              <a:rPr lang="en-GB" sz="4400" b="1" dirty="0">
                <a:latin typeface="Arial" panose="020B0604020202020204" pitchFamily="34" charset="0"/>
                <a:ea typeface="+mj-ea"/>
                <a:cs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E3620453-F4B9-58E1-C9A8-E88848F4C88E}"/>
              </a:ext>
            </a:extLst>
          </p:cNvPr>
          <p:cNvSpPr>
            <a:spLocks noGrp="1"/>
          </p:cNvSpPr>
          <p:nvPr>
            <p:ph idx="1"/>
          </p:nvPr>
        </p:nvSpPr>
        <p:spPr>
          <a:xfrm>
            <a:off x="519546" y="2622411"/>
            <a:ext cx="7478560" cy="3306764"/>
          </a:xfrm>
        </p:spPr>
        <p:txBody>
          <a:bodyPr/>
          <a:lstStyle/>
          <a:p>
            <a:pPr marL="457200" lvl="0" indent="-457200">
              <a:buFont typeface="Wingdings" pitchFamily="2" charset="2"/>
              <a:buChar char="§"/>
            </a:pPr>
            <a:r>
              <a:rPr lang="en-GB" sz="1400" dirty="0"/>
              <a:t>Make family members aware of your organisation’s relationships and sexuality policy. </a:t>
            </a:r>
            <a:endParaRPr lang="en-US" sz="1400" dirty="0"/>
          </a:p>
          <a:p>
            <a:pPr marL="457200" lvl="0" indent="-457200">
              <a:buFont typeface="Wingdings" pitchFamily="2" charset="2"/>
              <a:buChar char="§"/>
            </a:pPr>
            <a:r>
              <a:rPr lang="en-GB" sz="1400" dirty="0"/>
              <a:t>Involve them in decision making and planning, but only with the consent of the individual. </a:t>
            </a:r>
            <a:endParaRPr lang="en-US" sz="1400" dirty="0"/>
          </a:p>
          <a:p>
            <a:pPr marL="457200" lvl="0" indent="-457200">
              <a:buFont typeface="Wingdings" pitchFamily="2" charset="2"/>
              <a:buChar char="§"/>
            </a:pPr>
            <a:r>
              <a:rPr lang="en-GB" sz="1400" dirty="0"/>
              <a:t>Maintain open dialogue, on a continuous basis, not just when there is a crisis </a:t>
            </a:r>
            <a:endParaRPr lang="en-US" sz="1400" dirty="0"/>
          </a:p>
          <a:p>
            <a:pPr marL="457200" lvl="0" indent="-457200">
              <a:buFont typeface="Wingdings" pitchFamily="2" charset="2"/>
              <a:buChar char="§"/>
            </a:pPr>
            <a:r>
              <a:rPr lang="en-GB" sz="1400" dirty="0"/>
              <a:t>Provide access to information and learning opportunities that may support them in discussing issues about relationships and sexuality </a:t>
            </a:r>
            <a:endParaRPr lang="en-US" sz="1400" dirty="0"/>
          </a:p>
          <a:p>
            <a:pPr marL="457200" lvl="0" indent="-457200">
              <a:buFont typeface="Wingdings" pitchFamily="2" charset="2"/>
              <a:buChar char="§"/>
            </a:pPr>
            <a:r>
              <a:rPr lang="en-GB" sz="1400" dirty="0"/>
              <a:t>Empower the individual to make their own choices about relationships and sex, including being able to communicate these choices to their relatives  </a:t>
            </a:r>
            <a:endParaRPr lang="en-US" sz="1400" dirty="0"/>
          </a:p>
          <a:p>
            <a:pPr marL="457200" lvl="0" indent="-457200">
              <a:buFont typeface="Wingdings" pitchFamily="2" charset="2"/>
              <a:buChar char="§"/>
            </a:pPr>
            <a:r>
              <a:rPr lang="en-GB" sz="1400" dirty="0"/>
              <a:t>Whilst families may not always agree with their relative’s decision, staff can mediate, explain and assist the family member to come to terms with the decision </a:t>
            </a:r>
            <a:endParaRPr lang="en-US" sz="1400" dirty="0"/>
          </a:p>
          <a:p>
            <a:endParaRPr lang="en-US" dirty="0"/>
          </a:p>
        </p:txBody>
      </p:sp>
      <p:pic>
        <p:nvPicPr>
          <p:cNvPr id="6" name="Picture 5">
            <a:extLst>
              <a:ext uri="{FF2B5EF4-FFF2-40B4-BE49-F238E27FC236}">
                <a16:creationId xmlns:a16="http://schemas.microsoft.com/office/drawing/2014/main" id="{43608E45-7128-0E1C-0D03-3F5D0230CA08}"/>
              </a:ext>
            </a:extLst>
          </p:cNvPr>
          <p:cNvPicPr>
            <a:picLocks noChangeAspect="1"/>
          </p:cNvPicPr>
          <p:nvPr/>
        </p:nvPicPr>
        <p:blipFill>
          <a:blip r:embed="rId2"/>
          <a:stretch>
            <a:fillRect/>
          </a:stretch>
        </p:blipFill>
        <p:spPr>
          <a:xfrm>
            <a:off x="8662001" y="2587182"/>
            <a:ext cx="3062505" cy="2769286"/>
          </a:xfrm>
          <a:prstGeom prst="rect">
            <a:avLst/>
          </a:prstGeom>
        </p:spPr>
      </p:pic>
    </p:spTree>
    <p:extLst>
      <p:ext uri="{BB962C8B-B14F-4D97-AF65-F5344CB8AC3E}">
        <p14:creationId xmlns:p14="http://schemas.microsoft.com/office/powerpoint/2010/main" val="14762897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EFDD60-511B-A1ED-7A3F-975C5B27115F}"/>
              </a:ext>
            </a:extLst>
          </p:cNvPr>
          <p:cNvPicPr>
            <a:picLocks noChangeAspect="1"/>
          </p:cNvPicPr>
          <p:nvPr/>
        </p:nvPicPr>
        <p:blipFill>
          <a:blip r:embed="rId2"/>
          <a:stretch>
            <a:fillRect/>
          </a:stretch>
        </p:blipFill>
        <p:spPr>
          <a:xfrm>
            <a:off x="901509" y="780770"/>
            <a:ext cx="4851107" cy="4249042"/>
          </a:xfrm>
          <a:prstGeom prst="rect">
            <a:avLst/>
          </a:prstGeom>
        </p:spPr>
      </p:pic>
      <p:sp>
        <p:nvSpPr>
          <p:cNvPr id="7" name="TextBox 6">
            <a:extLst>
              <a:ext uri="{FF2B5EF4-FFF2-40B4-BE49-F238E27FC236}">
                <a16:creationId xmlns:a16="http://schemas.microsoft.com/office/drawing/2014/main" id="{5F75509A-A51C-23C6-D0BA-53678B2CA68B}"/>
              </a:ext>
            </a:extLst>
          </p:cNvPr>
          <p:cNvSpPr txBox="1"/>
          <p:nvPr/>
        </p:nvSpPr>
        <p:spPr>
          <a:xfrm>
            <a:off x="1494339" y="1408628"/>
            <a:ext cx="3665445" cy="2364750"/>
          </a:xfrm>
          <a:prstGeom prst="rect">
            <a:avLst/>
          </a:prstGeom>
          <a:noFill/>
        </p:spPr>
        <p:txBody>
          <a:bodyPr wrap="square">
            <a:spAutoFit/>
          </a:bodyPr>
          <a:lstStyle/>
          <a:p>
            <a:pPr>
              <a:lnSpc>
                <a:spcPct val="107000"/>
              </a:lnSpc>
              <a:spcAft>
                <a:spcPts val="800"/>
              </a:spcAft>
            </a:pPr>
            <a:r>
              <a:rPr lang="en-GB" sz="2000" dirty="0">
                <a:effectLst/>
                <a:latin typeface="Arial" panose="020B0604020202020204" pitchFamily="34" charset="0"/>
                <a:ea typeface="Calibri" panose="020F0502020204030204" pitchFamily="34" charset="0"/>
                <a:cs typeface="Arial" panose="020B0604020202020204" pitchFamily="34" charset="0"/>
              </a:rPr>
              <a:t>We’ve developed a great relationships and sexuality course at the day service, but a few family members have objected.</a:t>
            </a:r>
          </a:p>
          <a:p>
            <a:r>
              <a:rPr lang="en-GB" sz="2000" b="1" dirty="0">
                <a:effectLst/>
                <a:latin typeface="Arial" panose="020B0604020202020204" pitchFamily="34" charset="0"/>
                <a:ea typeface="Calibri" panose="020F0502020204030204" pitchFamily="34" charset="0"/>
                <a:cs typeface="Arial" panose="020B0604020202020204" pitchFamily="34" charset="0"/>
              </a:rPr>
              <a:t>How should we proceed?</a:t>
            </a:r>
            <a:endParaRPr lang="en-GB" sz="2000" b="1" dirty="0">
              <a:latin typeface="Arial" panose="020B0604020202020204" pitchFamily="34" charset="0"/>
              <a:cs typeface="Arial" panose="020B0604020202020204" pitchFamily="34" charset="0"/>
            </a:endParaRPr>
          </a:p>
          <a:p>
            <a:endParaRPr lang="en-GB" sz="1400" b="1" dirty="0">
              <a:solidFill>
                <a:srgbClr val="5B5958"/>
              </a:solidFill>
            </a:endParaRPr>
          </a:p>
        </p:txBody>
      </p:sp>
      <p:pic>
        <p:nvPicPr>
          <p:cNvPr id="8" name="Picture 7">
            <a:extLst>
              <a:ext uri="{FF2B5EF4-FFF2-40B4-BE49-F238E27FC236}">
                <a16:creationId xmlns:a16="http://schemas.microsoft.com/office/drawing/2014/main" id="{761234A1-3543-81C0-4693-CBC5475530BD}"/>
              </a:ext>
            </a:extLst>
          </p:cNvPr>
          <p:cNvPicPr>
            <a:picLocks noChangeAspect="1"/>
          </p:cNvPicPr>
          <p:nvPr/>
        </p:nvPicPr>
        <p:blipFill>
          <a:blip r:embed="rId3"/>
          <a:stretch>
            <a:fillRect/>
          </a:stretch>
        </p:blipFill>
        <p:spPr>
          <a:xfrm flipH="1">
            <a:off x="6345446" y="1408628"/>
            <a:ext cx="4827954" cy="4485711"/>
          </a:xfrm>
          <a:prstGeom prst="rect">
            <a:avLst/>
          </a:prstGeom>
        </p:spPr>
      </p:pic>
      <p:sp>
        <p:nvSpPr>
          <p:cNvPr id="10" name="TextBox 9">
            <a:extLst>
              <a:ext uri="{FF2B5EF4-FFF2-40B4-BE49-F238E27FC236}">
                <a16:creationId xmlns:a16="http://schemas.microsoft.com/office/drawing/2014/main" id="{3B2576AE-3C87-25E1-07C3-8D21F4343997}"/>
              </a:ext>
            </a:extLst>
          </p:cNvPr>
          <p:cNvSpPr txBox="1"/>
          <p:nvPr/>
        </p:nvSpPr>
        <p:spPr>
          <a:xfrm>
            <a:off x="6969164" y="2137835"/>
            <a:ext cx="3665445" cy="2154244"/>
          </a:xfrm>
          <a:prstGeom prst="rect">
            <a:avLst/>
          </a:prstGeom>
          <a:noFill/>
        </p:spPr>
        <p:txBody>
          <a:bodyPr wrap="square">
            <a:spAutoFit/>
          </a:bodyPr>
          <a:lstStyle/>
          <a:p>
            <a:pPr>
              <a:lnSpc>
                <a:spcPct val="107000"/>
              </a:lnSpc>
              <a:spcAft>
                <a:spcPts val="800"/>
              </a:spcAft>
            </a:pPr>
            <a:r>
              <a:rPr lang="en-GB" sz="2000" dirty="0">
                <a:latin typeface="Arial"/>
                <a:cs typeface="Arial"/>
              </a:rPr>
              <a:t>A person living with dementia moved into our care home and they have developed a new relationship with someone who lives here.</a:t>
            </a:r>
          </a:p>
          <a:p>
            <a:pPr>
              <a:lnSpc>
                <a:spcPct val="107000"/>
              </a:lnSpc>
              <a:spcAft>
                <a:spcPts val="800"/>
              </a:spcAft>
            </a:pPr>
            <a:r>
              <a:rPr lang="en-GB" sz="2000" b="1" dirty="0">
                <a:effectLst/>
                <a:latin typeface="Arial" panose="020B0604020202020204" pitchFamily="34" charset="0"/>
                <a:ea typeface="Calibri" panose="020F0502020204030204" pitchFamily="34" charset="0"/>
                <a:cs typeface="Arial" panose="020B0604020202020204" pitchFamily="34" charset="0"/>
              </a:rPr>
              <a:t>How should we proceed?</a:t>
            </a:r>
            <a:endParaRPr lang="en-GB" sz="1400" b="1" dirty="0">
              <a:solidFill>
                <a:srgbClr val="5B5958"/>
              </a:solidFill>
            </a:endParaRPr>
          </a:p>
        </p:txBody>
      </p:sp>
    </p:spTree>
    <p:extLst>
      <p:ext uri="{BB962C8B-B14F-4D97-AF65-F5344CB8AC3E}">
        <p14:creationId xmlns:p14="http://schemas.microsoft.com/office/powerpoint/2010/main" val="28961392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DF3E0-9200-4DC7-7B29-42BF1BFE47D7}"/>
              </a:ext>
            </a:extLst>
          </p:cNvPr>
          <p:cNvSpPr>
            <a:spLocks noGrp="1"/>
          </p:cNvSpPr>
          <p:nvPr>
            <p:ph type="title"/>
          </p:nvPr>
        </p:nvSpPr>
        <p:spPr/>
        <p:txBody>
          <a:bodyPr/>
          <a:lstStyle/>
          <a:p>
            <a:r>
              <a:rPr lang="en-GB" sz="4400" b="1" dirty="0">
                <a:latin typeface="Arial" panose="020B0604020202020204" pitchFamily="34" charset="0"/>
                <a:cs typeface="Arial" panose="020B0604020202020204" pitchFamily="34" charset="0"/>
              </a:rPr>
              <a:t>Videos about family relationships </a:t>
            </a:r>
            <a:endParaRPr lang="en-US" dirty="0"/>
          </a:p>
        </p:txBody>
      </p:sp>
      <p:sp>
        <p:nvSpPr>
          <p:cNvPr id="3" name="Content Placeholder 2">
            <a:extLst>
              <a:ext uri="{FF2B5EF4-FFF2-40B4-BE49-F238E27FC236}">
                <a16:creationId xmlns:a16="http://schemas.microsoft.com/office/drawing/2014/main" id="{14C4283A-DE0E-8ECF-49D6-EA1C79002605}"/>
              </a:ext>
            </a:extLst>
          </p:cNvPr>
          <p:cNvSpPr>
            <a:spLocks noGrp="1"/>
          </p:cNvSpPr>
          <p:nvPr>
            <p:ph idx="1"/>
          </p:nvPr>
        </p:nvSpPr>
        <p:spPr>
          <a:xfrm>
            <a:off x="519546" y="2005012"/>
            <a:ext cx="6633608" cy="4351338"/>
          </a:xfrm>
        </p:spPr>
        <p:txBody>
          <a:bodyPr/>
          <a:lstStyle/>
          <a:p>
            <a:pPr lvl="0">
              <a:lnSpc>
                <a:spcPct val="115000"/>
              </a:lnSpc>
            </a:pPr>
            <a:r>
              <a:rPr lang="en-GB" sz="2400" dirty="0">
                <a:effectLst/>
                <a:latin typeface="Arial" panose="020B0604020202020204" pitchFamily="34" charset="0"/>
                <a:ea typeface="Calibri" panose="020F0502020204030204" pitchFamily="34" charset="0"/>
                <a:cs typeface="Arial" panose="020B0604020202020204" pitchFamily="34" charset="0"/>
              </a:rPr>
              <a:t>Watch the film and consider:</a:t>
            </a:r>
          </a:p>
          <a:p>
            <a:pPr marL="457200" lvl="0" indent="-457200">
              <a:lnSpc>
                <a:spcPct val="115000"/>
              </a:lnSpc>
              <a:buFont typeface="+mj-lt"/>
              <a:buAutoNum type="arabicPeriod"/>
            </a:pPr>
            <a:r>
              <a:rPr lang="en-GB" sz="2400" b="0" dirty="0">
                <a:effectLst/>
                <a:latin typeface="Arial" panose="020B0604020202020204" pitchFamily="34" charset="0"/>
                <a:ea typeface="Calibri" panose="020F0502020204030204" pitchFamily="34" charset="0"/>
                <a:cs typeface="Arial" panose="020B0604020202020204" pitchFamily="34" charset="0"/>
              </a:rPr>
              <a:t>The reason behind the family’s response</a:t>
            </a:r>
          </a:p>
          <a:p>
            <a:pPr marL="457200" lvl="0" indent="-457200">
              <a:lnSpc>
                <a:spcPct val="115000"/>
              </a:lnSpc>
              <a:buFont typeface="+mj-lt"/>
              <a:buAutoNum type="arabicPeriod"/>
            </a:pPr>
            <a:r>
              <a:rPr lang="en-GB" sz="2400" b="0" dirty="0">
                <a:effectLst/>
                <a:latin typeface="Arial" panose="020B0604020202020204" pitchFamily="34" charset="0"/>
                <a:ea typeface="Calibri" panose="020F0502020204030204" pitchFamily="34" charset="0"/>
                <a:cs typeface="Arial" panose="020B0604020202020204" pitchFamily="34" charset="0"/>
              </a:rPr>
              <a:t>What approach or action was taken? </a:t>
            </a:r>
          </a:p>
          <a:p>
            <a:pPr marL="457200" lvl="0" indent="-457200">
              <a:lnSpc>
                <a:spcPct val="115000"/>
              </a:lnSpc>
              <a:buFont typeface="+mj-lt"/>
              <a:buAutoNum type="arabicPeriod"/>
            </a:pPr>
            <a:r>
              <a:rPr lang="en-GB" sz="2400" b="0" dirty="0">
                <a:effectLst/>
                <a:latin typeface="Arial" panose="020B0604020202020204" pitchFamily="34" charset="0"/>
                <a:ea typeface="Calibri" panose="020F0502020204030204" pitchFamily="34" charset="0"/>
                <a:cs typeface="Arial" panose="020B0604020202020204" pitchFamily="34" charset="0"/>
              </a:rPr>
              <a:t>How effective were the actions?</a:t>
            </a:r>
          </a:p>
          <a:p>
            <a:pPr marL="457200" lvl="0" indent="-457200">
              <a:lnSpc>
                <a:spcPct val="115000"/>
              </a:lnSpc>
              <a:buFont typeface="+mj-lt"/>
              <a:buAutoNum type="arabicPeriod"/>
            </a:pPr>
            <a:r>
              <a:rPr lang="en-GB" sz="2400" b="0" dirty="0">
                <a:effectLst/>
                <a:latin typeface="Arial" panose="020B0604020202020204" pitchFamily="34" charset="0"/>
                <a:ea typeface="Calibri" panose="020F0502020204030204" pitchFamily="34" charset="0"/>
                <a:cs typeface="Arial" panose="020B0604020202020204" pitchFamily="34" charset="0"/>
              </a:rPr>
              <a:t>How could you apply this in your own work setting?</a:t>
            </a:r>
          </a:p>
          <a:p>
            <a:endParaRPr lang="en-US" dirty="0"/>
          </a:p>
        </p:txBody>
      </p:sp>
      <p:pic>
        <p:nvPicPr>
          <p:cNvPr id="4" name="Content Placeholder 5">
            <a:extLst>
              <a:ext uri="{FF2B5EF4-FFF2-40B4-BE49-F238E27FC236}">
                <a16:creationId xmlns:a16="http://schemas.microsoft.com/office/drawing/2014/main" id="{F6060D3E-D1B7-7C21-50B4-7D5E96BA82A7}"/>
              </a:ext>
            </a:extLst>
          </p:cNvPr>
          <p:cNvPicPr>
            <a:picLocks noChangeAspect="1"/>
          </p:cNvPicPr>
          <p:nvPr/>
        </p:nvPicPr>
        <p:blipFill>
          <a:blip r:embed="rId2"/>
          <a:stretch>
            <a:fillRect/>
          </a:stretch>
        </p:blipFill>
        <p:spPr>
          <a:xfrm>
            <a:off x="7806192" y="2257680"/>
            <a:ext cx="4489980" cy="2994256"/>
          </a:xfrm>
          <a:prstGeom prst="rect">
            <a:avLst/>
          </a:prstGeom>
          <a:ln w="63500">
            <a:solidFill>
              <a:srgbClr val="0098A0"/>
            </a:solidFill>
          </a:ln>
        </p:spPr>
      </p:pic>
    </p:spTree>
    <p:extLst>
      <p:ext uri="{BB962C8B-B14F-4D97-AF65-F5344CB8AC3E}">
        <p14:creationId xmlns:p14="http://schemas.microsoft.com/office/powerpoint/2010/main" val="26082038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760DE-0690-545F-0467-64862A94A555}"/>
              </a:ext>
            </a:extLst>
          </p:cNvPr>
          <p:cNvSpPr>
            <a:spLocks noGrp="1"/>
          </p:cNvSpPr>
          <p:nvPr>
            <p:ph type="title"/>
          </p:nvPr>
        </p:nvSpPr>
        <p:spPr/>
        <p:txBody>
          <a:bodyPr/>
          <a:lstStyle/>
          <a:p>
            <a:r>
              <a:rPr lang="en-GB" sz="4400" b="1" dirty="0">
                <a:latin typeface="Arial" panose="020B0604020202020204" pitchFamily="34" charset="0"/>
                <a:cs typeface="Arial" panose="020B0604020202020204" pitchFamily="34" charset="0"/>
              </a:rPr>
              <a:t>Any questions</a:t>
            </a:r>
            <a:endParaRPr lang="en-US" dirty="0"/>
          </a:p>
        </p:txBody>
      </p:sp>
      <p:pic>
        <p:nvPicPr>
          <p:cNvPr id="4" name="Content Placeholder 6" descr="Close-up of raised hands at office training with speaker out of focus in background">
            <a:extLst>
              <a:ext uri="{FF2B5EF4-FFF2-40B4-BE49-F238E27FC236}">
                <a16:creationId xmlns:a16="http://schemas.microsoft.com/office/drawing/2014/main" id="{83E503DA-6645-08CC-D738-9EDDBBBF03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3719" y="2013995"/>
            <a:ext cx="5724117" cy="3816078"/>
          </a:xfrm>
          <a:ln w="63500">
            <a:solidFill>
              <a:srgbClr val="0098A0"/>
            </a:solidFill>
          </a:ln>
        </p:spPr>
      </p:pic>
      <p:pic>
        <p:nvPicPr>
          <p:cNvPr id="5" name="Picture 4">
            <a:extLst>
              <a:ext uri="{FF2B5EF4-FFF2-40B4-BE49-F238E27FC236}">
                <a16:creationId xmlns:a16="http://schemas.microsoft.com/office/drawing/2014/main" id="{D17F1F65-93E1-2E15-6B26-BDFDB16D02DA}"/>
              </a:ext>
            </a:extLst>
          </p:cNvPr>
          <p:cNvPicPr>
            <a:picLocks noChangeAspect="1"/>
          </p:cNvPicPr>
          <p:nvPr/>
        </p:nvPicPr>
        <p:blipFill>
          <a:blip r:embed="rId3"/>
          <a:stretch>
            <a:fillRect/>
          </a:stretch>
        </p:blipFill>
        <p:spPr>
          <a:xfrm rot="20960530">
            <a:off x="7089287" y="1880045"/>
            <a:ext cx="1418446" cy="2073114"/>
          </a:xfrm>
          <a:prstGeom prst="rect">
            <a:avLst/>
          </a:prstGeom>
        </p:spPr>
      </p:pic>
      <p:pic>
        <p:nvPicPr>
          <p:cNvPr id="6" name="Picture 5">
            <a:extLst>
              <a:ext uri="{FF2B5EF4-FFF2-40B4-BE49-F238E27FC236}">
                <a16:creationId xmlns:a16="http://schemas.microsoft.com/office/drawing/2014/main" id="{F47BF438-3A1A-9688-3380-12BB35315645}"/>
              </a:ext>
            </a:extLst>
          </p:cNvPr>
          <p:cNvPicPr>
            <a:picLocks noChangeAspect="1"/>
          </p:cNvPicPr>
          <p:nvPr/>
        </p:nvPicPr>
        <p:blipFill>
          <a:blip r:embed="rId3">
            <a:alphaModFix amt="16000"/>
          </a:blip>
          <a:stretch>
            <a:fillRect/>
          </a:stretch>
        </p:blipFill>
        <p:spPr>
          <a:xfrm rot="1015096">
            <a:off x="9630143" y="2051248"/>
            <a:ext cx="2150978" cy="3143737"/>
          </a:xfrm>
          <a:prstGeom prst="rect">
            <a:avLst/>
          </a:prstGeom>
        </p:spPr>
      </p:pic>
      <p:pic>
        <p:nvPicPr>
          <p:cNvPr id="7" name="Picture 6">
            <a:extLst>
              <a:ext uri="{FF2B5EF4-FFF2-40B4-BE49-F238E27FC236}">
                <a16:creationId xmlns:a16="http://schemas.microsoft.com/office/drawing/2014/main" id="{E9CB8BF3-EA5C-C662-3A05-986763DA8755}"/>
              </a:ext>
            </a:extLst>
          </p:cNvPr>
          <p:cNvPicPr>
            <a:picLocks noChangeAspect="1"/>
          </p:cNvPicPr>
          <p:nvPr/>
        </p:nvPicPr>
        <p:blipFill>
          <a:blip r:embed="rId3">
            <a:alphaModFix amt="62000"/>
          </a:blip>
          <a:stretch>
            <a:fillRect/>
          </a:stretch>
        </p:blipFill>
        <p:spPr>
          <a:xfrm rot="1484531">
            <a:off x="8117122" y="3932502"/>
            <a:ext cx="1225652" cy="1791338"/>
          </a:xfrm>
          <a:prstGeom prst="rect">
            <a:avLst/>
          </a:prstGeom>
        </p:spPr>
      </p:pic>
    </p:spTree>
    <p:extLst>
      <p:ext uri="{BB962C8B-B14F-4D97-AF65-F5344CB8AC3E}">
        <p14:creationId xmlns:p14="http://schemas.microsoft.com/office/powerpoint/2010/main" val="15143202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BF365-93EC-6039-E231-40CD6C4E2B4C}"/>
              </a:ext>
            </a:extLst>
          </p:cNvPr>
          <p:cNvSpPr>
            <a:spLocks noGrp="1"/>
          </p:cNvSpPr>
          <p:nvPr>
            <p:ph type="title"/>
          </p:nvPr>
        </p:nvSpPr>
        <p:spPr/>
        <p:txBody>
          <a:bodyPr/>
          <a:lstStyle/>
          <a:p>
            <a:r>
              <a:rPr lang="en-GB" sz="4400" b="1" dirty="0">
                <a:latin typeface="Arial" panose="020B0604020202020204" pitchFamily="34" charset="0"/>
                <a:cs typeface="Arial" panose="020B0604020202020204" pitchFamily="34" charset="0"/>
              </a:rPr>
              <a:t>Further Links</a:t>
            </a:r>
            <a:endParaRPr lang="en-US" dirty="0"/>
          </a:p>
        </p:txBody>
      </p:sp>
      <p:sp>
        <p:nvSpPr>
          <p:cNvPr id="3" name="Content Placeholder 2">
            <a:extLst>
              <a:ext uri="{FF2B5EF4-FFF2-40B4-BE49-F238E27FC236}">
                <a16:creationId xmlns:a16="http://schemas.microsoft.com/office/drawing/2014/main" id="{47A1CEF0-6037-8D93-4A09-55E0F7074649}"/>
              </a:ext>
            </a:extLst>
          </p:cNvPr>
          <p:cNvSpPr>
            <a:spLocks noGrp="1"/>
          </p:cNvSpPr>
          <p:nvPr>
            <p:ph idx="1"/>
          </p:nvPr>
        </p:nvSpPr>
        <p:spPr/>
        <p:txBody>
          <a:bodyPr/>
          <a:lstStyle/>
          <a:p>
            <a:pPr marL="0" indent="0">
              <a:buNone/>
            </a:pPr>
            <a:r>
              <a:rPr lang="en-GB" sz="2000" b="1" dirty="0"/>
              <a:t>Skills for Care – Supported Personal Relationships </a:t>
            </a:r>
            <a:r>
              <a:rPr lang="en-GB" sz="2000" dirty="0">
                <a:hlinkClick r:id="rId2"/>
              </a:rPr>
              <a:t>https://www.skillsforcare.org.uk/Developing-your-workforce/Care-topics/Supporting-personal-relationships/Supporting-personal-relationships.aspx</a:t>
            </a:r>
            <a:r>
              <a:rPr lang="en-GB" sz="2000" dirty="0"/>
              <a:t>   </a:t>
            </a:r>
          </a:p>
          <a:p>
            <a:pPr marL="0" indent="0">
              <a:buNone/>
            </a:pPr>
            <a:r>
              <a:rPr lang="en-GB" sz="2000" dirty="0"/>
              <a:t>(including Database of resources, Guide to Resources, Guidance)</a:t>
            </a:r>
          </a:p>
          <a:p>
            <a:pPr marL="0" indent="0">
              <a:buNone/>
            </a:pPr>
            <a:r>
              <a:rPr lang="en-GB" sz="2000" b="1" dirty="0"/>
              <a:t>CQC -</a:t>
            </a:r>
            <a:r>
              <a:rPr lang="en-GB" sz="2000" dirty="0"/>
              <a:t> </a:t>
            </a:r>
            <a:r>
              <a:rPr lang="en-GB" sz="2000" b="1" i="1" dirty="0"/>
              <a:t>Relationships and sexuality in adult social care services </a:t>
            </a:r>
            <a:r>
              <a:rPr lang="en-GB" sz="2000" i="1" dirty="0">
                <a:hlinkClick r:id="rId3"/>
              </a:rPr>
              <a:t>https://www.cqc.org.uk/sites/default/files/20190221-Relationships-and-sexuality-in-social-care-PUBLICATION.pdf</a:t>
            </a:r>
            <a:endParaRPr lang="en-GB" sz="2000" i="1" dirty="0"/>
          </a:p>
          <a:p>
            <a:pPr marL="0" indent="0">
              <a:buNone/>
            </a:pPr>
            <a:r>
              <a:rPr lang="en-GB" sz="2000" b="1" i="1" dirty="0"/>
              <a:t>CQC – Promoting sexual safety through empowerment </a:t>
            </a:r>
            <a:r>
              <a:rPr lang="en-GB" sz="2000" i="1" dirty="0">
                <a:hlinkClick r:id="rId4"/>
              </a:rPr>
              <a:t>https://www.cqc.org.uk/publications/major-report/promoting-sexual-safety-through-empowerment</a:t>
            </a:r>
            <a:r>
              <a:rPr lang="en-GB" sz="2000" i="1" dirty="0"/>
              <a:t> </a:t>
            </a:r>
          </a:p>
          <a:p>
            <a:pPr marL="0" indent="0">
              <a:buNone/>
            </a:pPr>
            <a:r>
              <a:rPr lang="en-GB" sz="2000" b="1" i="1" dirty="0"/>
              <a:t>Supported loving Toolkit </a:t>
            </a:r>
            <a:r>
              <a:rPr lang="en-GB" sz="2000" i="1" dirty="0">
                <a:hlinkClick r:id="rId5"/>
              </a:rPr>
              <a:t>www.supportedloving.org.uk</a:t>
            </a:r>
            <a:r>
              <a:rPr lang="en-GB" sz="2000" i="1" dirty="0"/>
              <a:t> </a:t>
            </a:r>
          </a:p>
          <a:p>
            <a:endParaRPr lang="en-US" dirty="0"/>
          </a:p>
        </p:txBody>
      </p:sp>
    </p:spTree>
    <p:extLst>
      <p:ext uri="{BB962C8B-B14F-4D97-AF65-F5344CB8AC3E}">
        <p14:creationId xmlns:p14="http://schemas.microsoft.com/office/powerpoint/2010/main" val="544720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645C9D-A449-3DFD-8098-88EFBE512CAA}"/>
              </a:ext>
            </a:extLst>
          </p:cNvPr>
          <p:cNvSpPr>
            <a:spLocks noGrp="1"/>
          </p:cNvSpPr>
          <p:nvPr>
            <p:ph type="title"/>
          </p:nvPr>
        </p:nvSpPr>
        <p:spPr>
          <a:xfrm>
            <a:off x="519546" y="1626079"/>
            <a:ext cx="10770246" cy="811935"/>
          </a:xfrm>
        </p:spPr>
        <p:txBody>
          <a:bodyPr/>
          <a:lstStyle/>
          <a:p>
            <a:r>
              <a:rPr lang="en-GB" sz="3600" b="1" dirty="0">
                <a:latin typeface="Arial" panose="020B0604020202020204" pitchFamily="34" charset="0"/>
                <a:cs typeface="Arial" panose="020B0604020202020204" pitchFamily="34" charset="0"/>
              </a:rPr>
              <a:t>Understanding sexuality and relationships: barriers, benefits and the impact of staff values</a:t>
            </a:r>
            <a:endParaRPr lang="en-US" sz="3600" dirty="0"/>
          </a:p>
        </p:txBody>
      </p:sp>
      <p:sp>
        <p:nvSpPr>
          <p:cNvPr id="12" name="Content Placeholder 10">
            <a:extLst>
              <a:ext uri="{FF2B5EF4-FFF2-40B4-BE49-F238E27FC236}">
                <a16:creationId xmlns:a16="http://schemas.microsoft.com/office/drawing/2014/main" id="{14A0D8E7-EA34-FF14-9A9B-716665722ADA}"/>
              </a:ext>
            </a:extLst>
          </p:cNvPr>
          <p:cNvSpPr>
            <a:spLocks noGrp="1"/>
          </p:cNvSpPr>
          <p:nvPr>
            <p:ph idx="1"/>
          </p:nvPr>
        </p:nvSpPr>
        <p:spPr>
          <a:xfrm>
            <a:off x="519545" y="2790251"/>
            <a:ext cx="10400091" cy="942767"/>
          </a:xfrm>
          <a:ln w="19050">
            <a:solidFill>
              <a:srgbClr val="0098A0"/>
            </a:solidFill>
          </a:ln>
        </p:spPr>
        <p:txBody>
          <a:bodyPr lIns="180000" tIns="180000" rIns="180000" bIns="180000"/>
          <a:lstStyle/>
          <a:p>
            <a:pPr marL="0" indent="0">
              <a:lnSpc>
                <a:spcPct val="100000"/>
              </a:lnSpc>
              <a:buNone/>
            </a:pPr>
            <a:r>
              <a:rPr lang="en-GB" sz="2000" b="1" dirty="0">
                <a:solidFill>
                  <a:srgbClr val="0098A0"/>
                </a:solidFill>
                <a:latin typeface="Arial" panose="020B0604020202020204" pitchFamily="34" charset="0"/>
                <a:cs typeface="Arial" panose="020B0604020202020204" pitchFamily="34" charset="0"/>
              </a:rPr>
              <a:t>Aim</a:t>
            </a:r>
            <a:r>
              <a:rPr lang="en-GB" sz="2000" dirty="0">
                <a:solidFill>
                  <a:srgbClr val="0098A0"/>
                </a:solidFill>
                <a:latin typeface="Arial" panose="020B0604020202020204" pitchFamily="34" charset="0"/>
                <a:cs typeface="Arial" panose="020B0604020202020204" pitchFamily="34" charset="0"/>
              </a:rPr>
              <a:t>: </a:t>
            </a:r>
            <a:r>
              <a:rPr lang="en-GB" sz="2000" b="0" dirty="0">
                <a:latin typeface="Arial" panose="020B0604020202020204" pitchFamily="34" charset="0"/>
                <a:cs typeface="Arial" panose="020B0604020202020204" pitchFamily="34" charset="0"/>
              </a:rPr>
              <a:t>To increase participants’ awareness of the values and attitudes that underpin attention to relationships and sexuality support in social care settings </a:t>
            </a:r>
            <a:endParaRPr lang="en-GB" sz="2000" b="0" dirty="0">
              <a:solidFill>
                <a:srgbClr val="5B5958"/>
              </a:solidFill>
              <a:latin typeface="Arial" panose="020B0604020202020204" pitchFamily="34" charset="0"/>
              <a:cs typeface="Arial" panose="020B0604020202020204" pitchFamily="34" charset="0"/>
            </a:endParaRPr>
          </a:p>
        </p:txBody>
      </p:sp>
      <p:sp>
        <p:nvSpPr>
          <p:cNvPr id="13" name="Content Placeholder 10">
            <a:extLst>
              <a:ext uri="{FF2B5EF4-FFF2-40B4-BE49-F238E27FC236}">
                <a16:creationId xmlns:a16="http://schemas.microsoft.com/office/drawing/2014/main" id="{DBDA9F05-F5B2-C629-2AAB-ECAB1DB27345}"/>
              </a:ext>
            </a:extLst>
          </p:cNvPr>
          <p:cNvSpPr txBox="1">
            <a:spLocks/>
          </p:cNvSpPr>
          <p:nvPr/>
        </p:nvSpPr>
        <p:spPr>
          <a:xfrm>
            <a:off x="519546" y="3872016"/>
            <a:ext cx="10400090" cy="2077680"/>
          </a:xfrm>
          <a:prstGeom prst="rect">
            <a:avLst/>
          </a:prstGeom>
          <a:ln w="19050">
            <a:solidFill>
              <a:srgbClr val="0098A0"/>
            </a:solidFill>
          </a:ln>
        </p:spPr>
        <p:txBody>
          <a:bodyPr lIns="180000" tIns="180000" rIns="180000"/>
          <a:lstStyle>
            <a:lvl1pPr marL="0" indent="0" algn="l" defTabSz="914400" rtl="0" eaLnBrk="1" latinLnBrk="0" hangingPunct="1">
              <a:lnSpc>
                <a:spcPct val="90000"/>
              </a:lnSpc>
              <a:spcBef>
                <a:spcPts val="1000"/>
              </a:spcBef>
              <a:buFont typeface="Arial" panose="020B0604020202020204" pitchFamily="34" charset="0"/>
              <a:buNone/>
              <a:defRPr sz="2800" b="1" kern="1200">
                <a:solidFill>
                  <a:srgbClr val="5B59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GB" sz="1600" b="1" dirty="0">
                <a:solidFill>
                  <a:srgbClr val="0098A0"/>
                </a:solidFill>
                <a:latin typeface="Arial" panose="020B0604020202020204" pitchFamily="34" charset="0"/>
                <a:cs typeface="Arial" panose="020B0604020202020204" pitchFamily="34" charset="0"/>
              </a:rPr>
              <a:t>Learning outcomes:</a:t>
            </a:r>
          </a:p>
          <a:p>
            <a:pPr marL="285750" indent="-285750">
              <a:lnSpc>
                <a:spcPct val="100000"/>
              </a:lnSpc>
              <a:spcBef>
                <a:spcPts val="0"/>
              </a:spcBef>
              <a:buFont typeface="Wingdings" pitchFamily="2" charset="2"/>
              <a:buChar char="§"/>
            </a:pPr>
            <a:r>
              <a:rPr lang="en-GB" sz="1600" b="0" dirty="0">
                <a:latin typeface="Arial" panose="020B0604020202020204" pitchFamily="34" charset="0"/>
                <a:ea typeface="Calibri" panose="020F0502020204030204" pitchFamily="34" charset="0"/>
                <a:cs typeface="Arial" panose="020B0604020202020204" pitchFamily="34" charset="0"/>
              </a:rPr>
              <a:t>B</a:t>
            </a:r>
            <a:r>
              <a:rPr lang="en-GB" sz="1600" b="0" dirty="0">
                <a:effectLst/>
                <a:latin typeface="Arial" panose="020B0604020202020204" pitchFamily="34" charset="0"/>
                <a:ea typeface="Calibri" panose="020F0502020204030204" pitchFamily="34" charset="0"/>
                <a:cs typeface="Arial" panose="020B0604020202020204" pitchFamily="34" charset="0"/>
              </a:rPr>
              <a:t>e aware of the term sexuality and how this relates to holistic, person-centred support </a:t>
            </a:r>
          </a:p>
          <a:p>
            <a:pPr marL="285750" indent="-285750">
              <a:lnSpc>
                <a:spcPct val="100000"/>
              </a:lnSpc>
              <a:spcBef>
                <a:spcPts val="0"/>
              </a:spcBef>
              <a:buFont typeface="Wingdings" pitchFamily="2" charset="2"/>
              <a:buChar char="§"/>
            </a:pPr>
            <a:r>
              <a:rPr lang="en-GB" sz="1600" b="0" dirty="0">
                <a:latin typeface="Arial" panose="020B0604020202020204" pitchFamily="34" charset="0"/>
                <a:ea typeface="Calibri" panose="020F0502020204030204" pitchFamily="34" charset="0"/>
                <a:cs typeface="Arial" panose="020B0604020202020204" pitchFamily="34" charset="0"/>
              </a:rPr>
              <a:t>U</a:t>
            </a:r>
            <a:r>
              <a:rPr lang="en-GB" sz="1600" b="0" dirty="0">
                <a:effectLst/>
                <a:latin typeface="Arial" panose="020B0604020202020204" pitchFamily="34" charset="0"/>
                <a:ea typeface="Calibri" panose="020F0502020204030204" pitchFamily="34" charset="0"/>
                <a:cs typeface="Arial" panose="020B0604020202020204" pitchFamily="34" charset="0"/>
              </a:rPr>
              <a:t>nderstand the relevance of sexual orientation and gender identity </a:t>
            </a:r>
          </a:p>
          <a:p>
            <a:pPr marL="285750" indent="-285750">
              <a:lnSpc>
                <a:spcPct val="100000"/>
              </a:lnSpc>
              <a:spcBef>
                <a:spcPts val="0"/>
              </a:spcBef>
              <a:buFont typeface="Wingdings" pitchFamily="2" charset="2"/>
              <a:buChar char="§"/>
            </a:pPr>
            <a:r>
              <a:rPr lang="en-GB" sz="1600" b="0" dirty="0">
                <a:latin typeface="Arial" panose="020B0604020202020204" pitchFamily="34" charset="0"/>
                <a:ea typeface="Calibri" panose="020F0502020204030204" pitchFamily="34" charset="0"/>
                <a:cs typeface="Arial" panose="020B0604020202020204" pitchFamily="34" charset="0"/>
              </a:rPr>
              <a:t>H</a:t>
            </a:r>
            <a:r>
              <a:rPr lang="en-GB" sz="1600" b="0" dirty="0">
                <a:effectLst/>
                <a:latin typeface="Arial" panose="020B0604020202020204" pitchFamily="34" charset="0"/>
                <a:ea typeface="Calibri" panose="020F0502020204030204" pitchFamily="34" charset="0"/>
                <a:cs typeface="Arial" panose="020B0604020202020204" pitchFamily="34" charset="0"/>
              </a:rPr>
              <a:t>ighlight the importance of relationships to physical and emotional wellbeing</a:t>
            </a:r>
          </a:p>
          <a:p>
            <a:pPr marL="285750" indent="-285750">
              <a:lnSpc>
                <a:spcPct val="100000"/>
              </a:lnSpc>
              <a:spcBef>
                <a:spcPts val="0"/>
              </a:spcBef>
              <a:buFont typeface="Wingdings" pitchFamily="2" charset="2"/>
              <a:buChar char="§"/>
            </a:pPr>
            <a:r>
              <a:rPr lang="en-GB" sz="1600" b="0" dirty="0">
                <a:latin typeface="Arial" panose="020B0604020202020204" pitchFamily="34" charset="0"/>
                <a:ea typeface="Calibri" panose="020F0502020204030204" pitchFamily="34" charset="0"/>
                <a:cs typeface="Arial" panose="020B0604020202020204" pitchFamily="34" charset="0"/>
              </a:rPr>
              <a:t>B</a:t>
            </a:r>
            <a:r>
              <a:rPr lang="en-GB" sz="1600" b="0" dirty="0">
                <a:effectLst/>
                <a:latin typeface="Arial" panose="020B0604020202020204" pitchFamily="34" charset="0"/>
                <a:ea typeface="Calibri" panose="020F0502020204030204" pitchFamily="34" charset="0"/>
                <a:cs typeface="Arial" panose="020B0604020202020204" pitchFamily="34" charset="0"/>
              </a:rPr>
              <a:t>e aware of the barriers and benefits impacting on the ability of people you support to develop and/or maintain relationships</a:t>
            </a:r>
          </a:p>
          <a:p>
            <a:pPr marL="285750" indent="-285750">
              <a:lnSpc>
                <a:spcPct val="100000"/>
              </a:lnSpc>
              <a:spcBef>
                <a:spcPts val="0"/>
              </a:spcBef>
              <a:spcAft>
                <a:spcPts val="800"/>
              </a:spcAft>
              <a:buFont typeface="Wingdings" pitchFamily="2" charset="2"/>
              <a:buChar char="§"/>
            </a:pPr>
            <a:r>
              <a:rPr lang="en-GB" sz="1600" b="0" dirty="0">
                <a:latin typeface="Arial" panose="020B0604020202020204" pitchFamily="34" charset="0"/>
                <a:ea typeface="Calibri" panose="020F0502020204030204" pitchFamily="34" charset="0"/>
                <a:cs typeface="Arial" panose="020B0604020202020204" pitchFamily="34" charset="0"/>
              </a:rPr>
              <a:t>U</a:t>
            </a:r>
            <a:r>
              <a:rPr lang="en-GB" sz="1600" b="0" dirty="0">
                <a:effectLst/>
                <a:latin typeface="Arial" panose="020B0604020202020204" pitchFamily="34" charset="0"/>
                <a:ea typeface="Calibri" panose="020F0502020204030204" pitchFamily="34" charset="0"/>
                <a:cs typeface="Arial" panose="020B0604020202020204" pitchFamily="34" charset="0"/>
              </a:rPr>
              <a:t>nderstand the impact of personal and professional values on effective communication and intervention</a:t>
            </a:r>
          </a:p>
          <a:p>
            <a:pPr>
              <a:lnSpc>
                <a:spcPct val="100000"/>
              </a:lnSpc>
            </a:pPr>
            <a:endParaRPr lang="en-GB" sz="2000" b="0" dirty="0"/>
          </a:p>
        </p:txBody>
      </p:sp>
    </p:spTree>
    <p:extLst>
      <p:ext uri="{BB962C8B-B14F-4D97-AF65-F5344CB8AC3E}">
        <p14:creationId xmlns:p14="http://schemas.microsoft.com/office/powerpoint/2010/main" val="2816773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24161CF-42B8-AA24-3295-4F8A4916525D}"/>
              </a:ext>
            </a:extLst>
          </p:cNvPr>
          <p:cNvSpPr>
            <a:spLocks noGrp="1"/>
          </p:cNvSpPr>
          <p:nvPr>
            <p:ph type="title"/>
          </p:nvPr>
        </p:nvSpPr>
        <p:spPr>
          <a:xfrm>
            <a:off x="7846938" y="1185387"/>
            <a:ext cx="10515600" cy="811935"/>
          </a:xfrm>
        </p:spPr>
        <p:txBody>
          <a:bodyPr/>
          <a:lstStyle/>
          <a:p>
            <a:r>
              <a:rPr lang="en-US" b="1" kern="1200" dirty="0">
                <a:latin typeface="Arial" panose="020B0604020202020204" pitchFamily="34" charset="0"/>
                <a:ea typeface="+mj-ea"/>
                <a:cs typeface="Arial" panose="020B0604020202020204" pitchFamily="34" charset="0"/>
              </a:rPr>
              <a:t>How would </a:t>
            </a:r>
            <a:br>
              <a:rPr lang="en-US" b="1" kern="1200" dirty="0">
                <a:latin typeface="Arial" panose="020B0604020202020204" pitchFamily="34" charset="0"/>
                <a:ea typeface="+mj-ea"/>
                <a:cs typeface="Arial" panose="020B0604020202020204" pitchFamily="34" charset="0"/>
              </a:rPr>
            </a:br>
            <a:r>
              <a:rPr lang="en-US" b="1" kern="1200" dirty="0">
                <a:latin typeface="Arial" panose="020B0604020202020204" pitchFamily="34" charset="0"/>
                <a:ea typeface="+mj-ea"/>
                <a:cs typeface="Arial" panose="020B0604020202020204" pitchFamily="34" charset="0"/>
              </a:rPr>
              <a:t>you define </a:t>
            </a:r>
            <a:br>
              <a:rPr lang="en-US" b="1" kern="1200" dirty="0">
                <a:latin typeface="Arial" panose="020B0604020202020204" pitchFamily="34" charset="0"/>
                <a:ea typeface="+mj-ea"/>
                <a:cs typeface="Arial" panose="020B0604020202020204" pitchFamily="34" charset="0"/>
              </a:rPr>
            </a:br>
            <a:r>
              <a:rPr lang="en-US" b="1" kern="1200" dirty="0">
                <a:latin typeface="Arial" panose="020B0604020202020204" pitchFamily="34" charset="0"/>
                <a:ea typeface="+mj-ea"/>
                <a:cs typeface="Arial" panose="020B0604020202020204" pitchFamily="34" charset="0"/>
              </a:rPr>
              <a:t>human </a:t>
            </a:r>
            <a:br>
              <a:rPr lang="en-US" b="1" kern="1200" dirty="0">
                <a:latin typeface="Arial" panose="020B0604020202020204" pitchFamily="34" charset="0"/>
                <a:ea typeface="+mj-ea"/>
                <a:cs typeface="Arial" panose="020B0604020202020204" pitchFamily="34" charset="0"/>
              </a:rPr>
            </a:br>
            <a:r>
              <a:rPr lang="en-US" b="1" kern="1200" dirty="0">
                <a:latin typeface="Arial" panose="020B0604020202020204" pitchFamily="34" charset="0"/>
                <a:ea typeface="+mj-ea"/>
                <a:cs typeface="Arial" panose="020B0604020202020204" pitchFamily="34" charset="0"/>
              </a:rPr>
              <a:t>sexuality?</a:t>
            </a:r>
            <a:br>
              <a:rPr lang="en-US" b="1" kern="1200" dirty="0">
                <a:latin typeface="Arial" panose="020B0604020202020204" pitchFamily="34" charset="0"/>
                <a:ea typeface="+mj-ea"/>
                <a:cs typeface="Arial" panose="020B0604020202020204" pitchFamily="34" charset="0"/>
              </a:rPr>
            </a:br>
            <a:endParaRPr lang="en-US" dirty="0"/>
          </a:p>
        </p:txBody>
      </p:sp>
      <p:pic>
        <p:nvPicPr>
          <p:cNvPr id="10" name="Picture 9">
            <a:extLst>
              <a:ext uri="{FF2B5EF4-FFF2-40B4-BE49-F238E27FC236}">
                <a16:creationId xmlns:a16="http://schemas.microsoft.com/office/drawing/2014/main" id="{A4242656-3E01-CE6B-1D50-043D9F7DFFF8}"/>
              </a:ext>
            </a:extLst>
          </p:cNvPr>
          <p:cNvPicPr>
            <a:picLocks noChangeAspect="1"/>
          </p:cNvPicPr>
          <p:nvPr/>
        </p:nvPicPr>
        <p:blipFill>
          <a:blip r:embed="rId2"/>
          <a:stretch>
            <a:fillRect/>
          </a:stretch>
        </p:blipFill>
        <p:spPr>
          <a:xfrm>
            <a:off x="655019" y="1272828"/>
            <a:ext cx="6466495" cy="4312344"/>
          </a:xfrm>
          <a:prstGeom prst="rect">
            <a:avLst/>
          </a:prstGeom>
          <a:ln w="127000">
            <a:solidFill>
              <a:srgbClr val="5B5958"/>
            </a:solidFill>
          </a:ln>
        </p:spPr>
      </p:pic>
    </p:spTree>
    <p:extLst>
      <p:ext uri="{BB962C8B-B14F-4D97-AF65-F5344CB8AC3E}">
        <p14:creationId xmlns:p14="http://schemas.microsoft.com/office/powerpoint/2010/main" val="428272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B7F194-B008-4088-B042-4D7CC1223EE6}"/>
              </a:ext>
            </a:extLst>
          </p:cNvPr>
          <p:cNvSpPr>
            <a:spLocks noGrp="1"/>
          </p:cNvSpPr>
          <p:nvPr>
            <p:ph type="title"/>
          </p:nvPr>
        </p:nvSpPr>
        <p:spPr/>
        <p:txBody>
          <a:bodyPr/>
          <a:lstStyle/>
          <a:p>
            <a:r>
              <a:rPr lang="en-GB" sz="4400" b="1" dirty="0">
                <a:latin typeface="Arial" panose="020B0604020202020204" pitchFamily="34" charset="0"/>
                <a:ea typeface="Calibri" panose="020F0502020204030204" pitchFamily="34" charset="0"/>
                <a:cs typeface="Arial" panose="020B0604020202020204" pitchFamily="34" charset="0"/>
              </a:rPr>
              <a:t>The World Health Organisation: </a:t>
            </a:r>
            <a:br>
              <a:rPr lang="en-GB" sz="4400" b="1" dirty="0">
                <a:latin typeface="Arial" panose="020B0604020202020204" pitchFamily="34" charset="0"/>
                <a:ea typeface="Calibri" panose="020F0502020204030204" pitchFamily="34" charset="0"/>
                <a:cs typeface="Arial" panose="020B0604020202020204" pitchFamily="34" charset="0"/>
              </a:rPr>
            </a:br>
            <a:endParaRPr lang="en-US" dirty="0"/>
          </a:p>
        </p:txBody>
      </p:sp>
      <p:sp>
        <p:nvSpPr>
          <p:cNvPr id="9" name="TextBox 8">
            <a:extLst>
              <a:ext uri="{FF2B5EF4-FFF2-40B4-BE49-F238E27FC236}">
                <a16:creationId xmlns:a16="http://schemas.microsoft.com/office/drawing/2014/main" id="{B75875F4-7950-1786-3B90-61337EAC47DE}"/>
              </a:ext>
            </a:extLst>
          </p:cNvPr>
          <p:cNvSpPr txBox="1"/>
          <p:nvPr/>
        </p:nvSpPr>
        <p:spPr>
          <a:xfrm>
            <a:off x="8554074" y="2047185"/>
            <a:ext cx="3272166" cy="3785652"/>
          </a:xfrm>
          <a:prstGeom prst="rect">
            <a:avLst/>
          </a:prstGeom>
          <a:noFill/>
        </p:spPr>
        <p:txBody>
          <a:bodyPr wrap="square" rtlCol="0">
            <a:spAutoFit/>
          </a:bodyPr>
          <a:lstStyle/>
          <a:p>
            <a:r>
              <a:rPr lang="en-GB" sz="1600" b="1" dirty="0">
                <a:solidFill>
                  <a:srgbClr val="005EB8"/>
                </a:solidFill>
                <a:latin typeface="Arial" panose="020B0604020202020204" pitchFamily="34" charset="0"/>
                <a:cs typeface="Arial" panose="020B0604020202020204" pitchFamily="34" charset="0"/>
              </a:rPr>
              <a:t>Key messages</a:t>
            </a:r>
          </a:p>
          <a:p>
            <a:endParaRPr lang="en-GB" sz="1600" dirty="0">
              <a:solidFill>
                <a:srgbClr val="005EB8"/>
              </a:solidFill>
              <a:latin typeface="Arial" panose="020B0604020202020204" pitchFamily="34" charset="0"/>
              <a:cs typeface="Arial" panose="020B0604020202020204" pitchFamily="34" charset="0"/>
            </a:endParaRPr>
          </a:p>
          <a:p>
            <a:pPr marL="285750" indent="-285750">
              <a:buFont typeface="Wingdings" pitchFamily="2" charset="2"/>
              <a:buChar char="§"/>
            </a:pPr>
            <a:r>
              <a:rPr lang="en-GB" sz="1600" dirty="0">
                <a:solidFill>
                  <a:srgbClr val="005EB8"/>
                </a:solidFill>
                <a:latin typeface="Arial" panose="020B0604020202020204" pitchFamily="34" charset="0"/>
                <a:cs typeface="Arial" panose="020B0604020202020204" pitchFamily="34" charset="0"/>
              </a:rPr>
              <a:t>Sexuality is a natural, inherent part of the human condition and has relevance for all people, across their life span</a:t>
            </a:r>
          </a:p>
          <a:p>
            <a:pPr marL="171450" indent="-171450">
              <a:buFont typeface="Wingdings" pitchFamily="2" charset="2"/>
              <a:buChar char="§"/>
            </a:pPr>
            <a:endParaRPr lang="en-GB" sz="1600" dirty="0">
              <a:solidFill>
                <a:srgbClr val="005EB8"/>
              </a:solidFill>
              <a:latin typeface="Arial" panose="020B0604020202020204" pitchFamily="34" charset="0"/>
              <a:cs typeface="Arial" panose="020B0604020202020204" pitchFamily="34" charset="0"/>
            </a:endParaRPr>
          </a:p>
          <a:p>
            <a:pPr marL="285750" indent="-285750">
              <a:buFont typeface="Wingdings" pitchFamily="2" charset="2"/>
              <a:buChar char="§"/>
            </a:pPr>
            <a:r>
              <a:rPr lang="en-GB" sz="1600" dirty="0">
                <a:solidFill>
                  <a:srgbClr val="005EB8"/>
                </a:solidFill>
                <a:latin typeface="Arial" panose="020B0604020202020204" pitchFamily="34" charset="0"/>
                <a:cs typeface="Arial" panose="020B0604020202020204" pitchFamily="34" charset="0"/>
              </a:rPr>
              <a:t>It is expressed in many ways, not just through intercourse or sexual relationships</a:t>
            </a:r>
          </a:p>
          <a:p>
            <a:pPr marL="171450" indent="-171450">
              <a:buFont typeface="Wingdings" pitchFamily="2" charset="2"/>
              <a:buChar char="§"/>
            </a:pPr>
            <a:endParaRPr lang="en-GB" sz="1600" dirty="0">
              <a:solidFill>
                <a:srgbClr val="005EB8"/>
              </a:solidFill>
              <a:latin typeface="Arial" panose="020B0604020202020204" pitchFamily="34" charset="0"/>
              <a:cs typeface="Arial" panose="020B0604020202020204" pitchFamily="34" charset="0"/>
            </a:endParaRPr>
          </a:p>
          <a:p>
            <a:pPr marL="285750" indent="-285750">
              <a:buFont typeface="Wingdings" pitchFamily="2" charset="2"/>
              <a:buChar char="§"/>
            </a:pPr>
            <a:r>
              <a:rPr lang="en-GB" sz="1600" dirty="0">
                <a:solidFill>
                  <a:srgbClr val="005EB8"/>
                </a:solidFill>
                <a:latin typeface="Arial" panose="020B0604020202020204" pitchFamily="34" charset="0"/>
                <a:cs typeface="Arial" panose="020B0604020202020204" pitchFamily="34" charset="0"/>
              </a:rPr>
              <a:t>Sexuality is influenced by internal aspects of an individual, alongside external factors</a:t>
            </a:r>
          </a:p>
        </p:txBody>
      </p:sp>
      <p:sp>
        <p:nvSpPr>
          <p:cNvPr id="14" name="TextBox 13">
            <a:extLst>
              <a:ext uri="{FF2B5EF4-FFF2-40B4-BE49-F238E27FC236}">
                <a16:creationId xmlns:a16="http://schemas.microsoft.com/office/drawing/2014/main" id="{CFE63B1E-9CEC-8AE3-E73A-32B629DA2EF9}"/>
              </a:ext>
            </a:extLst>
          </p:cNvPr>
          <p:cNvSpPr txBox="1"/>
          <p:nvPr/>
        </p:nvSpPr>
        <p:spPr>
          <a:xfrm>
            <a:off x="519546" y="2141962"/>
            <a:ext cx="7575942" cy="4062651"/>
          </a:xfrm>
          <a:prstGeom prst="rect">
            <a:avLst/>
          </a:prstGeom>
          <a:noFill/>
        </p:spPr>
        <p:txBody>
          <a:bodyPr wrap="square" rtlCol="0">
            <a:spAutoFit/>
          </a:bodyPr>
          <a:lstStyle/>
          <a:p>
            <a:r>
              <a:rPr lang="en-GB" sz="2000" dirty="0">
                <a:solidFill>
                  <a:srgbClr val="5B5958"/>
                </a:solidFill>
                <a:latin typeface="Arial" panose="020B0604020202020204" pitchFamily="34" charset="0"/>
                <a:ea typeface="Calibri" panose="020F0502020204030204" pitchFamily="34" charset="0"/>
                <a:cs typeface="Arial" panose="020B0604020202020204" pitchFamily="34" charset="0"/>
              </a:rPr>
              <a:t>“…a central aspect of being human throughout life encompasses sex, gender identities and roles, sexual orientation, eroticism, pleasure, intimacy and reproduction. </a:t>
            </a:r>
          </a:p>
          <a:p>
            <a:endParaRPr lang="en-GB" sz="2000" dirty="0">
              <a:solidFill>
                <a:srgbClr val="5B5958"/>
              </a:solidFill>
              <a:latin typeface="Arial" panose="020B0604020202020204" pitchFamily="34" charset="0"/>
              <a:ea typeface="Calibri" panose="020F0502020204030204" pitchFamily="34" charset="0"/>
              <a:cs typeface="Arial" panose="020B0604020202020204" pitchFamily="34" charset="0"/>
            </a:endParaRPr>
          </a:p>
          <a:p>
            <a:r>
              <a:rPr lang="en-GB" sz="2000" dirty="0">
                <a:solidFill>
                  <a:srgbClr val="5B5958"/>
                </a:solidFill>
                <a:latin typeface="Arial" panose="020B0604020202020204" pitchFamily="34" charset="0"/>
                <a:ea typeface="Calibri" panose="020F0502020204030204" pitchFamily="34" charset="0"/>
                <a:cs typeface="Arial" panose="020B0604020202020204" pitchFamily="34" charset="0"/>
              </a:rPr>
              <a:t>Sexuality is experienced and expressed in thoughts, fantasies, desires, beliefs, attitudes, values, behaviours, practices, roles and relationships. While sexuality can include all of these dimensions, not all of them are always experienced or expressed. </a:t>
            </a:r>
          </a:p>
          <a:p>
            <a:endParaRPr lang="en-GB" sz="2000" dirty="0">
              <a:solidFill>
                <a:srgbClr val="5B5958"/>
              </a:solidFill>
              <a:latin typeface="Arial" panose="020B0604020202020204" pitchFamily="34" charset="0"/>
              <a:ea typeface="Calibri" panose="020F0502020204030204" pitchFamily="34" charset="0"/>
              <a:cs typeface="Arial" panose="020B0604020202020204" pitchFamily="34" charset="0"/>
            </a:endParaRPr>
          </a:p>
          <a:p>
            <a:r>
              <a:rPr lang="en-GB" sz="2000" dirty="0">
                <a:solidFill>
                  <a:srgbClr val="5B5958"/>
                </a:solidFill>
                <a:latin typeface="Arial" panose="020B0604020202020204" pitchFamily="34" charset="0"/>
                <a:ea typeface="Calibri" panose="020F0502020204030204" pitchFamily="34" charset="0"/>
                <a:cs typeface="Arial" panose="020B0604020202020204" pitchFamily="34" charset="0"/>
              </a:rPr>
              <a:t>Sexuality is influenced by the interaction of biological, psychological, social, economic, political, cultural, legal, historical, religious and spiritual factors.” (WHO, 2006a</a:t>
            </a:r>
            <a:r>
              <a:rPr lang="en-GB" sz="2000" i="1" dirty="0">
                <a:solidFill>
                  <a:srgbClr val="5B5958"/>
                </a:solidFill>
                <a:latin typeface="Arial" panose="020B0604020202020204" pitchFamily="34" charset="0"/>
                <a:ea typeface="Calibri" panose="020F0502020204030204" pitchFamily="34" charset="0"/>
                <a:cs typeface="Arial" panose="020B0604020202020204" pitchFamily="34" charset="0"/>
              </a:rPr>
              <a:t>)</a:t>
            </a:r>
            <a:endParaRPr lang="en-GB" sz="2000" dirty="0">
              <a:solidFill>
                <a:srgbClr val="5B5958"/>
              </a:solidFill>
            </a:endParaRPr>
          </a:p>
          <a:p>
            <a:endParaRPr lang="en-GB" dirty="0">
              <a:solidFill>
                <a:srgbClr val="0098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32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D9C88333-CFE2-480C-9ADD-7C9CC9F22C28}"/>
              </a:ext>
            </a:extLst>
          </p:cNvPr>
          <p:cNvPicPr>
            <a:picLocks noChangeAspect="1"/>
          </p:cNvPicPr>
          <p:nvPr/>
        </p:nvPicPr>
        <p:blipFill>
          <a:blip r:embed="rId2"/>
          <a:stretch>
            <a:fillRect/>
          </a:stretch>
        </p:blipFill>
        <p:spPr>
          <a:xfrm>
            <a:off x="3201538" y="3911302"/>
            <a:ext cx="2858161" cy="2236822"/>
          </a:xfrm>
          <a:prstGeom prst="rect">
            <a:avLst/>
          </a:prstGeom>
        </p:spPr>
      </p:pic>
      <p:pic>
        <p:nvPicPr>
          <p:cNvPr id="31" name="Picture 30">
            <a:extLst>
              <a:ext uri="{FF2B5EF4-FFF2-40B4-BE49-F238E27FC236}">
                <a16:creationId xmlns:a16="http://schemas.microsoft.com/office/drawing/2014/main" id="{B439B57D-2088-255B-45FA-CB74B42CF623}"/>
              </a:ext>
            </a:extLst>
          </p:cNvPr>
          <p:cNvPicPr>
            <a:picLocks noChangeAspect="1"/>
          </p:cNvPicPr>
          <p:nvPr/>
        </p:nvPicPr>
        <p:blipFill>
          <a:blip r:embed="rId2"/>
          <a:stretch>
            <a:fillRect/>
          </a:stretch>
        </p:blipFill>
        <p:spPr>
          <a:xfrm>
            <a:off x="6576246" y="4433694"/>
            <a:ext cx="2190660" cy="1714430"/>
          </a:xfrm>
          <a:prstGeom prst="rect">
            <a:avLst/>
          </a:prstGeom>
        </p:spPr>
      </p:pic>
      <p:sp>
        <p:nvSpPr>
          <p:cNvPr id="2" name="Title 1">
            <a:extLst>
              <a:ext uri="{FF2B5EF4-FFF2-40B4-BE49-F238E27FC236}">
                <a16:creationId xmlns:a16="http://schemas.microsoft.com/office/drawing/2014/main" id="{75C7120D-F0B8-3B5B-FFF9-4EBED5B44ADF}"/>
              </a:ext>
            </a:extLst>
          </p:cNvPr>
          <p:cNvSpPr>
            <a:spLocks noGrp="1"/>
          </p:cNvSpPr>
          <p:nvPr>
            <p:ph type="title"/>
          </p:nvPr>
        </p:nvSpPr>
        <p:spPr/>
        <p:txBody>
          <a:bodyPr/>
          <a:lstStyle/>
          <a:p>
            <a:r>
              <a:rPr lang="en-GB" sz="4400" b="1" dirty="0">
                <a:effectLst/>
                <a:latin typeface="Arial" panose="020B0604020202020204" pitchFamily="34" charset="0"/>
                <a:ea typeface="Calibri" panose="020F0502020204030204" pitchFamily="34" charset="0"/>
              </a:rPr>
              <a:t>Gender and sexual identity</a:t>
            </a:r>
            <a:br>
              <a:rPr lang="en-US" sz="4400" kern="1200" dirty="0">
                <a:latin typeface="+mj-lt"/>
                <a:ea typeface="+mj-ea"/>
                <a:cs typeface="+mj-cs"/>
              </a:rPr>
            </a:br>
            <a:endParaRPr lang="en-US" dirty="0"/>
          </a:p>
        </p:txBody>
      </p:sp>
      <p:sp>
        <p:nvSpPr>
          <p:cNvPr id="4" name="Content Placeholder 3">
            <a:extLst>
              <a:ext uri="{FF2B5EF4-FFF2-40B4-BE49-F238E27FC236}">
                <a16:creationId xmlns:a16="http://schemas.microsoft.com/office/drawing/2014/main" id="{2D149D6F-751D-15CA-1B25-8E58E94768AD}"/>
              </a:ext>
            </a:extLst>
          </p:cNvPr>
          <p:cNvSpPr>
            <a:spLocks noGrp="1"/>
          </p:cNvSpPr>
          <p:nvPr>
            <p:ph idx="1"/>
          </p:nvPr>
        </p:nvSpPr>
        <p:spPr>
          <a:xfrm>
            <a:off x="519546" y="1856509"/>
            <a:ext cx="5344806" cy="360236"/>
          </a:xfrm>
        </p:spPr>
        <p:txBody>
          <a:bodyPr/>
          <a:lstStyle/>
          <a:p>
            <a:r>
              <a:rPr lang="en-GB" sz="1800" dirty="0">
                <a:effectLst/>
                <a:latin typeface="Arial" panose="020B0604020202020204" pitchFamily="34" charset="0"/>
                <a:ea typeface="Calibri" panose="020F0502020204030204" pitchFamily="34" charset="0"/>
              </a:rPr>
              <a:t>People who identify as LGBTQ+ do not always have good experiences within social care</a:t>
            </a:r>
            <a:endParaRPr lang="en-GB" sz="1800" dirty="0"/>
          </a:p>
          <a:p>
            <a:endParaRPr lang="en-US" dirty="0"/>
          </a:p>
        </p:txBody>
      </p:sp>
      <p:pic>
        <p:nvPicPr>
          <p:cNvPr id="16" name="Picture 15">
            <a:extLst>
              <a:ext uri="{FF2B5EF4-FFF2-40B4-BE49-F238E27FC236}">
                <a16:creationId xmlns:a16="http://schemas.microsoft.com/office/drawing/2014/main" id="{73243CDB-0A01-8C00-D51E-4934C3148FCA}"/>
              </a:ext>
            </a:extLst>
          </p:cNvPr>
          <p:cNvPicPr>
            <a:picLocks noChangeAspect="1"/>
          </p:cNvPicPr>
          <p:nvPr/>
        </p:nvPicPr>
        <p:blipFill>
          <a:blip r:embed="rId3"/>
          <a:stretch>
            <a:fillRect/>
          </a:stretch>
        </p:blipFill>
        <p:spPr>
          <a:xfrm flipH="1">
            <a:off x="-327574" y="2602219"/>
            <a:ext cx="3244374" cy="3009274"/>
          </a:xfrm>
          <a:prstGeom prst="rect">
            <a:avLst/>
          </a:prstGeom>
        </p:spPr>
      </p:pic>
      <p:pic>
        <p:nvPicPr>
          <p:cNvPr id="17" name="Picture 16">
            <a:extLst>
              <a:ext uri="{FF2B5EF4-FFF2-40B4-BE49-F238E27FC236}">
                <a16:creationId xmlns:a16="http://schemas.microsoft.com/office/drawing/2014/main" id="{BE39C0A7-68C5-3E53-C8BA-42435ECA6A4D}"/>
              </a:ext>
            </a:extLst>
          </p:cNvPr>
          <p:cNvPicPr>
            <a:picLocks noChangeAspect="1"/>
          </p:cNvPicPr>
          <p:nvPr/>
        </p:nvPicPr>
        <p:blipFill>
          <a:blip r:embed="rId3"/>
          <a:stretch>
            <a:fillRect/>
          </a:stretch>
        </p:blipFill>
        <p:spPr>
          <a:xfrm flipH="1">
            <a:off x="8487858" y="867209"/>
            <a:ext cx="2934289" cy="2721659"/>
          </a:xfrm>
          <a:prstGeom prst="rect">
            <a:avLst/>
          </a:prstGeom>
        </p:spPr>
      </p:pic>
      <p:pic>
        <p:nvPicPr>
          <p:cNvPr id="18" name="Picture 17">
            <a:extLst>
              <a:ext uri="{FF2B5EF4-FFF2-40B4-BE49-F238E27FC236}">
                <a16:creationId xmlns:a16="http://schemas.microsoft.com/office/drawing/2014/main" id="{FABBE8BD-681B-884C-22FA-4D920B926A9A}"/>
              </a:ext>
            </a:extLst>
          </p:cNvPr>
          <p:cNvPicPr>
            <a:picLocks noChangeAspect="1"/>
          </p:cNvPicPr>
          <p:nvPr/>
        </p:nvPicPr>
        <p:blipFill>
          <a:blip r:embed="rId3"/>
          <a:stretch>
            <a:fillRect/>
          </a:stretch>
        </p:blipFill>
        <p:spPr>
          <a:xfrm>
            <a:off x="5778894" y="1958371"/>
            <a:ext cx="2479281" cy="2171579"/>
          </a:xfrm>
          <a:prstGeom prst="rect">
            <a:avLst/>
          </a:prstGeom>
        </p:spPr>
      </p:pic>
      <p:pic>
        <p:nvPicPr>
          <p:cNvPr id="19" name="Picture 18">
            <a:extLst>
              <a:ext uri="{FF2B5EF4-FFF2-40B4-BE49-F238E27FC236}">
                <a16:creationId xmlns:a16="http://schemas.microsoft.com/office/drawing/2014/main" id="{68B8AB51-AAF1-0B54-8716-506983FB8E4F}"/>
              </a:ext>
            </a:extLst>
          </p:cNvPr>
          <p:cNvPicPr>
            <a:picLocks noChangeAspect="1"/>
          </p:cNvPicPr>
          <p:nvPr/>
        </p:nvPicPr>
        <p:blipFill>
          <a:blip r:embed="rId3"/>
          <a:stretch>
            <a:fillRect/>
          </a:stretch>
        </p:blipFill>
        <p:spPr>
          <a:xfrm flipH="1">
            <a:off x="9540812" y="3269266"/>
            <a:ext cx="3053427" cy="2832164"/>
          </a:xfrm>
          <a:prstGeom prst="rect">
            <a:avLst/>
          </a:prstGeom>
        </p:spPr>
      </p:pic>
      <p:sp>
        <p:nvSpPr>
          <p:cNvPr id="21" name="TextBox 20">
            <a:extLst>
              <a:ext uri="{FF2B5EF4-FFF2-40B4-BE49-F238E27FC236}">
                <a16:creationId xmlns:a16="http://schemas.microsoft.com/office/drawing/2014/main" id="{E2DABAAE-34D1-0D1C-EAA1-AA7BC07844CA}"/>
              </a:ext>
            </a:extLst>
          </p:cNvPr>
          <p:cNvSpPr txBox="1"/>
          <p:nvPr/>
        </p:nvSpPr>
        <p:spPr>
          <a:xfrm>
            <a:off x="6835931" y="4773633"/>
            <a:ext cx="1804416" cy="1015663"/>
          </a:xfrm>
          <a:prstGeom prst="rect">
            <a:avLst/>
          </a:prstGeom>
          <a:noFill/>
        </p:spPr>
        <p:txBody>
          <a:bodyPr wrap="square">
            <a:spAutoFit/>
          </a:bodyPr>
          <a:lstStyle/>
          <a:p>
            <a:r>
              <a:rPr lang="en-GB" sz="1500" b="1" dirty="0">
                <a:solidFill>
                  <a:srgbClr val="5B5958"/>
                </a:solidFill>
                <a:effectLst/>
                <a:latin typeface="Arial" panose="020B0604020202020204" pitchFamily="34" charset="0"/>
                <a:ea typeface="Calibri" panose="020F0502020204030204" pitchFamily="34" charset="0"/>
              </a:rPr>
              <a:t>Mainstream care tend to assume that everyone is heterosexual </a:t>
            </a:r>
            <a:endParaRPr lang="en-GB" sz="1500" b="1" dirty="0">
              <a:solidFill>
                <a:srgbClr val="5B5958"/>
              </a:solidFill>
            </a:endParaRPr>
          </a:p>
        </p:txBody>
      </p:sp>
      <p:sp>
        <p:nvSpPr>
          <p:cNvPr id="22" name="TextBox 21">
            <a:extLst>
              <a:ext uri="{FF2B5EF4-FFF2-40B4-BE49-F238E27FC236}">
                <a16:creationId xmlns:a16="http://schemas.microsoft.com/office/drawing/2014/main" id="{FB646E5F-0852-B9C7-1505-368ECB5305D8}"/>
              </a:ext>
            </a:extLst>
          </p:cNvPr>
          <p:cNvSpPr txBox="1"/>
          <p:nvPr/>
        </p:nvSpPr>
        <p:spPr>
          <a:xfrm>
            <a:off x="3512780" y="4162282"/>
            <a:ext cx="2291176" cy="1708160"/>
          </a:xfrm>
          <a:prstGeom prst="rect">
            <a:avLst/>
          </a:prstGeom>
          <a:noFill/>
        </p:spPr>
        <p:txBody>
          <a:bodyPr wrap="square">
            <a:spAutoFit/>
          </a:bodyPr>
          <a:lstStyle/>
          <a:p>
            <a:r>
              <a:rPr lang="en-GB" sz="1500" b="1" dirty="0">
                <a:solidFill>
                  <a:srgbClr val="5B5958"/>
                </a:solidFill>
                <a:effectLst/>
                <a:latin typeface="Arial" panose="020B0604020202020204" pitchFamily="34" charset="0"/>
                <a:ea typeface="Calibri" panose="020F0502020204030204" pitchFamily="34" charset="0"/>
              </a:rPr>
              <a:t>Many older LGBTQ+ people need formal care and support but are reluctant to access this due to concerns about how they will be treated</a:t>
            </a:r>
            <a:endParaRPr lang="en-GB" sz="1500" b="1" dirty="0">
              <a:solidFill>
                <a:srgbClr val="5B5958"/>
              </a:solidFill>
            </a:endParaRPr>
          </a:p>
        </p:txBody>
      </p:sp>
      <p:sp>
        <p:nvSpPr>
          <p:cNvPr id="23" name="TextBox 22">
            <a:extLst>
              <a:ext uri="{FF2B5EF4-FFF2-40B4-BE49-F238E27FC236}">
                <a16:creationId xmlns:a16="http://schemas.microsoft.com/office/drawing/2014/main" id="{2FB1D683-DA97-1911-7B06-6B66D2D809F0}"/>
              </a:ext>
            </a:extLst>
          </p:cNvPr>
          <p:cNvSpPr txBox="1"/>
          <p:nvPr/>
        </p:nvSpPr>
        <p:spPr>
          <a:xfrm>
            <a:off x="8727016" y="1165149"/>
            <a:ext cx="2438718" cy="1708160"/>
          </a:xfrm>
          <a:prstGeom prst="rect">
            <a:avLst/>
          </a:prstGeom>
          <a:noFill/>
        </p:spPr>
        <p:txBody>
          <a:bodyPr wrap="square">
            <a:spAutoFit/>
          </a:bodyPr>
          <a:lstStyle/>
          <a:p>
            <a:r>
              <a:rPr lang="en-GB" sz="1500" b="1" dirty="0">
                <a:solidFill>
                  <a:srgbClr val="5B5958"/>
                </a:solidFill>
                <a:latin typeface="Arial" panose="020B0604020202020204" pitchFamily="34" charset="0"/>
                <a:cs typeface="Arial" panose="020B0604020202020204" pitchFamily="34" charset="0"/>
              </a:rPr>
              <a:t>People who identify as LGBTQ+ with a disability</a:t>
            </a:r>
          </a:p>
          <a:p>
            <a:r>
              <a:rPr lang="en-GB" sz="1500" b="1" dirty="0">
                <a:solidFill>
                  <a:srgbClr val="5B5958"/>
                </a:solidFill>
                <a:latin typeface="Arial" panose="020B0604020202020204" pitchFamily="34" charset="0"/>
                <a:cs typeface="Arial" panose="020B0604020202020204" pitchFamily="34" charset="0"/>
              </a:rPr>
              <a:t> felt their needs were either not or minimally considered when their needs were assessed/ reviewed.</a:t>
            </a:r>
          </a:p>
        </p:txBody>
      </p:sp>
      <p:sp>
        <p:nvSpPr>
          <p:cNvPr id="25" name="TextBox 24">
            <a:extLst>
              <a:ext uri="{FF2B5EF4-FFF2-40B4-BE49-F238E27FC236}">
                <a16:creationId xmlns:a16="http://schemas.microsoft.com/office/drawing/2014/main" id="{89C1C7D1-33C4-5B0C-1763-13D03CB69B1C}"/>
              </a:ext>
            </a:extLst>
          </p:cNvPr>
          <p:cNvSpPr txBox="1"/>
          <p:nvPr/>
        </p:nvSpPr>
        <p:spPr>
          <a:xfrm>
            <a:off x="6001337" y="2208077"/>
            <a:ext cx="2190163" cy="1246495"/>
          </a:xfrm>
          <a:prstGeom prst="rect">
            <a:avLst/>
          </a:prstGeom>
          <a:noFill/>
        </p:spPr>
        <p:txBody>
          <a:bodyPr wrap="square">
            <a:spAutoFit/>
          </a:bodyPr>
          <a:lstStyle/>
          <a:p>
            <a:r>
              <a:rPr lang="en-GB" sz="1500" b="1" dirty="0">
                <a:solidFill>
                  <a:srgbClr val="5B5958"/>
                </a:solidFill>
                <a:effectLst/>
                <a:latin typeface="Arial" panose="020B0604020202020204" pitchFamily="34" charset="0"/>
                <a:ea typeface="Calibri" panose="020F0502020204030204" pitchFamily="34" charset="0"/>
              </a:rPr>
              <a:t>Care workers are sometimes reluctant to acknowledge same-sex relationships</a:t>
            </a:r>
            <a:endParaRPr lang="en-GB" sz="1500" b="1" dirty="0">
              <a:solidFill>
                <a:srgbClr val="5B5958"/>
              </a:solidFill>
            </a:endParaRPr>
          </a:p>
        </p:txBody>
      </p:sp>
      <p:sp>
        <p:nvSpPr>
          <p:cNvPr id="26" name="TextBox 25">
            <a:extLst>
              <a:ext uri="{FF2B5EF4-FFF2-40B4-BE49-F238E27FC236}">
                <a16:creationId xmlns:a16="http://schemas.microsoft.com/office/drawing/2014/main" id="{7C58DD41-7CFD-7332-668A-31620F2CD94F}"/>
              </a:ext>
            </a:extLst>
          </p:cNvPr>
          <p:cNvSpPr txBox="1"/>
          <p:nvPr/>
        </p:nvSpPr>
        <p:spPr>
          <a:xfrm>
            <a:off x="9901750" y="3567495"/>
            <a:ext cx="2001944" cy="1708160"/>
          </a:xfrm>
          <a:prstGeom prst="rect">
            <a:avLst/>
          </a:prstGeom>
          <a:noFill/>
        </p:spPr>
        <p:txBody>
          <a:bodyPr wrap="square">
            <a:spAutoFit/>
          </a:bodyPr>
          <a:lstStyle/>
          <a:p>
            <a:r>
              <a:rPr lang="en-GB" sz="1500" b="1" dirty="0">
                <a:solidFill>
                  <a:srgbClr val="5B5958"/>
                </a:solidFill>
                <a:effectLst/>
                <a:latin typeface="Arial" panose="020B0604020202020204" pitchFamily="34" charset="0"/>
                <a:ea typeface="Calibri" panose="020F0502020204030204" pitchFamily="34" charset="0"/>
                <a:cs typeface="Arial" panose="020B0604020202020204" pitchFamily="34" charset="0"/>
              </a:rPr>
              <a:t>Over half of people who identify as </a:t>
            </a:r>
            <a:r>
              <a:rPr lang="en-GB" sz="1500" b="1" dirty="0">
                <a:solidFill>
                  <a:srgbClr val="5B5958"/>
                </a:solidFill>
                <a:latin typeface="Arial" panose="020B0604020202020204" pitchFamily="34" charset="0"/>
                <a:cs typeface="Arial" panose="020B0604020202020204" pitchFamily="34" charset="0"/>
              </a:rPr>
              <a:t>LGBTQ+ with a disability</a:t>
            </a:r>
            <a:r>
              <a:rPr lang="en-GB" sz="1500" b="1" dirty="0">
                <a:solidFill>
                  <a:srgbClr val="5B5958"/>
                </a:solidFill>
                <a:effectLst/>
                <a:latin typeface="Arial" panose="020B0604020202020204" pitchFamily="34" charset="0"/>
                <a:ea typeface="Calibri" panose="020F0502020204030204" pitchFamily="34" charset="0"/>
                <a:cs typeface="Arial" panose="020B0604020202020204" pitchFamily="34" charset="0"/>
              </a:rPr>
              <a:t> never or rarely disclosed sexual orientation or gender identity</a:t>
            </a:r>
            <a:endParaRPr lang="en-GB" sz="1500" b="1" dirty="0">
              <a:solidFill>
                <a:srgbClr val="5B5958"/>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78103442-03FB-D3F5-F3B0-59FB49B807DA}"/>
              </a:ext>
            </a:extLst>
          </p:cNvPr>
          <p:cNvSpPr txBox="1"/>
          <p:nvPr/>
        </p:nvSpPr>
        <p:spPr>
          <a:xfrm>
            <a:off x="361951" y="3028680"/>
            <a:ext cx="2325392" cy="1708160"/>
          </a:xfrm>
          <a:prstGeom prst="rect">
            <a:avLst/>
          </a:prstGeom>
          <a:noFill/>
        </p:spPr>
        <p:txBody>
          <a:bodyPr wrap="square">
            <a:spAutoFit/>
          </a:bodyPr>
          <a:lstStyle/>
          <a:p>
            <a:r>
              <a:rPr lang="en-GB" sz="1500" b="1" dirty="0">
                <a:solidFill>
                  <a:srgbClr val="5B5958"/>
                </a:solidFill>
                <a:latin typeface="Arial" panose="020B0604020202020204" pitchFamily="34" charset="0"/>
                <a:cs typeface="Arial" panose="020B0604020202020204" pitchFamily="34" charset="0"/>
              </a:rPr>
              <a:t>A third of people who identify as LGBTQ+ and have a disability said that they had experienced discrimination/received poor treatment </a:t>
            </a:r>
          </a:p>
        </p:txBody>
      </p:sp>
    </p:spTree>
    <p:extLst>
      <p:ext uri="{BB962C8B-B14F-4D97-AF65-F5344CB8AC3E}">
        <p14:creationId xmlns:p14="http://schemas.microsoft.com/office/powerpoint/2010/main" val="4149540594"/>
      </p:ext>
    </p:extLst>
  </p:cSld>
  <p:clrMapOvr>
    <a:masterClrMapping/>
  </p:clrMapOvr>
</p:sld>
</file>

<file path=ppt/theme/theme1.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fd8d662-06e8-46d6-9dd1-b28eab5562d7" xsi:nil="true"/>
    <lcf76f155ced4ddcb4097134ff3c332f xmlns="e7839a1b-58ff-42f1-bc7d-bf4ee18c7fcf">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4A5F3803A80DE47BBC24B184C660305" ma:contentTypeVersion="16" ma:contentTypeDescription="Create a new document." ma:contentTypeScope="" ma:versionID="66236d17473d234877198eead0edc475">
  <xsd:schema xmlns:xsd="http://www.w3.org/2001/XMLSchema" xmlns:xs="http://www.w3.org/2001/XMLSchema" xmlns:p="http://schemas.microsoft.com/office/2006/metadata/properties" xmlns:ns2="e7839a1b-58ff-42f1-bc7d-bf4ee18c7fcf" xmlns:ns3="2fd8d662-06e8-46d6-9dd1-b28eab5562d7" targetNamespace="http://schemas.microsoft.com/office/2006/metadata/properties" ma:root="true" ma:fieldsID="4ebd4ea37b598d5704ad3829e33b268e" ns2:_="" ns3:_="">
    <xsd:import namespace="e7839a1b-58ff-42f1-bc7d-bf4ee18c7fcf"/>
    <xsd:import namespace="2fd8d662-06e8-46d6-9dd1-b28eab5562d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839a1b-58ff-42f1-bc7d-bf4ee18c7f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e83e0442-0aa8-451b-8352-edc6ece9c078"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fd8d662-06e8-46d6-9dd1-b28eab5562d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1a6e79bb-f5c3-4b8c-9a6d-72b5bf7a0eeb}" ma:internalName="TaxCatchAll" ma:showField="CatchAllData" ma:web="2fd8d662-06e8-46d6-9dd1-b28eab5562d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B4C76E6-0476-43FF-BD84-30DF3FDDCA8E}">
  <ds:schemaRefs>
    <ds:schemaRef ds:uri="http://schemas.microsoft.com/office/2006/metadata/properties"/>
    <ds:schemaRef ds:uri="http://schemas.microsoft.com/office/infopath/2007/PartnerControls"/>
    <ds:schemaRef ds:uri="2fd8d662-06e8-46d6-9dd1-b28eab5562d7"/>
    <ds:schemaRef ds:uri="e7839a1b-58ff-42f1-bc7d-bf4ee18c7fcf"/>
  </ds:schemaRefs>
</ds:datastoreItem>
</file>

<file path=customXml/itemProps2.xml><?xml version="1.0" encoding="utf-8"?>
<ds:datastoreItem xmlns:ds="http://schemas.openxmlformats.org/officeDocument/2006/customXml" ds:itemID="{E549713F-1316-47AB-ADFC-9EFD7EAA2A4F}">
  <ds:schemaRefs>
    <ds:schemaRef ds:uri="http://schemas.microsoft.com/sharepoint/v3/contenttype/forms"/>
  </ds:schemaRefs>
</ds:datastoreItem>
</file>

<file path=customXml/itemProps3.xml><?xml version="1.0" encoding="utf-8"?>
<ds:datastoreItem xmlns:ds="http://schemas.openxmlformats.org/officeDocument/2006/customXml" ds:itemID="{90DF1655-58F6-4EB0-82F0-23E12E6E1D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7839a1b-58ff-42f1-bc7d-bf4ee18c7fcf"/>
    <ds:schemaRef ds:uri="2fd8d662-06e8-46d6-9dd1-b28eab5562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1945</TotalTime>
  <Words>4405</Words>
  <Application>Microsoft Office PowerPoint</Application>
  <PresentationFormat>Widescreen</PresentationFormat>
  <Paragraphs>381</Paragraphs>
  <Slides>55</Slides>
  <Notes>1</Notes>
  <HiddenSlides>0</HiddenSlides>
  <MMClips>3</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55</vt:i4>
      </vt:variant>
    </vt:vector>
  </HeadingPairs>
  <TitlesOfParts>
    <vt:vector size="62" baseType="lpstr">
      <vt:lpstr>Arial</vt:lpstr>
      <vt:lpstr>Arial</vt:lpstr>
      <vt:lpstr>Calibri</vt:lpstr>
      <vt:lpstr>Calibri Light</vt:lpstr>
      <vt:lpstr>Wingdings</vt:lpstr>
      <vt:lpstr>Office Theme 2013 - 2022</vt:lpstr>
      <vt:lpstr>Custom Design</vt:lpstr>
      <vt:lpstr>Relationships and sexuality awareness training for social care staff </vt:lpstr>
      <vt:lpstr>PowerPoint Presentation</vt:lpstr>
      <vt:lpstr>Group agreement and ground rules  </vt:lpstr>
      <vt:lpstr>Icebreaker</vt:lpstr>
      <vt:lpstr>PowerPoint Presentation</vt:lpstr>
      <vt:lpstr>Understanding sexuality and relationships: barriers, benefits and the impact of staff values</vt:lpstr>
      <vt:lpstr>How would  you define  human  sexuality? </vt:lpstr>
      <vt:lpstr>The World Health Organisation:  </vt:lpstr>
      <vt:lpstr>Gender and sexual identity </vt:lpstr>
      <vt:lpstr>What could you do to support LGBTQ+ people in care and support settings?   What are you already doing? </vt:lpstr>
      <vt:lpstr>Good support in this area can include: </vt:lpstr>
      <vt:lpstr>Barriers and benefits</vt:lpstr>
      <vt:lpstr>What does the current research tell us are the main barriers to developing relationships? </vt:lpstr>
      <vt:lpstr>Values driving positive sexual expression</vt:lpstr>
      <vt:lpstr>Values exercise - adults  </vt:lpstr>
      <vt:lpstr>Values exercise - older people </vt:lpstr>
      <vt:lpstr>Roles, regulations and the law</vt:lpstr>
      <vt:lpstr>Different aspects of the role of a support worker Ann Craft (1994)</vt:lpstr>
      <vt:lpstr>Policy and theory framework- Why this is important?</vt:lpstr>
      <vt:lpstr>If a CQC inspector asked you these questions, would you be able to answer?  </vt:lpstr>
      <vt:lpstr>If a CQC inspector asked you these questions, would you be able to answer?  </vt:lpstr>
      <vt:lpstr>The World Health Organization Working Definition of Sexual Rights (2002) states all persons, free of coercion, discrimination and violence, have a right to:  </vt:lpstr>
      <vt:lpstr>Human Rights  </vt:lpstr>
      <vt:lpstr>PowerPoint Presentation</vt:lpstr>
      <vt:lpstr>Are the statements legal or illegal? </vt:lpstr>
      <vt:lpstr>Sexual Offences Act (2003)</vt:lpstr>
      <vt:lpstr>Care Act (2014)</vt:lpstr>
      <vt:lpstr>Capacity to engage in sexual activity  </vt:lpstr>
      <vt:lpstr>Mental Capacity Act (MCA)</vt:lpstr>
      <vt:lpstr>Mental Capacity Act (MCA)</vt:lpstr>
      <vt:lpstr>PowerPoint Presentation</vt:lpstr>
      <vt:lpstr>Criteria for assessing capacity to consent to sexual activity</vt:lpstr>
      <vt:lpstr>Sexual safety, safeguarding and autonomy</vt:lpstr>
      <vt:lpstr>PowerPoint Presentation</vt:lpstr>
      <vt:lpstr>PowerPoint Presentation</vt:lpstr>
      <vt:lpstr>PowerPoint Presentation</vt:lpstr>
      <vt:lpstr>Ideas/ processes that support sexual expression and prevent incidents</vt:lpstr>
      <vt:lpstr>Responding to sexualised behaviour</vt:lpstr>
      <vt:lpstr>Sexualised behaviour framework  Adapted from a framework developed by Dave Hingsburger et al (2010)  </vt:lpstr>
      <vt:lpstr>Sexualised behaviour framework </vt:lpstr>
      <vt:lpstr>Risk and Response  </vt:lpstr>
      <vt:lpstr>Responding to sexualised behaviour</vt:lpstr>
      <vt:lpstr>Practical approaches to relationships and sexuality support</vt:lpstr>
      <vt:lpstr>Top tips to support conversations about relationships and sex</vt:lpstr>
      <vt:lpstr>The Better Model (Mick et al 2007)  A structured framework that can be used to assist social care workers  to have the conversation and provide support and information.   </vt:lpstr>
      <vt:lpstr>Having the conversations…</vt:lpstr>
      <vt:lpstr>Assess my needs </vt:lpstr>
      <vt:lpstr>Working with families and loved ones</vt:lpstr>
      <vt:lpstr>PowerPoint Presentation</vt:lpstr>
      <vt:lpstr>Challenges faced by family members</vt:lpstr>
      <vt:lpstr>Working in partnership with family members  </vt:lpstr>
      <vt:lpstr>PowerPoint Presentation</vt:lpstr>
      <vt:lpstr>Videos about family relationships </vt:lpstr>
      <vt:lpstr>Any questions</vt:lpstr>
      <vt:lpstr>Further Links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Yates</dc:creator>
  <cp:lastModifiedBy>Edward Hopkins</cp:lastModifiedBy>
  <cp:revision>22</cp:revision>
  <dcterms:created xsi:type="dcterms:W3CDTF">2022-12-19T10:13:55Z</dcterms:created>
  <dcterms:modified xsi:type="dcterms:W3CDTF">2023-03-27T12:44:53Z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194113b-ecba-4458-8e2e-fa038bf17a69_Enabled">
    <vt:lpwstr>true</vt:lpwstr>
  </property>
  <property fmtid="{D5CDD505-2E9C-101B-9397-08002B2CF9AE}" pid="3" name="MSIP_Label_f194113b-ecba-4458-8e2e-fa038bf17a69_SetDate">
    <vt:lpwstr>2022-12-19T11:46:41Z</vt:lpwstr>
  </property>
  <property fmtid="{D5CDD505-2E9C-101B-9397-08002B2CF9AE}" pid="4" name="MSIP_Label_f194113b-ecba-4458-8e2e-fa038bf17a69_Method">
    <vt:lpwstr>Standard</vt:lpwstr>
  </property>
  <property fmtid="{D5CDD505-2E9C-101B-9397-08002B2CF9AE}" pid="5" name="MSIP_Label_f194113b-ecba-4458-8e2e-fa038bf17a69_Name">
    <vt:lpwstr>Internal</vt:lpwstr>
  </property>
  <property fmtid="{D5CDD505-2E9C-101B-9397-08002B2CF9AE}" pid="6" name="MSIP_Label_f194113b-ecba-4458-8e2e-fa038bf17a69_SiteId">
    <vt:lpwstr>5c317017-415d-43e6-ada1-7668f9ad3f9f</vt:lpwstr>
  </property>
  <property fmtid="{D5CDD505-2E9C-101B-9397-08002B2CF9AE}" pid="7" name="MSIP_Label_f194113b-ecba-4458-8e2e-fa038bf17a69_ActionId">
    <vt:lpwstr>0d68a112-b7e8-40b9-ac4a-36b6044e4864</vt:lpwstr>
  </property>
  <property fmtid="{D5CDD505-2E9C-101B-9397-08002B2CF9AE}" pid="8" name="MSIP_Label_f194113b-ecba-4458-8e2e-fa038bf17a69_ContentBits">
    <vt:lpwstr>0</vt:lpwstr>
  </property>
  <property fmtid="{D5CDD505-2E9C-101B-9397-08002B2CF9AE}" pid="9" name="ContentTypeId">
    <vt:lpwstr>0x010100C4A5F3803A80DE47BBC24B184C660305</vt:lpwstr>
  </property>
  <property fmtid="{D5CDD505-2E9C-101B-9397-08002B2CF9AE}" pid="10" name="MediaServiceImageTags">
    <vt:lpwstr/>
  </property>
</Properties>
</file>