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5143500" cx="9144000"/>
  <p:notesSz cx="6858000" cy="9144000"/>
  <p:embeddedFontLst>
    <p:embeddedFont>
      <p:font typeface="Nunito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Nunito-regular.fntdata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Nunito-italic.fntdata"/><Relationship Id="rId14" Type="http://schemas.openxmlformats.org/officeDocument/2006/relationships/font" Target="fonts/Nunito-bold.fntdata"/><Relationship Id="rId16" Type="http://schemas.openxmlformats.org/officeDocument/2006/relationships/font" Target="fonts/Nunito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c53b402d3d_2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c53b402d3d_2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379362d55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379362d55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c53b402d3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2c53b402d3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c53b402d3d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2c53b402d3d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36e0517f2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36e0517f2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3ce6fa5aac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3ce6fa5aac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ctrTitle"/>
          </p:nvPr>
        </p:nvSpPr>
        <p:spPr>
          <a:xfrm>
            <a:off x="1143000" y="1465787"/>
            <a:ext cx="6858000" cy="130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1143000" y="2842810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1565734" y="486716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Disability Sheffield - Centre for Independent Living" id="61" name="Google Shape;61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70060" y="195326"/>
            <a:ext cx="2457080" cy="1255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628650" y="1369219"/>
            <a:ext cx="7886700" cy="29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 txBox="1"/>
          <p:nvPr>
            <p:ph type="title"/>
          </p:nvPr>
        </p:nvSpPr>
        <p:spPr>
          <a:xfrm>
            <a:off x="623888" y="985025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623888" y="314481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3" name="Google Shape;73;p17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1" type="body"/>
          </p:nvPr>
        </p:nvSpPr>
        <p:spPr>
          <a:xfrm>
            <a:off x="628650" y="1369219"/>
            <a:ext cx="3886200" cy="30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2" type="body"/>
          </p:nvPr>
        </p:nvSpPr>
        <p:spPr>
          <a:xfrm>
            <a:off x="4629150" y="1369219"/>
            <a:ext cx="3886200" cy="30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9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3" name="Google Shape;83;p19"/>
          <p:cNvSpPr txBox="1"/>
          <p:nvPr>
            <p:ph idx="1" type="body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4" name="Google Shape;84;p19"/>
          <p:cNvSpPr txBox="1"/>
          <p:nvPr>
            <p:ph idx="2" type="body"/>
          </p:nvPr>
        </p:nvSpPr>
        <p:spPr>
          <a:xfrm>
            <a:off x="629841" y="1878806"/>
            <a:ext cx="3868200" cy="25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6" name="Google Shape;86;p19"/>
          <p:cNvSpPr txBox="1"/>
          <p:nvPr>
            <p:ph idx="4" type="body"/>
          </p:nvPr>
        </p:nvSpPr>
        <p:spPr>
          <a:xfrm>
            <a:off x="4629150" y="1878806"/>
            <a:ext cx="3887400" cy="25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1" name="Google Shape;91;p20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2" name="Google Shape;92;p20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5" name="Google Shape;95;p21"/>
          <p:cNvSpPr txBox="1"/>
          <p:nvPr>
            <p:ph idx="1" type="body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96" name="Google Shape;96;p21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97" name="Google Shape;97;p21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8" name="Google Shape;98;p21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22"/>
          <p:cNvSpPr/>
          <p:nvPr>
            <p:ph idx="2" type="pic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03" name="Google Shape;103;p22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2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p23"/>
          <p:cNvSpPr txBox="1"/>
          <p:nvPr>
            <p:ph idx="1" type="body"/>
          </p:nvPr>
        </p:nvSpPr>
        <p:spPr>
          <a:xfrm rot="5400000">
            <a:off x="3053550" y="-1055681"/>
            <a:ext cx="30369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8" name="Google Shape;108;p23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9" name="Google Shape;109;p23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4"/>
          <p:cNvSpPr txBox="1"/>
          <p:nvPr>
            <p:ph type="title"/>
          </p:nvPr>
        </p:nvSpPr>
        <p:spPr>
          <a:xfrm rot="5400000">
            <a:off x="5453100" y="1364494"/>
            <a:ext cx="41529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24"/>
          <p:cNvSpPr txBox="1"/>
          <p:nvPr>
            <p:ph idx="1" type="body"/>
          </p:nvPr>
        </p:nvSpPr>
        <p:spPr>
          <a:xfrm rot="5400000">
            <a:off x="1452525" y="-550106"/>
            <a:ext cx="41529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3" name="Google Shape;113;p24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4" name="Google Shape;114;p24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(No Logo)">
  <p:cSld name="Title Slide (No Logo)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5"/>
          <p:cNvSpPr txBox="1"/>
          <p:nvPr>
            <p:ph type="ctrTitle"/>
          </p:nvPr>
        </p:nvSpPr>
        <p:spPr>
          <a:xfrm>
            <a:off x="1143000" y="977191"/>
            <a:ext cx="6858000" cy="1796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" name="Google Shape;117;p25"/>
          <p:cNvSpPr txBox="1"/>
          <p:nvPr>
            <p:ph idx="1" type="subTitle"/>
          </p:nvPr>
        </p:nvSpPr>
        <p:spPr>
          <a:xfrm>
            <a:off x="1143000" y="2842810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18" name="Google Shape;118;p25"/>
          <p:cNvSpPr txBox="1"/>
          <p:nvPr>
            <p:ph idx="11" type="ftr"/>
          </p:nvPr>
        </p:nvSpPr>
        <p:spPr>
          <a:xfrm>
            <a:off x="1565734" y="486716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9" name="Google Shape;119;p25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2" name="Google Shape;122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rtl="0">
              <a:spcBef>
                <a:spcPts val="800"/>
              </a:spcBef>
              <a:spcAft>
                <a:spcPts val="0"/>
              </a:spcAft>
              <a:buSzPts val="2100"/>
              <a:buChar char="•"/>
              <a:defRPr/>
            </a:lvl1pPr>
            <a:lvl2pPr indent="-342900" lvl="1" marL="914400" rtl="0"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2pPr>
            <a:lvl3pPr indent="-323850" lvl="2" marL="1371600" rtl="0"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123" name="Google Shape;123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4378557"/>
            <a:ext cx="9144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628650" y="1369219"/>
            <a:ext cx="7886700" cy="303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528515" y="4868296"/>
            <a:ext cx="53100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28650" y="4868297"/>
            <a:ext cx="781200" cy="21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ransition spd="med"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6.png"/><Relationship Id="rId6" Type="http://schemas.openxmlformats.org/officeDocument/2006/relationships/image" Target="../media/image12.png"/><Relationship Id="rId7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7"/>
          <p:cNvSpPr txBox="1"/>
          <p:nvPr>
            <p:ph type="title"/>
          </p:nvPr>
        </p:nvSpPr>
        <p:spPr>
          <a:xfrm>
            <a:off x="200875" y="1266225"/>
            <a:ext cx="8520600" cy="21711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accent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6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LDPB and the chance to choose project</a:t>
            </a:r>
            <a:endParaRPr b="1">
              <a:solidFill>
                <a:schemeClr val="accent6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accent6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6"/>
              </a:solidFill>
            </a:endParaRPr>
          </a:p>
        </p:txBody>
      </p:sp>
      <p:pic>
        <p:nvPicPr>
          <p:cNvPr id="129" name="Google Shape;12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625" y="337800"/>
            <a:ext cx="4396526" cy="106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7"/>
          <p:cNvPicPr preferRelativeResize="0"/>
          <p:nvPr/>
        </p:nvPicPr>
        <p:blipFill rotWithShape="1">
          <a:blip r:embed="rId4">
            <a:alphaModFix/>
          </a:blip>
          <a:srcRect b="0" l="12500" r="12508" t="0"/>
          <a:stretch/>
        </p:blipFill>
        <p:spPr>
          <a:xfrm>
            <a:off x="1676127" y="2479775"/>
            <a:ext cx="2038500" cy="203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31" name="Google Shape;131;p27"/>
          <p:cNvPicPr preferRelativeResize="0"/>
          <p:nvPr/>
        </p:nvPicPr>
        <p:blipFill rotWithShape="1">
          <a:blip r:embed="rId5">
            <a:alphaModFix/>
          </a:blip>
          <a:srcRect b="0" l="12457" r="12450" t="0"/>
          <a:stretch/>
        </p:blipFill>
        <p:spPr>
          <a:xfrm>
            <a:off x="3461427" y="2499425"/>
            <a:ext cx="1999500" cy="19995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32" name="Google Shape;132;p27"/>
          <p:cNvPicPr preferRelativeResize="0"/>
          <p:nvPr/>
        </p:nvPicPr>
        <p:blipFill rotWithShape="1">
          <a:blip r:embed="rId6">
            <a:alphaModFix/>
          </a:blip>
          <a:srcRect b="0" l="12451" r="12451" t="0"/>
          <a:stretch/>
        </p:blipFill>
        <p:spPr>
          <a:xfrm>
            <a:off x="5258325" y="2479775"/>
            <a:ext cx="1999500" cy="19995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33" name="Google Shape;133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13075" y="196225"/>
            <a:ext cx="2282600" cy="173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Previous commissioning and identifying a need</a:t>
            </a:r>
            <a:endParaRPr/>
          </a:p>
        </p:txBody>
      </p:sp>
      <p:sp>
        <p:nvSpPr>
          <p:cNvPr id="139" name="Google Shape;139;p28"/>
          <p:cNvSpPr txBox="1"/>
          <p:nvPr>
            <p:ph idx="1" type="body"/>
          </p:nvPr>
        </p:nvSpPr>
        <p:spPr>
          <a:xfrm>
            <a:off x="3941325" y="1152475"/>
            <a:ext cx="4890900" cy="3416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 fontScale="92500" lnSpcReduction="20000"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The contract for support living was up for review and we wanted a Framework for short breaks &amp; day services (activities outside the home).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Wanting to hear the voices of people using the services in a meaningful way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52380"/>
              <a:buFont typeface="Arial"/>
              <a:buNone/>
            </a:pPr>
            <a:r>
              <a:rPr lang="en"/>
              <a:t>Sheffield City Council commissioned Sheffield Voices for the Chance to Choose project.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5238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674813"/>
            <a:ext cx="3114675" cy="237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9"/>
          <p:cNvSpPr txBox="1"/>
          <p:nvPr/>
        </p:nvSpPr>
        <p:spPr>
          <a:xfrm>
            <a:off x="493200" y="278450"/>
            <a:ext cx="7505700" cy="11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Who are Sheffield Voices?</a:t>
            </a:r>
            <a:endParaRPr sz="3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6" name="Google Shape;146;p29"/>
          <p:cNvSpPr txBox="1"/>
          <p:nvPr/>
        </p:nvSpPr>
        <p:spPr>
          <a:xfrm>
            <a:off x="416900" y="966575"/>
            <a:ext cx="4392900" cy="3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7500"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We are a</a:t>
            </a: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 self-advocacy group for adults with learning disabilities and Autistic adults in Sheffield.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We run different self-advocacy groups around the city. This includes self-advocacy done through creative practices like drama. 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We host large events to discuss issues affecting our community. Lots of our work is co-produced by our group </a:t>
            </a: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members</a:t>
            </a: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.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7" name="Google Shape;14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1600" y="884500"/>
            <a:ext cx="3825597" cy="3194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0"/>
          <p:cNvSpPr txBox="1"/>
          <p:nvPr/>
        </p:nvSpPr>
        <p:spPr>
          <a:xfrm>
            <a:off x="272525" y="379575"/>
            <a:ext cx="4094100" cy="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Chance to choose</a:t>
            </a:r>
            <a:endParaRPr sz="3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3" name="Google Shape;153;p30"/>
          <p:cNvSpPr txBox="1"/>
          <p:nvPr/>
        </p:nvSpPr>
        <p:spPr>
          <a:xfrm>
            <a:off x="272526" y="1234166"/>
            <a:ext cx="4163400" cy="31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47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368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In 2022 SCC and Sheffield </a:t>
            </a:r>
            <a:r>
              <a:rPr lang="en" sz="4368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voices</a:t>
            </a:r>
            <a:r>
              <a:rPr lang="en" sz="4368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 worked on the ‘Chance to Choose’ project.</a:t>
            </a:r>
            <a:endParaRPr sz="4368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4368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Heard from 341 adults and young people​.</a:t>
            </a:r>
            <a:endParaRPr sz="4368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4368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Creative ways of interacting through art, drama, writing and more.</a:t>
            </a:r>
            <a:endParaRPr sz="4368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300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Google Shape;15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7134" y="242949"/>
            <a:ext cx="3209795" cy="25264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hand holding a paper box&#10;&#10;Description automatically generated with low confidence" id="155" name="Google Shape;15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97062">
            <a:off x="4672249" y="2635443"/>
            <a:ext cx="2247938" cy="1840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, whiteboard&#10;&#10;Description automatically generated" id="156" name="Google Shape;156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03981">
            <a:off x="5758438" y="2318650"/>
            <a:ext cx="3129365" cy="1938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1"/>
          <p:cNvSpPr txBox="1"/>
          <p:nvPr/>
        </p:nvSpPr>
        <p:spPr>
          <a:xfrm>
            <a:off x="272525" y="379575"/>
            <a:ext cx="4094100" cy="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LDPB and the Big Voice</a:t>
            </a:r>
            <a:endParaRPr sz="3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2" name="Google Shape;162;p31"/>
          <p:cNvSpPr txBox="1"/>
          <p:nvPr/>
        </p:nvSpPr>
        <p:spPr>
          <a:xfrm>
            <a:off x="272526" y="1234166"/>
            <a:ext cx="4163400" cy="31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en" sz="1392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Identified from this work was a need to restructure several ways of working; including the Learning Disability Partnership Board.</a:t>
            </a:r>
            <a:endParaRPr sz="1392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t/>
            </a:r>
            <a:endParaRPr sz="1392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392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Building on the work done through chance to choose, and the newly created ‘Big Voice’ conferences, we worked </a:t>
            </a:r>
            <a:r>
              <a:rPr lang="en" sz="1392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together</a:t>
            </a:r>
            <a:r>
              <a:rPr lang="en" sz="1392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 to elect representatives for the board.</a:t>
            </a:r>
            <a:endParaRPr sz="1392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t/>
            </a:r>
            <a:endParaRPr sz="1392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392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Previous boards had a few </a:t>
            </a:r>
            <a:r>
              <a:rPr lang="en" sz="1392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members</a:t>
            </a:r>
            <a:r>
              <a:rPr lang="en" sz="1392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 with learning disabilities. This is now 50% representation with a co-chair from the LD community.</a:t>
            </a:r>
            <a:endParaRPr sz="1392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t/>
            </a:r>
            <a:endParaRPr sz="625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275"/>
              <a:buNone/>
            </a:pPr>
            <a:r>
              <a:t/>
            </a:r>
            <a:endParaRPr sz="325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Google Shape;16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7134" y="242949"/>
            <a:ext cx="3209795" cy="25264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hand holding a paper box&#10;&#10;Description automatically generated with low confidence" id="164" name="Google Shape;164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97062">
            <a:off x="4699824" y="2667843"/>
            <a:ext cx="2247938" cy="1840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, whiteboard&#10;&#10;Description automatically generated" id="165" name="Google Shape;165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03981">
            <a:off x="5758438" y="2318650"/>
            <a:ext cx="3129365" cy="1938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2"/>
          <p:cNvSpPr txBox="1"/>
          <p:nvPr/>
        </p:nvSpPr>
        <p:spPr>
          <a:xfrm>
            <a:off x="84275" y="0"/>
            <a:ext cx="4839000" cy="6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625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Co-Production -  Legislative Responsibility</a:t>
            </a:r>
            <a:endParaRPr sz="3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1" name="Google Shape;171;p32"/>
          <p:cNvSpPr txBox="1"/>
          <p:nvPr/>
        </p:nvSpPr>
        <p:spPr>
          <a:xfrm>
            <a:off x="58350" y="382951"/>
            <a:ext cx="4605900" cy="43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b="1" lang="en" sz="1392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Care and Support Statutory Guidance says</a:t>
            </a:r>
            <a:r>
              <a:rPr lang="en" sz="1392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1392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350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Section 2 - Developing resili</a:t>
            </a:r>
            <a:r>
              <a:rPr lang="en" sz="1350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ence and promoting individual strength </a:t>
            </a:r>
            <a:endParaRPr sz="1350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SzPts val="1100"/>
              <a:buNone/>
            </a:pPr>
            <a:r>
              <a:rPr lang="en" sz="1350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Section 4 - Market shaping and commissioning of adult care and support section  </a:t>
            </a:r>
            <a:endParaRPr i="1" sz="1350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SzPts val="1100"/>
              <a:buNone/>
            </a:pPr>
            <a:r>
              <a:rPr b="1" i="1" lang="en" sz="1350">
                <a:solidFill>
                  <a:srgbClr val="233A44"/>
                </a:solidFill>
                <a:latin typeface="Calibri"/>
                <a:ea typeface="Calibri"/>
                <a:cs typeface="Calibri"/>
                <a:sym typeface="Calibri"/>
              </a:rPr>
              <a:t>‘A fully co-produced approach will stress the value of meaningful engagement with people at all stages, through design, delivery and evaluation, rather than simply as ‘feedback’’</a:t>
            </a:r>
            <a:endParaRPr b="1" i="1" sz="9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SzPts val="1100"/>
              <a:buNone/>
            </a:pPr>
            <a:r>
              <a:rPr b="1"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tip - </a:t>
            </a: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“gloriously ordinary life’’: spotlight on adult social care – Department of Health &amp; Social Care 2022 - Chapter 5: Equal partners, better lives: co-production in practice and policy</a:t>
            </a:r>
            <a:endParaRPr i="1"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i="1" sz="9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75"/>
              <a:buNone/>
            </a:pPr>
            <a:r>
              <a:t/>
            </a:r>
            <a:endParaRPr sz="625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275"/>
              <a:buNone/>
            </a:pPr>
            <a:r>
              <a:t/>
            </a:r>
            <a:endParaRPr sz="325">
              <a:solidFill>
                <a:srgbClr val="233A4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2" name="Google Shape;17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7134" y="242949"/>
            <a:ext cx="3209795" cy="25264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hand holding a paper box&#10;&#10;Description automatically generated with low confidence" id="173" name="Google Shape;173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97062">
            <a:off x="4730549" y="2609543"/>
            <a:ext cx="2247938" cy="18402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, whiteboard&#10;&#10;Description automatically generated" id="174" name="Google Shape;174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03981">
            <a:off x="5758438" y="2318650"/>
            <a:ext cx="3129365" cy="1938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