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5"/>
  </p:notesMasterIdLst>
  <p:sldIdLst>
    <p:sldId id="256" r:id="rId5"/>
    <p:sldId id="1366" r:id="rId6"/>
    <p:sldId id="1402" r:id="rId7"/>
    <p:sldId id="1410" r:id="rId8"/>
    <p:sldId id="1411" r:id="rId9"/>
    <p:sldId id="1412" r:id="rId10"/>
    <p:sldId id="1404" r:id="rId11"/>
    <p:sldId id="1405" r:id="rId12"/>
    <p:sldId id="1421" r:id="rId13"/>
    <p:sldId id="1414" r:id="rId14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F69CA-7636-47E1-AA6A-BA391B04D0EE}" v="5" dt="2025-06-18T07:23:31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1961" autoAdjust="0"/>
  </p:normalViewPr>
  <p:slideViewPr>
    <p:cSldViewPr snapToGrid="0">
      <p:cViewPr varScale="1">
        <p:scale>
          <a:sx n="61" d="100"/>
          <a:sy n="61" d="100"/>
        </p:scale>
        <p:origin x="7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EDC6C30C-D2D3-4800-9DDB-7AD5EDF862C3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02B3535A-F26A-4278-8046-AF9DF4BCC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6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B3535A-F26A-4278-8046-AF9DF4BCC15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00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878E1-B09A-E0F8-6086-73B1880FA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2C7354-F8E8-8570-35A0-F1B0DBB4BA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4E7A0A-5B0C-F460-0249-0DBFA71E27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E65B8-3DC2-B363-762E-90C83FBEEC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7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773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500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08ECD-E866-BC8E-12C1-54EBC2B0A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9E8EBF-2CD8-9586-DEF8-0B7A26F2B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AAC8DC-83F0-C1B2-EE8C-44318C577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29F2C-2989-8BCD-D254-0FAC6FD4A8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92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36998-392F-B82C-79C0-B70A65C10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B15E38-B6F0-4084-66BF-65C5A8D88B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869B9C-3486-6554-166D-160089930C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455AC-13BD-529F-6071-6DFD92A73B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20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A744A-EF2A-158A-B005-E191050C4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8DE243-5F21-8212-0DF7-BF8B683776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62AC83-EB62-E6E4-06A1-80929DF9B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C4D51-4EF7-6A7B-C93E-D835045E77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98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0EBB12-3249-BFEC-3439-EAC58AA41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B7198B-A3D0-BC5C-3657-CD1D7C6C93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E10674-4EB4-8908-75C6-10D45B48F7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5A71E-C8C1-18A7-6D2C-7A2B320DD1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97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8DA2B-7F63-982E-0A80-2FD2032D2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296645-755B-1A5C-AA2A-E90E17C618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E58E14-96C1-1DEA-71EB-D9008E41AC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2C29A-3003-97FB-07F0-10D330404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02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8A306-FF77-41FC-743B-304A2977E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AC0433-1AFD-06C9-75B0-A851E3898B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350B51-324E-2148-CF2E-93DBB68BF2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8167-20BF-45ED-F862-F8506A3845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70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90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1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081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46" y="1361856"/>
            <a:ext cx="10956797" cy="469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3F045-6FE1-4010-B19A-965F37820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0D8CA-E46C-483D-8651-178424FB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3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38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6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73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8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34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96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89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FD96-CD76-46D8-82D0-B1EAE393E46D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315B-7483-4816-9E31-DCCA1F542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0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1BFF4-26AF-DA33-1410-5CC847E7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985830"/>
            <a:ext cx="5257801" cy="3045396"/>
          </a:xfrm>
        </p:spPr>
        <p:txBody>
          <a:bodyPr anchor="t">
            <a:normAutofit/>
          </a:bodyPr>
          <a:lstStyle/>
          <a:p>
            <a:pPr algn="l"/>
            <a:r>
              <a:rPr lang="en-GB" sz="4400" b="1" dirty="0"/>
              <a:t>Cheshire &amp; Warrington</a:t>
            </a:r>
            <a:br>
              <a:rPr lang="en-GB" sz="4400" b="1" dirty="0"/>
            </a:br>
            <a:r>
              <a:rPr lang="en-GB" sz="4400" b="1" dirty="0"/>
              <a:t>Local Skills Improvement Plan </a:t>
            </a:r>
            <a:endParaRPr lang="en-GB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1A6EF-3255-08FE-2590-4D14D9CB5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536602"/>
            <a:ext cx="5960165" cy="2060141"/>
          </a:xfrm>
        </p:spPr>
        <p:txBody>
          <a:bodyPr anchor="ctr">
            <a:normAutofit/>
          </a:bodyPr>
          <a:lstStyle/>
          <a:p>
            <a:pPr algn="l"/>
            <a:r>
              <a:rPr lang="en-GB" sz="2800" dirty="0"/>
              <a:t>Cheshire and Merseyside Provider Engagement Forum (Skills For Care)</a:t>
            </a:r>
          </a:p>
          <a:p>
            <a:pPr algn="l"/>
            <a:r>
              <a:rPr lang="en-GB" sz="2800" dirty="0"/>
              <a:t>18</a:t>
            </a:r>
            <a:r>
              <a:rPr lang="en-GB" sz="2800" baseline="30000" dirty="0"/>
              <a:t>th</a:t>
            </a:r>
            <a:r>
              <a:rPr lang="en-GB" sz="2800" dirty="0"/>
              <a:t> June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ED410D-E120-2960-2DF5-DB692F259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255" y="2391451"/>
            <a:ext cx="3037447" cy="6150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BEFA96-35BD-C106-85A1-F939A9EE5A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4285" y="5167921"/>
            <a:ext cx="1970509" cy="12453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35F2F5-8773-B0E3-3DE7-86D5958232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4255" y="769786"/>
            <a:ext cx="3036361" cy="1100681"/>
          </a:xfrm>
          <a:prstGeom prst="rect">
            <a:avLst/>
          </a:prstGeom>
        </p:spPr>
      </p:pic>
      <p:pic>
        <p:nvPicPr>
          <p:cNvPr id="8" name="Picture 7" descr="A close up of a logo&#10;&#10;AI-generated content may be incorrect.">
            <a:extLst>
              <a:ext uri="{FF2B5EF4-FFF2-40B4-BE49-F238E27FC236}">
                <a16:creationId xmlns:a16="http://schemas.microsoft.com/office/drawing/2014/main" id="{10C3CA64-6E60-DA05-FC53-752E93A49C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4255" y="3711456"/>
            <a:ext cx="3493201" cy="61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3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A1DFD-D098-083C-6B76-86C8B8282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22C09A-4883-B1AB-7BB9-5BB8C23C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7764114" cy="500617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+mj-lt"/>
              </a:rPr>
              <a:t>What can you do?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4F84F-BBD6-4190-C0BE-596658F37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BB693D-E764-A57F-A4D4-601E365A7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534" y="397454"/>
            <a:ext cx="1731414" cy="6279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B7F069-D15D-A2D7-C980-E8647ABFA7C7}"/>
              </a:ext>
            </a:extLst>
          </p:cNvPr>
          <p:cNvSpPr txBox="1"/>
          <p:nvPr/>
        </p:nvSpPr>
        <p:spPr>
          <a:xfrm>
            <a:off x="530800" y="1385087"/>
            <a:ext cx="108937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Be part of an Advisory Panel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Provide tutor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Influence your business contacts to get involved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Become involved with the Careers Hub </a:t>
            </a:r>
          </a:p>
          <a:p>
            <a:endParaRPr lang="en-GB" sz="2400" b="1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BF174-9FED-687F-CD40-05AB83593F19}"/>
              </a:ext>
            </a:extLst>
          </p:cNvPr>
          <p:cNvSpPr txBox="1"/>
          <p:nvPr/>
        </p:nvSpPr>
        <p:spPr>
          <a:xfrm>
            <a:off x="1797153" y="4432075"/>
            <a:ext cx="811938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Contact us and get involved!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Skills are evolving and we need you to continue the conversation with us.</a:t>
            </a:r>
          </a:p>
        </p:txBody>
      </p:sp>
    </p:spTree>
    <p:extLst>
      <p:ext uri="{BB962C8B-B14F-4D97-AF65-F5344CB8AC3E}">
        <p14:creationId xmlns:p14="http://schemas.microsoft.com/office/powerpoint/2010/main" val="24104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CC4EEE-2224-4385-983A-9D1740CE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6717328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Who are we? </a:t>
            </a:r>
            <a:endParaRPr lang="en-GB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7EC4D-0814-4278-A5AC-8D5D803BE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AD9B72-3D19-F595-BCF9-A2F0E12E6CF5}"/>
              </a:ext>
            </a:extLst>
          </p:cNvPr>
          <p:cNvSpPr txBox="1"/>
          <p:nvPr/>
        </p:nvSpPr>
        <p:spPr>
          <a:xfrm>
            <a:off x="530799" y="1213262"/>
            <a:ext cx="1137025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Sarah Emes-Young	LSIP Project Lead		</a:t>
            </a:r>
            <a:r>
              <a:rPr lang="en-US" sz="2200" dirty="0">
                <a:solidFill>
                  <a:srgbClr val="000000"/>
                </a:solidFill>
              </a:rPr>
              <a:t>				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HR expert with previous experience in manufacturing and engineering sector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Leads on business engagement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</a:t>
            </a:r>
            <a:r>
              <a:rPr lang="en-US" sz="2200" i="1" dirty="0">
                <a:solidFill>
                  <a:srgbClr val="000000"/>
                </a:solidFill>
              </a:rPr>
              <a:t>	LSIP Specialist Sectors: Manufacturing, Health &amp; Social Care, Life Sciences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r>
              <a:rPr lang="en-US" sz="2200" b="1" dirty="0">
                <a:solidFill>
                  <a:srgbClr val="000000"/>
                </a:solidFill>
              </a:rPr>
              <a:t>Julie Shawcross		LSIP Skills Consultant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Skills and education expert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Leads Cheshire &amp; Warrington Learning Provider Network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Northern Skills Network Board Member</a:t>
            </a:r>
          </a:p>
          <a:p>
            <a:r>
              <a:rPr lang="en-US" sz="2200" dirty="0">
                <a:solidFill>
                  <a:srgbClr val="000000"/>
                </a:solidFill>
              </a:rPr>
              <a:t>					</a:t>
            </a:r>
            <a:r>
              <a:rPr lang="en-US" sz="2200" i="1" dirty="0">
                <a:solidFill>
                  <a:srgbClr val="000000"/>
                </a:solidFill>
              </a:rPr>
              <a:t>LSIP Specialist Sectors: Low Carbon / Green, Digital</a:t>
            </a:r>
          </a:p>
          <a:p>
            <a:endParaRPr lang="en-US" sz="2200" i="1" dirty="0">
              <a:solidFill>
                <a:srgbClr val="000000"/>
              </a:solidFill>
            </a:endParaRPr>
          </a:p>
          <a:p>
            <a:r>
              <a:rPr lang="en-US" sz="2200" b="1" i="1" dirty="0">
                <a:solidFill>
                  <a:srgbClr val="000000"/>
                </a:solidFill>
              </a:rPr>
              <a:t>Maria Davison</a:t>
            </a:r>
            <a:r>
              <a:rPr lang="en-US" sz="2200" i="1" dirty="0">
                <a:solidFill>
                  <a:srgbClr val="000000"/>
                </a:solidFill>
              </a:rPr>
              <a:t>		LSIP Skills Consultant</a:t>
            </a:r>
          </a:p>
          <a:p>
            <a:r>
              <a:rPr lang="en-US" sz="2200" i="1" dirty="0">
                <a:solidFill>
                  <a:srgbClr val="000000"/>
                </a:solidFill>
              </a:rPr>
              <a:t>					LSIP Specialist Sector: Manufacturing</a:t>
            </a:r>
          </a:p>
          <a:p>
            <a:endParaRPr lang="en-US" sz="2200" i="1" dirty="0">
              <a:solidFill>
                <a:srgbClr val="000000"/>
              </a:solidFill>
            </a:endParaRPr>
          </a:p>
          <a:p>
            <a:r>
              <a:rPr lang="en-US" sz="2200" b="1" i="1" dirty="0">
                <a:solidFill>
                  <a:srgbClr val="000000"/>
                </a:solidFill>
              </a:rPr>
              <a:t>Hannah Crookes</a:t>
            </a:r>
            <a:r>
              <a:rPr lang="en-US" sz="2200" i="1" dirty="0">
                <a:solidFill>
                  <a:srgbClr val="000000"/>
                </a:solidFill>
              </a:rPr>
              <a:t>	Cross-LSIP Consultant</a:t>
            </a:r>
            <a:endParaRPr lang="en-US" sz="2200" dirty="0">
              <a:solidFill>
                <a:srgbClr val="0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B31B54-7E0B-A5CF-ADC3-32B62055A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534" y="397454"/>
            <a:ext cx="1731414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12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CC4EEE-2224-4385-983A-9D1740CE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5997248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+mj-lt"/>
              </a:rPr>
              <a:t>LSIP – What Is It?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7EC4D-0814-4278-A5AC-8D5D803BE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AD9B72-3D19-F595-BCF9-A2F0E12E6CF5}"/>
              </a:ext>
            </a:extLst>
          </p:cNvPr>
          <p:cNvSpPr txBox="1"/>
          <p:nvPr/>
        </p:nvSpPr>
        <p:spPr>
          <a:xfrm>
            <a:off x="530800" y="1715107"/>
            <a:ext cx="10893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“Changing the face of post-16 education to meet employer need</a:t>
            </a:r>
            <a:r>
              <a:rPr kumimoji="0" lang="en-GB" sz="200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”</a:t>
            </a:r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47D025-DEBF-56BB-5BCC-07A14B2A7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1504" y="397454"/>
            <a:ext cx="1731414" cy="627942"/>
          </a:xfrm>
          <a:prstGeom prst="rect">
            <a:avLst/>
          </a:prstGeom>
        </p:spPr>
      </p:pic>
      <p:pic>
        <p:nvPicPr>
          <p:cNvPr id="1026" name="Picture 2" descr="Its just the beginning - Cheshire College South &amp; West">
            <a:extLst>
              <a:ext uri="{FF2B5EF4-FFF2-40B4-BE49-F238E27FC236}">
                <a16:creationId xmlns:a16="http://schemas.microsoft.com/office/drawing/2014/main" id="{A024698A-C045-11DA-C359-9CE41409B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27" y="5143956"/>
            <a:ext cx="1914724" cy="72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267A0046-1E25-AAC3-380A-72750D931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328" y="5081687"/>
            <a:ext cx="1621760" cy="85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F7BB8C9-745D-69B7-933F-AE242C2F4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120" y="5102205"/>
            <a:ext cx="1621760" cy="85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042C61FE-9D6A-C955-1B27-71663024C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877" y="5142893"/>
            <a:ext cx="1569446" cy="82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FB684FC-65C4-16D0-09B9-517950982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253918"/>
            <a:ext cx="1569446" cy="70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321A51-3CF5-629B-4DDD-93D8CB5F7B8D}"/>
              </a:ext>
            </a:extLst>
          </p:cNvPr>
          <p:cNvSpPr txBox="1"/>
          <p:nvPr/>
        </p:nvSpPr>
        <p:spPr>
          <a:xfrm>
            <a:off x="530800" y="2955409"/>
            <a:ext cx="10893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fill the gap between business and education, providing support to better understand training provision and encourage holistic working relationships; 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Education can influence Business – and Business can influence Education!</a:t>
            </a:r>
          </a:p>
        </p:txBody>
      </p:sp>
    </p:spTree>
    <p:extLst>
      <p:ext uri="{BB962C8B-B14F-4D97-AF65-F5344CB8AC3E}">
        <p14:creationId xmlns:p14="http://schemas.microsoft.com/office/powerpoint/2010/main" val="332762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09409-11A4-AB54-1421-43F936396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E8206D-D0C4-054D-6605-8FC89C5E0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64" y="369389"/>
            <a:ext cx="6269936" cy="490099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Who Do LSIPs Work With?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DB20A-1325-A2CC-2C7F-182B55E4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51516" y="6301860"/>
            <a:ext cx="27432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3BFB1B-C4A3-24A1-F1A6-294B0C02B11F}"/>
              </a:ext>
            </a:extLst>
          </p:cNvPr>
          <p:cNvSpPr txBox="1"/>
          <p:nvPr/>
        </p:nvSpPr>
        <p:spPr>
          <a:xfrm>
            <a:off x="616389" y="2283410"/>
            <a:ext cx="2115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Local FE Colleges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17C72A-EBD4-03B2-F4B6-E43CCF6462C4}"/>
              </a:ext>
            </a:extLst>
          </p:cNvPr>
          <p:cNvSpPr txBox="1"/>
          <p:nvPr/>
        </p:nvSpPr>
        <p:spPr>
          <a:xfrm>
            <a:off x="6533455" y="1981200"/>
            <a:ext cx="3909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Local Learning Provider Networks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D7772E-AA63-FD44-9069-9D9972CF43FD}"/>
              </a:ext>
            </a:extLst>
          </p:cNvPr>
          <p:cNvSpPr txBox="1"/>
          <p:nvPr/>
        </p:nvSpPr>
        <p:spPr>
          <a:xfrm>
            <a:off x="1313293" y="3082963"/>
            <a:ext cx="4243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Independent Training Providers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3739A-B885-5B4B-0924-995118BD0C50}"/>
              </a:ext>
            </a:extLst>
          </p:cNvPr>
          <p:cNvSpPr txBox="1"/>
          <p:nvPr/>
        </p:nvSpPr>
        <p:spPr>
          <a:xfrm>
            <a:off x="6163870" y="3357826"/>
            <a:ext cx="3956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Local Councils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218458-E3C7-78F9-2063-0266FA783039}"/>
              </a:ext>
            </a:extLst>
          </p:cNvPr>
          <p:cNvSpPr txBox="1"/>
          <p:nvPr/>
        </p:nvSpPr>
        <p:spPr>
          <a:xfrm>
            <a:off x="2617331" y="3898672"/>
            <a:ext cx="3956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Combined and Strategic Authorities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1BDDB-528B-004E-C403-3F0BB27623B8}"/>
              </a:ext>
            </a:extLst>
          </p:cNvPr>
          <p:cNvSpPr txBox="1"/>
          <p:nvPr/>
        </p:nvSpPr>
        <p:spPr>
          <a:xfrm>
            <a:off x="4972440" y="4574037"/>
            <a:ext cx="294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Former LEPs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FB27BC-E0EF-0AB2-B971-01A71B5B6ED3}"/>
              </a:ext>
            </a:extLst>
          </p:cNvPr>
          <p:cNvSpPr txBox="1"/>
          <p:nvPr/>
        </p:nvSpPr>
        <p:spPr>
          <a:xfrm>
            <a:off x="1129117" y="5076092"/>
            <a:ext cx="3798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Careers &amp; Enterprise Company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4108F1-B39E-AF22-F152-146703236C48}"/>
              </a:ext>
            </a:extLst>
          </p:cNvPr>
          <p:cNvSpPr txBox="1"/>
          <p:nvPr/>
        </p:nvSpPr>
        <p:spPr>
          <a:xfrm>
            <a:off x="8807733" y="4021015"/>
            <a:ext cx="2508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Local Careers Hubs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89A6DC-E2DC-E80F-A94F-7C0EE8A6572B}"/>
              </a:ext>
            </a:extLst>
          </p:cNvPr>
          <p:cNvSpPr txBox="1"/>
          <p:nvPr/>
        </p:nvSpPr>
        <p:spPr>
          <a:xfrm>
            <a:off x="4927394" y="5838092"/>
            <a:ext cx="388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Other Chambers of Commerce (accredited and non-accredited)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F2E68A-E903-C998-66C8-F251143EAB1B}"/>
              </a:ext>
            </a:extLst>
          </p:cNvPr>
          <p:cNvSpPr txBox="1"/>
          <p:nvPr/>
        </p:nvSpPr>
        <p:spPr>
          <a:xfrm>
            <a:off x="-269321" y="3915590"/>
            <a:ext cx="3059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HyNet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068FFE-403B-4E6C-7162-41D5C35005E7}"/>
              </a:ext>
            </a:extLst>
          </p:cNvPr>
          <p:cNvSpPr txBox="1"/>
          <p:nvPr/>
        </p:nvSpPr>
        <p:spPr>
          <a:xfrm>
            <a:off x="9163743" y="2835478"/>
            <a:ext cx="2691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North West Net Zero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603C3C-7A68-DD78-2907-5B319AC364F5}"/>
              </a:ext>
            </a:extLst>
          </p:cNvPr>
          <p:cNvSpPr txBox="1"/>
          <p:nvPr/>
        </p:nvSpPr>
        <p:spPr>
          <a:xfrm>
            <a:off x="8960132" y="5653426"/>
            <a:ext cx="2356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Gatsby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086F58A-07F9-655C-B5B2-380275CB8FA7}"/>
              </a:ext>
            </a:extLst>
          </p:cNvPr>
          <p:cNvSpPr txBox="1"/>
          <p:nvPr/>
        </p:nvSpPr>
        <p:spPr>
          <a:xfrm>
            <a:off x="390566" y="5976591"/>
            <a:ext cx="2567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Regional Skills Pilot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C11206-3905-DD8C-AE87-03C535409E77}"/>
              </a:ext>
            </a:extLst>
          </p:cNvPr>
          <p:cNvSpPr txBox="1"/>
          <p:nvPr/>
        </p:nvSpPr>
        <p:spPr>
          <a:xfrm>
            <a:off x="3244529" y="1880316"/>
            <a:ext cx="2785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Industry Associations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DA285F-1586-517C-39F8-F38BB7141728}"/>
              </a:ext>
            </a:extLst>
          </p:cNvPr>
          <p:cNvSpPr txBox="1"/>
          <p:nvPr/>
        </p:nvSpPr>
        <p:spPr>
          <a:xfrm>
            <a:off x="9745579" y="1153832"/>
            <a:ext cx="2249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Department of Work and Pensions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6568A2-BE95-98FF-4144-13B015287206}"/>
              </a:ext>
            </a:extLst>
          </p:cNvPr>
          <p:cNvSpPr txBox="1"/>
          <p:nvPr/>
        </p:nvSpPr>
        <p:spPr>
          <a:xfrm>
            <a:off x="308502" y="1359877"/>
            <a:ext cx="3247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Department for Education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DE4824-7492-617B-F686-D2C2EB73F239}"/>
              </a:ext>
            </a:extLst>
          </p:cNvPr>
          <p:cNvSpPr txBox="1"/>
          <p:nvPr/>
        </p:nvSpPr>
        <p:spPr>
          <a:xfrm>
            <a:off x="5689394" y="1202287"/>
            <a:ext cx="2321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Skills England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2190DF-3970-8E04-6849-D7F5BF9B83F0}"/>
              </a:ext>
            </a:extLst>
          </p:cNvPr>
          <p:cNvSpPr txBox="1"/>
          <p:nvPr/>
        </p:nvSpPr>
        <p:spPr>
          <a:xfrm>
            <a:off x="4637108" y="2658387"/>
            <a:ext cx="3463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Voluntary Sector Organisations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B9BCA3-D8D5-4F8D-76CF-9D4B1D4875B9}"/>
              </a:ext>
            </a:extLst>
          </p:cNvPr>
          <p:cNvSpPr txBox="1"/>
          <p:nvPr/>
        </p:nvSpPr>
        <p:spPr>
          <a:xfrm>
            <a:off x="7155856" y="5004017"/>
            <a:ext cx="1392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Job Centres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373741-3313-1A23-2B22-F9BBDDAE9ECA}"/>
              </a:ext>
            </a:extLst>
          </p:cNvPr>
          <p:cNvSpPr txBox="1"/>
          <p:nvPr/>
        </p:nvSpPr>
        <p:spPr>
          <a:xfrm>
            <a:off x="9390728" y="4740568"/>
            <a:ext cx="2464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/>
              <a:t>Recruitment Agencies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44F4BB-11B5-A456-5E2D-3407F0197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4440" y="242953"/>
            <a:ext cx="1731414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7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F18AC7-206F-B5D2-E58D-4A245E1B4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081CFE-439B-EEE8-F822-D860433DC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3"/>
            <a:ext cx="5102557" cy="533275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LSIP – What Is It?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EA77C-1F15-A096-3830-ED8AE3F6E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A126B2-4EE6-8665-2104-0CF57F96D494}"/>
              </a:ext>
            </a:extLst>
          </p:cNvPr>
          <p:cNvSpPr txBox="1"/>
          <p:nvPr/>
        </p:nvSpPr>
        <p:spPr>
          <a:xfrm>
            <a:off x="372481" y="1188634"/>
            <a:ext cx="11447037" cy="5390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Department for Education funded project happening all across England.</a:t>
            </a:r>
            <a:endParaRPr lang="en-GB" sz="2400" i="1" dirty="0">
              <a:solidFill>
                <a:srgbClr val="0B0C0C"/>
              </a:solidFill>
              <a:latin typeface="GDS Transport"/>
            </a:endParaRP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We have Statutory Responsibility for local skills.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We provide the overarching voice for economic growth.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We are the voice of local business on their skills needs.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We have Ofsted responsibilities under the Enhanced Inspection.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We focus on Levels 2, 3 and 4…  leading into Institute of Technology at Level 4 and 5…  leading into University Levels 6 and 7.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Initial Report published in 2023, Progress Report published in 2024, next Progress Report due in June 2025.  </a:t>
            </a:r>
            <a:r>
              <a:rPr lang="en-GB" sz="2400" i="1" dirty="0">
                <a:solidFill>
                  <a:srgbClr val="0B0C0C"/>
                </a:solidFill>
                <a:latin typeface="GDS Transport"/>
              </a:rPr>
              <a:t>Reports available on our websites.   </a:t>
            </a:r>
          </a:p>
          <a:p>
            <a:pPr marL="342900" marR="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1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A0DDF-7BD2-B396-F1E7-C58743917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A2591FD-8F00-6BB8-9D77-A594FE290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8502364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Meeting the Industrial Strategy through local sector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991C4-F549-DDE4-1E32-F522FDE72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09E94-F8B7-4563-87BF-F5E261D3B5E7}"/>
              </a:ext>
            </a:extLst>
          </p:cNvPr>
          <p:cNvSpPr txBox="1"/>
          <p:nvPr/>
        </p:nvSpPr>
        <p:spPr>
          <a:xfrm>
            <a:off x="530800" y="1379517"/>
            <a:ext cx="59060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</a:rPr>
              <a:t>Priority Sectors: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Manufacturing &amp; Engineering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Health &amp; Social Care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Life Sciences /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966E74-3DD5-B28C-47A6-F34B47C996CE}"/>
              </a:ext>
            </a:extLst>
          </p:cNvPr>
          <p:cNvSpPr txBox="1"/>
          <p:nvPr/>
        </p:nvSpPr>
        <p:spPr>
          <a:xfrm>
            <a:off x="6680054" y="1379517"/>
            <a:ext cx="660429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</a:rPr>
              <a:t>Cross-Sector Themes: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Employability Competences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Accessibility (including EDI)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Education / Teaching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Careers Education (CEIAG)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Digital &amp;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Low Carbon / Green</a:t>
            </a:r>
          </a:p>
        </p:txBody>
      </p:sp>
    </p:spTree>
    <p:extLst>
      <p:ext uri="{BB962C8B-B14F-4D97-AF65-F5344CB8AC3E}">
        <p14:creationId xmlns:p14="http://schemas.microsoft.com/office/powerpoint/2010/main" val="219773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EDCC5-AF66-C7CF-8992-ADDC6962F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1738F8-9EBD-8719-3147-D8D4DA9D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6717328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Progress Against Our Roadmap</a:t>
            </a:r>
            <a:endParaRPr lang="en-GB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E82DA-0651-187B-BEFE-56949CCAB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6020D2-F316-FA93-7E96-B92A19B5E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534" y="397454"/>
            <a:ext cx="1731414" cy="6279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CE3435-596D-B181-509F-47B7146EE50B}"/>
              </a:ext>
            </a:extLst>
          </p:cNvPr>
          <p:cNvSpPr txBox="1"/>
          <p:nvPr/>
        </p:nvSpPr>
        <p:spPr>
          <a:xfrm>
            <a:off x="530799" y="1312222"/>
            <a:ext cx="114810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Technical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Encourage responsive provision, challenge curriculum, provide the business voice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B0C0C"/>
                </a:solidFill>
                <a:effectLst/>
                <a:latin typeface="GDS Transport"/>
              </a:rPr>
              <a:t>Supporting smarter ways of working – working with groups and forming partnerships</a:t>
            </a:r>
            <a:r>
              <a:rPr lang="en-GB" sz="2400" dirty="0">
                <a:solidFill>
                  <a:srgbClr val="0B0C0C"/>
                </a:solidFill>
                <a:latin typeface="GDS Transport"/>
              </a:rPr>
              <a:t>, e.g. CIMSPA, CITB, ECA, Hydrogen Alliance, Cadent, CWLPN, wider cross-LSIP groups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B0C0C"/>
                </a:solidFill>
                <a:effectLst/>
                <a:latin typeface="GDS Transport"/>
              </a:rPr>
              <a:t>Increase apprenticeship uptake and promotion of levy transfer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Data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Monitoring LSIF delivery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Challenge where Government funding might be provided for provision but there is no local requirement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935361-2602-F9DA-1834-1671864C7B18}"/>
              </a:ext>
            </a:extLst>
          </p:cNvPr>
          <p:cNvSpPr txBox="1"/>
          <p:nvPr/>
        </p:nvSpPr>
        <p:spPr>
          <a:xfrm>
            <a:off x="530800" y="4728542"/>
            <a:ext cx="10893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Accessibility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Our Website: For business to have easy access to the skills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Inclusive access to provision leading to employment; NEET, Care Leavers, Armed Forces, Ex-Offenders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GDS Transport"/>
              </a:rPr>
              <a:t>Digital Provision</a:t>
            </a:r>
          </a:p>
        </p:txBody>
      </p:sp>
    </p:spTree>
    <p:extLst>
      <p:ext uri="{BB962C8B-B14F-4D97-AF65-F5344CB8AC3E}">
        <p14:creationId xmlns:p14="http://schemas.microsoft.com/office/powerpoint/2010/main" val="25572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226F0-0DF6-5BAD-CC4F-21BC52B70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A9F8CE-C256-3EB1-E338-3822AD79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6717328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Progress Against Our Roadmap</a:t>
            </a:r>
            <a:endParaRPr lang="en-GB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91BD4-559A-4601-D7DD-1169A3077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BD0865-37B7-6A85-8384-9A8B7127D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534" y="397454"/>
            <a:ext cx="1731414" cy="6279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DCFF14-EC7A-A7B9-9416-1A121EC06B4C}"/>
              </a:ext>
            </a:extLst>
          </p:cNvPr>
          <p:cNvSpPr txBox="1"/>
          <p:nvPr/>
        </p:nvSpPr>
        <p:spPr>
          <a:xfrm>
            <a:off x="530800" y="1385087"/>
            <a:ext cx="10893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Employability Competencies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Experience of the workplace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Careers in the curriculum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B0C0C"/>
                </a:solidFill>
                <a:latin typeface="GDS Transport"/>
              </a:rPr>
              <a:t>FE Employability Skills Provision gaps 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283FAC-91DC-EE10-1D92-9964EDE13CF0}"/>
              </a:ext>
            </a:extLst>
          </p:cNvPr>
          <p:cNvSpPr txBox="1"/>
          <p:nvPr/>
        </p:nvSpPr>
        <p:spPr>
          <a:xfrm>
            <a:off x="530800" y="3239826"/>
            <a:ext cx="10893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Careers Education, Information, Advice and Guidance (CEIAG)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Working with CWLPN and Careers Hub to raise profile of independent training providers in schools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8ADA2B-58C4-BF4E-4076-71ACEAF49433}"/>
              </a:ext>
            </a:extLst>
          </p:cNvPr>
          <p:cNvSpPr txBox="1"/>
          <p:nvPr/>
        </p:nvSpPr>
        <p:spPr>
          <a:xfrm>
            <a:off x="530800" y="4870942"/>
            <a:ext cx="10893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00"/>
                </a:solidFill>
              </a:rPr>
              <a:t>Educational Professionals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Challenging the shortage of industry professional knowledge in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Influencing partner of Gatsby Industry Associates pilot -</a:t>
            </a:r>
            <a:r>
              <a:rPr lang="en-GB" sz="2400" i="1" dirty="0">
                <a:solidFill>
                  <a:srgbClr val="000000"/>
                </a:solidFill>
              </a:rPr>
              <a:t> a 12-week introduction programme to bring people from industry in to teaching </a:t>
            </a:r>
          </a:p>
        </p:txBody>
      </p:sp>
    </p:spTree>
    <p:extLst>
      <p:ext uri="{BB962C8B-B14F-4D97-AF65-F5344CB8AC3E}">
        <p14:creationId xmlns:p14="http://schemas.microsoft.com/office/powerpoint/2010/main" val="240858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9B040-9929-29B0-6344-423821A66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58F0A3-038A-6DAD-4B60-F1572FD5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00" y="397454"/>
            <a:ext cx="6679897" cy="512514"/>
          </a:xfrm>
          <a:solidFill>
            <a:srgbClr val="A6DD43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What’s still to be achieved?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5576C-66F0-DA2E-258C-626CC5F87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04A2D2-0807-DBC5-C630-B69A150579BE}"/>
              </a:ext>
            </a:extLst>
          </p:cNvPr>
          <p:cNvSpPr txBox="1"/>
          <p:nvPr/>
        </p:nvSpPr>
        <p:spPr>
          <a:xfrm>
            <a:off x="530800" y="1385087"/>
            <a:ext cx="108937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Continued focus on our sector cross-cutting themes.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20 priorities – 9 completed, the rest are making good progress.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Launch our ETCA, planned for September.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Commence work with our Local Authorities as if we are post-Devolution, preparing for Autumn 2025 “relaunch”.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Identify improved methods / ways of working to measure impact.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Continued engagement and promotion of the LSIP.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Consider theme for our third C&amp;W Business &amp; Skills Conference (November 2025).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70C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95606E-CF3E-B4F2-EDD4-9AAFC1956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430" y="136525"/>
            <a:ext cx="1731414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67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F62B2475E4E1469235A6952F819C39" ma:contentTypeVersion="14" ma:contentTypeDescription="Create a new document." ma:contentTypeScope="" ma:versionID="2864b428c04cc9ed03c95b0e7c456b4c">
  <xsd:schema xmlns:xsd="http://www.w3.org/2001/XMLSchema" xmlns:xs="http://www.w3.org/2001/XMLSchema" xmlns:p="http://schemas.microsoft.com/office/2006/metadata/properties" xmlns:ns2="6f9bd406-5743-4926-a16e-bc561949d7f1" xmlns:ns3="858c918d-4716-4715-9269-58e0dfcc73f9" targetNamespace="http://schemas.microsoft.com/office/2006/metadata/properties" ma:root="true" ma:fieldsID="682ad0b00f93f68a7c98468675fcfe1c" ns2:_="" ns3:_="">
    <xsd:import namespace="6f9bd406-5743-4926-a16e-bc561949d7f1"/>
    <xsd:import namespace="858c918d-4716-4715-9269-58e0dfcc73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bd406-5743-4926-a16e-bc561949d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d06d7d68-37e5-4217-bf76-d1fe71c91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8c918d-4716-4715-9269-58e0dfcc73f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6a6cb73-d4a6-4ec1-a302-2f59b269d903}" ma:internalName="TaxCatchAll" ma:showField="CatchAllData" ma:web="858c918d-4716-4715-9269-58e0dfcc73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8c918d-4716-4715-9269-58e0dfcc73f9" xsi:nil="true"/>
    <lcf76f155ced4ddcb4097134ff3c332f xmlns="6f9bd406-5743-4926-a16e-bc561949d7f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9C7075-DDC2-4DA9-9E39-3415D03EA3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5DCEE8-3479-4EB5-B1D0-0305989DB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bd406-5743-4926-a16e-bc561949d7f1"/>
    <ds:schemaRef ds:uri="858c918d-4716-4715-9269-58e0dfcc73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DFC475-CEF6-48B7-9B6E-FEE08276CA62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6f9bd406-5743-4926-a16e-bc561949d7f1"/>
    <ds:schemaRef ds:uri="http://schemas.microsoft.com/office/infopath/2007/PartnerControls"/>
    <ds:schemaRef ds:uri="858c918d-4716-4715-9269-58e0dfcc73f9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4987</TotalTime>
  <Words>772</Words>
  <Application>Microsoft Office PowerPoint</Application>
  <PresentationFormat>Widescreen</PresentationFormat>
  <Paragraphs>133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GDS Transport</vt:lpstr>
      <vt:lpstr>Office Theme</vt:lpstr>
      <vt:lpstr>Cheshire &amp; Warrington Local Skills Improvement Plan </vt:lpstr>
      <vt:lpstr>Who are we? </vt:lpstr>
      <vt:lpstr>LSIP – What Is It?</vt:lpstr>
      <vt:lpstr>Who Do LSIPs Work With?</vt:lpstr>
      <vt:lpstr>LSIP – What Is It?</vt:lpstr>
      <vt:lpstr>Meeting the Industrial Strategy through local sector needs</vt:lpstr>
      <vt:lpstr>Progress Against Our Roadmap</vt:lpstr>
      <vt:lpstr>Progress Against Our Roadmap</vt:lpstr>
      <vt:lpstr>What’s still to be achieved? </vt:lpstr>
      <vt:lpstr>What can you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Sarah.Emes-Young</dc:creator>
  <cp:lastModifiedBy>Sarah Spurr</cp:lastModifiedBy>
  <cp:revision>19</cp:revision>
  <cp:lastPrinted>2023-09-26T15:50:41Z</cp:lastPrinted>
  <dcterms:created xsi:type="dcterms:W3CDTF">2023-09-12T08:10:24Z</dcterms:created>
  <dcterms:modified xsi:type="dcterms:W3CDTF">2025-06-18T16:03:08Z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0x01010090F62B2475E4E1469235A6952F819C39</vt:lpwstr>
  </property>
  <property fmtid="{D5CDD505-2E9C-101B-9397-08002B2CF9AE}" pid="3" name="MediaServiceImageTags">
    <vt:lpwstr/>
  </property>
  <property fmtid="{D5CDD505-2E9C-101B-9397-08002B2CF9AE}" pid="4" name="MSIP_Label_f194113b-ecba-4458-8e2e-fa038bf17a69_Enabled">
    <vt:lpwstr>true</vt:lpwstr>
  </property>
  <property fmtid="{D5CDD505-2E9C-101B-9397-08002B2CF9AE}" pid="5" name="MSIP_Label_f194113b-ecba-4458-8e2e-fa038bf17a69_SetDate">
    <vt:lpwstr>2025-06-18T16:03:07Z</vt:lpwstr>
  </property>
  <property fmtid="{D5CDD505-2E9C-101B-9397-08002B2CF9AE}" pid="6" name="MSIP_Label_f194113b-ecba-4458-8e2e-fa038bf17a69_Method">
    <vt:lpwstr>Standard</vt:lpwstr>
  </property>
  <property fmtid="{D5CDD505-2E9C-101B-9397-08002B2CF9AE}" pid="7" name="MSIP_Label_f194113b-ecba-4458-8e2e-fa038bf17a69_Name">
    <vt:lpwstr>Internal</vt:lpwstr>
  </property>
  <property fmtid="{D5CDD505-2E9C-101B-9397-08002B2CF9AE}" pid="8" name="MSIP_Label_f194113b-ecba-4458-8e2e-fa038bf17a69_SiteId">
    <vt:lpwstr>5c317017-415d-43e6-ada1-7668f9ad3f9f</vt:lpwstr>
  </property>
  <property fmtid="{D5CDD505-2E9C-101B-9397-08002B2CF9AE}" pid="9" name="MSIP_Label_f194113b-ecba-4458-8e2e-fa038bf17a69_ActionId">
    <vt:lpwstr>eda0a16d-3e61-4f76-828c-fbe98a9fbcb9</vt:lpwstr>
  </property>
  <property fmtid="{D5CDD505-2E9C-101B-9397-08002B2CF9AE}" pid="10" name="MSIP_Label_f194113b-ecba-4458-8e2e-fa038bf17a69_ContentBits">
    <vt:lpwstr>0</vt:lpwstr>
  </property>
  <property fmtid="{D5CDD505-2E9C-101B-9397-08002B2CF9AE}" pid="11" name="MSIP_Label_f194113b-ecba-4458-8e2e-fa038bf17a69_Tag">
    <vt:lpwstr>10, 3, 0, 1</vt:lpwstr>
  </property>
</Properties>
</file>