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7" r:id="rId5"/>
    <p:sldMasterId id="2147483691" r:id="rId6"/>
    <p:sldMasterId id="2147483686" r:id="rId7"/>
    <p:sldMasterId id="2147483682" r:id="rId8"/>
    <p:sldMasterId id="2147483684" r:id="rId9"/>
    <p:sldMasterId id="2147483729" r:id="rId10"/>
  </p:sldMasterIdLst>
  <p:notesMasterIdLst>
    <p:notesMasterId r:id="rId68"/>
  </p:notesMasterIdLst>
  <p:handoutMasterIdLst>
    <p:handoutMasterId r:id="rId69"/>
  </p:handoutMasterIdLst>
  <p:sldIdLst>
    <p:sldId id="256" r:id="rId11"/>
    <p:sldId id="278" r:id="rId12"/>
    <p:sldId id="1005" r:id="rId13"/>
    <p:sldId id="279" r:id="rId14"/>
    <p:sldId id="302" r:id="rId15"/>
    <p:sldId id="330" r:id="rId16"/>
    <p:sldId id="983" r:id="rId17"/>
    <p:sldId id="986" r:id="rId18"/>
    <p:sldId id="987" r:id="rId19"/>
    <p:sldId id="988" r:id="rId20"/>
    <p:sldId id="989" r:id="rId21"/>
    <p:sldId id="990" r:id="rId22"/>
    <p:sldId id="991" r:id="rId23"/>
    <p:sldId id="992" r:id="rId24"/>
    <p:sldId id="993" r:id="rId25"/>
    <p:sldId id="994" r:id="rId26"/>
    <p:sldId id="995" r:id="rId27"/>
    <p:sldId id="984" r:id="rId28"/>
    <p:sldId id="353" r:id="rId29"/>
    <p:sldId id="975" r:id="rId30"/>
    <p:sldId id="980" r:id="rId31"/>
    <p:sldId id="981" r:id="rId32"/>
    <p:sldId id="982" r:id="rId33"/>
    <p:sldId id="979" r:id="rId34"/>
    <p:sldId id="976" r:id="rId35"/>
    <p:sldId id="977" r:id="rId36"/>
    <p:sldId id="352" r:id="rId37"/>
    <p:sldId id="971" r:id="rId38"/>
    <p:sldId id="972" r:id="rId39"/>
    <p:sldId id="350" r:id="rId40"/>
    <p:sldId id="1000" r:id="rId41"/>
    <p:sldId id="1001" r:id="rId42"/>
    <p:sldId id="978" r:id="rId43"/>
    <p:sldId id="985" r:id="rId44"/>
    <p:sldId id="953" r:id="rId45"/>
    <p:sldId id="359" r:id="rId46"/>
    <p:sldId id="336" r:id="rId47"/>
    <p:sldId id="959" r:id="rId48"/>
    <p:sldId id="346" r:id="rId49"/>
    <p:sldId id="965" r:id="rId50"/>
    <p:sldId id="966" r:id="rId51"/>
    <p:sldId id="968" r:id="rId52"/>
    <p:sldId id="967" r:id="rId53"/>
    <p:sldId id="969" r:id="rId54"/>
    <p:sldId id="970" r:id="rId55"/>
    <p:sldId id="340" r:id="rId56"/>
    <p:sldId id="961" r:id="rId57"/>
    <p:sldId id="960" r:id="rId58"/>
    <p:sldId id="964" r:id="rId59"/>
    <p:sldId id="962" r:id="rId60"/>
    <p:sldId id="348" r:id="rId61"/>
    <p:sldId id="996" r:id="rId62"/>
    <p:sldId id="997" r:id="rId63"/>
    <p:sldId id="999" r:id="rId64"/>
    <p:sldId id="1002" r:id="rId65"/>
    <p:sldId id="1003" r:id="rId66"/>
    <p:sldId id="1004"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D88759-E5CB-4B4F-A47B-D59559B83651}">
          <p14:sldIdLst>
            <p14:sldId id="256"/>
            <p14:sldId id="278"/>
            <p14:sldId id="1005"/>
            <p14:sldId id="279"/>
            <p14:sldId id="302"/>
            <p14:sldId id="330"/>
            <p14:sldId id="983"/>
            <p14:sldId id="986"/>
            <p14:sldId id="987"/>
            <p14:sldId id="988"/>
            <p14:sldId id="989"/>
            <p14:sldId id="990"/>
            <p14:sldId id="991"/>
            <p14:sldId id="992"/>
            <p14:sldId id="993"/>
            <p14:sldId id="994"/>
            <p14:sldId id="995"/>
            <p14:sldId id="984"/>
            <p14:sldId id="353"/>
            <p14:sldId id="975"/>
            <p14:sldId id="980"/>
            <p14:sldId id="981"/>
            <p14:sldId id="982"/>
            <p14:sldId id="979"/>
            <p14:sldId id="976"/>
            <p14:sldId id="977"/>
            <p14:sldId id="352"/>
            <p14:sldId id="971"/>
            <p14:sldId id="972"/>
            <p14:sldId id="350"/>
            <p14:sldId id="1000"/>
            <p14:sldId id="1001"/>
            <p14:sldId id="978"/>
            <p14:sldId id="985"/>
            <p14:sldId id="953"/>
            <p14:sldId id="359"/>
            <p14:sldId id="336"/>
            <p14:sldId id="959"/>
            <p14:sldId id="346"/>
            <p14:sldId id="965"/>
            <p14:sldId id="966"/>
            <p14:sldId id="968"/>
            <p14:sldId id="967"/>
            <p14:sldId id="969"/>
            <p14:sldId id="970"/>
            <p14:sldId id="340"/>
            <p14:sldId id="961"/>
            <p14:sldId id="960"/>
            <p14:sldId id="964"/>
            <p14:sldId id="962"/>
            <p14:sldId id="348"/>
            <p14:sldId id="996"/>
            <p14:sldId id="997"/>
            <p14:sldId id="999"/>
            <p14:sldId id="1002"/>
            <p14:sldId id="1003"/>
            <p14:sldId id="10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n Jandu" initials="KJ" lastIdx="5" clrIdx="0">
    <p:extLst>
      <p:ext uri="{19B8F6BF-5375-455C-9EA6-DF929625EA0E}">
        <p15:presenceInfo xmlns:p15="http://schemas.microsoft.com/office/powerpoint/2012/main" userId="S::kiran.jandu@skillsforcare.org.uk::834398f4-8938-43f5-89a3-63e1ffc36b70" providerId="AD"/>
      </p:ext>
    </p:extLst>
  </p:cmAuthor>
  <p:cmAuthor id="2" name="Carol Reeves" initials="CR" lastIdx="26" clrIdx="1">
    <p:extLst>
      <p:ext uri="{19B8F6BF-5375-455C-9EA6-DF929625EA0E}">
        <p15:presenceInfo xmlns:p15="http://schemas.microsoft.com/office/powerpoint/2012/main" userId="S::Carol.Reeves@skillsforcare.org.uk::0afae828-4d8f-4ffc-b63d-43ca89206289" providerId="AD"/>
      </p:ext>
    </p:extLst>
  </p:cmAuthor>
  <p:cmAuthor id="3" name="Margaret Sharpe" initials="MS" lastIdx="1" clrIdx="2">
    <p:extLst>
      <p:ext uri="{19B8F6BF-5375-455C-9EA6-DF929625EA0E}">
        <p15:presenceInfo xmlns:p15="http://schemas.microsoft.com/office/powerpoint/2012/main" userId="S::Margaret.Sharpe@skillsforcare.org.uk::4191a132-42b3-4eb6-ac20-0e3d3c12c6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651"/>
    <a:srgbClr val="97D700"/>
    <a:srgbClr val="A20067"/>
    <a:srgbClr val="E87722"/>
    <a:srgbClr val="0099CC"/>
    <a:srgbClr val="008C95"/>
    <a:srgbClr val="CACACA"/>
    <a:srgbClr val="BA0C2F"/>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snapToGrid="0">
      <p:cViewPr varScale="1">
        <p:scale>
          <a:sx n="68" d="100"/>
          <a:sy n="68" d="100"/>
        </p:scale>
        <p:origin x="1446" y="60"/>
      </p:cViewPr>
      <p:guideLst/>
    </p:cSldViewPr>
  </p:slideViewPr>
  <p:notesTextViewPr>
    <p:cViewPr>
      <p:scale>
        <a:sx n="1" d="1"/>
        <a:sy n="1" d="1"/>
      </p:scale>
      <p:origin x="0" y="0"/>
    </p:cViewPr>
  </p:notesTextViewPr>
  <p:sorterViewPr>
    <p:cViewPr>
      <p:scale>
        <a:sx n="80" d="100"/>
        <a:sy n="80" d="100"/>
      </p:scale>
      <p:origin x="0" y="-672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1FF14-5D8D-4BCD-B3D0-9E2C068D842B}" type="doc">
      <dgm:prSet loTypeId="urn:microsoft.com/office/officeart/2005/8/layout/pyramid2" loCatId="pyramid" qsTypeId="urn:microsoft.com/office/officeart/2005/8/quickstyle/simple1" qsCatId="simple" csTypeId="urn:microsoft.com/office/officeart/2005/8/colors/accent1_2" csCatId="accent1" phldr="1"/>
      <dgm:spPr/>
    </dgm:pt>
    <dgm:pt modelId="{B41B2DD0-7E5F-4BAB-A962-87128F855B6F}">
      <dgm:prSet phldrT="[Text]"/>
      <dgm:spPr>
        <a:solidFill>
          <a:schemeClr val="accent1">
            <a:lumMod val="20000"/>
            <a:lumOff val="80000"/>
          </a:schemeClr>
        </a:solidFill>
      </dgm:spPr>
      <dgm:t>
        <a:bodyPr/>
        <a:lstStyle/>
        <a:p>
          <a:r>
            <a:rPr lang="en-GB" dirty="0">
              <a:solidFill>
                <a:schemeClr val="tx1"/>
              </a:solidFill>
            </a:rPr>
            <a:t>Workforce planning</a:t>
          </a:r>
        </a:p>
      </dgm:t>
    </dgm:pt>
    <dgm:pt modelId="{C27D6F56-D99A-4C86-B410-148B8309BD92}" type="parTrans" cxnId="{B38904F4-3C40-43F8-A5DD-02EE1AC87A23}">
      <dgm:prSet/>
      <dgm:spPr/>
      <dgm:t>
        <a:bodyPr/>
        <a:lstStyle/>
        <a:p>
          <a:endParaRPr lang="en-GB"/>
        </a:p>
      </dgm:t>
    </dgm:pt>
    <dgm:pt modelId="{BB005B4C-0CFB-4207-AAB5-1E67248BDE35}" type="sibTrans" cxnId="{B38904F4-3C40-43F8-A5DD-02EE1AC87A23}">
      <dgm:prSet/>
      <dgm:spPr/>
      <dgm:t>
        <a:bodyPr/>
        <a:lstStyle/>
        <a:p>
          <a:endParaRPr lang="en-GB"/>
        </a:p>
      </dgm:t>
    </dgm:pt>
    <dgm:pt modelId="{BD81CE61-EE09-483E-94AA-777A72F60A5F}">
      <dgm:prSet phldrT="[Text]"/>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1"/>
              </a:solidFill>
            </a:rPr>
            <a:t>Keeping safe</a:t>
          </a:r>
        </a:p>
      </dgm:t>
    </dgm:pt>
    <dgm:pt modelId="{6B64BD65-5D63-4CE5-9EA0-FBBCC6064F37}" type="parTrans" cxnId="{75E8B473-577A-4109-A342-AF6C6A15C708}">
      <dgm:prSet/>
      <dgm:spPr/>
      <dgm:t>
        <a:bodyPr/>
        <a:lstStyle/>
        <a:p>
          <a:endParaRPr lang="en-GB"/>
        </a:p>
      </dgm:t>
    </dgm:pt>
    <dgm:pt modelId="{FDF25435-3682-43FC-B419-1F0A38BC3435}" type="sibTrans" cxnId="{75E8B473-577A-4109-A342-AF6C6A15C708}">
      <dgm:prSet/>
      <dgm:spPr/>
      <dgm:t>
        <a:bodyPr/>
        <a:lstStyle/>
        <a:p>
          <a:endParaRPr lang="en-GB"/>
        </a:p>
      </dgm:t>
    </dgm:pt>
    <dgm:pt modelId="{DDF71E44-ACCD-4308-9754-1D9629DC8B82}">
      <dgm:prSet phldrT="[Text]"/>
      <dgm:spPr>
        <a:solidFill>
          <a:schemeClr val="accent1">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1"/>
              </a:solidFill>
            </a:rPr>
            <a:t>Being prepared</a:t>
          </a:r>
        </a:p>
        <a:p>
          <a:endParaRPr lang="en-GB" dirty="0">
            <a:solidFill>
              <a:schemeClr val="tx1"/>
            </a:solidFill>
          </a:endParaRPr>
        </a:p>
      </dgm:t>
    </dgm:pt>
    <dgm:pt modelId="{66E852B9-F46D-4BA4-B778-8BC982A91584}" type="parTrans" cxnId="{1B141CD5-AE96-4186-BF95-8DEF76BD4747}">
      <dgm:prSet/>
      <dgm:spPr/>
      <dgm:t>
        <a:bodyPr/>
        <a:lstStyle/>
        <a:p>
          <a:endParaRPr lang="en-GB"/>
        </a:p>
      </dgm:t>
    </dgm:pt>
    <dgm:pt modelId="{87167589-94F4-4722-AF29-322FC04ED207}" type="sibTrans" cxnId="{1B141CD5-AE96-4186-BF95-8DEF76BD4747}">
      <dgm:prSet/>
      <dgm:spPr/>
      <dgm:t>
        <a:bodyPr/>
        <a:lstStyle/>
        <a:p>
          <a:endParaRPr lang="en-GB"/>
        </a:p>
      </dgm:t>
    </dgm:pt>
    <dgm:pt modelId="{47EF5A2A-3969-43A4-A5F2-195763015CAA}" type="pres">
      <dgm:prSet presAssocID="{A4C1FF14-5D8D-4BCD-B3D0-9E2C068D842B}" presName="compositeShape" presStyleCnt="0">
        <dgm:presLayoutVars>
          <dgm:dir/>
          <dgm:resizeHandles/>
        </dgm:presLayoutVars>
      </dgm:prSet>
      <dgm:spPr/>
    </dgm:pt>
    <dgm:pt modelId="{117B2F5D-F9F8-443F-9F81-1C6BA50657DC}" type="pres">
      <dgm:prSet presAssocID="{A4C1FF14-5D8D-4BCD-B3D0-9E2C068D842B}" presName="pyramid" presStyleLbl="node1" presStyleIdx="0" presStyleCnt="1" custFlipVert="1" custScaleX="104059" custScaleY="90133" custLinFactNeighborX="591" custLinFactNeighborY="1219"/>
      <dgm:spPr/>
    </dgm:pt>
    <dgm:pt modelId="{CF4A91C4-DF71-41DE-8529-85EDE71CE7A9}" type="pres">
      <dgm:prSet presAssocID="{A4C1FF14-5D8D-4BCD-B3D0-9E2C068D842B}" presName="theList" presStyleCnt="0"/>
      <dgm:spPr/>
    </dgm:pt>
    <dgm:pt modelId="{40A3E0D3-E0D7-40A7-8B29-017124F1D29E}" type="pres">
      <dgm:prSet presAssocID="{B41B2DD0-7E5F-4BAB-A962-87128F855B6F}" presName="aNode" presStyleLbl="fgAcc1" presStyleIdx="0" presStyleCnt="3">
        <dgm:presLayoutVars>
          <dgm:bulletEnabled val="1"/>
        </dgm:presLayoutVars>
      </dgm:prSet>
      <dgm:spPr/>
    </dgm:pt>
    <dgm:pt modelId="{4A2217ED-AD6A-48D2-8ECB-9AE800894B16}" type="pres">
      <dgm:prSet presAssocID="{B41B2DD0-7E5F-4BAB-A962-87128F855B6F}" presName="aSpace" presStyleCnt="0"/>
      <dgm:spPr/>
    </dgm:pt>
    <dgm:pt modelId="{4F252F2D-B96E-4F3B-AC54-5CF683145302}" type="pres">
      <dgm:prSet presAssocID="{BD81CE61-EE09-483E-94AA-777A72F60A5F}" presName="aNode" presStyleLbl="fgAcc1" presStyleIdx="1" presStyleCnt="3">
        <dgm:presLayoutVars>
          <dgm:bulletEnabled val="1"/>
        </dgm:presLayoutVars>
      </dgm:prSet>
      <dgm:spPr/>
    </dgm:pt>
    <dgm:pt modelId="{809FC61E-517F-403A-89FA-E12F95932D26}" type="pres">
      <dgm:prSet presAssocID="{BD81CE61-EE09-483E-94AA-777A72F60A5F}" presName="aSpace" presStyleCnt="0"/>
      <dgm:spPr/>
    </dgm:pt>
    <dgm:pt modelId="{52061860-D8AE-4844-9EA7-9D287CE84DE0}" type="pres">
      <dgm:prSet presAssocID="{DDF71E44-ACCD-4308-9754-1D9629DC8B82}" presName="aNode" presStyleLbl="fgAcc1" presStyleIdx="2" presStyleCnt="3">
        <dgm:presLayoutVars>
          <dgm:bulletEnabled val="1"/>
        </dgm:presLayoutVars>
      </dgm:prSet>
      <dgm:spPr/>
    </dgm:pt>
    <dgm:pt modelId="{9C357FB6-BE4F-4148-A4EE-E72074BE06DD}" type="pres">
      <dgm:prSet presAssocID="{DDF71E44-ACCD-4308-9754-1D9629DC8B82}" presName="aSpace" presStyleCnt="0"/>
      <dgm:spPr/>
    </dgm:pt>
  </dgm:ptLst>
  <dgm:cxnLst>
    <dgm:cxn modelId="{E2F84125-2336-490F-9DD9-8779C5F4F922}" type="presOf" srcId="{A4C1FF14-5D8D-4BCD-B3D0-9E2C068D842B}" destId="{47EF5A2A-3969-43A4-A5F2-195763015CAA}" srcOrd="0" destOrd="0" presId="urn:microsoft.com/office/officeart/2005/8/layout/pyramid2"/>
    <dgm:cxn modelId="{EBF91F66-31D4-4585-991F-6C002645002B}" type="presOf" srcId="{B41B2DD0-7E5F-4BAB-A962-87128F855B6F}" destId="{40A3E0D3-E0D7-40A7-8B29-017124F1D29E}" srcOrd="0" destOrd="0" presId="urn:microsoft.com/office/officeart/2005/8/layout/pyramid2"/>
    <dgm:cxn modelId="{2114AB6C-A33A-433C-90ED-A9F024D63885}" type="presOf" srcId="{DDF71E44-ACCD-4308-9754-1D9629DC8B82}" destId="{52061860-D8AE-4844-9EA7-9D287CE84DE0}" srcOrd="0" destOrd="0" presId="urn:microsoft.com/office/officeart/2005/8/layout/pyramid2"/>
    <dgm:cxn modelId="{75E8B473-577A-4109-A342-AF6C6A15C708}" srcId="{A4C1FF14-5D8D-4BCD-B3D0-9E2C068D842B}" destId="{BD81CE61-EE09-483E-94AA-777A72F60A5F}" srcOrd="1" destOrd="0" parTransId="{6B64BD65-5D63-4CE5-9EA0-FBBCC6064F37}" sibTransId="{FDF25435-3682-43FC-B419-1F0A38BC3435}"/>
    <dgm:cxn modelId="{90555C85-2431-4196-A84B-94E2F8AF3032}" type="presOf" srcId="{BD81CE61-EE09-483E-94AA-777A72F60A5F}" destId="{4F252F2D-B96E-4F3B-AC54-5CF683145302}" srcOrd="0" destOrd="0" presId="urn:microsoft.com/office/officeart/2005/8/layout/pyramid2"/>
    <dgm:cxn modelId="{1B141CD5-AE96-4186-BF95-8DEF76BD4747}" srcId="{A4C1FF14-5D8D-4BCD-B3D0-9E2C068D842B}" destId="{DDF71E44-ACCD-4308-9754-1D9629DC8B82}" srcOrd="2" destOrd="0" parTransId="{66E852B9-F46D-4BA4-B778-8BC982A91584}" sibTransId="{87167589-94F4-4722-AF29-322FC04ED207}"/>
    <dgm:cxn modelId="{B38904F4-3C40-43F8-A5DD-02EE1AC87A23}" srcId="{A4C1FF14-5D8D-4BCD-B3D0-9E2C068D842B}" destId="{B41B2DD0-7E5F-4BAB-A962-87128F855B6F}" srcOrd="0" destOrd="0" parTransId="{C27D6F56-D99A-4C86-B410-148B8309BD92}" sibTransId="{BB005B4C-0CFB-4207-AAB5-1E67248BDE35}"/>
    <dgm:cxn modelId="{79E3A24B-F4CC-44A3-ABF8-44C5DFDFDA31}" type="presParOf" srcId="{47EF5A2A-3969-43A4-A5F2-195763015CAA}" destId="{117B2F5D-F9F8-443F-9F81-1C6BA50657DC}" srcOrd="0" destOrd="0" presId="urn:microsoft.com/office/officeart/2005/8/layout/pyramid2"/>
    <dgm:cxn modelId="{EE315147-9D9D-4929-8478-BCFE76114DD7}" type="presParOf" srcId="{47EF5A2A-3969-43A4-A5F2-195763015CAA}" destId="{CF4A91C4-DF71-41DE-8529-85EDE71CE7A9}" srcOrd="1" destOrd="0" presId="urn:microsoft.com/office/officeart/2005/8/layout/pyramid2"/>
    <dgm:cxn modelId="{EAACEB68-3D33-430F-83CA-77B93738EC87}" type="presParOf" srcId="{CF4A91C4-DF71-41DE-8529-85EDE71CE7A9}" destId="{40A3E0D3-E0D7-40A7-8B29-017124F1D29E}" srcOrd="0" destOrd="0" presId="urn:microsoft.com/office/officeart/2005/8/layout/pyramid2"/>
    <dgm:cxn modelId="{1FBABE52-3285-4241-8443-74F457B58265}" type="presParOf" srcId="{CF4A91C4-DF71-41DE-8529-85EDE71CE7A9}" destId="{4A2217ED-AD6A-48D2-8ECB-9AE800894B16}" srcOrd="1" destOrd="0" presId="urn:microsoft.com/office/officeart/2005/8/layout/pyramid2"/>
    <dgm:cxn modelId="{02B11C90-B0C7-46A4-955A-5AFE68DAF614}" type="presParOf" srcId="{CF4A91C4-DF71-41DE-8529-85EDE71CE7A9}" destId="{4F252F2D-B96E-4F3B-AC54-5CF683145302}" srcOrd="2" destOrd="0" presId="urn:microsoft.com/office/officeart/2005/8/layout/pyramid2"/>
    <dgm:cxn modelId="{4C616667-BB77-4895-8A58-4B654CD7E58F}" type="presParOf" srcId="{CF4A91C4-DF71-41DE-8529-85EDE71CE7A9}" destId="{809FC61E-517F-403A-89FA-E12F95932D26}" srcOrd="3" destOrd="0" presId="urn:microsoft.com/office/officeart/2005/8/layout/pyramid2"/>
    <dgm:cxn modelId="{8AAF9C4A-6D33-46DB-876A-FA91C48AF390}" type="presParOf" srcId="{CF4A91C4-DF71-41DE-8529-85EDE71CE7A9}" destId="{52061860-D8AE-4844-9EA7-9D287CE84DE0}" srcOrd="4" destOrd="0" presId="urn:microsoft.com/office/officeart/2005/8/layout/pyramid2"/>
    <dgm:cxn modelId="{B899E199-3C0D-4D43-9D03-1D18D6A17322}" type="presParOf" srcId="{CF4A91C4-DF71-41DE-8529-85EDE71CE7A9}" destId="{9C357FB6-BE4F-4148-A4EE-E72074BE06D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1FF14-5D8D-4BCD-B3D0-9E2C068D842B}" type="doc">
      <dgm:prSet loTypeId="urn:microsoft.com/office/officeart/2005/8/layout/pyramid2" loCatId="pyramid" qsTypeId="urn:microsoft.com/office/officeart/2005/8/quickstyle/simple1" qsCatId="simple" csTypeId="urn:microsoft.com/office/officeart/2005/8/colors/accent1_2" csCatId="accent1" phldr="1"/>
      <dgm:spPr/>
    </dgm:pt>
    <dgm:pt modelId="{B41B2DD0-7E5F-4BAB-A962-87128F855B6F}">
      <dgm:prSet phldrT="[Text]"/>
      <dgm:spPr>
        <a:solidFill>
          <a:schemeClr val="accent1">
            <a:lumMod val="20000"/>
            <a:lumOff val="80000"/>
          </a:schemeClr>
        </a:solidFill>
      </dgm:spPr>
      <dgm:t>
        <a:bodyPr/>
        <a:lstStyle/>
        <a:p>
          <a:r>
            <a:rPr lang="en-GB" dirty="0">
              <a:solidFill>
                <a:schemeClr val="tx1"/>
              </a:solidFill>
            </a:rPr>
            <a:t>Workforce planning</a:t>
          </a:r>
        </a:p>
      </dgm:t>
    </dgm:pt>
    <dgm:pt modelId="{C27D6F56-D99A-4C86-B410-148B8309BD92}" type="parTrans" cxnId="{B38904F4-3C40-43F8-A5DD-02EE1AC87A23}">
      <dgm:prSet/>
      <dgm:spPr/>
      <dgm:t>
        <a:bodyPr/>
        <a:lstStyle/>
        <a:p>
          <a:endParaRPr lang="en-GB"/>
        </a:p>
      </dgm:t>
    </dgm:pt>
    <dgm:pt modelId="{BB005B4C-0CFB-4207-AAB5-1E67248BDE35}" type="sibTrans" cxnId="{B38904F4-3C40-43F8-A5DD-02EE1AC87A23}">
      <dgm:prSet/>
      <dgm:spPr/>
      <dgm:t>
        <a:bodyPr/>
        <a:lstStyle/>
        <a:p>
          <a:endParaRPr lang="en-GB"/>
        </a:p>
      </dgm:t>
    </dgm:pt>
    <dgm:pt modelId="{47EF5A2A-3969-43A4-A5F2-195763015CAA}" type="pres">
      <dgm:prSet presAssocID="{A4C1FF14-5D8D-4BCD-B3D0-9E2C068D842B}" presName="compositeShape" presStyleCnt="0">
        <dgm:presLayoutVars>
          <dgm:dir/>
          <dgm:resizeHandles/>
        </dgm:presLayoutVars>
      </dgm:prSet>
      <dgm:spPr/>
    </dgm:pt>
    <dgm:pt modelId="{117B2F5D-F9F8-443F-9F81-1C6BA50657DC}" type="pres">
      <dgm:prSet presAssocID="{A4C1FF14-5D8D-4BCD-B3D0-9E2C068D842B}" presName="pyramid" presStyleLbl="node1" presStyleIdx="0" presStyleCnt="1" custFlipVert="1" custScaleX="104059" custScaleY="90133" custLinFactNeighborX="591" custLinFactNeighborY="1219"/>
      <dgm:spPr/>
    </dgm:pt>
    <dgm:pt modelId="{CF4A91C4-DF71-41DE-8529-85EDE71CE7A9}" type="pres">
      <dgm:prSet presAssocID="{A4C1FF14-5D8D-4BCD-B3D0-9E2C068D842B}" presName="theList" presStyleCnt="0"/>
      <dgm:spPr/>
    </dgm:pt>
    <dgm:pt modelId="{40A3E0D3-E0D7-40A7-8B29-017124F1D29E}" type="pres">
      <dgm:prSet presAssocID="{B41B2DD0-7E5F-4BAB-A962-87128F855B6F}" presName="aNode" presStyleLbl="fgAcc1" presStyleIdx="0" presStyleCnt="1" custScaleX="100968">
        <dgm:presLayoutVars>
          <dgm:bulletEnabled val="1"/>
        </dgm:presLayoutVars>
      </dgm:prSet>
      <dgm:spPr/>
    </dgm:pt>
    <dgm:pt modelId="{4A2217ED-AD6A-48D2-8ECB-9AE800894B16}" type="pres">
      <dgm:prSet presAssocID="{B41B2DD0-7E5F-4BAB-A962-87128F855B6F}" presName="aSpace" presStyleCnt="0"/>
      <dgm:spPr/>
    </dgm:pt>
  </dgm:ptLst>
  <dgm:cxnLst>
    <dgm:cxn modelId="{E2F84125-2336-490F-9DD9-8779C5F4F922}" type="presOf" srcId="{A4C1FF14-5D8D-4BCD-B3D0-9E2C068D842B}" destId="{47EF5A2A-3969-43A4-A5F2-195763015CAA}" srcOrd="0" destOrd="0" presId="urn:microsoft.com/office/officeart/2005/8/layout/pyramid2"/>
    <dgm:cxn modelId="{EBF91F66-31D4-4585-991F-6C002645002B}" type="presOf" srcId="{B41B2DD0-7E5F-4BAB-A962-87128F855B6F}" destId="{40A3E0D3-E0D7-40A7-8B29-017124F1D29E}" srcOrd="0" destOrd="0" presId="urn:microsoft.com/office/officeart/2005/8/layout/pyramid2"/>
    <dgm:cxn modelId="{B38904F4-3C40-43F8-A5DD-02EE1AC87A23}" srcId="{A4C1FF14-5D8D-4BCD-B3D0-9E2C068D842B}" destId="{B41B2DD0-7E5F-4BAB-A962-87128F855B6F}" srcOrd="0" destOrd="0" parTransId="{C27D6F56-D99A-4C86-B410-148B8309BD92}" sibTransId="{BB005B4C-0CFB-4207-AAB5-1E67248BDE35}"/>
    <dgm:cxn modelId="{79E3A24B-F4CC-44A3-ABF8-44C5DFDFDA31}" type="presParOf" srcId="{47EF5A2A-3969-43A4-A5F2-195763015CAA}" destId="{117B2F5D-F9F8-443F-9F81-1C6BA50657DC}" srcOrd="0" destOrd="0" presId="urn:microsoft.com/office/officeart/2005/8/layout/pyramid2"/>
    <dgm:cxn modelId="{EE315147-9D9D-4929-8478-BCFE76114DD7}" type="presParOf" srcId="{47EF5A2A-3969-43A4-A5F2-195763015CAA}" destId="{CF4A91C4-DF71-41DE-8529-85EDE71CE7A9}" srcOrd="1" destOrd="0" presId="urn:microsoft.com/office/officeart/2005/8/layout/pyramid2"/>
    <dgm:cxn modelId="{EAACEB68-3D33-430F-83CA-77B93738EC87}" type="presParOf" srcId="{CF4A91C4-DF71-41DE-8529-85EDE71CE7A9}" destId="{40A3E0D3-E0D7-40A7-8B29-017124F1D29E}" srcOrd="0" destOrd="0" presId="urn:microsoft.com/office/officeart/2005/8/layout/pyramid2"/>
    <dgm:cxn modelId="{1FBABE52-3285-4241-8443-74F457B58265}" type="presParOf" srcId="{CF4A91C4-DF71-41DE-8529-85EDE71CE7A9}" destId="{4A2217ED-AD6A-48D2-8ECB-9AE800894B1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DA420-99E5-4FCA-BD2C-C1465BFE3E8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54E26C74-0225-46AB-BDED-08D824F126E3}">
      <dgm:prSet phldrT="[Text]"/>
      <dgm:spPr/>
      <dgm:t>
        <a:bodyPr/>
        <a:lstStyle/>
        <a:p>
          <a:r>
            <a:rPr lang="en-GB" dirty="0"/>
            <a:t>Write up your plan and share with others. (Plan)</a:t>
          </a:r>
        </a:p>
      </dgm:t>
    </dgm:pt>
    <dgm:pt modelId="{1E362691-E05E-4A82-9E10-3840454AF538}" type="parTrans" cxnId="{A8BDFDC2-6DF0-45AF-9067-A2E7B599C1CA}">
      <dgm:prSet/>
      <dgm:spPr/>
      <dgm:t>
        <a:bodyPr/>
        <a:lstStyle/>
        <a:p>
          <a:endParaRPr lang="en-GB"/>
        </a:p>
      </dgm:t>
    </dgm:pt>
    <dgm:pt modelId="{B0EAEB07-C4AA-42D6-AAFD-64381E7E6C5A}" type="sibTrans" cxnId="{A8BDFDC2-6DF0-45AF-9067-A2E7B599C1CA}">
      <dgm:prSet/>
      <dgm:spPr/>
      <dgm:t>
        <a:bodyPr/>
        <a:lstStyle/>
        <a:p>
          <a:endParaRPr lang="en-GB"/>
        </a:p>
      </dgm:t>
    </dgm:pt>
    <dgm:pt modelId="{B89A6D9F-6798-4074-A058-17058EC67A4E}">
      <dgm:prSet phldrT="[Text]"/>
      <dgm:spPr/>
      <dgm:t>
        <a:bodyPr/>
        <a:lstStyle/>
        <a:p>
          <a:r>
            <a:rPr lang="en-GB" dirty="0"/>
            <a:t>Have you done what you planned? (Review)</a:t>
          </a:r>
        </a:p>
      </dgm:t>
    </dgm:pt>
    <dgm:pt modelId="{5A43EBA8-FDBE-4A6D-93D4-682194BB46E3}" type="parTrans" cxnId="{D5A8E071-6506-4CF3-9A15-AE93284003BD}">
      <dgm:prSet/>
      <dgm:spPr/>
      <dgm:t>
        <a:bodyPr/>
        <a:lstStyle/>
        <a:p>
          <a:endParaRPr lang="en-GB"/>
        </a:p>
      </dgm:t>
    </dgm:pt>
    <dgm:pt modelId="{CD53F99A-AED6-4CE7-86A9-86DE4197E329}" type="sibTrans" cxnId="{D5A8E071-6506-4CF3-9A15-AE93284003BD}">
      <dgm:prSet/>
      <dgm:spPr/>
      <dgm:t>
        <a:bodyPr/>
        <a:lstStyle/>
        <a:p>
          <a:endParaRPr lang="en-GB"/>
        </a:p>
      </dgm:t>
    </dgm:pt>
    <dgm:pt modelId="{0F8A4D02-A1B8-499C-8306-DE034DF092F9}">
      <dgm:prSet/>
      <dgm:spPr/>
      <dgm:t>
        <a:bodyPr/>
        <a:lstStyle/>
        <a:p>
          <a:r>
            <a:rPr lang="en-GB" dirty="0"/>
            <a:t>Get the plan under way (Do)</a:t>
          </a:r>
        </a:p>
      </dgm:t>
    </dgm:pt>
    <dgm:pt modelId="{9A093D26-9F25-4601-87B4-7E6F10B0ADA7}" type="parTrans" cxnId="{2D38CA0E-F86B-4773-987B-72896AC15FEC}">
      <dgm:prSet/>
      <dgm:spPr/>
      <dgm:t>
        <a:bodyPr/>
        <a:lstStyle/>
        <a:p>
          <a:endParaRPr lang="en-GB"/>
        </a:p>
      </dgm:t>
    </dgm:pt>
    <dgm:pt modelId="{B5FC6CA9-D419-4E9B-99FC-C3645004D682}" type="sibTrans" cxnId="{2D38CA0E-F86B-4773-987B-72896AC15FEC}">
      <dgm:prSet/>
      <dgm:spPr/>
      <dgm:t>
        <a:bodyPr/>
        <a:lstStyle/>
        <a:p>
          <a:endParaRPr lang="en-GB"/>
        </a:p>
      </dgm:t>
    </dgm:pt>
    <dgm:pt modelId="{48D88BF5-08CF-467C-A2FE-B631CADD5EAB}">
      <dgm:prSet/>
      <dgm:spPr/>
      <dgm:t>
        <a:bodyPr/>
        <a:lstStyle/>
        <a:p>
          <a:r>
            <a:rPr lang="en-GB" dirty="0"/>
            <a:t>Having done your thinking (Analyse)</a:t>
          </a:r>
        </a:p>
      </dgm:t>
    </dgm:pt>
    <dgm:pt modelId="{914B6424-7596-445F-8148-D6D0EDC07F64}" type="parTrans" cxnId="{CAB0ABA9-C148-4219-BE4D-5620EB4C3CFC}">
      <dgm:prSet/>
      <dgm:spPr/>
      <dgm:t>
        <a:bodyPr/>
        <a:lstStyle/>
        <a:p>
          <a:endParaRPr lang="en-GB"/>
        </a:p>
      </dgm:t>
    </dgm:pt>
    <dgm:pt modelId="{0D3F1629-01D4-47B7-9D31-8BFAD98C6EAC}" type="sibTrans" cxnId="{CAB0ABA9-C148-4219-BE4D-5620EB4C3CFC}">
      <dgm:prSet/>
      <dgm:spPr/>
      <dgm:t>
        <a:bodyPr/>
        <a:lstStyle/>
        <a:p>
          <a:endParaRPr lang="en-GB"/>
        </a:p>
      </dgm:t>
    </dgm:pt>
    <dgm:pt modelId="{2A2CD425-1A39-4BCE-B79F-922F2F16104C}" type="pres">
      <dgm:prSet presAssocID="{D5ADA420-99E5-4FCA-BD2C-C1465BFE3E89}" presName="Name0" presStyleCnt="0">
        <dgm:presLayoutVars>
          <dgm:dir/>
          <dgm:resizeHandles val="exact"/>
        </dgm:presLayoutVars>
      </dgm:prSet>
      <dgm:spPr/>
    </dgm:pt>
    <dgm:pt modelId="{FBE6D313-214D-4675-B349-B91317DFBD22}" type="pres">
      <dgm:prSet presAssocID="{D5ADA420-99E5-4FCA-BD2C-C1465BFE3E89}" presName="cycle" presStyleCnt="0"/>
      <dgm:spPr/>
    </dgm:pt>
    <dgm:pt modelId="{220EB411-0B57-4026-A666-3CE11A964EB6}" type="pres">
      <dgm:prSet presAssocID="{48D88BF5-08CF-467C-A2FE-B631CADD5EAB}" presName="nodeFirstNode" presStyleLbl="node1" presStyleIdx="0" presStyleCnt="4">
        <dgm:presLayoutVars>
          <dgm:bulletEnabled val="1"/>
        </dgm:presLayoutVars>
      </dgm:prSet>
      <dgm:spPr/>
    </dgm:pt>
    <dgm:pt modelId="{1C2BFA96-ECF3-4B88-8571-DDB3C22D2E4B}" type="pres">
      <dgm:prSet presAssocID="{0D3F1629-01D4-47B7-9D31-8BFAD98C6EAC}" presName="sibTransFirstNode" presStyleLbl="bgShp" presStyleIdx="0" presStyleCnt="1"/>
      <dgm:spPr/>
    </dgm:pt>
    <dgm:pt modelId="{1D8200D0-DED2-415B-A71E-4EF391B8B278}" type="pres">
      <dgm:prSet presAssocID="{54E26C74-0225-46AB-BDED-08D824F126E3}" presName="nodeFollowingNodes" presStyleLbl="node1" presStyleIdx="1" presStyleCnt="4">
        <dgm:presLayoutVars>
          <dgm:bulletEnabled val="1"/>
        </dgm:presLayoutVars>
      </dgm:prSet>
      <dgm:spPr/>
    </dgm:pt>
    <dgm:pt modelId="{55369C14-E14C-42CE-B075-20643FCC5567}" type="pres">
      <dgm:prSet presAssocID="{0F8A4D02-A1B8-499C-8306-DE034DF092F9}" presName="nodeFollowingNodes" presStyleLbl="node1" presStyleIdx="2" presStyleCnt="4">
        <dgm:presLayoutVars>
          <dgm:bulletEnabled val="1"/>
        </dgm:presLayoutVars>
      </dgm:prSet>
      <dgm:spPr/>
    </dgm:pt>
    <dgm:pt modelId="{A9278418-7D6A-4A3F-BC25-F48FBED91869}" type="pres">
      <dgm:prSet presAssocID="{B89A6D9F-6798-4074-A058-17058EC67A4E}" presName="nodeFollowingNodes" presStyleLbl="node1" presStyleIdx="3" presStyleCnt="4">
        <dgm:presLayoutVars>
          <dgm:bulletEnabled val="1"/>
        </dgm:presLayoutVars>
      </dgm:prSet>
      <dgm:spPr/>
    </dgm:pt>
  </dgm:ptLst>
  <dgm:cxnLst>
    <dgm:cxn modelId="{2D38CA0E-F86B-4773-987B-72896AC15FEC}" srcId="{D5ADA420-99E5-4FCA-BD2C-C1465BFE3E89}" destId="{0F8A4D02-A1B8-499C-8306-DE034DF092F9}" srcOrd="2" destOrd="0" parTransId="{9A093D26-9F25-4601-87B4-7E6F10B0ADA7}" sibTransId="{B5FC6CA9-D419-4E9B-99FC-C3645004D682}"/>
    <dgm:cxn modelId="{91BE0F14-D635-49A8-B721-09C9CD58CA4E}" type="presOf" srcId="{0F8A4D02-A1B8-499C-8306-DE034DF092F9}" destId="{55369C14-E14C-42CE-B075-20643FCC5567}" srcOrd="0" destOrd="0" presId="urn:microsoft.com/office/officeart/2005/8/layout/cycle3"/>
    <dgm:cxn modelId="{374ED836-D313-432D-9258-6F86B63AD462}" type="presOf" srcId="{54E26C74-0225-46AB-BDED-08D824F126E3}" destId="{1D8200D0-DED2-415B-A71E-4EF391B8B278}" srcOrd="0" destOrd="0" presId="urn:microsoft.com/office/officeart/2005/8/layout/cycle3"/>
    <dgm:cxn modelId="{D5A8E071-6506-4CF3-9A15-AE93284003BD}" srcId="{D5ADA420-99E5-4FCA-BD2C-C1465BFE3E89}" destId="{B89A6D9F-6798-4074-A058-17058EC67A4E}" srcOrd="3" destOrd="0" parTransId="{5A43EBA8-FDBE-4A6D-93D4-682194BB46E3}" sibTransId="{CD53F99A-AED6-4CE7-86A9-86DE4197E329}"/>
    <dgm:cxn modelId="{F04EA254-2CCE-4182-8140-C81DFD8B25A3}" type="presOf" srcId="{D5ADA420-99E5-4FCA-BD2C-C1465BFE3E89}" destId="{2A2CD425-1A39-4BCE-B79F-922F2F16104C}" srcOrd="0" destOrd="0" presId="urn:microsoft.com/office/officeart/2005/8/layout/cycle3"/>
    <dgm:cxn modelId="{CAB0ABA9-C148-4219-BE4D-5620EB4C3CFC}" srcId="{D5ADA420-99E5-4FCA-BD2C-C1465BFE3E89}" destId="{48D88BF5-08CF-467C-A2FE-B631CADD5EAB}" srcOrd="0" destOrd="0" parTransId="{914B6424-7596-445F-8148-D6D0EDC07F64}" sibTransId="{0D3F1629-01D4-47B7-9D31-8BFAD98C6EAC}"/>
    <dgm:cxn modelId="{1091CEAA-F7CF-4EDC-BD87-DDC0E68A410D}" type="presOf" srcId="{48D88BF5-08CF-467C-A2FE-B631CADD5EAB}" destId="{220EB411-0B57-4026-A666-3CE11A964EB6}" srcOrd="0" destOrd="0" presId="urn:microsoft.com/office/officeart/2005/8/layout/cycle3"/>
    <dgm:cxn modelId="{26A477AC-4ADC-4D45-BF27-797D5FF22DA5}" type="presOf" srcId="{B89A6D9F-6798-4074-A058-17058EC67A4E}" destId="{A9278418-7D6A-4A3F-BC25-F48FBED91869}" srcOrd="0" destOrd="0" presId="urn:microsoft.com/office/officeart/2005/8/layout/cycle3"/>
    <dgm:cxn modelId="{A8BDFDC2-6DF0-45AF-9067-A2E7B599C1CA}" srcId="{D5ADA420-99E5-4FCA-BD2C-C1465BFE3E89}" destId="{54E26C74-0225-46AB-BDED-08D824F126E3}" srcOrd="1" destOrd="0" parTransId="{1E362691-E05E-4A82-9E10-3840454AF538}" sibTransId="{B0EAEB07-C4AA-42D6-AAFD-64381E7E6C5A}"/>
    <dgm:cxn modelId="{09CB41F7-3897-4EFC-8F49-652DE949B672}" type="presOf" srcId="{0D3F1629-01D4-47B7-9D31-8BFAD98C6EAC}" destId="{1C2BFA96-ECF3-4B88-8571-DDB3C22D2E4B}" srcOrd="0" destOrd="0" presId="urn:microsoft.com/office/officeart/2005/8/layout/cycle3"/>
    <dgm:cxn modelId="{FF7E24A1-4812-470E-8501-9CA535EFC7E6}" type="presParOf" srcId="{2A2CD425-1A39-4BCE-B79F-922F2F16104C}" destId="{FBE6D313-214D-4675-B349-B91317DFBD22}" srcOrd="0" destOrd="0" presId="urn:microsoft.com/office/officeart/2005/8/layout/cycle3"/>
    <dgm:cxn modelId="{4BFFB54C-400D-43FD-8768-2F24A9A2CDAD}" type="presParOf" srcId="{FBE6D313-214D-4675-B349-B91317DFBD22}" destId="{220EB411-0B57-4026-A666-3CE11A964EB6}" srcOrd="0" destOrd="0" presId="urn:microsoft.com/office/officeart/2005/8/layout/cycle3"/>
    <dgm:cxn modelId="{CA177A11-BFC4-4C6E-9D22-F3774D95D872}" type="presParOf" srcId="{FBE6D313-214D-4675-B349-B91317DFBD22}" destId="{1C2BFA96-ECF3-4B88-8571-DDB3C22D2E4B}" srcOrd="1" destOrd="0" presId="urn:microsoft.com/office/officeart/2005/8/layout/cycle3"/>
    <dgm:cxn modelId="{DBCD553C-5BA5-4341-9ED3-0BF7D3B8377A}" type="presParOf" srcId="{FBE6D313-214D-4675-B349-B91317DFBD22}" destId="{1D8200D0-DED2-415B-A71E-4EF391B8B278}" srcOrd="2" destOrd="0" presId="urn:microsoft.com/office/officeart/2005/8/layout/cycle3"/>
    <dgm:cxn modelId="{DCF657F5-5BDF-4F0F-B4D2-F93B06870F7D}" type="presParOf" srcId="{FBE6D313-214D-4675-B349-B91317DFBD22}" destId="{55369C14-E14C-42CE-B075-20643FCC5567}" srcOrd="3" destOrd="0" presId="urn:microsoft.com/office/officeart/2005/8/layout/cycle3"/>
    <dgm:cxn modelId="{A63DF9D2-48CF-4580-8DB5-74DC001669BE}" type="presParOf" srcId="{FBE6D313-214D-4675-B349-B91317DFBD22}" destId="{A9278418-7D6A-4A3F-BC25-F48FBED91869}"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1FF14-5D8D-4BCD-B3D0-9E2C068D842B}" type="doc">
      <dgm:prSet loTypeId="urn:microsoft.com/office/officeart/2005/8/layout/pyramid2" loCatId="pyramid" qsTypeId="urn:microsoft.com/office/officeart/2005/8/quickstyle/simple1" qsCatId="simple" csTypeId="urn:microsoft.com/office/officeart/2005/8/colors/accent1_2" csCatId="accent1" phldr="1"/>
      <dgm:spPr/>
    </dgm:pt>
    <dgm:pt modelId="{BD81CE61-EE09-483E-94AA-777A72F60A5F}">
      <dgm:prSet phldrT="[Text]"/>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1"/>
              </a:solidFill>
            </a:rPr>
            <a:t>Keeping safe</a:t>
          </a:r>
        </a:p>
      </dgm:t>
    </dgm:pt>
    <dgm:pt modelId="{6B64BD65-5D63-4CE5-9EA0-FBBCC6064F37}" type="parTrans" cxnId="{75E8B473-577A-4109-A342-AF6C6A15C708}">
      <dgm:prSet/>
      <dgm:spPr/>
      <dgm:t>
        <a:bodyPr/>
        <a:lstStyle/>
        <a:p>
          <a:endParaRPr lang="en-GB"/>
        </a:p>
      </dgm:t>
    </dgm:pt>
    <dgm:pt modelId="{FDF25435-3682-43FC-B419-1F0A38BC3435}" type="sibTrans" cxnId="{75E8B473-577A-4109-A342-AF6C6A15C708}">
      <dgm:prSet/>
      <dgm:spPr/>
      <dgm:t>
        <a:bodyPr/>
        <a:lstStyle/>
        <a:p>
          <a:endParaRPr lang="en-GB"/>
        </a:p>
      </dgm:t>
    </dgm:pt>
    <dgm:pt modelId="{47EF5A2A-3969-43A4-A5F2-195763015CAA}" type="pres">
      <dgm:prSet presAssocID="{A4C1FF14-5D8D-4BCD-B3D0-9E2C068D842B}" presName="compositeShape" presStyleCnt="0">
        <dgm:presLayoutVars>
          <dgm:dir/>
          <dgm:resizeHandles/>
        </dgm:presLayoutVars>
      </dgm:prSet>
      <dgm:spPr/>
    </dgm:pt>
    <dgm:pt modelId="{117B2F5D-F9F8-443F-9F81-1C6BA50657DC}" type="pres">
      <dgm:prSet presAssocID="{A4C1FF14-5D8D-4BCD-B3D0-9E2C068D842B}" presName="pyramid" presStyleLbl="node1" presStyleIdx="0" presStyleCnt="1" custFlipVert="1" custScaleX="104059" custScaleY="90133" custLinFactNeighborX="591" custLinFactNeighborY="1219"/>
      <dgm:spPr/>
    </dgm:pt>
    <dgm:pt modelId="{CF4A91C4-DF71-41DE-8529-85EDE71CE7A9}" type="pres">
      <dgm:prSet presAssocID="{A4C1FF14-5D8D-4BCD-B3D0-9E2C068D842B}" presName="theList" presStyleCnt="0"/>
      <dgm:spPr/>
    </dgm:pt>
    <dgm:pt modelId="{4F252F2D-B96E-4F3B-AC54-5CF683145302}" type="pres">
      <dgm:prSet presAssocID="{BD81CE61-EE09-483E-94AA-777A72F60A5F}" presName="aNode" presStyleLbl="fgAcc1" presStyleIdx="0" presStyleCnt="1">
        <dgm:presLayoutVars>
          <dgm:bulletEnabled val="1"/>
        </dgm:presLayoutVars>
      </dgm:prSet>
      <dgm:spPr/>
    </dgm:pt>
    <dgm:pt modelId="{809FC61E-517F-403A-89FA-E12F95932D26}" type="pres">
      <dgm:prSet presAssocID="{BD81CE61-EE09-483E-94AA-777A72F60A5F}" presName="aSpace" presStyleCnt="0"/>
      <dgm:spPr/>
    </dgm:pt>
  </dgm:ptLst>
  <dgm:cxnLst>
    <dgm:cxn modelId="{E2F84125-2336-490F-9DD9-8779C5F4F922}" type="presOf" srcId="{A4C1FF14-5D8D-4BCD-B3D0-9E2C068D842B}" destId="{47EF5A2A-3969-43A4-A5F2-195763015CAA}" srcOrd="0" destOrd="0" presId="urn:microsoft.com/office/officeart/2005/8/layout/pyramid2"/>
    <dgm:cxn modelId="{75E8B473-577A-4109-A342-AF6C6A15C708}" srcId="{A4C1FF14-5D8D-4BCD-B3D0-9E2C068D842B}" destId="{BD81CE61-EE09-483E-94AA-777A72F60A5F}" srcOrd="0" destOrd="0" parTransId="{6B64BD65-5D63-4CE5-9EA0-FBBCC6064F37}" sibTransId="{FDF25435-3682-43FC-B419-1F0A38BC3435}"/>
    <dgm:cxn modelId="{90555C85-2431-4196-A84B-94E2F8AF3032}" type="presOf" srcId="{BD81CE61-EE09-483E-94AA-777A72F60A5F}" destId="{4F252F2D-B96E-4F3B-AC54-5CF683145302}" srcOrd="0" destOrd="0" presId="urn:microsoft.com/office/officeart/2005/8/layout/pyramid2"/>
    <dgm:cxn modelId="{79E3A24B-F4CC-44A3-ABF8-44C5DFDFDA31}" type="presParOf" srcId="{47EF5A2A-3969-43A4-A5F2-195763015CAA}" destId="{117B2F5D-F9F8-443F-9F81-1C6BA50657DC}" srcOrd="0" destOrd="0" presId="urn:microsoft.com/office/officeart/2005/8/layout/pyramid2"/>
    <dgm:cxn modelId="{EE315147-9D9D-4929-8478-BCFE76114DD7}" type="presParOf" srcId="{47EF5A2A-3969-43A4-A5F2-195763015CAA}" destId="{CF4A91C4-DF71-41DE-8529-85EDE71CE7A9}" srcOrd="1" destOrd="0" presId="urn:microsoft.com/office/officeart/2005/8/layout/pyramid2"/>
    <dgm:cxn modelId="{02B11C90-B0C7-46A4-955A-5AFE68DAF614}" type="presParOf" srcId="{CF4A91C4-DF71-41DE-8529-85EDE71CE7A9}" destId="{4F252F2D-B96E-4F3B-AC54-5CF683145302}" srcOrd="0" destOrd="0" presId="urn:microsoft.com/office/officeart/2005/8/layout/pyramid2"/>
    <dgm:cxn modelId="{4C616667-BB77-4895-8A58-4B654CD7E58F}" type="presParOf" srcId="{CF4A91C4-DF71-41DE-8529-85EDE71CE7A9}" destId="{809FC61E-517F-403A-89FA-E12F95932D2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1FF14-5D8D-4BCD-B3D0-9E2C068D842B}" type="doc">
      <dgm:prSet loTypeId="urn:microsoft.com/office/officeart/2005/8/layout/pyramid2" loCatId="pyramid" qsTypeId="urn:microsoft.com/office/officeart/2005/8/quickstyle/simple1" qsCatId="simple" csTypeId="urn:microsoft.com/office/officeart/2005/8/colors/accent1_2" csCatId="accent1" phldr="1"/>
      <dgm:spPr/>
    </dgm:pt>
    <dgm:pt modelId="{DDF71E44-ACCD-4308-9754-1D9629DC8B82}">
      <dgm:prSet phldrT="[Text]"/>
      <dgm:spPr>
        <a:solidFill>
          <a:schemeClr val="accent1">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solidFill>
                <a:schemeClr val="tx1"/>
              </a:solidFill>
            </a:rPr>
            <a:t>Being prepared</a:t>
          </a:r>
        </a:p>
        <a:p>
          <a:endParaRPr lang="en-GB" dirty="0">
            <a:solidFill>
              <a:schemeClr val="tx1"/>
            </a:solidFill>
          </a:endParaRPr>
        </a:p>
      </dgm:t>
    </dgm:pt>
    <dgm:pt modelId="{66E852B9-F46D-4BA4-B778-8BC982A91584}" type="parTrans" cxnId="{1B141CD5-AE96-4186-BF95-8DEF76BD4747}">
      <dgm:prSet/>
      <dgm:spPr/>
      <dgm:t>
        <a:bodyPr/>
        <a:lstStyle/>
        <a:p>
          <a:endParaRPr lang="en-GB"/>
        </a:p>
      </dgm:t>
    </dgm:pt>
    <dgm:pt modelId="{87167589-94F4-4722-AF29-322FC04ED207}" type="sibTrans" cxnId="{1B141CD5-AE96-4186-BF95-8DEF76BD4747}">
      <dgm:prSet/>
      <dgm:spPr/>
      <dgm:t>
        <a:bodyPr/>
        <a:lstStyle/>
        <a:p>
          <a:endParaRPr lang="en-GB"/>
        </a:p>
      </dgm:t>
    </dgm:pt>
    <dgm:pt modelId="{47EF5A2A-3969-43A4-A5F2-195763015CAA}" type="pres">
      <dgm:prSet presAssocID="{A4C1FF14-5D8D-4BCD-B3D0-9E2C068D842B}" presName="compositeShape" presStyleCnt="0">
        <dgm:presLayoutVars>
          <dgm:dir/>
          <dgm:resizeHandles/>
        </dgm:presLayoutVars>
      </dgm:prSet>
      <dgm:spPr/>
    </dgm:pt>
    <dgm:pt modelId="{117B2F5D-F9F8-443F-9F81-1C6BA50657DC}" type="pres">
      <dgm:prSet presAssocID="{A4C1FF14-5D8D-4BCD-B3D0-9E2C068D842B}" presName="pyramid" presStyleLbl="node1" presStyleIdx="0" presStyleCnt="1" custFlipVert="1" custScaleX="104059" custScaleY="90133" custLinFactNeighborX="591" custLinFactNeighborY="1219"/>
      <dgm:spPr/>
    </dgm:pt>
    <dgm:pt modelId="{CF4A91C4-DF71-41DE-8529-85EDE71CE7A9}" type="pres">
      <dgm:prSet presAssocID="{A4C1FF14-5D8D-4BCD-B3D0-9E2C068D842B}" presName="theList" presStyleCnt="0"/>
      <dgm:spPr/>
    </dgm:pt>
    <dgm:pt modelId="{52061860-D8AE-4844-9EA7-9D287CE84DE0}" type="pres">
      <dgm:prSet presAssocID="{DDF71E44-ACCD-4308-9754-1D9629DC8B82}" presName="aNode" presStyleLbl="fgAcc1" presStyleIdx="0" presStyleCnt="1">
        <dgm:presLayoutVars>
          <dgm:bulletEnabled val="1"/>
        </dgm:presLayoutVars>
      </dgm:prSet>
      <dgm:spPr/>
    </dgm:pt>
    <dgm:pt modelId="{9C357FB6-BE4F-4148-A4EE-E72074BE06DD}" type="pres">
      <dgm:prSet presAssocID="{DDF71E44-ACCD-4308-9754-1D9629DC8B82}" presName="aSpace" presStyleCnt="0"/>
      <dgm:spPr/>
    </dgm:pt>
  </dgm:ptLst>
  <dgm:cxnLst>
    <dgm:cxn modelId="{E2F84125-2336-490F-9DD9-8779C5F4F922}" type="presOf" srcId="{A4C1FF14-5D8D-4BCD-B3D0-9E2C068D842B}" destId="{47EF5A2A-3969-43A4-A5F2-195763015CAA}" srcOrd="0" destOrd="0" presId="urn:microsoft.com/office/officeart/2005/8/layout/pyramid2"/>
    <dgm:cxn modelId="{2114AB6C-A33A-433C-90ED-A9F024D63885}" type="presOf" srcId="{DDF71E44-ACCD-4308-9754-1D9629DC8B82}" destId="{52061860-D8AE-4844-9EA7-9D287CE84DE0}" srcOrd="0" destOrd="0" presId="urn:microsoft.com/office/officeart/2005/8/layout/pyramid2"/>
    <dgm:cxn modelId="{1B141CD5-AE96-4186-BF95-8DEF76BD4747}" srcId="{A4C1FF14-5D8D-4BCD-B3D0-9E2C068D842B}" destId="{DDF71E44-ACCD-4308-9754-1D9629DC8B82}" srcOrd="0" destOrd="0" parTransId="{66E852B9-F46D-4BA4-B778-8BC982A91584}" sibTransId="{87167589-94F4-4722-AF29-322FC04ED207}"/>
    <dgm:cxn modelId="{79E3A24B-F4CC-44A3-ABF8-44C5DFDFDA31}" type="presParOf" srcId="{47EF5A2A-3969-43A4-A5F2-195763015CAA}" destId="{117B2F5D-F9F8-443F-9F81-1C6BA50657DC}" srcOrd="0" destOrd="0" presId="urn:microsoft.com/office/officeart/2005/8/layout/pyramid2"/>
    <dgm:cxn modelId="{EE315147-9D9D-4929-8478-BCFE76114DD7}" type="presParOf" srcId="{47EF5A2A-3969-43A4-A5F2-195763015CAA}" destId="{CF4A91C4-DF71-41DE-8529-85EDE71CE7A9}" srcOrd="1" destOrd="0" presId="urn:microsoft.com/office/officeart/2005/8/layout/pyramid2"/>
    <dgm:cxn modelId="{8AAF9C4A-6D33-46DB-876A-FA91C48AF390}" type="presParOf" srcId="{CF4A91C4-DF71-41DE-8529-85EDE71CE7A9}" destId="{52061860-D8AE-4844-9EA7-9D287CE84DE0}" srcOrd="0" destOrd="0" presId="urn:microsoft.com/office/officeart/2005/8/layout/pyramid2"/>
    <dgm:cxn modelId="{B899E199-3C0D-4D43-9D03-1D18D6A17322}" type="presParOf" srcId="{CF4A91C4-DF71-41DE-8529-85EDE71CE7A9}" destId="{9C357FB6-BE4F-4148-A4EE-E72074BE06D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2A95C-29EE-49CF-861F-7C0B51B2B8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E0CB5B0-31C5-40A9-811A-C5A6D1C3D98D}">
      <dgm:prSet phldrT="[Text]"/>
      <dgm:spPr/>
      <dgm:t>
        <a:bodyPr/>
        <a:lstStyle/>
        <a:p>
          <a:pPr>
            <a:buFont typeface="Arial" panose="020B0604020202020204" pitchFamily="34" charset="0"/>
            <a:buChar char="•"/>
          </a:pPr>
          <a:r>
            <a:rPr lang="en-GB" dirty="0"/>
            <a:t>Can help alleviate worries </a:t>
          </a:r>
        </a:p>
      </dgm:t>
    </dgm:pt>
    <dgm:pt modelId="{F758A616-DA90-4505-962C-1C02BB7AEAE8}" type="parTrans" cxnId="{173F5937-B915-481A-B83E-6248DF80EA0B}">
      <dgm:prSet/>
      <dgm:spPr/>
      <dgm:t>
        <a:bodyPr/>
        <a:lstStyle/>
        <a:p>
          <a:endParaRPr lang="en-GB"/>
        </a:p>
      </dgm:t>
    </dgm:pt>
    <dgm:pt modelId="{5F72FE0E-0521-4994-A5B3-59B89D10330A}" type="sibTrans" cxnId="{173F5937-B915-481A-B83E-6248DF80EA0B}">
      <dgm:prSet/>
      <dgm:spPr/>
      <dgm:t>
        <a:bodyPr/>
        <a:lstStyle/>
        <a:p>
          <a:endParaRPr lang="en-GB"/>
        </a:p>
      </dgm:t>
    </dgm:pt>
    <dgm:pt modelId="{6805354D-CC53-4C50-A67D-7DF315D4BAE9}">
      <dgm:prSet/>
      <dgm:spPr/>
      <dgm:t>
        <a:bodyPr/>
        <a:lstStyle/>
        <a:p>
          <a:r>
            <a:rPr lang="en-GB"/>
            <a:t>Usually shared with your PAs</a:t>
          </a:r>
          <a:endParaRPr lang="en-GB" dirty="0"/>
        </a:p>
      </dgm:t>
    </dgm:pt>
    <dgm:pt modelId="{40034D03-F49C-4BBB-88DB-CD3961134D52}" type="parTrans" cxnId="{1A6107E0-2032-41EE-8371-1BE3F2CD0CFA}">
      <dgm:prSet/>
      <dgm:spPr/>
      <dgm:t>
        <a:bodyPr/>
        <a:lstStyle/>
        <a:p>
          <a:endParaRPr lang="en-GB"/>
        </a:p>
      </dgm:t>
    </dgm:pt>
    <dgm:pt modelId="{0255141C-3CC8-40DF-806B-A8B15A62B627}" type="sibTrans" cxnId="{1A6107E0-2032-41EE-8371-1BE3F2CD0CFA}">
      <dgm:prSet/>
      <dgm:spPr/>
      <dgm:t>
        <a:bodyPr/>
        <a:lstStyle/>
        <a:p>
          <a:endParaRPr lang="en-GB"/>
        </a:p>
      </dgm:t>
    </dgm:pt>
    <dgm:pt modelId="{F8867219-4974-4B8A-8F49-A34A8B418CA8}">
      <dgm:prSet/>
      <dgm:spPr/>
      <dgm:t>
        <a:bodyPr/>
        <a:lstStyle/>
        <a:p>
          <a:r>
            <a:rPr lang="en-GB"/>
            <a:t>Who else needs to know?</a:t>
          </a:r>
          <a:endParaRPr lang="en-GB" dirty="0"/>
        </a:p>
      </dgm:t>
    </dgm:pt>
    <dgm:pt modelId="{A9FD850A-FDCC-4641-839F-AEBFB9C4DF18}" type="parTrans" cxnId="{AA776336-3112-4D27-9D78-23D608269608}">
      <dgm:prSet/>
      <dgm:spPr/>
      <dgm:t>
        <a:bodyPr/>
        <a:lstStyle/>
        <a:p>
          <a:endParaRPr lang="en-GB"/>
        </a:p>
      </dgm:t>
    </dgm:pt>
    <dgm:pt modelId="{3FD8D103-522A-4D08-B4D1-3EB87D493BA6}" type="sibTrans" cxnId="{AA776336-3112-4D27-9D78-23D608269608}">
      <dgm:prSet/>
      <dgm:spPr/>
      <dgm:t>
        <a:bodyPr/>
        <a:lstStyle/>
        <a:p>
          <a:endParaRPr lang="en-GB"/>
        </a:p>
      </dgm:t>
    </dgm:pt>
    <dgm:pt modelId="{7EB7559D-CCDB-4C35-8DB0-061DD735B79C}">
      <dgm:prSet/>
      <dgm:spPr/>
      <dgm:t>
        <a:bodyPr/>
        <a:lstStyle/>
        <a:p>
          <a:r>
            <a:rPr lang="en-GB"/>
            <a:t>Does the LA/CCG want to know?</a:t>
          </a:r>
          <a:endParaRPr lang="en-GB" dirty="0"/>
        </a:p>
      </dgm:t>
    </dgm:pt>
    <dgm:pt modelId="{624BC6C5-755D-4CB5-8818-DE44F4912520}" type="parTrans" cxnId="{C713EEA1-A78B-42CE-A81A-A96BF2C82164}">
      <dgm:prSet/>
      <dgm:spPr/>
      <dgm:t>
        <a:bodyPr/>
        <a:lstStyle/>
        <a:p>
          <a:endParaRPr lang="en-GB"/>
        </a:p>
      </dgm:t>
    </dgm:pt>
    <dgm:pt modelId="{A188C020-F331-42AF-BC54-FEB31A035752}" type="sibTrans" cxnId="{C713EEA1-A78B-42CE-A81A-A96BF2C82164}">
      <dgm:prSet/>
      <dgm:spPr/>
      <dgm:t>
        <a:bodyPr/>
        <a:lstStyle/>
        <a:p>
          <a:endParaRPr lang="en-GB"/>
        </a:p>
      </dgm:t>
    </dgm:pt>
    <dgm:pt modelId="{97E58AD1-BE4B-48F3-A00C-073DD9420DA5}" type="pres">
      <dgm:prSet presAssocID="{BFA2A95C-29EE-49CF-861F-7C0B51B2B848}" presName="diagram" presStyleCnt="0">
        <dgm:presLayoutVars>
          <dgm:dir/>
          <dgm:resizeHandles val="exact"/>
        </dgm:presLayoutVars>
      </dgm:prSet>
      <dgm:spPr/>
    </dgm:pt>
    <dgm:pt modelId="{4843F0F8-BF5C-407E-AE89-044A7B8BFC40}" type="pres">
      <dgm:prSet presAssocID="{AE0CB5B0-31C5-40A9-811A-C5A6D1C3D98D}" presName="node" presStyleLbl="node1" presStyleIdx="0" presStyleCnt="4">
        <dgm:presLayoutVars>
          <dgm:bulletEnabled val="1"/>
        </dgm:presLayoutVars>
      </dgm:prSet>
      <dgm:spPr/>
    </dgm:pt>
    <dgm:pt modelId="{B02BF67E-646D-44AC-A6A6-0ED6E94207C9}" type="pres">
      <dgm:prSet presAssocID="{5F72FE0E-0521-4994-A5B3-59B89D10330A}" presName="sibTrans" presStyleCnt="0"/>
      <dgm:spPr/>
    </dgm:pt>
    <dgm:pt modelId="{2884AA3F-4B3D-4203-A1C1-65CEA047F92E}" type="pres">
      <dgm:prSet presAssocID="{6805354D-CC53-4C50-A67D-7DF315D4BAE9}" presName="node" presStyleLbl="node1" presStyleIdx="1" presStyleCnt="4">
        <dgm:presLayoutVars>
          <dgm:bulletEnabled val="1"/>
        </dgm:presLayoutVars>
      </dgm:prSet>
      <dgm:spPr/>
    </dgm:pt>
    <dgm:pt modelId="{E7CC89A2-E3DC-4582-9822-6A0349ADE649}" type="pres">
      <dgm:prSet presAssocID="{0255141C-3CC8-40DF-806B-A8B15A62B627}" presName="sibTrans" presStyleCnt="0"/>
      <dgm:spPr/>
    </dgm:pt>
    <dgm:pt modelId="{9826AADB-B746-4F0A-9AF0-83A241A54836}" type="pres">
      <dgm:prSet presAssocID="{F8867219-4974-4B8A-8F49-A34A8B418CA8}" presName="node" presStyleLbl="node1" presStyleIdx="2" presStyleCnt="4">
        <dgm:presLayoutVars>
          <dgm:bulletEnabled val="1"/>
        </dgm:presLayoutVars>
      </dgm:prSet>
      <dgm:spPr/>
    </dgm:pt>
    <dgm:pt modelId="{69735561-C2A4-4D16-BA43-9A048CBE72F1}" type="pres">
      <dgm:prSet presAssocID="{3FD8D103-522A-4D08-B4D1-3EB87D493BA6}" presName="sibTrans" presStyleCnt="0"/>
      <dgm:spPr/>
    </dgm:pt>
    <dgm:pt modelId="{B7488DFB-D111-4F1B-9357-D22598C1FA2B}" type="pres">
      <dgm:prSet presAssocID="{7EB7559D-CCDB-4C35-8DB0-061DD735B79C}" presName="node" presStyleLbl="node1" presStyleIdx="3" presStyleCnt="4">
        <dgm:presLayoutVars>
          <dgm:bulletEnabled val="1"/>
        </dgm:presLayoutVars>
      </dgm:prSet>
      <dgm:spPr/>
    </dgm:pt>
  </dgm:ptLst>
  <dgm:cxnLst>
    <dgm:cxn modelId="{AA776336-3112-4D27-9D78-23D608269608}" srcId="{BFA2A95C-29EE-49CF-861F-7C0B51B2B848}" destId="{F8867219-4974-4B8A-8F49-A34A8B418CA8}" srcOrd="2" destOrd="0" parTransId="{A9FD850A-FDCC-4641-839F-AEBFB9C4DF18}" sibTransId="{3FD8D103-522A-4D08-B4D1-3EB87D493BA6}"/>
    <dgm:cxn modelId="{173F5937-B915-481A-B83E-6248DF80EA0B}" srcId="{BFA2A95C-29EE-49CF-861F-7C0B51B2B848}" destId="{AE0CB5B0-31C5-40A9-811A-C5A6D1C3D98D}" srcOrd="0" destOrd="0" parTransId="{F758A616-DA90-4505-962C-1C02BB7AEAE8}" sibTransId="{5F72FE0E-0521-4994-A5B3-59B89D10330A}"/>
    <dgm:cxn modelId="{933B9269-87BA-484F-B6DB-535FC496D9E1}" type="presOf" srcId="{6805354D-CC53-4C50-A67D-7DF315D4BAE9}" destId="{2884AA3F-4B3D-4203-A1C1-65CEA047F92E}" srcOrd="0" destOrd="0" presId="urn:microsoft.com/office/officeart/2005/8/layout/default"/>
    <dgm:cxn modelId="{3C3A4E4D-FF29-428E-82F5-7A7C6CEC0AE3}" type="presOf" srcId="{BFA2A95C-29EE-49CF-861F-7C0B51B2B848}" destId="{97E58AD1-BE4B-48F3-A00C-073DD9420DA5}" srcOrd="0" destOrd="0" presId="urn:microsoft.com/office/officeart/2005/8/layout/default"/>
    <dgm:cxn modelId="{91CB985A-4E67-4E6A-BAA2-779D0C142805}" type="presOf" srcId="{AE0CB5B0-31C5-40A9-811A-C5A6D1C3D98D}" destId="{4843F0F8-BF5C-407E-AE89-044A7B8BFC40}" srcOrd="0" destOrd="0" presId="urn:microsoft.com/office/officeart/2005/8/layout/default"/>
    <dgm:cxn modelId="{B6E3DE9A-1E16-48DF-BD0A-43F99B656219}" type="presOf" srcId="{F8867219-4974-4B8A-8F49-A34A8B418CA8}" destId="{9826AADB-B746-4F0A-9AF0-83A241A54836}" srcOrd="0" destOrd="0" presId="urn:microsoft.com/office/officeart/2005/8/layout/default"/>
    <dgm:cxn modelId="{C713EEA1-A78B-42CE-A81A-A96BF2C82164}" srcId="{BFA2A95C-29EE-49CF-861F-7C0B51B2B848}" destId="{7EB7559D-CCDB-4C35-8DB0-061DD735B79C}" srcOrd="3" destOrd="0" parTransId="{624BC6C5-755D-4CB5-8818-DE44F4912520}" sibTransId="{A188C020-F331-42AF-BC54-FEB31A035752}"/>
    <dgm:cxn modelId="{CBAADED1-339F-4C9F-A665-7C9A42DAAA78}" type="presOf" srcId="{7EB7559D-CCDB-4C35-8DB0-061DD735B79C}" destId="{B7488DFB-D111-4F1B-9357-D22598C1FA2B}" srcOrd="0" destOrd="0" presId="urn:microsoft.com/office/officeart/2005/8/layout/default"/>
    <dgm:cxn modelId="{1A6107E0-2032-41EE-8371-1BE3F2CD0CFA}" srcId="{BFA2A95C-29EE-49CF-861F-7C0B51B2B848}" destId="{6805354D-CC53-4C50-A67D-7DF315D4BAE9}" srcOrd="1" destOrd="0" parTransId="{40034D03-F49C-4BBB-88DB-CD3961134D52}" sibTransId="{0255141C-3CC8-40DF-806B-A8B15A62B627}"/>
    <dgm:cxn modelId="{712298ED-94DC-4E20-8503-39437167BB62}" type="presParOf" srcId="{97E58AD1-BE4B-48F3-A00C-073DD9420DA5}" destId="{4843F0F8-BF5C-407E-AE89-044A7B8BFC40}" srcOrd="0" destOrd="0" presId="urn:microsoft.com/office/officeart/2005/8/layout/default"/>
    <dgm:cxn modelId="{DE4CA9C6-2DD6-46B9-8219-2043EF5461EE}" type="presParOf" srcId="{97E58AD1-BE4B-48F3-A00C-073DD9420DA5}" destId="{B02BF67E-646D-44AC-A6A6-0ED6E94207C9}" srcOrd="1" destOrd="0" presId="urn:microsoft.com/office/officeart/2005/8/layout/default"/>
    <dgm:cxn modelId="{2C015860-772D-4651-BD27-E6DC61A51610}" type="presParOf" srcId="{97E58AD1-BE4B-48F3-A00C-073DD9420DA5}" destId="{2884AA3F-4B3D-4203-A1C1-65CEA047F92E}" srcOrd="2" destOrd="0" presId="urn:microsoft.com/office/officeart/2005/8/layout/default"/>
    <dgm:cxn modelId="{D165270B-E804-475B-930B-FB4E0C8DF8B5}" type="presParOf" srcId="{97E58AD1-BE4B-48F3-A00C-073DD9420DA5}" destId="{E7CC89A2-E3DC-4582-9822-6A0349ADE649}" srcOrd="3" destOrd="0" presId="urn:microsoft.com/office/officeart/2005/8/layout/default"/>
    <dgm:cxn modelId="{3B20FDB0-880B-4C37-9657-93DDF1E4CE29}" type="presParOf" srcId="{97E58AD1-BE4B-48F3-A00C-073DD9420DA5}" destId="{9826AADB-B746-4F0A-9AF0-83A241A54836}" srcOrd="4" destOrd="0" presId="urn:microsoft.com/office/officeart/2005/8/layout/default"/>
    <dgm:cxn modelId="{841A5D86-5D31-49B1-8FBE-2FAFEF348327}" type="presParOf" srcId="{97E58AD1-BE4B-48F3-A00C-073DD9420DA5}" destId="{69735561-C2A4-4D16-BA43-9A048CBE72F1}" srcOrd="5" destOrd="0" presId="urn:microsoft.com/office/officeart/2005/8/layout/default"/>
    <dgm:cxn modelId="{276638AF-68BD-44AD-8425-8A1B70025A58}" type="presParOf" srcId="{97E58AD1-BE4B-48F3-A00C-073DD9420DA5}" destId="{B7488DFB-D111-4F1B-9357-D22598C1FA2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731C09-C236-4A79-B864-2746583563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083858A-5F69-43B2-9F23-C665C2E8209E}">
      <dgm:prSet phldrT="[Text]" custT="1"/>
      <dgm:spPr/>
      <dgm:t>
        <a:bodyPr/>
        <a:lstStyle/>
        <a:p>
          <a:r>
            <a:rPr lang="en-GB" sz="1600" b="1" dirty="0">
              <a:solidFill>
                <a:schemeClr val="bg1"/>
              </a:solidFill>
              <a:latin typeface="Arial" panose="020B0604020202020204" pitchFamily="34" charset="0"/>
            </a:rPr>
            <a:t>Your PAs</a:t>
          </a:r>
          <a:endParaRPr lang="en-GB" sz="1600" b="1" dirty="0">
            <a:solidFill>
              <a:schemeClr val="bg1"/>
            </a:solidFill>
          </a:endParaRPr>
        </a:p>
      </dgm:t>
    </dgm:pt>
    <dgm:pt modelId="{160D1D1E-0C85-4194-B345-2A1A09DBE602}" type="parTrans" cxnId="{4FCE04C3-4BFB-47E4-8649-7E7D3C7DDFDD}">
      <dgm:prSet/>
      <dgm:spPr/>
      <dgm:t>
        <a:bodyPr/>
        <a:lstStyle/>
        <a:p>
          <a:endParaRPr lang="en-GB" sz="1600" b="1">
            <a:solidFill>
              <a:schemeClr val="bg1"/>
            </a:solidFill>
          </a:endParaRPr>
        </a:p>
      </dgm:t>
    </dgm:pt>
    <dgm:pt modelId="{04907A35-EF2B-4058-A80E-DB77E4468B6B}" type="sibTrans" cxnId="{4FCE04C3-4BFB-47E4-8649-7E7D3C7DDFDD}">
      <dgm:prSet/>
      <dgm:spPr/>
      <dgm:t>
        <a:bodyPr/>
        <a:lstStyle/>
        <a:p>
          <a:endParaRPr lang="en-GB" sz="1600" b="1">
            <a:solidFill>
              <a:schemeClr val="bg1"/>
            </a:solidFill>
          </a:endParaRPr>
        </a:p>
      </dgm:t>
    </dgm:pt>
    <dgm:pt modelId="{AFF2F223-3D04-4B24-8E0C-9BCC5FD36EF3}">
      <dgm:prSet custT="1"/>
      <dgm:spPr/>
      <dgm:t>
        <a:bodyPr/>
        <a:lstStyle/>
        <a:p>
          <a:r>
            <a:rPr lang="en-GB" sz="1600" b="1">
              <a:solidFill>
                <a:schemeClr val="bg1"/>
              </a:solidFill>
              <a:latin typeface="Arial" panose="020B0604020202020204" pitchFamily="34" charset="0"/>
            </a:rPr>
            <a:t>GP/ Hospital</a:t>
          </a:r>
          <a:endParaRPr lang="en-GB" sz="1600" b="1" dirty="0">
            <a:solidFill>
              <a:schemeClr val="bg1"/>
            </a:solidFill>
            <a:latin typeface="Arial" panose="020B0604020202020204" pitchFamily="34" charset="0"/>
          </a:endParaRPr>
        </a:p>
      </dgm:t>
    </dgm:pt>
    <dgm:pt modelId="{803A276A-A493-4B58-8AF0-88BD71E1A3F7}" type="parTrans" cxnId="{5611C6E0-7A29-4C7C-9277-69A1C886EE3F}">
      <dgm:prSet/>
      <dgm:spPr/>
      <dgm:t>
        <a:bodyPr/>
        <a:lstStyle/>
        <a:p>
          <a:endParaRPr lang="en-GB" sz="1600" b="1">
            <a:solidFill>
              <a:schemeClr val="bg1"/>
            </a:solidFill>
          </a:endParaRPr>
        </a:p>
      </dgm:t>
    </dgm:pt>
    <dgm:pt modelId="{A5C62801-2CF3-4B05-80A4-4BDA331C343A}" type="sibTrans" cxnId="{5611C6E0-7A29-4C7C-9277-69A1C886EE3F}">
      <dgm:prSet/>
      <dgm:spPr/>
      <dgm:t>
        <a:bodyPr/>
        <a:lstStyle/>
        <a:p>
          <a:endParaRPr lang="en-GB" sz="1600" b="1">
            <a:solidFill>
              <a:schemeClr val="bg1"/>
            </a:solidFill>
          </a:endParaRPr>
        </a:p>
      </dgm:t>
    </dgm:pt>
    <dgm:pt modelId="{BA755EA9-2875-4731-994B-24F9E35F6847}">
      <dgm:prSet custT="1"/>
      <dgm:spPr/>
      <dgm:t>
        <a:bodyPr/>
        <a:lstStyle/>
        <a:p>
          <a:r>
            <a:rPr lang="en-GB" sz="1600" b="1">
              <a:solidFill>
                <a:schemeClr val="bg1"/>
              </a:solidFill>
              <a:latin typeface="Arial" panose="020B0604020202020204" pitchFamily="34" charset="0"/>
            </a:rPr>
            <a:t>Family members</a:t>
          </a:r>
          <a:endParaRPr lang="en-GB" sz="1600" b="1" dirty="0">
            <a:solidFill>
              <a:schemeClr val="bg1"/>
            </a:solidFill>
            <a:latin typeface="Arial" panose="020B0604020202020204" pitchFamily="34" charset="0"/>
          </a:endParaRPr>
        </a:p>
      </dgm:t>
    </dgm:pt>
    <dgm:pt modelId="{83A90F08-84B9-4129-AFBF-569D84465791}" type="parTrans" cxnId="{FCC014C2-26EC-44C5-BDF2-5DDE4DB35CB2}">
      <dgm:prSet/>
      <dgm:spPr/>
      <dgm:t>
        <a:bodyPr/>
        <a:lstStyle/>
        <a:p>
          <a:endParaRPr lang="en-GB" sz="1600" b="1">
            <a:solidFill>
              <a:schemeClr val="bg1"/>
            </a:solidFill>
          </a:endParaRPr>
        </a:p>
      </dgm:t>
    </dgm:pt>
    <dgm:pt modelId="{1A29C39F-E9AF-422F-9B89-8CA659767C14}" type="sibTrans" cxnId="{FCC014C2-26EC-44C5-BDF2-5DDE4DB35CB2}">
      <dgm:prSet/>
      <dgm:spPr/>
      <dgm:t>
        <a:bodyPr/>
        <a:lstStyle/>
        <a:p>
          <a:endParaRPr lang="en-GB" sz="1600" b="1">
            <a:solidFill>
              <a:schemeClr val="bg1"/>
            </a:solidFill>
          </a:endParaRPr>
        </a:p>
      </dgm:t>
    </dgm:pt>
    <dgm:pt modelId="{DCA45FD5-83A9-4045-A9A2-258A2EF0AE44}">
      <dgm:prSet custT="1"/>
      <dgm:spPr/>
      <dgm:t>
        <a:bodyPr/>
        <a:lstStyle/>
        <a:p>
          <a:r>
            <a:rPr lang="en-GB" sz="1600" b="1">
              <a:solidFill>
                <a:schemeClr val="bg1"/>
              </a:solidFill>
              <a:latin typeface="Arial" panose="020B0604020202020204" pitchFamily="34" charset="0"/>
            </a:rPr>
            <a:t>Friends</a:t>
          </a:r>
          <a:endParaRPr lang="en-GB" sz="1600" b="1" dirty="0">
            <a:solidFill>
              <a:schemeClr val="bg1"/>
            </a:solidFill>
            <a:latin typeface="Arial" panose="020B0604020202020204" pitchFamily="34" charset="0"/>
          </a:endParaRPr>
        </a:p>
      </dgm:t>
    </dgm:pt>
    <dgm:pt modelId="{F9E34FB1-216B-4D9E-BBD1-55388B60C82F}" type="parTrans" cxnId="{62BFF781-810E-46E4-8C23-ABF009D25D0D}">
      <dgm:prSet/>
      <dgm:spPr/>
      <dgm:t>
        <a:bodyPr/>
        <a:lstStyle/>
        <a:p>
          <a:endParaRPr lang="en-GB" sz="1600" b="1">
            <a:solidFill>
              <a:schemeClr val="bg1"/>
            </a:solidFill>
          </a:endParaRPr>
        </a:p>
      </dgm:t>
    </dgm:pt>
    <dgm:pt modelId="{6B1BD20C-3AFF-4BA0-8E60-BB81517550D7}" type="sibTrans" cxnId="{62BFF781-810E-46E4-8C23-ABF009D25D0D}">
      <dgm:prSet/>
      <dgm:spPr/>
      <dgm:t>
        <a:bodyPr/>
        <a:lstStyle/>
        <a:p>
          <a:endParaRPr lang="en-GB" sz="1600" b="1">
            <a:solidFill>
              <a:schemeClr val="bg1"/>
            </a:solidFill>
          </a:endParaRPr>
        </a:p>
      </dgm:t>
    </dgm:pt>
    <dgm:pt modelId="{2090EB3C-3517-4E3C-906D-06B1707AEBBC}">
      <dgm:prSet custT="1"/>
      <dgm:spPr/>
      <dgm:t>
        <a:bodyPr/>
        <a:lstStyle/>
        <a:p>
          <a:r>
            <a:rPr lang="en-GB" sz="1600" b="1">
              <a:solidFill>
                <a:schemeClr val="bg1"/>
              </a:solidFill>
              <a:latin typeface="Arial" panose="020B0604020202020204" pitchFamily="34" charset="0"/>
            </a:rPr>
            <a:t>Neighbours</a:t>
          </a:r>
          <a:endParaRPr lang="en-GB" sz="1600" b="1" dirty="0">
            <a:solidFill>
              <a:schemeClr val="bg1"/>
            </a:solidFill>
            <a:latin typeface="Arial" panose="020B0604020202020204" pitchFamily="34" charset="0"/>
          </a:endParaRPr>
        </a:p>
      </dgm:t>
    </dgm:pt>
    <dgm:pt modelId="{22D36BB2-D2CD-4EF4-9677-C15FC68107EC}" type="parTrans" cxnId="{1A5AAD4C-9577-463F-A4D8-D49F3BDCC39C}">
      <dgm:prSet/>
      <dgm:spPr/>
      <dgm:t>
        <a:bodyPr/>
        <a:lstStyle/>
        <a:p>
          <a:endParaRPr lang="en-GB" sz="1600" b="1">
            <a:solidFill>
              <a:schemeClr val="bg1"/>
            </a:solidFill>
          </a:endParaRPr>
        </a:p>
      </dgm:t>
    </dgm:pt>
    <dgm:pt modelId="{3C693B7F-1EBA-40F6-9D38-339683646DEA}" type="sibTrans" cxnId="{1A5AAD4C-9577-463F-A4D8-D49F3BDCC39C}">
      <dgm:prSet/>
      <dgm:spPr/>
      <dgm:t>
        <a:bodyPr/>
        <a:lstStyle/>
        <a:p>
          <a:endParaRPr lang="en-GB" sz="1600" b="1">
            <a:solidFill>
              <a:schemeClr val="bg1"/>
            </a:solidFill>
          </a:endParaRPr>
        </a:p>
      </dgm:t>
    </dgm:pt>
    <dgm:pt modelId="{B836A95D-234E-4F9A-AEAB-4BE99CC0EE85}">
      <dgm:prSet custT="1"/>
      <dgm:spPr/>
      <dgm:t>
        <a:bodyPr/>
        <a:lstStyle/>
        <a:p>
          <a:r>
            <a:rPr lang="en-GB" sz="1600" b="1">
              <a:solidFill>
                <a:schemeClr val="bg1"/>
              </a:solidFill>
              <a:latin typeface="Arial" panose="020B0604020202020204" pitchFamily="34" charset="0"/>
            </a:rPr>
            <a:t>Pharmacy</a:t>
          </a:r>
          <a:endParaRPr lang="en-GB" sz="1600" b="1" dirty="0">
            <a:solidFill>
              <a:schemeClr val="bg1"/>
            </a:solidFill>
            <a:latin typeface="Arial" panose="020B0604020202020204" pitchFamily="34" charset="0"/>
          </a:endParaRPr>
        </a:p>
      </dgm:t>
    </dgm:pt>
    <dgm:pt modelId="{4E941F03-7B9F-41AC-B7E0-B7DD9ED0199D}" type="parTrans" cxnId="{B1C9832B-9185-4A8A-9BA4-7F24FF6E689E}">
      <dgm:prSet/>
      <dgm:spPr/>
      <dgm:t>
        <a:bodyPr/>
        <a:lstStyle/>
        <a:p>
          <a:endParaRPr lang="en-GB" sz="1600" b="1">
            <a:solidFill>
              <a:schemeClr val="bg1"/>
            </a:solidFill>
          </a:endParaRPr>
        </a:p>
      </dgm:t>
    </dgm:pt>
    <dgm:pt modelId="{F5D8DE25-702F-49C7-810E-444344BD1C6B}" type="sibTrans" cxnId="{B1C9832B-9185-4A8A-9BA4-7F24FF6E689E}">
      <dgm:prSet/>
      <dgm:spPr/>
      <dgm:t>
        <a:bodyPr/>
        <a:lstStyle/>
        <a:p>
          <a:endParaRPr lang="en-GB" sz="1600" b="1">
            <a:solidFill>
              <a:schemeClr val="bg1"/>
            </a:solidFill>
          </a:endParaRPr>
        </a:p>
      </dgm:t>
    </dgm:pt>
    <dgm:pt modelId="{2C974568-CF37-4C6F-ABA2-55179B02C640}">
      <dgm:prSet custT="1"/>
      <dgm:spPr/>
      <dgm:t>
        <a:bodyPr/>
        <a:lstStyle/>
        <a:p>
          <a:r>
            <a:rPr lang="en-GB" sz="1600" b="1" dirty="0">
              <a:solidFill>
                <a:schemeClr val="bg1"/>
              </a:solidFill>
              <a:latin typeface="Arial" panose="020B0604020202020204" pitchFamily="34" charset="0"/>
            </a:rPr>
            <a:t>Religious/ spiritual</a:t>
          </a:r>
        </a:p>
      </dgm:t>
    </dgm:pt>
    <dgm:pt modelId="{2CB8E902-BDB4-421E-88E7-124BFA6D3DF5}" type="parTrans" cxnId="{0B247B3E-BEA8-40F3-A36A-DF516D9C59A9}">
      <dgm:prSet/>
      <dgm:spPr/>
      <dgm:t>
        <a:bodyPr/>
        <a:lstStyle/>
        <a:p>
          <a:endParaRPr lang="en-GB" sz="1600" b="1">
            <a:solidFill>
              <a:schemeClr val="bg1"/>
            </a:solidFill>
          </a:endParaRPr>
        </a:p>
      </dgm:t>
    </dgm:pt>
    <dgm:pt modelId="{786F3AD5-4815-492C-83DC-11573C2BB417}" type="sibTrans" cxnId="{0B247B3E-BEA8-40F3-A36A-DF516D9C59A9}">
      <dgm:prSet/>
      <dgm:spPr/>
      <dgm:t>
        <a:bodyPr/>
        <a:lstStyle/>
        <a:p>
          <a:endParaRPr lang="en-GB" sz="1600" b="1">
            <a:solidFill>
              <a:schemeClr val="bg1"/>
            </a:solidFill>
          </a:endParaRPr>
        </a:p>
      </dgm:t>
    </dgm:pt>
    <dgm:pt modelId="{72B8801F-577F-44A7-AC59-E0CBBE1A7986}">
      <dgm:prSet custT="1"/>
      <dgm:spPr/>
      <dgm:t>
        <a:bodyPr/>
        <a:lstStyle/>
        <a:p>
          <a:r>
            <a:rPr lang="en-GB" sz="1600" b="1">
              <a:solidFill>
                <a:schemeClr val="bg1"/>
              </a:solidFill>
              <a:latin typeface="Arial" panose="020B0604020202020204" pitchFamily="34" charset="0"/>
            </a:rPr>
            <a:t>Community groups</a:t>
          </a:r>
          <a:endParaRPr lang="en-GB" sz="1600" b="1" dirty="0">
            <a:solidFill>
              <a:schemeClr val="bg1"/>
            </a:solidFill>
            <a:latin typeface="Arial" panose="020B0604020202020204" pitchFamily="34" charset="0"/>
          </a:endParaRPr>
        </a:p>
      </dgm:t>
    </dgm:pt>
    <dgm:pt modelId="{ED0C663A-ACB6-4766-819F-C251D1181870}" type="parTrans" cxnId="{5B69CB5C-EA62-4DD7-A622-DB43476E42C2}">
      <dgm:prSet/>
      <dgm:spPr/>
      <dgm:t>
        <a:bodyPr/>
        <a:lstStyle/>
        <a:p>
          <a:endParaRPr lang="en-GB" sz="1600" b="1">
            <a:solidFill>
              <a:schemeClr val="bg1"/>
            </a:solidFill>
          </a:endParaRPr>
        </a:p>
      </dgm:t>
    </dgm:pt>
    <dgm:pt modelId="{A6DD571B-BB6E-438C-82D4-87039132147D}" type="sibTrans" cxnId="{5B69CB5C-EA62-4DD7-A622-DB43476E42C2}">
      <dgm:prSet/>
      <dgm:spPr/>
      <dgm:t>
        <a:bodyPr/>
        <a:lstStyle/>
        <a:p>
          <a:endParaRPr lang="en-GB" sz="1600" b="1">
            <a:solidFill>
              <a:schemeClr val="bg1"/>
            </a:solidFill>
          </a:endParaRPr>
        </a:p>
      </dgm:t>
    </dgm:pt>
    <dgm:pt modelId="{EB920673-0BED-4EB1-8FCD-92FA8865AE46}">
      <dgm:prSet custT="1"/>
      <dgm:spPr/>
      <dgm:t>
        <a:bodyPr/>
        <a:lstStyle/>
        <a:p>
          <a:r>
            <a:rPr lang="en-GB" sz="1600" b="1" dirty="0">
              <a:solidFill>
                <a:schemeClr val="bg1"/>
              </a:solidFill>
              <a:latin typeface="Arial" panose="020B0604020202020204" pitchFamily="34" charset="0"/>
            </a:rPr>
            <a:t>PPE supplies</a:t>
          </a:r>
        </a:p>
      </dgm:t>
    </dgm:pt>
    <dgm:pt modelId="{7DAB625D-F9C6-46F8-8E4E-7C791BE23A13}" type="parTrans" cxnId="{D6966CE5-4FC2-4724-BEFD-1AFE9D9D2420}">
      <dgm:prSet/>
      <dgm:spPr/>
      <dgm:t>
        <a:bodyPr/>
        <a:lstStyle/>
        <a:p>
          <a:endParaRPr lang="en-GB" sz="1600" b="1">
            <a:solidFill>
              <a:schemeClr val="bg1"/>
            </a:solidFill>
          </a:endParaRPr>
        </a:p>
      </dgm:t>
    </dgm:pt>
    <dgm:pt modelId="{84364932-4E1B-48E0-A880-4C406EFF5057}" type="sibTrans" cxnId="{D6966CE5-4FC2-4724-BEFD-1AFE9D9D2420}">
      <dgm:prSet/>
      <dgm:spPr/>
      <dgm:t>
        <a:bodyPr/>
        <a:lstStyle/>
        <a:p>
          <a:endParaRPr lang="en-GB" sz="1600" b="1">
            <a:solidFill>
              <a:schemeClr val="bg1"/>
            </a:solidFill>
          </a:endParaRPr>
        </a:p>
      </dgm:t>
    </dgm:pt>
    <dgm:pt modelId="{0127121D-C144-4B90-8487-BAF25B4A41E2}">
      <dgm:prSet custT="1"/>
      <dgm:spPr/>
      <dgm:t>
        <a:bodyPr/>
        <a:lstStyle/>
        <a:p>
          <a:r>
            <a:rPr lang="en-GB" sz="1600" b="1" dirty="0">
              <a:solidFill>
                <a:schemeClr val="bg1"/>
              </a:solidFill>
              <a:latin typeface="Arial" panose="020B0604020202020204" pitchFamily="34" charset="0"/>
            </a:rPr>
            <a:t>Transport/ taxis</a:t>
          </a:r>
        </a:p>
      </dgm:t>
    </dgm:pt>
    <dgm:pt modelId="{2D3DD096-2C61-4B9F-AB0C-85912F7893B1}" type="parTrans" cxnId="{E59CC98C-CF37-4EB1-8D6B-6F118E8A7E54}">
      <dgm:prSet/>
      <dgm:spPr/>
      <dgm:t>
        <a:bodyPr/>
        <a:lstStyle/>
        <a:p>
          <a:endParaRPr lang="en-GB" sz="1600" b="1">
            <a:solidFill>
              <a:schemeClr val="bg1"/>
            </a:solidFill>
          </a:endParaRPr>
        </a:p>
      </dgm:t>
    </dgm:pt>
    <dgm:pt modelId="{2809E540-22F4-45D6-B052-D7E9ED70F873}" type="sibTrans" cxnId="{E59CC98C-CF37-4EB1-8D6B-6F118E8A7E54}">
      <dgm:prSet/>
      <dgm:spPr/>
      <dgm:t>
        <a:bodyPr/>
        <a:lstStyle/>
        <a:p>
          <a:endParaRPr lang="en-GB" sz="1600" b="1">
            <a:solidFill>
              <a:schemeClr val="bg1"/>
            </a:solidFill>
          </a:endParaRPr>
        </a:p>
      </dgm:t>
    </dgm:pt>
    <dgm:pt modelId="{813FCE52-2640-48BE-BA57-E57724D8587B}">
      <dgm:prSet custT="1"/>
      <dgm:spPr/>
      <dgm:t>
        <a:bodyPr/>
        <a:lstStyle/>
        <a:p>
          <a:r>
            <a:rPr lang="en-GB" sz="1600" b="1" dirty="0">
              <a:solidFill>
                <a:schemeClr val="bg1"/>
              </a:solidFill>
              <a:latin typeface="Arial" panose="020B0604020202020204" pitchFamily="34" charset="0"/>
            </a:rPr>
            <a:t>Plumber/ electrician/ </a:t>
          </a:r>
          <a:br>
            <a:rPr lang="en-GB" sz="1600" b="1" dirty="0">
              <a:solidFill>
                <a:schemeClr val="bg1"/>
              </a:solidFill>
              <a:latin typeface="Arial" panose="020B0604020202020204" pitchFamily="34" charset="0"/>
            </a:rPr>
          </a:br>
          <a:r>
            <a:rPr lang="en-GB" sz="1600" b="1" dirty="0">
              <a:solidFill>
                <a:schemeClr val="bg1"/>
              </a:solidFill>
              <a:latin typeface="Arial" panose="020B0604020202020204" pitchFamily="34" charset="0"/>
            </a:rPr>
            <a:t>gas safety</a:t>
          </a:r>
        </a:p>
      </dgm:t>
    </dgm:pt>
    <dgm:pt modelId="{07162AEB-7397-494D-827A-1F9FDFA5FAA3}" type="parTrans" cxnId="{AD9C2559-11F9-4366-9048-E5871A801E05}">
      <dgm:prSet/>
      <dgm:spPr/>
      <dgm:t>
        <a:bodyPr/>
        <a:lstStyle/>
        <a:p>
          <a:endParaRPr lang="en-GB" sz="1600" b="1">
            <a:solidFill>
              <a:schemeClr val="bg1"/>
            </a:solidFill>
          </a:endParaRPr>
        </a:p>
      </dgm:t>
    </dgm:pt>
    <dgm:pt modelId="{17C87082-386C-4A8E-B450-B30158472385}" type="sibTrans" cxnId="{AD9C2559-11F9-4366-9048-E5871A801E05}">
      <dgm:prSet/>
      <dgm:spPr/>
      <dgm:t>
        <a:bodyPr/>
        <a:lstStyle/>
        <a:p>
          <a:endParaRPr lang="en-GB" sz="1600" b="1">
            <a:solidFill>
              <a:schemeClr val="bg1"/>
            </a:solidFill>
          </a:endParaRPr>
        </a:p>
      </dgm:t>
    </dgm:pt>
    <dgm:pt modelId="{723B81D8-0346-427E-A805-F4A91909BE0E}" type="pres">
      <dgm:prSet presAssocID="{51731C09-C236-4A79-B864-2746583563B7}" presName="diagram" presStyleCnt="0">
        <dgm:presLayoutVars>
          <dgm:dir/>
          <dgm:resizeHandles val="exact"/>
        </dgm:presLayoutVars>
      </dgm:prSet>
      <dgm:spPr/>
    </dgm:pt>
    <dgm:pt modelId="{B22ACF78-1D55-47F7-8ED0-DAC2973375CA}" type="pres">
      <dgm:prSet presAssocID="{C083858A-5F69-43B2-9F23-C665C2E8209E}" presName="node" presStyleLbl="node1" presStyleIdx="0" presStyleCnt="11">
        <dgm:presLayoutVars>
          <dgm:bulletEnabled val="1"/>
        </dgm:presLayoutVars>
      </dgm:prSet>
      <dgm:spPr/>
    </dgm:pt>
    <dgm:pt modelId="{A3CB3806-2C1A-410F-8C0C-E3CB4C44C32B}" type="pres">
      <dgm:prSet presAssocID="{04907A35-EF2B-4058-A80E-DB77E4468B6B}" presName="sibTrans" presStyleCnt="0"/>
      <dgm:spPr/>
    </dgm:pt>
    <dgm:pt modelId="{A2A4B544-4D4E-411C-9A60-808CF3900297}" type="pres">
      <dgm:prSet presAssocID="{AFF2F223-3D04-4B24-8E0C-9BCC5FD36EF3}" presName="node" presStyleLbl="node1" presStyleIdx="1" presStyleCnt="11">
        <dgm:presLayoutVars>
          <dgm:bulletEnabled val="1"/>
        </dgm:presLayoutVars>
      </dgm:prSet>
      <dgm:spPr/>
    </dgm:pt>
    <dgm:pt modelId="{FC024E76-5807-45FE-A06D-46BA97A4CCC8}" type="pres">
      <dgm:prSet presAssocID="{A5C62801-2CF3-4B05-80A4-4BDA331C343A}" presName="sibTrans" presStyleCnt="0"/>
      <dgm:spPr/>
    </dgm:pt>
    <dgm:pt modelId="{6E6D165C-29DC-492C-AE4E-99B1238F8DAD}" type="pres">
      <dgm:prSet presAssocID="{BA755EA9-2875-4731-994B-24F9E35F6847}" presName="node" presStyleLbl="node1" presStyleIdx="2" presStyleCnt="11">
        <dgm:presLayoutVars>
          <dgm:bulletEnabled val="1"/>
        </dgm:presLayoutVars>
      </dgm:prSet>
      <dgm:spPr/>
    </dgm:pt>
    <dgm:pt modelId="{297B1BF4-4184-405C-980A-358109CF25A8}" type="pres">
      <dgm:prSet presAssocID="{1A29C39F-E9AF-422F-9B89-8CA659767C14}" presName="sibTrans" presStyleCnt="0"/>
      <dgm:spPr/>
    </dgm:pt>
    <dgm:pt modelId="{97BB1C6F-0037-4D2F-AB73-865BB9F61F8B}" type="pres">
      <dgm:prSet presAssocID="{DCA45FD5-83A9-4045-A9A2-258A2EF0AE44}" presName="node" presStyleLbl="node1" presStyleIdx="3" presStyleCnt="11">
        <dgm:presLayoutVars>
          <dgm:bulletEnabled val="1"/>
        </dgm:presLayoutVars>
      </dgm:prSet>
      <dgm:spPr/>
    </dgm:pt>
    <dgm:pt modelId="{7542EB48-E609-428C-AF89-CA3D3EC62FC8}" type="pres">
      <dgm:prSet presAssocID="{6B1BD20C-3AFF-4BA0-8E60-BB81517550D7}" presName="sibTrans" presStyleCnt="0"/>
      <dgm:spPr/>
    </dgm:pt>
    <dgm:pt modelId="{D9AE6193-16F1-4187-9E51-0F75A993739B}" type="pres">
      <dgm:prSet presAssocID="{2090EB3C-3517-4E3C-906D-06B1707AEBBC}" presName="node" presStyleLbl="node1" presStyleIdx="4" presStyleCnt="11">
        <dgm:presLayoutVars>
          <dgm:bulletEnabled val="1"/>
        </dgm:presLayoutVars>
      </dgm:prSet>
      <dgm:spPr/>
    </dgm:pt>
    <dgm:pt modelId="{9EDFACF3-AF32-4E77-AE69-99C4CFFAD063}" type="pres">
      <dgm:prSet presAssocID="{3C693B7F-1EBA-40F6-9D38-339683646DEA}" presName="sibTrans" presStyleCnt="0"/>
      <dgm:spPr/>
    </dgm:pt>
    <dgm:pt modelId="{1D6A5AE5-6CC3-411B-8533-8588BE08D26B}" type="pres">
      <dgm:prSet presAssocID="{B836A95D-234E-4F9A-AEAB-4BE99CC0EE85}" presName="node" presStyleLbl="node1" presStyleIdx="5" presStyleCnt="11">
        <dgm:presLayoutVars>
          <dgm:bulletEnabled val="1"/>
        </dgm:presLayoutVars>
      </dgm:prSet>
      <dgm:spPr/>
    </dgm:pt>
    <dgm:pt modelId="{F0458A72-47B0-4CB7-8D54-B0700A73F0B0}" type="pres">
      <dgm:prSet presAssocID="{F5D8DE25-702F-49C7-810E-444344BD1C6B}" presName="sibTrans" presStyleCnt="0"/>
      <dgm:spPr/>
    </dgm:pt>
    <dgm:pt modelId="{625151C8-0385-46EC-B507-9F181285CB31}" type="pres">
      <dgm:prSet presAssocID="{2C974568-CF37-4C6F-ABA2-55179B02C640}" presName="node" presStyleLbl="node1" presStyleIdx="6" presStyleCnt="11">
        <dgm:presLayoutVars>
          <dgm:bulletEnabled val="1"/>
        </dgm:presLayoutVars>
      </dgm:prSet>
      <dgm:spPr/>
    </dgm:pt>
    <dgm:pt modelId="{FB886822-EB3F-48F4-AE93-81177C75A22D}" type="pres">
      <dgm:prSet presAssocID="{786F3AD5-4815-492C-83DC-11573C2BB417}" presName="sibTrans" presStyleCnt="0"/>
      <dgm:spPr/>
    </dgm:pt>
    <dgm:pt modelId="{B0ECC5EB-FEDD-4AF6-A3D5-FFBF0B6D8F62}" type="pres">
      <dgm:prSet presAssocID="{72B8801F-577F-44A7-AC59-E0CBBE1A7986}" presName="node" presStyleLbl="node1" presStyleIdx="7" presStyleCnt="11">
        <dgm:presLayoutVars>
          <dgm:bulletEnabled val="1"/>
        </dgm:presLayoutVars>
      </dgm:prSet>
      <dgm:spPr/>
    </dgm:pt>
    <dgm:pt modelId="{79E8132C-0D23-4CC6-89D1-C4860EEBE391}" type="pres">
      <dgm:prSet presAssocID="{A6DD571B-BB6E-438C-82D4-87039132147D}" presName="sibTrans" presStyleCnt="0"/>
      <dgm:spPr/>
    </dgm:pt>
    <dgm:pt modelId="{839977B6-651D-4032-88E5-39DCC00D1B28}" type="pres">
      <dgm:prSet presAssocID="{EB920673-0BED-4EB1-8FCD-92FA8865AE46}" presName="node" presStyleLbl="node1" presStyleIdx="8" presStyleCnt="11">
        <dgm:presLayoutVars>
          <dgm:bulletEnabled val="1"/>
        </dgm:presLayoutVars>
      </dgm:prSet>
      <dgm:spPr/>
    </dgm:pt>
    <dgm:pt modelId="{D67F418F-31F4-4B44-A016-2736DB7CBD6E}" type="pres">
      <dgm:prSet presAssocID="{84364932-4E1B-48E0-A880-4C406EFF5057}" presName="sibTrans" presStyleCnt="0"/>
      <dgm:spPr/>
    </dgm:pt>
    <dgm:pt modelId="{4C464C28-458E-4A90-A3EC-90A68CC93326}" type="pres">
      <dgm:prSet presAssocID="{0127121D-C144-4B90-8487-BAF25B4A41E2}" presName="node" presStyleLbl="node1" presStyleIdx="9" presStyleCnt="11">
        <dgm:presLayoutVars>
          <dgm:bulletEnabled val="1"/>
        </dgm:presLayoutVars>
      </dgm:prSet>
      <dgm:spPr/>
    </dgm:pt>
    <dgm:pt modelId="{4542953F-0EA0-433C-9A10-282C1E6340C1}" type="pres">
      <dgm:prSet presAssocID="{2809E540-22F4-45D6-B052-D7E9ED70F873}" presName="sibTrans" presStyleCnt="0"/>
      <dgm:spPr/>
    </dgm:pt>
    <dgm:pt modelId="{3CEECA0E-3121-4549-981B-C520B04CC7E0}" type="pres">
      <dgm:prSet presAssocID="{813FCE52-2640-48BE-BA57-E57724D8587B}" presName="node" presStyleLbl="node1" presStyleIdx="10" presStyleCnt="11">
        <dgm:presLayoutVars>
          <dgm:bulletEnabled val="1"/>
        </dgm:presLayoutVars>
      </dgm:prSet>
      <dgm:spPr/>
    </dgm:pt>
  </dgm:ptLst>
  <dgm:cxnLst>
    <dgm:cxn modelId="{90C3F008-D901-4241-A64A-D25F24270EE2}" type="presOf" srcId="{0127121D-C144-4B90-8487-BAF25B4A41E2}" destId="{4C464C28-458E-4A90-A3EC-90A68CC93326}" srcOrd="0" destOrd="0" presId="urn:microsoft.com/office/officeart/2005/8/layout/default"/>
    <dgm:cxn modelId="{B7FCB210-6E38-4D6A-97AD-0970F656AD36}" type="presOf" srcId="{C083858A-5F69-43B2-9F23-C665C2E8209E}" destId="{B22ACF78-1D55-47F7-8ED0-DAC2973375CA}" srcOrd="0" destOrd="0" presId="urn:microsoft.com/office/officeart/2005/8/layout/default"/>
    <dgm:cxn modelId="{F4B70215-A8B8-4417-9DAF-AD6F43615FA8}" type="presOf" srcId="{2090EB3C-3517-4E3C-906D-06B1707AEBBC}" destId="{D9AE6193-16F1-4187-9E51-0F75A993739B}" srcOrd="0" destOrd="0" presId="urn:microsoft.com/office/officeart/2005/8/layout/default"/>
    <dgm:cxn modelId="{7893ED21-3DAB-47A2-B529-E8511EA2CF7D}" type="presOf" srcId="{51731C09-C236-4A79-B864-2746583563B7}" destId="{723B81D8-0346-427E-A805-F4A91909BE0E}" srcOrd="0" destOrd="0" presId="urn:microsoft.com/office/officeart/2005/8/layout/default"/>
    <dgm:cxn modelId="{B1C9832B-9185-4A8A-9BA4-7F24FF6E689E}" srcId="{51731C09-C236-4A79-B864-2746583563B7}" destId="{B836A95D-234E-4F9A-AEAB-4BE99CC0EE85}" srcOrd="5" destOrd="0" parTransId="{4E941F03-7B9F-41AC-B7E0-B7DD9ED0199D}" sibTransId="{F5D8DE25-702F-49C7-810E-444344BD1C6B}"/>
    <dgm:cxn modelId="{5314FD39-FEC2-4EDA-A24F-2E429442A613}" type="presOf" srcId="{72B8801F-577F-44A7-AC59-E0CBBE1A7986}" destId="{B0ECC5EB-FEDD-4AF6-A3D5-FFBF0B6D8F62}" srcOrd="0" destOrd="0" presId="urn:microsoft.com/office/officeart/2005/8/layout/default"/>
    <dgm:cxn modelId="{0B247B3E-BEA8-40F3-A36A-DF516D9C59A9}" srcId="{51731C09-C236-4A79-B864-2746583563B7}" destId="{2C974568-CF37-4C6F-ABA2-55179B02C640}" srcOrd="6" destOrd="0" parTransId="{2CB8E902-BDB4-421E-88E7-124BFA6D3DF5}" sibTransId="{786F3AD5-4815-492C-83DC-11573C2BB417}"/>
    <dgm:cxn modelId="{5B69CB5C-EA62-4DD7-A622-DB43476E42C2}" srcId="{51731C09-C236-4A79-B864-2746583563B7}" destId="{72B8801F-577F-44A7-AC59-E0CBBE1A7986}" srcOrd="7" destOrd="0" parTransId="{ED0C663A-ACB6-4766-819F-C251D1181870}" sibTransId="{A6DD571B-BB6E-438C-82D4-87039132147D}"/>
    <dgm:cxn modelId="{1A5AAD4C-9577-463F-A4D8-D49F3BDCC39C}" srcId="{51731C09-C236-4A79-B864-2746583563B7}" destId="{2090EB3C-3517-4E3C-906D-06B1707AEBBC}" srcOrd="4" destOrd="0" parTransId="{22D36BB2-D2CD-4EF4-9677-C15FC68107EC}" sibTransId="{3C693B7F-1EBA-40F6-9D38-339683646DEA}"/>
    <dgm:cxn modelId="{9CC3D453-E71D-486C-97CB-E4126DD62D85}" type="presOf" srcId="{EB920673-0BED-4EB1-8FCD-92FA8865AE46}" destId="{839977B6-651D-4032-88E5-39DCC00D1B28}" srcOrd="0" destOrd="0" presId="urn:microsoft.com/office/officeart/2005/8/layout/default"/>
    <dgm:cxn modelId="{AD9C2559-11F9-4366-9048-E5871A801E05}" srcId="{51731C09-C236-4A79-B864-2746583563B7}" destId="{813FCE52-2640-48BE-BA57-E57724D8587B}" srcOrd="10" destOrd="0" parTransId="{07162AEB-7397-494D-827A-1F9FDFA5FAA3}" sibTransId="{17C87082-386C-4A8E-B450-B30158472385}"/>
    <dgm:cxn modelId="{97715579-722D-4B1B-9FE3-38E1291D62CF}" type="presOf" srcId="{AFF2F223-3D04-4B24-8E0C-9BCC5FD36EF3}" destId="{A2A4B544-4D4E-411C-9A60-808CF3900297}" srcOrd="0" destOrd="0" presId="urn:microsoft.com/office/officeart/2005/8/layout/default"/>
    <dgm:cxn modelId="{62BFF781-810E-46E4-8C23-ABF009D25D0D}" srcId="{51731C09-C236-4A79-B864-2746583563B7}" destId="{DCA45FD5-83A9-4045-A9A2-258A2EF0AE44}" srcOrd="3" destOrd="0" parTransId="{F9E34FB1-216B-4D9E-BBD1-55388B60C82F}" sibTransId="{6B1BD20C-3AFF-4BA0-8E60-BB81517550D7}"/>
    <dgm:cxn modelId="{E59CC98C-CF37-4EB1-8D6B-6F118E8A7E54}" srcId="{51731C09-C236-4A79-B864-2746583563B7}" destId="{0127121D-C144-4B90-8487-BAF25B4A41E2}" srcOrd="9" destOrd="0" parTransId="{2D3DD096-2C61-4B9F-AB0C-85912F7893B1}" sibTransId="{2809E540-22F4-45D6-B052-D7E9ED70F873}"/>
    <dgm:cxn modelId="{022C35A0-C3C8-43FB-BD91-24A4DE82CCF0}" type="presOf" srcId="{BA755EA9-2875-4731-994B-24F9E35F6847}" destId="{6E6D165C-29DC-492C-AE4E-99B1238F8DAD}" srcOrd="0" destOrd="0" presId="urn:microsoft.com/office/officeart/2005/8/layout/default"/>
    <dgm:cxn modelId="{BF0B76A4-70C0-4731-A547-FADBF194A89B}" type="presOf" srcId="{2C974568-CF37-4C6F-ABA2-55179B02C640}" destId="{625151C8-0385-46EC-B507-9F181285CB31}" srcOrd="0" destOrd="0" presId="urn:microsoft.com/office/officeart/2005/8/layout/default"/>
    <dgm:cxn modelId="{B5E711C0-E132-4DB9-944E-27372243E916}" type="presOf" srcId="{B836A95D-234E-4F9A-AEAB-4BE99CC0EE85}" destId="{1D6A5AE5-6CC3-411B-8533-8588BE08D26B}" srcOrd="0" destOrd="0" presId="urn:microsoft.com/office/officeart/2005/8/layout/default"/>
    <dgm:cxn modelId="{FCC014C2-26EC-44C5-BDF2-5DDE4DB35CB2}" srcId="{51731C09-C236-4A79-B864-2746583563B7}" destId="{BA755EA9-2875-4731-994B-24F9E35F6847}" srcOrd="2" destOrd="0" parTransId="{83A90F08-84B9-4129-AFBF-569D84465791}" sibTransId="{1A29C39F-E9AF-422F-9B89-8CA659767C14}"/>
    <dgm:cxn modelId="{4FCE04C3-4BFB-47E4-8649-7E7D3C7DDFDD}" srcId="{51731C09-C236-4A79-B864-2746583563B7}" destId="{C083858A-5F69-43B2-9F23-C665C2E8209E}" srcOrd="0" destOrd="0" parTransId="{160D1D1E-0C85-4194-B345-2A1A09DBE602}" sibTransId="{04907A35-EF2B-4058-A80E-DB77E4468B6B}"/>
    <dgm:cxn modelId="{0C91F7CA-4A12-4DD6-8950-0EAD5A2706EB}" type="presOf" srcId="{813FCE52-2640-48BE-BA57-E57724D8587B}" destId="{3CEECA0E-3121-4549-981B-C520B04CC7E0}" srcOrd="0" destOrd="0" presId="urn:microsoft.com/office/officeart/2005/8/layout/default"/>
    <dgm:cxn modelId="{4B309BD4-B641-4333-825E-313043FEC4A8}" type="presOf" srcId="{DCA45FD5-83A9-4045-A9A2-258A2EF0AE44}" destId="{97BB1C6F-0037-4D2F-AB73-865BB9F61F8B}" srcOrd="0" destOrd="0" presId="urn:microsoft.com/office/officeart/2005/8/layout/default"/>
    <dgm:cxn modelId="{5611C6E0-7A29-4C7C-9277-69A1C886EE3F}" srcId="{51731C09-C236-4A79-B864-2746583563B7}" destId="{AFF2F223-3D04-4B24-8E0C-9BCC5FD36EF3}" srcOrd="1" destOrd="0" parTransId="{803A276A-A493-4B58-8AF0-88BD71E1A3F7}" sibTransId="{A5C62801-2CF3-4B05-80A4-4BDA331C343A}"/>
    <dgm:cxn modelId="{D6966CE5-4FC2-4724-BEFD-1AFE9D9D2420}" srcId="{51731C09-C236-4A79-B864-2746583563B7}" destId="{EB920673-0BED-4EB1-8FCD-92FA8865AE46}" srcOrd="8" destOrd="0" parTransId="{7DAB625D-F9C6-46F8-8E4E-7C791BE23A13}" sibTransId="{84364932-4E1B-48E0-A880-4C406EFF5057}"/>
    <dgm:cxn modelId="{2D9A3C58-FEC5-4347-B4DB-C76FBA678DA0}" type="presParOf" srcId="{723B81D8-0346-427E-A805-F4A91909BE0E}" destId="{B22ACF78-1D55-47F7-8ED0-DAC2973375CA}" srcOrd="0" destOrd="0" presId="urn:microsoft.com/office/officeart/2005/8/layout/default"/>
    <dgm:cxn modelId="{A1A56D08-A687-4215-A3D8-92A40842FC5A}" type="presParOf" srcId="{723B81D8-0346-427E-A805-F4A91909BE0E}" destId="{A3CB3806-2C1A-410F-8C0C-E3CB4C44C32B}" srcOrd="1" destOrd="0" presId="urn:microsoft.com/office/officeart/2005/8/layout/default"/>
    <dgm:cxn modelId="{5E3E1283-A7D8-4FCC-8200-6C28C35301BF}" type="presParOf" srcId="{723B81D8-0346-427E-A805-F4A91909BE0E}" destId="{A2A4B544-4D4E-411C-9A60-808CF3900297}" srcOrd="2" destOrd="0" presId="urn:microsoft.com/office/officeart/2005/8/layout/default"/>
    <dgm:cxn modelId="{765102CF-EF05-4305-8E80-19E71B4E2655}" type="presParOf" srcId="{723B81D8-0346-427E-A805-F4A91909BE0E}" destId="{FC024E76-5807-45FE-A06D-46BA97A4CCC8}" srcOrd="3" destOrd="0" presId="urn:microsoft.com/office/officeart/2005/8/layout/default"/>
    <dgm:cxn modelId="{328962C7-5D45-467D-8037-7B78F570CE3D}" type="presParOf" srcId="{723B81D8-0346-427E-A805-F4A91909BE0E}" destId="{6E6D165C-29DC-492C-AE4E-99B1238F8DAD}" srcOrd="4" destOrd="0" presId="urn:microsoft.com/office/officeart/2005/8/layout/default"/>
    <dgm:cxn modelId="{614B1AA3-2ED1-4888-BFCE-63FBC0645B88}" type="presParOf" srcId="{723B81D8-0346-427E-A805-F4A91909BE0E}" destId="{297B1BF4-4184-405C-980A-358109CF25A8}" srcOrd="5" destOrd="0" presId="urn:microsoft.com/office/officeart/2005/8/layout/default"/>
    <dgm:cxn modelId="{50E5DDD6-8DA4-43D4-ACE9-80FB0552CE5A}" type="presParOf" srcId="{723B81D8-0346-427E-A805-F4A91909BE0E}" destId="{97BB1C6F-0037-4D2F-AB73-865BB9F61F8B}" srcOrd="6" destOrd="0" presId="urn:microsoft.com/office/officeart/2005/8/layout/default"/>
    <dgm:cxn modelId="{089DEB61-8F16-4949-B0C2-F0490C570C6A}" type="presParOf" srcId="{723B81D8-0346-427E-A805-F4A91909BE0E}" destId="{7542EB48-E609-428C-AF89-CA3D3EC62FC8}" srcOrd="7" destOrd="0" presId="urn:microsoft.com/office/officeart/2005/8/layout/default"/>
    <dgm:cxn modelId="{6E9F5EAB-2344-44F9-ABDF-E7EA18503FB7}" type="presParOf" srcId="{723B81D8-0346-427E-A805-F4A91909BE0E}" destId="{D9AE6193-16F1-4187-9E51-0F75A993739B}" srcOrd="8" destOrd="0" presId="urn:microsoft.com/office/officeart/2005/8/layout/default"/>
    <dgm:cxn modelId="{636CE785-D780-4853-9DD3-81CF0247F569}" type="presParOf" srcId="{723B81D8-0346-427E-A805-F4A91909BE0E}" destId="{9EDFACF3-AF32-4E77-AE69-99C4CFFAD063}" srcOrd="9" destOrd="0" presId="urn:microsoft.com/office/officeart/2005/8/layout/default"/>
    <dgm:cxn modelId="{72D3A3CB-C97A-4315-9088-F1DB3D85092F}" type="presParOf" srcId="{723B81D8-0346-427E-A805-F4A91909BE0E}" destId="{1D6A5AE5-6CC3-411B-8533-8588BE08D26B}" srcOrd="10" destOrd="0" presId="urn:microsoft.com/office/officeart/2005/8/layout/default"/>
    <dgm:cxn modelId="{01EDEDEC-23A5-4780-8182-BAB6681BA569}" type="presParOf" srcId="{723B81D8-0346-427E-A805-F4A91909BE0E}" destId="{F0458A72-47B0-4CB7-8D54-B0700A73F0B0}" srcOrd="11" destOrd="0" presId="urn:microsoft.com/office/officeart/2005/8/layout/default"/>
    <dgm:cxn modelId="{2739A9B2-4FC0-4343-A80C-F66E41BD6BF6}" type="presParOf" srcId="{723B81D8-0346-427E-A805-F4A91909BE0E}" destId="{625151C8-0385-46EC-B507-9F181285CB31}" srcOrd="12" destOrd="0" presId="urn:microsoft.com/office/officeart/2005/8/layout/default"/>
    <dgm:cxn modelId="{3B77955A-20D9-47DF-A445-DFD77B251E34}" type="presParOf" srcId="{723B81D8-0346-427E-A805-F4A91909BE0E}" destId="{FB886822-EB3F-48F4-AE93-81177C75A22D}" srcOrd="13" destOrd="0" presId="urn:microsoft.com/office/officeart/2005/8/layout/default"/>
    <dgm:cxn modelId="{B8CE2A42-3B5F-4381-A584-1C29C398486C}" type="presParOf" srcId="{723B81D8-0346-427E-A805-F4A91909BE0E}" destId="{B0ECC5EB-FEDD-4AF6-A3D5-FFBF0B6D8F62}" srcOrd="14" destOrd="0" presId="urn:microsoft.com/office/officeart/2005/8/layout/default"/>
    <dgm:cxn modelId="{B2F25DBE-8BE4-43EA-A629-3945C2DB6B62}" type="presParOf" srcId="{723B81D8-0346-427E-A805-F4A91909BE0E}" destId="{79E8132C-0D23-4CC6-89D1-C4860EEBE391}" srcOrd="15" destOrd="0" presId="urn:microsoft.com/office/officeart/2005/8/layout/default"/>
    <dgm:cxn modelId="{D073C6D6-48AA-4561-B66A-A87C5A1D3909}" type="presParOf" srcId="{723B81D8-0346-427E-A805-F4A91909BE0E}" destId="{839977B6-651D-4032-88E5-39DCC00D1B28}" srcOrd="16" destOrd="0" presId="urn:microsoft.com/office/officeart/2005/8/layout/default"/>
    <dgm:cxn modelId="{D178CBB0-E8CF-46B5-822A-2B9DAA6BCE76}" type="presParOf" srcId="{723B81D8-0346-427E-A805-F4A91909BE0E}" destId="{D67F418F-31F4-4B44-A016-2736DB7CBD6E}" srcOrd="17" destOrd="0" presId="urn:microsoft.com/office/officeart/2005/8/layout/default"/>
    <dgm:cxn modelId="{7A55EA34-02B8-4A59-A1A3-DAA34F614006}" type="presParOf" srcId="{723B81D8-0346-427E-A805-F4A91909BE0E}" destId="{4C464C28-458E-4A90-A3EC-90A68CC93326}" srcOrd="18" destOrd="0" presId="urn:microsoft.com/office/officeart/2005/8/layout/default"/>
    <dgm:cxn modelId="{8E4BDA8A-D5A6-4069-B15D-8E076A2FBDF3}" type="presParOf" srcId="{723B81D8-0346-427E-A805-F4A91909BE0E}" destId="{4542953F-0EA0-433C-9A10-282C1E6340C1}" srcOrd="19" destOrd="0" presId="urn:microsoft.com/office/officeart/2005/8/layout/default"/>
    <dgm:cxn modelId="{735819E6-CF8E-437C-B6BD-A95A83032046}" type="presParOf" srcId="{723B81D8-0346-427E-A805-F4A91909BE0E}" destId="{3CEECA0E-3121-4549-981B-C520B04CC7E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B2F5D-F9F8-443F-9F81-1C6BA50657DC}">
      <dsp:nvSpPr>
        <dsp:cNvPr id="0" name=""/>
        <dsp:cNvSpPr/>
      </dsp:nvSpPr>
      <dsp:spPr>
        <a:xfrm flipV="1">
          <a:off x="592928" y="361315"/>
          <a:ext cx="6111036" cy="52932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3E0D3-E0D7-40A7-8B29-017124F1D29E}">
      <dsp:nvSpPr>
        <dsp:cNvPr id="0" name=""/>
        <dsp:cNvSpPr/>
      </dsp:nvSpPr>
      <dsp:spPr>
        <a:xfrm>
          <a:off x="3613739" y="590420"/>
          <a:ext cx="3817232" cy="1390169"/>
        </a:xfrm>
        <a:prstGeom prst="round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1"/>
              </a:solidFill>
            </a:rPr>
            <a:t>Workforce planning</a:t>
          </a:r>
        </a:p>
      </dsp:txBody>
      <dsp:txXfrm>
        <a:off x="3681601" y="658282"/>
        <a:ext cx="3681508" cy="1254445"/>
      </dsp:txXfrm>
    </dsp:sp>
    <dsp:sp modelId="{4F252F2D-B96E-4F3B-AC54-5CF683145302}">
      <dsp:nvSpPr>
        <dsp:cNvPr id="0" name=""/>
        <dsp:cNvSpPr/>
      </dsp:nvSpPr>
      <dsp:spPr>
        <a:xfrm>
          <a:off x="3613739" y="2154361"/>
          <a:ext cx="3817232" cy="1390169"/>
        </a:xfrm>
        <a:prstGeom prst="roundRect">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400" kern="1200" dirty="0">
              <a:solidFill>
                <a:schemeClr val="tx1"/>
              </a:solidFill>
            </a:rPr>
            <a:t>Keeping safe</a:t>
          </a:r>
        </a:p>
      </dsp:txBody>
      <dsp:txXfrm>
        <a:off x="3681601" y="2222223"/>
        <a:ext cx="3681508" cy="1254445"/>
      </dsp:txXfrm>
    </dsp:sp>
    <dsp:sp modelId="{52061860-D8AE-4844-9EA7-9D287CE84DE0}">
      <dsp:nvSpPr>
        <dsp:cNvPr id="0" name=""/>
        <dsp:cNvSpPr/>
      </dsp:nvSpPr>
      <dsp:spPr>
        <a:xfrm>
          <a:off x="3613739" y="3718303"/>
          <a:ext cx="3817232" cy="1390169"/>
        </a:xfrm>
        <a:prstGeom prst="round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400" kern="1200" dirty="0">
              <a:solidFill>
                <a:schemeClr val="tx1"/>
              </a:solidFill>
            </a:rPr>
            <a:t>Being prepared</a:t>
          </a:r>
        </a:p>
        <a:p>
          <a:pPr algn="ctr">
            <a:spcBef>
              <a:spcPct val="0"/>
            </a:spcBef>
            <a:buNone/>
          </a:pPr>
          <a:endParaRPr lang="en-GB" sz="3400" kern="1200" dirty="0">
            <a:solidFill>
              <a:schemeClr val="tx1"/>
            </a:solidFill>
          </a:endParaRPr>
        </a:p>
      </dsp:txBody>
      <dsp:txXfrm>
        <a:off x="3681601" y="3786165"/>
        <a:ext cx="3681508" cy="125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B2F5D-F9F8-443F-9F81-1C6BA50657DC}">
      <dsp:nvSpPr>
        <dsp:cNvPr id="0" name=""/>
        <dsp:cNvSpPr/>
      </dsp:nvSpPr>
      <dsp:spPr>
        <a:xfrm flipV="1">
          <a:off x="583691" y="361315"/>
          <a:ext cx="6111036" cy="52932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3E0D3-E0D7-40A7-8B29-017124F1D29E}">
      <dsp:nvSpPr>
        <dsp:cNvPr id="0" name=""/>
        <dsp:cNvSpPr/>
      </dsp:nvSpPr>
      <dsp:spPr>
        <a:xfrm>
          <a:off x="3586026" y="587840"/>
          <a:ext cx="3854183" cy="4175097"/>
        </a:xfrm>
        <a:prstGeom prst="round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a:solidFill>
                <a:schemeClr val="tx1"/>
              </a:solidFill>
            </a:rPr>
            <a:t>Workforce planning</a:t>
          </a:r>
        </a:p>
      </dsp:txBody>
      <dsp:txXfrm>
        <a:off x="3774172" y="775986"/>
        <a:ext cx="3477891" cy="3798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BFA96-ECF3-4B88-8571-DDB3C22D2E4B}">
      <dsp:nvSpPr>
        <dsp:cNvPr id="0" name=""/>
        <dsp:cNvSpPr/>
      </dsp:nvSpPr>
      <dsp:spPr>
        <a:xfrm>
          <a:off x="831262" y="86391"/>
          <a:ext cx="4638997" cy="4638997"/>
        </a:xfrm>
        <a:prstGeom prst="circularArrow">
          <a:avLst>
            <a:gd name="adj1" fmla="val 4668"/>
            <a:gd name="adj2" fmla="val 272909"/>
            <a:gd name="adj3" fmla="val 12982663"/>
            <a:gd name="adj4" fmla="val 1792855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EB411-0B57-4026-A666-3CE11A964EB6}">
      <dsp:nvSpPr>
        <dsp:cNvPr id="0" name=""/>
        <dsp:cNvSpPr/>
      </dsp:nvSpPr>
      <dsp:spPr>
        <a:xfrm>
          <a:off x="1666149" y="180055"/>
          <a:ext cx="2969223" cy="1484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Having done your thinking (Analyse)</a:t>
          </a:r>
        </a:p>
      </dsp:txBody>
      <dsp:txXfrm>
        <a:off x="1738622" y="252528"/>
        <a:ext cx="2824277" cy="1339665"/>
      </dsp:txXfrm>
    </dsp:sp>
    <dsp:sp modelId="{1D8200D0-DED2-415B-A71E-4EF391B8B278}">
      <dsp:nvSpPr>
        <dsp:cNvPr id="0" name=""/>
        <dsp:cNvSpPr/>
      </dsp:nvSpPr>
      <dsp:spPr>
        <a:xfrm>
          <a:off x="3331857" y="1845763"/>
          <a:ext cx="2969223" cy="1484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Write up your plan and share with others. (Plan)</a:t>
          </a:r>
        </a:p>
      </dsp:txBody>
      <dsp:txXfrm>
        <a:off x="3404330" y="1918236"/>
        <a:ext cx="2824277" cy="1339665"/>
      </dsp:txXfrm>
    </dsp:sp>
    <dsp:sp modelId="{55369C14-E14C-42CE-B075-20643FCC5567}">
      <dsp:nvSpPr>
        <dsp:cNvPr id="0" name=""/>
        <dsp:cNvSpPr/>
      </dsp:nvSpPr>
      <dsp:spPr>
        <a:xfrm>
          <a:off x="1666149" y="3511471"/>
          <a:ext cx="2969223" cy="1484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Get the plan under way (Do)</a:t>
          </a:r>
        </a:p>
      </dsp:txBody>
      <dsp:txXfrm>
        <a:off x="1738622" y="3583944"/>
        <a:ext cx="2824277" cy="1339665"/>
      </dsp:txXfrm>
    </dsp:sp>
    <dsp:sp modelId="{A9278418-7D6A-4A3F-BC25-F48FBED91869}">
      <dsp:nvSpPr>
        <dsp:cNvPr id="0" name=""/>
        <dsp:cNvSpPr/>
      </dsp:nvSpPr>
      <dsp:spPr>
        <a:xfrm>
          <a:off x="441" y="1845763"/>
          <a:ext cx="2969223" cy="1484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Have you done what you planned? (Review)</a:t>
          </a:r>
        </a:p>
      </dsp:txBody>
      <dsp:txXfrm>
        <a:off x="72914" y="1918236"/>
        <a:ext cx="2824277" cy="1339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B2F5D-F9F8-443F-9F81-1C6BA50657DC}">
      <dsp:nvSpPr>
        <dsp:cNvPr id="0" name=""/>
        <dsp:cNvSpPr/>
      </dsp:nvSpPr>
      <dsp:spPr>
        <a:xfrm flipV="1">
          <a:off x="592928" y="361315"/>
          <a:ext cx="6111036" cy="52932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52F2D-B96E-4F3B-AC54-5CF683145302}">
      <dsp:nvSpPr>
        <dsp:cNvPr id="0" name=""/>
        <dsp:cNvSpPr/>
      </dsp:nvSpPr>
      <dsp:spPr>
        <a:xfrm>
          <a:off x="3613739" y="587840"/>
          <a:ext cx="3817232" cy="4175097"/>
        </a:xfrm>
        <a:prstGeom prst="roundRect">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6300" kern="1200" dirty="0">
              <a:solidFill>
                <a:schemeClr val="tx1"/>
              </a:solidFill>
            </a:rPr>
            <a:t>Keeping safe</a:t>
          </a:r>
        </a:p>
      </dsp:txBody>
      <dsp:txXfrm>
        <a:off x="3800081" y="774182"/>
        <a:ext cx="3444548" cy="3802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B2F5D-F9F8-443F-9F81-1C6BA50657DC}">
      <dsp:nvSpPr>
        <dsp:cNvPr id="0" name=""/>
        <dsp:cNvSpPr/>
      </dsp:nvSpPr>
      <dsp:spPr>
        <a:xfrm flipV="1">
          <a:off x="592928" y="361315"/>
          <a:ext cx="6111036" cy="52932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61860-D8AE-4844-9EA7-9D287CE84DE0}">
      <dsp:nvSpPr>
        <dsp:cNvPr id="0" name=""/>
        <dsp:cNvSpPr/>
      </dsp:nvSpPr>
      <dsp:spPr>
        <a:xfrm>
          <a:off x="3613739" y="587840"/>
          <a:ext cx="3817232" cy="4175097"/>
        </a:xfrm>
        <a:prstGeom prst="round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5800" kern="1200" dirty="0">
              <a:solidFill>
                <a:schemeClr val="tx1"/>
              </a:solidFill>
            </a:rPr>
            <a:t>Being prepared</a:t>
          </a:r>
        </a:p>
        <a:p>
          <a:pPr algn="ctr">
            <a:spcBef>
              <a:spcPct val="0"/>
            </a:spcBef>
            <a:buNone/>
          </a:pPr>
          <a:endParaRPr lang="en-GB" sz="5800" kern="1200" dirty="0">
            <a:solidFill>
              <a:schemeClr val="tx1"/>
            </a:solidFill>
          </a:endParaRPr>
        </a:p>
      </dsp:txBody>
      <dsp:txXfrm>
        <a:off x="3800081" y="774182"/>
        <a:ext cx="3444548" cy="3802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3F0F8-BF5C-407E-AE89-044A7B8BFC40}">
      <dsp:nvSpPr>
        <dsp:cNvPr id="0" name=""/>
        <dsp:cNvSpPr/>
      </dsp:nvSpPr>
      <dsp:spPr>
        <a:xfrm>
          <a:off x="744" y="145603"/>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Font typeface="Arial" panose="020B0604020202020204" pitchFamily="34" charset="0"/>
            <a:buNone/>
          </a:pPr>
          <a:r>
            <a:rPr lang="en-GB" sz="3400" kern="1200" dirty="0"/>
            <a:t>Can help alleviate worries </a:t>
          </a:r>
        </a:p>
      </dsp:txBody>
      <dsp:txXfrm>
        <a:off x="744" y="145603"/>
        <a:ext cx="2902148" cy="1741289"/>
      </dsp:txXfrm>
    </dsp:sp>
    <dsp:sp modelId="{2884AA3F-4B3D-4203-A1C1-65CEA047F92E}">
      <dsp:nvSpPr>
        <dsp:cNvPr id="0" name=""/>
        <dsp:cNvSpPr/>
      </dsp:nvSpPr>
      <dsp:spPr>
        <a:xfrm>
          <a:off x="3193107" y="145603"/>
          <a:ext cx="2902148" cy="17412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Usually shared with your PAs</a:t>
          </a:r>
          <a:endParaRPr lang="en-GB" sz="3400" kern="1200" dirty="0"/>
        </a:p>
      </dsp:txBody>
      <dsp:txXfrm>
        <a:off x="3193107" y="145603"/>
        <a:ext cx="2902148" cy="1741289"/>
      </dsp:txXfrm>
    </dsp:sp>
    <dsp:sp modelId="{9826AADB-B746-4F0A-9AF0-83A241A54836}">
      <dsp:nvSpPr>
        <dsp:cNvPr id="0" name=""/>
        <dsp:cNvSpPr/>
      </dsp:nvSpPr>
      <dsp:spPr>
        <a:xfrm>
          <a:off x="744" y="2177107"/>
          <a:ext cx="2902148" cy="17412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Who else needs to know?</a:t>
          </a:r>
          <a:endParaRPr lang="en-GB" sz="3400" kern="1200" dirty="0"/>
        </a:p>
      </dsp:txBody>
      <dsp:txXfrm>
        <a:off x="744" y="2177107"/>
        <a:ext cx="2902148" cy="1741289"/>
      </dsp:txXfrm>
    </dsp:sp>
    <dsp:sp modelId="{B7488DFB-D111-4F1B-9357-D22598C1FA2B}">
      <dsp:nvSpPr>
        <dsp:cNvPr id="0" name=""/>
        <dsp:cNvSpPr/>
      </dsp:nvSpPr>
      <dsp:spPr>
        <a:xfrm>
          <a:off x="3193107" y="2177107"/>
          <a:ext cx="2902148" cy="174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Does the LA/CCG want to know?</a:t>
          </a:r>
          <a:endParaRPr lang="en-GB" sz="3400" kern="1200" dirty="0"/>
        </a:p>
      </dsp:txBody>
      <dsp:txXfrm>
        <a:off x="3193107" y="2177107"/>
        <a:ext cx="2902148" cy="1741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ACF78-1D55-47F7-8ED0-DAC2973375CA}">
      <dsp:nvSpPr>
        <dsp:cNvPr id="0" name=""/>
        <dsp:cNvSpPr/>
      </dsp:nvSpPr>
      <dsp:spPr>
        <a:xfrm>
          <a:off x="2045" y="506282"/>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rial" panose="020B0604020202020204" pitchFamily="34" charset="0"/>
            </a:rPr>
            <a:t>Your PAs</a:t>
          </a:r>
          <a:endParaRPr lang="en-GB" sz="1600" b="1" kern="1200" dirty="0">
            <a:solidFill>
              <a:schemeClr val="bg1"/>
            </a:solidFill>
          </a:endParaRPr>
        </a:p>
      </dsp:txBody>
      <dsp:txXfrm>
        <a:off x="2045" y="506282"/>
        <a:ext cx="1622840" cy="973704"/>
      </dsp:txXfrm>
    </dsp:sp>
    <dsp:sp modelId="{A2A4B544-4D4E-411C-9A60-808CF3900297}">
      <dsp:nvSpPr>
        <dsp:cNvPr id="0" name=""/>
        <dsp:cNvSpPr/>
      </dsp:nvSpPr>
      <dsp:spPr>
        <a:xfrm>
          <a:off x="1787170" y="506282"/>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Arial" panose="020B0604020202020204" pitchFamily="34" charset="0"/>
            </a:rPr>
            <a:t>GP/ Hospital</a:t>
          </a:r>
          <a:endParaRPr lang="en-GB" sz="1600" b="1" kern="1200" dirty="0">
            <a:solidFill>
              <a:schemeClr val="bg1"/>
            </a:solidFill>
            <a:latin typeface="Arial" panose="020B0604020202020204" pitchFamily="34" charset="0"/>
          </a:endParaRPr>
        </a:p>
      </dsp:txBody>
      <dsp:txXfrm>
        <a:off x="1787170" y="506282"/>
        <a:ext cx="1622840" cy="973704"/>
      </dsp:txXfrm>
    </dsp:sp>
    <dsp:sp modelId="{6E6D165C-29DC-492C-AE4E-99B1238F8DAD}">
      <dsp:nvSpPr>
        <dsp:cNvPr id="0" name=""/>
        <dsp:cNvSpPr/>
      </dsp:nvSpPr>
      <dsp:spPr>
        <a:xfrm>
          <a:off x="3572295" y="506282"/>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Arial" panose="020B0604020202020204" pitchFamily="34" charset="0"/>
            </a:rPr>
            <a:t>Family members</a:t>
          </a:r>
          <a:endParaRPr lang="en-GB" sz="1600" b="1" kern="1200" dirty="0">
            <a:solidFill>
              <a:schemeClr val="bg1"/>
            </a:solidFill>
            <a:latin typeface="Arial" panose="020B0604020202020204" pitchFamily="34" charset="0"/>
          </a:endParaRPr>
        </a:p>
      </dsp:txBody>
      <dsp:txXfrm>
        <a:off x="3572295" y="506282"/>
        <a:ext cx="1622840" cy="973704"/>
      </dsp:txXfrm>
    </dsp:sp>
    <dsp:sp modelId="{97BB1C6F-0037-4D2F-AB73-865BB9F61F8B}">
      <dsp:nvSpPr>
        <dsp:cNvPr id="0" name=""/>
        <dsp:cNvSpPr/>
      </dsp:nvSpPr>
      <dsp:spPr>
        <a:xfrm>
          <a:off x="5357419" y="506282"/>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Arial" panose="020B0604020202020204" pitchFamily="34" charset="0"/>
            </a:rPr>
            <a:t>Friends</a:t>
          </a:r>
          <a:endParaRPr lang="en-GB" sz="1600" b="1" kern="1200" dirty="0">
            <a:solidFill>
              <a:schemeClr val="bg1"/>
            </a:solidFill>
            <a:latin typeface="Arial" panose="020B0604020202020204" pitchFamily="34" charset="0"/>
          </a:endParaRPr>
        </a:p>
      </dsp:txBody>
      <dsp:txXfrm>
        <a:off x="5357419" y="506282"/>
        <a:ext cx="1622840" cy="973704"/>
      </dsp:txXfrm>
    </dsp:sp>
    <dsp:sp modelId="{D9AE6193-16F1-4187-9E51-0F75A993739B}">
      <dsp:nvSpPr>
        <dsp:cNvPr id="0" name=""/>
        <dsp:cNvSpPr/>
      </dsp:nvSpPr>
      <dsp:spPr>
        <a:xfrm>
          <a:off x="2045" y="1642271"/>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Arial" panose="020B0604020202020204" pitchFamily="34" charset="0"/>
            </a:rPr>
            <a:t>Neighbours</a:t>
          </a:r>
          <a:endParaRPr lang="en-GB" sz="1600" b="1" kern="1200" dirty="0">
            <a:solidFill>
              <a:schemeClr val="bg1"/>
            </a:solidFill>
            <a:latin typeface="Arial" panose="020B0604020202020204" pitchFamily="34" charset="0"/>
          </a:endParaRPr>
        </a:p>
      </dsp:txBody>
      <dsp:txXfrm>
        <a:off x="2045" y="1642271"/>
        <a:ext cx="1622840" cy="973704"/>
      </dsp:txXfrm>
    </dsp:sp>
    <dsp:sp modelId="{1D6A5AE5-6CC3-411B-8533-8588BE08D26B}">
      <dsp:nvSpPr>
        <dsp:cNvPr id="0" name=""/>
        <dsp:cNvSpPr/>
      </dsp:nvSpPr>
      <dsp:spPr>
        <a:xfrm>
          <a:off x="1787170" y="1642271"/>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Arial" panose="020B0604020202020204" pitchFamily="34" charset="0"/>
            </a:rPr>
            <a:t>Pharmacy</a:t>
          </a:r>
          <a:endParaRPr lang="en-GB" sz="1600" b="1" kern="1200" dirty="0">
            <a:solidFill>
              <a:schemeClr val="bg1"/>
            </a:solidFill>
            <a:latin typeface="Arial" panose="020B0604020202020204" pitchFamily="34" charset="0"/>
          </a:endParaRPr>
        </a:p>
      </dsp:txBody>
      <dsp:txXfrm>
        <a:off x="1787170" y="1642271"/>
        <a:ext cx="1622840" cy="973704"/>
      </dsp:txXfrm>
    </dsp:sp>
    <dsp:sp modelId="{625151C8-0385-46EC-B507-9F181285CB31}">
      <dsp:nvSpPr>
        <dsp:cNvPr id="0" name=""/>
        <dsp:cNvSpPr/>
      </dsp:nvSpPr>
      <dsp:spPr>
        <a:xfrm>
          <a:off x="3572295" y="1642271"/>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rial" panose="020B0604020202020204" pitchFamily="34" charset="0"/>
            </a:rPr>
            <a:t>Religious/ spiritual</a:t>
          </a:r>
        </a:p>
      </dsp:txBody>
      <dsp:txXfrm>
        <a:off x="3572295" y="1642271"/>
        <a:ext cx="1622840" cy="973704"/>
      </dsp:txXfrm>
    </dsp:sp>
    <dsp:sp modelId="{B0ECC5EB-FEDD-4AF6-A3D5-FFBF0B6D8F62}">
      <dsp:nvSpPr>
        <dsp:cNvPr id="0" name=""/>
        <dsp:cNvSpPr/>
      </dsp:nvSpPr>
      <dsp:spPr>
        <a:xfrm>
          <a:off x="5357419" y="1642271"/>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Arial" panose="020B0604020202020204" pitchFamily="34" charset="0"/>
            </a:rPr>
            <a:t>Community groups</a:t>
          </a:r>
          <a:endParaRPr lang="en-GB" sz="1600" b="1" kern="1200" dirty="0">
            <a:solidFill>
              <a:schemeClr val="bg1"/>
            </a:solidFill>
            <a:latin typeface="Arial" panose="020B0604020202020204" pitchFamily="34" charset="0"/>
          </a:endParaRPr>
        </a:p>
      </dsp:txBody>
      <dsp:txXfrm>
        <a:off x="5357419" y="1642271"/>
        <a:ext cx="1622840" cy="973704"/>
      </dsp:txXfrm>
    </dsp:sp>
    <dsp:sp modelId="{839977B6-651D-4032-88E5-39DCC00D1B28}">
      <dsp:nvSpPr>
        <dsp:cNvPr id="0" name=""/>
        <dsp:cNvSpPr/>
      </dsp:nvSpPr>
      <dsp:spPr>
        <a:xfrm>
          <a:off x="894607" y="2778259"/>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rial" panose="020B0604020202020204" pitchFamily="34" charset="0"/>
            </a:rPr>
            <a:t>PPE supplies</a:t>
          </a:r>
        </a:p>
      </dsp:txBody>
      <dsp:txXfrm>
        <a:off x="894607" y="2778259"/>
        <a:ext cx="1622840" cy="973704"/>
      </dsp:txXfrm>
    </dsp:sp>
    <dsp:sp modelId="{4C464C28-458E-4A90-A3EC-90A68CC93326}">
      <dsp:nvSpPr>
        <dsp:cNvPr id="0" name=""/>
        <dsp:cNvSpPr/>
      </dsp:nvSpPr>
      <dsp:spPr>
        <a:xfrm>
          <a:off x="2679732" y="2778259"/>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rial" panose="020B0604020202020204" pitchFamily="34" charset="0"/>
            </a:rPr>
            <a:t>Transport/ taxis</a:t>
          </a:r>
        </a:p>
      </dsp:txBody>
      <dsp:txXfrm>
        <a:off x="2679732" y="2778259"/>
        <a:ext cx="1622840" cy="973704"/>
      </dsp:txXfrm>
    </dsp:sp>
    <dsp:sp modelId="{3CEECA0E-3121-4549-981B-C520B04CC7E0}">
      <dsp:nvSpPr>
        <dsp:cNvPr id="0" name=""/>
        <dsp:cNvSpPr/>
      </dsp:nvSpPr>
      <dsp:spPr>
        <a:xfrm>
          <a:off x="4464857" y="2778259"/>
          <a:ext cx="1622840" cy="973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rial" panose="020B0604020202020204" pitchFamily="34" charset="0"/>
            </a:rPr>
            <a:t>Plumber/ electrician/ </a:t>
          </a:r>
          <a:br>
            <a:rPr lang="en-GB" sz="1600" b="1" kern="1200" dirty="0">
              <a:solidFill>
                <a:schemeClr val="bg1"/>
              </a:solidFill>
              <a:latin typeface="Arial" panose="020B0604020202020204" pitchFamily="34" charset="0"/>
            </a:rPr>
          </a:br>
          <a:r>
            <a:rPr lang="en-GB" sz="1600" b="1" kern="1200" dirty="0">
              <a:solidFill>
                <a:schemeClr val="bg1"/>
              </a:solidFill>
              <a:latin typeface="Arial" panose="020B0604020202020204" pitchFamily="34" charset="0"/>
            </a:rPr>
            <a:t>gas safety</a:t>
          </a:r>
        </a:p>
      </dsp:txBody>
      <dsp:txXfrm>
        <a:off x="4464857" y="2778259"/>
        <a:ext cx="1622840" cy="9737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29/04/2021</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29/04/2021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volunteering.royalvoluntaryservice.org.uk/nhs-volunteer-responders-portal/isolatin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gov.uk/find-coronavirus-support"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MARGARET</a:t>
            </a:r>
          </a:p>
          <a:p>
            <a:endParaRPr lang="en-GB" dirty="0">
              <a:cs typeface="Calibri"/>
            </a:endParaRPr>
          </a:p>
          <a:p>
            <a:r>
              <a:rPr lang="en-GB" dirty="0"/>
              <a:t>**REPEAT the following a couple of times until joining numbers settle down**</a:t>
            </a:r>
            <a:endParaRPr lang="en-US" dirty="0"/>
          </a:p>
          <a:p>
            <a:endParaRPr lang="en-GB" dirty="0"/>
          </a:p>
          <a:p>
            <a:r>
              <a:rPr lang="en-GB" dirty="0"/>
              <a:t>Hello and welcome – we are going to give it a few minutes as we've got people joining the webinar. So we'll be starting shortly. </a:t>
            </a:r>
            <a:endParaRPr lang="en-GB" dirty="0">
              <a:cs typeface="Calibri"/>
            </a:endParaRPr>
          </a:p>
          <a:p>
            <a:endParaRPr lang="en-GB" dirty="0"/>
          </a:p>
          <a:p>
            <a:r>
              <a:rPr lang="en-GB" dirty="0"/>
              <a:t>**When we get started **</a:t>
            </a:r>
          </a:p>
          <a:p>
            <a:endParaRPr lang="en-GB" dirty="0"/>
          </a:p>
          <a:p>
            <a:r>
              <a:rPr lang="en-GB" dirty="0"/>
              <a:t>Hello and welcome to this Skills for Care webinar. Today we are going to be talking about workforce planning, keeping safe, and being prepared, both now, and into the future. </a:t>
            </a:r>
          </a:p>
          <a:p>
            <a:endParaRPr lang="en-GB" dirty="0"/>
          </a:p>
          <a:p>
            <a:r>
              <a:rPr lang="en-GB" dirty="0"/>
              <a:t>This webinar is aimed at:</a:t>
            </a:r>
          </a:p>
          <a:p>
            <a:endParaRPr lang="en-GB" dirty="0"/>
          </a:p>
          <a:p>
            <a:pPr marL="171450" indent="-171450">
              <a:buFont typeface="Arial" panose="020B0604020202020204" pitchFamily="34" charset="0"/>
              <a:buChar char="•"/>
            </a:pPr>
            <a:r>
              <a:rPr lang="en-GB" dirty="0"/>
              <a:t>individual employers – this is people who are directly employing PAs using a direct payment from their local authority, a personal health budget or their own money.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People working as personal assistants and maybe supporting their employer with some aspects of being an employer.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Organisations that support people to employ PAs. </a:t>
            </a:r>
            <a:endParaRPr lang="en-GB" dirty="0">
              <a:cs typeface="Calibri"/>
            </a:endParaRPr>
          </a:p>
          <a:p>
            <a:pPr marL="171450" indent="-171450">
              <a:buFont typeface="Arial" panose="020B0604020202020204" pitchFamily="34" charset="0"/>
              <a:buChar char="•"/>
            </a:pPr>
            <a:endParaRPr lang="en-GB" dirty="0">
              <a:cs typeface="Calibri"/>
            </a:endParaRPr>
          </a:p>
          <a:p>
            <a:r>
              <a:rPr lang="en-GB" dirty="0">
                <a:cs typeface="Calibri"/>
              </a:rPr>
              <a:t>It may also be of interest to social workers and assessment workers.</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188393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Thinking about what your support looks like now, What might it look like in the future? Will you have the right number of PAs with the right skills and knowledge?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you able to plan your rota around who can support you depending on what you are doing on a particular day? Are they the right person to support you then? For example, if you go swimming – does your PAs have any issues with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there any issues, or things that are not working, that you might want to sort out?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Will you need to assess risks to keep not only you safe, but your personal assistants? Do you have a contingency plan to support if things don’t got according to plan?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are you involving your personal assistants to encourage ownership of your plan?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 need to think about Personal budgets and whether they might need to change, how will you go about this? Are there other sources of funding you could access, like Access to Work, to have support if you are working.</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a:p>
        </p:txBody>
      </p:sp>
    </p:spTree>
    <p:extLst>
      <p:ext uri="{BB962C8B-B14F-4D97-AF65-F5344CB8AC3E}">
        <p14:creationId xmlns:p14="http://schemas.microsoft.com/office/powerpoint/2010/main" val="137282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pPr marL="0" indent="0">
              <a:buNone/>
            </a:pPr>
            <a:endParaRPr lang="en-GB" sz="1200" dirty="0">
              <a:solidFill>
                <a:schemeClr val="tx1"/>
              </a:solidFill>
            </a:endParaRPr>
          </a:p>
          <a:p>
            <a:pPr marL="0" indent="0">
              <a:buNone/>
            </a:pPr>
            <a:r>
              <a:rPr lang="en-GB" sz="1200" dirty="0">
                <a:solidFill>
                  <a:schemeClr val="tx1"/>
                </a:solidFill>
              </a:rPr>
              <a:t>Planning your workforce includes recruitment and keeping those personal assistants that you want to.</a:t>
            </a:r>
          </a:p>
          <a:p>
            <a:pPr marL="0" indent="0">
              <a:buNone/>
            </a:pPr>
            <a:endParaRPr lang="en-GB" sz="1200" dirty="0">
              <a:solidFill>
                <a:schemeClr val="tx1"/>
              </a:solidFill>
            </a:endParaRPr>
          </a:p>
          <a:p>
            <a:pPr marL="0" indent="0">
              <a:buNone/>
            </a:pPr>
            <a:r>
              <a:rPr lang="en-GB" sz="1200" dirty="0">
                <a:solidFill>
                  <a:schemeClr val="tx1"/>
                </a:solidFill>
              </a:rPr>
              <a:t>From research we carried out a few years ago about how to recruit and retain your PAs, some of the key messages from employers about the best ways to find and keep good personal assistants are to:</a:t>
            </a:r>
          </a:p>
          <a:p>
            <a:pPr marL="0" indent="0">
              <a:buNone/>
            </a:pPr>
            <a:endParaRPr lang="en-GB" sz="1200" dirty="0">
              <a:solidFill>
                <a:schemeClr val="tx1"/>
              </a:solidFill>
            </a:endParaRPr>
          </a:p>
          <a:p>
            <a:pPr marL="171450" lvl="0" indent="-171450">
              <a:buFont typeface="Arial" panose="020B0604020202020204" pitchFamily="34" charset="0"/>
              <a:buChar char="•"/>
            </a:pPr>
            <a:r>
              <a:rPr lang="en-GB" sz="1200" dirty="0">
                <a:solidFill>
                  <a:schemeClr val="tx1"/>
                </a:solidFill>
              </a:rPr>
              <a:t>employ someone you know, where there's an existing relationship</a:t>
            </a:r>
          </a:p>
          <a:p>
            <a:pPr marL="171450" lvl="0" indent="-171450">
              <a:buFont typeface="Arial" panose="020B0604020202020204" pitchFamily="34" charset="0"/>
              <a:buChar char="•"/>
            </a:pPr>
            <a:r>
              <a:rPr lang="en-GB" sz="1200" dirty="0">
                <a:solidFill>
                  <a:schemeClr val="tx1"/>
                </a:solidFill>
              </a:rPr>
              <a:t>ask for recommendations from other individual employers</a:t>
            </a:r>
          </a:p>
          <a:p>
            <a:pPr marL="171450" lvl="0" indent="-171450">
              <a:buFont typeface="Arial" panose="020B0604020202020204" pitchFamily="34" charset="0"/>
              <a:buChar char="•"/>
            </a:pPr>
            <a:r>
              <a:rPr lang="en-GB" sz="1200" dirty="0">
                <a:solidFill>
                  <a:schemeClr val="tx1"/>
                </a:solidFill>
              </a:rPr>
              <a:t>ask for advice from local support organisations, your local authority or CCG and direct payments support teams, to name a few</a:t>
            </a:r>
          </a:p>
          <a:p>
            <a:pPr marL="171450" lvl="0" indent="-171450">
              <a:buFont typeface="Arial" panose="020B0604020202020204" pitchFamily="34" charset="0"/>
              <a:buChar char="•"/>
            </a:pPr>
            <a:r>
              <a:rPr lang="en-GB" sz="1200" dirty="0">
                <a:solidFill>
                  <a:schemeClr val="tx1"/>
                </a:solidFill>
              </a:rPr>
              <a:t>It’s important be clear about your needs up front, so that any personal assistant has a clear idea about what you will be asking them to do</a:t>
            </a:r>
          </a:p>
          <a:p>
            <a:pPr marL="171450" lvl="0" indent="-171450">
              <a:buFont typeface="Arial" panose="020B0604020202020204" pitchFamily="34" charset="0"/>
              <a:buChar char="•"/>
            </a:pPr>
            <a:r>
              <a:rPr lang="en-GB" sz="1200" dirty="0">
                <a:solidFill>
                  <a:schemeClr val="tx1"/>
                </a:solidFill>
              </a:rPr>
              <a:t>Also need to be seen as a good employer, that you value your PAs and take time to develop them.</a:t>
            </a:r>
          </a:p>
          <a:p>
            <a:endParaRPr lang="en-GB" dirty="0"/>
          </a:p>
          <a:p>
            <a:r>
              <a:rPr lang="en-GB" dirty="0"/>
              <a:t>When recruiting, you may want to think about they type of person you want. Knowledge and skills can be developed.</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a:p>
        </p:txBody>
      </p:sp>
    </p:spTree>
    <p:extLst>
      <p:ext uri="{BB962C8B-B14F-4D97-AF65-F5344CB8AC3E}">
        <p14:creationId xmlns:p14="http://schemas.microsoft.com/office/powerpoint/2010/main" val="342750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b="0" kern="1200" dirty="0">
                <a:solidFill>
                  <a:schemeClr val="tx1"/>
                </a:solidFill>
                <a:effectLst/>
                <a:latin typeface="+mn-lt"/>
                <a:ea typeface="+mn-ea"/>
                <a:cs typeface="+mn-cs"/>
              </a:rPr>
              <a:t>Thinking about, how you know, what your personal assistants need to know now, and in the future – you can do a skills gap analysis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You probably already keep a record of what training your PAs have had, so that you know when they will need refreshers. </a:t>
            </a:r>
          </a:p>
          <a:p>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think about - are there any gaps in how you are supported now, for example, knowledge, skills, values, behaviours and attitudes? What might need to change? You can start to put a plan in place to take you from where you are now to where you want to get to.</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Also thinking about the future, can you predict what changes might be needed? What gaps do you want to make sure you fill? What might need to change? You can think about putting a plan in pace for this as well. </a:t>
            </a: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can begin to complete a skills gap analysis to highlight areas of focus for skills development. You might need other information to help with this, for example staff training records.</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a:p>
        </p:txBody>
      </p:sp>
    </p:spTree>
    <p:extLst>
      <p:ext uri="{BB962C8B-B14F-4D97-AF65-F5344CB8AC3E}">
        <p14:creationId xmlns:p14="http://schemas.microsoft.com/office/powerpoint/2010/main" val="57752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ways that you can support personal assistants with their learning and development by accessing funding and funded training.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are where you can ask for funding directly from Skills for Care – this is individual employer funding where employers can ask for money to pay for training.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also award training grants to disabled people’s user-led organisations who put on programmes of training for personal assistants and employers.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Details are on our website about when these offers are available</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There are other sources of funded training that can be accessed, like the essential training to refresh knowledge and rapid induction to support new PAs when they start working with you. Or local authorities may have funded/low cost training available.</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ran a webinar about learning and development, and you can access the recording on our information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B050"/>
                </a:solidFill>
              </a:rPr>
              <a:t>There are lots of ways in which your personal assistants can learn and develop. The Employing personal assistants toolkit has a booklet about developing and managing your personal assistant and we produced a guide for personal assistants about learning and development, which includes a ‘learning needs template’ and a ‘learning record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B050"/>
              </a:solidFill>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a:p>
        </p:txBody>
      </p:sp>
    </p:spTree>
    <p:extLst>
      <p:ext uri="{BB962C8B-B14F-4D97-AF65-F5344CB8AC3E}">
        <p14:creationId xmlns:p14="http://schemas.microsoft.com/office/powerpoint/2010/main" val="154852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endParaRPr lang="en-GB" dirty="0"/>
          </a:p>
          <a:p>
            <a:r>
              <a:rPr lang="en-GB" dirty="0"/>
              <a:t>When thinking about planning who’s going to be supporting you, it doesn’t have to be done alone. </a:t>
            </a:r>
          </a:p>
          <a:p>
            <a:endParaRPr lang="en-GB" dirty="0"/>
          </a:p>
          <a:p>
            <a:r>
              <a:rPr lang="en-GB" dirty="0"/>
              <a:t>You might want to think about who you like to be involved in your plan.</a:t>
            </a:r>
          </a:p>
          <a:p>
            <a:endParaRPr lang="en-GB" dirty="0"/>
          </a:p>
          <a:p>
            <a:r>
              <a:rPr lang="en-GB" dirty="0"/>
              <a:t>As well as yourself, you may want family, friends your personal assistants, or others involved. Like a social worker, if you have a personal budget, your funder, or a local support organisation.</a:t>
            </a:r>
          </a:p>
          <a:p>
            <a:endParaRPr lang="en-GB" dirty="0"/>
          </a:p>
          <a:p>
            <a:r>
              <a:rPr lang="en-GB" dirty="0"/>
              <a:t>This has all been about the analysing part of the – Analyse – Plan – Do – Review concept.</a:t>
            </a:r>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a:p>
        </p:txBody>
      </p:sp>
    </p:spTree>
    <p:extLst>
      <p:ext uri="{BB962C8B-B14F-4D97-AF65-F5344CB8AC3E}">
        <p14:creationId xmlns:p14="http://schemas.microsoft.com/office/powerpoint/2010/main" val="170025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dirty="0"/>
              <a:t>CAROL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that you have thought through all the areas – you’ve </a:t>
            </a:r>
            <a:r>
              <a:rPr lang="en-GB" sz="1200" b="1" kern="1200" dirty="0">
                <a:solidFill>
                  <a:schemeClr val="tx1"/>
                </a:solidFill>
                <a:effectLst/>
                <a:latin typeface="+mn-lt"/>
                <a:ea typeface="+mn-ea"/>
                <a:cs typeface="+mn-cs"/>
              </a:rPr>
              <a:t>analysed</a:t>
            </a:r>
            <a:r>
              <a:rPr lang="en-GB" sz="1200" kern="1200" dirty="0">
                <a:solidFill>
                  <a:schemeClr val="tx1"/>
                </a:solidFill>
                <a:effectLst/>
                <a:latin typeface="+mn-lt"/>
                <a:ea typeface="+mn-ea"/>
                <a:cs typeface="+mn-cs"/>
              </a:rPr>
              <a:t> them.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second action is to write up your </a:t>
            </a:r>
            <a:r>
              <a:rPr lang="en-GB" sz="1200" b="1" kern="1200" dirty="0">
                <a:solidFill>
                  <a:schemeClr val="tx1"/>
                </a:solidFill>
                <a:effectLst/>
                <a:latin typeface="+mn-lt"/>
                <a:ea typeface="+mn-ea"/>
                <a:cs typeface="+mn-cs"/>
              </a:rPr>
              <a:t>plan and share with others</a:t>
            </a:r>
            <a:r>
              <a:rPr lang="en-GB" sz="1200" kern="1200" dirty="0">
                <a:solidFill>
                  <a:schemeClr val="tx1"/>
                </a:solidFill>
                <a:effectLst/>
                <a:latin typeface="+mn-lt"/>
                <a:ea typeface="+mn-ea"/>
                <a:cs typeface="+mn-cs"/>
              </a:rPr>
              <a:t>. This can be as formal as you want.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plan will include what you need to consider. For example: Do you have the funding in place? Are your proposed plans manageable? Which parts of your support are going to be affected by this plan? Also think about what time-scales do you want to achieve this by?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 will you know that you’ve achieved, what you set out in your plan? Set out things you might be able to measure (if you need or want to), how you are going to keep checking it, when you are going to review your plan (how regularly), and how will you know you achieve it, and how well it has gone?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Record the actions that are needed and who is going to take them. How are you going to do it? What will it cost? When are you going to achieve this by? How will this be communicated?</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stage is about getting the plan underway: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will you coordinate what needs to be done – will you split the tasks up?</a:t>
            </a:r>
          </a:p>
          <a:p>
            <a:r>
              <a:rPr lang="en-GB" sz="1200" kern="1200" dirty="0">
                <a:solidFill>
                  <a:schemeClr val="tx1"/>
                </a:solidFill>
                <a:effectLst/>
                <a:latin typeface="+mn-lt"/>
                <a:ea typeface="+mn-ea"/>
                <a:cs typeface="+mn-cs"/>
              </a:rPr>
              <a:t>Are you reviewing your plan regularly with those you want to be involved and who it might affect? For example will you make it part of your regular reviews/supervision with your personal assistant? Is it on target? Are there any issues? What surprises have emerged? Have any opportunities or barriers arisen that have come out of the review? What are you able to do about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Adjust your plans if needed. Does your monitoring indicate that you need to revise your plan?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next stage is to Review what you have done.</a:t>
            </a:r>
          </a:p>
          <a:p>
            <a:r>
              <a:rPr lang="en-GB" sz="1200" kern="1200" dirty="0">
                <a:solidFill>
                  <a:schemeClr val="tx1"/>
                </a:solidFill>
                <a:effectLst/>
                <a:latin typeface="+mn-lt"/>
                <a:ea typeface="+mn-ea"/>
                <a:cs typeface="+mn-cs"/>
              </a:rPr>
              <a:t>Did the changes you made achieve what you wanted to achieve? </a:t>
            </a:r>
          </a:p>
          <a:p>
            <a:r>
              <a:rPr lang="en-GB" sz="1200" kern="1200" dirty="0">
                <a:solidFill>
                  <a:schemeClr val="tx1"/>
                </a:solidFill>
                <a:effectLst/>
                <a:latin typeface="+mn-lt"/>
                <a:ea typeface="+mn-ea"/>
                <a:cs typeface="+mn-cs"/>
              </a:rPr>
              <a:t>What’s happened as a result of the changes? What's been the impact on you and your team?</a:t>
            </a:r>
          </a:p>
          <a:p>
            <a:r>
              <a:rPr lang="en-GB" sz="1200" kern="1200" dirty="0">
                <a:solidFill>
                  <a:schemeClr val="tx1"/>
                </a:solidFill>
                <a:effectLst/>
                <a:latin typeface="+mn-lt"/>
                <a:ea typeface="+mn-ea"/>
                <a:cs typeface="+mn-cs"/>
              </a:rPr>
              <a:t>What are your achievements? What have you learned and what you would differently, if at all, next 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parts do you need to share with the others you wanted to be involved? Your PAs, family, friends, budget provider for example?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may want to think about whether you’d like to celebrate your successes in planning how you will be supported, so that all involved know about your achievements – maybe others can learn from what you’ve done?</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15</a:t>
            </a:fld>
            <a:endParaRPr lang="en-GB"/>
          </a:p>
        </p:txBody>
      </p:sp>
    </p:spTree>
    <p:extLst>
      <p:ext uri="{BB962C8B-B14F-4D97-AF65-F5344CB8AC3E}">
        <p14:creationId xmlns:p14="http://schemas.microsoft.com/office/powerpoint/2010/main" val="29447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endParaRPr lang="en-GB" dirty="0"/>
          </a:p>
          <a:p>
            <a:r>
              <a:rPr lang="en-GB" dirty="0"/>
              <a:t>Here are some examples of changes in support where planning can help :</a:t>
            </a:r>
          </a:p>
          <a:p>
            <a:endParaRPr lang="en-GB" dirty="0"/>
          </a:p>
          <a:p>
            <a:r>
              <a:rPr lang="en-GB" dirty="0"/>
              <a:t>This first one is where a mum whose adult daughter needed stoma care following surgery. The personal assistant she had didn’t feel confident in this. This was a particular issue when the daughter went swimming which was an important part of her life. The stoma nurse provided training but the personal assistant still didn’t feel able to provide stoma care. So the mum then put in processes to employ an additional sessional personal assistant specifically to provide this support.</a:t>
            </a:r>
          </a:p>
          <a:p>
            <a:endParaRPr lang="en-GB" dirty="0"/>
          </a:p>
          <a:p>
            <a:r>
              <a:rPr lang="en-GB" dirty="0"/>
              <a:t>Here, An employer has received a job offer, but it meant relocating. There would be lots to think about. In preparing for the move, they find out that their PA cannot move with them. They talked to their insurance company and budget provider about redundancy processes to ensure that they did everything properly. Moving may also mean a different direct payment provider, knowing how that is going to be transferred and if there is any meetings or assessments that need to take place, how will they find new PAs to recruit? Working through a scenario, talking with the right people and recording things that need to be done can help. As can making sure you have redundancy cover included in your insurance, for example.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is from a family who employ personal assistants to support their child. As part of their role, they learn Makaton to help encourage him to communicate. Over time as his vocabulary increases, further training will be needed to develop their skills. The parents need to think about putting an ongoing training plan into place, and think about whether will more personal </a:t>
            </a:r>
            <a:r>
              <a:rPr lang="en-GB" dirty="0" err="1"/>
              <a:t>assistats</a:t>
            </a:r>
            <a:r>
              <a:rPr lang="en-GB" dirty="0"/>
              <a:t> need to be recruited over time, how will they incorporate this skill need into their recruitment?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a:p>
        </p:txBody>
      </p:sp>
    </p:spTree>
    <p:extLst>
      <p:ext uri="{BB962C8B-B14F-4D97-AF65-F5344CB8AC3E}">
        <p14:creationId xmlns:p14="http://schemas.microsoft.com/office/powerpoint/2010/main" val="9035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you booked on this webinar we asked if there were any tools that you used to plan your support, for example rotas – our aim was to share what others have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was clear that people use different ways to do this, and that very much depends on what you feel comfortable using, but here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Calendars in outlook,  it auto emails personal assistants their shifts and appears in their work calendar.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Some use spreadsheets as it works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Google sheets for the rotas.  One said, “what I like is that I can give all PAs access to look at it &amp; myself &amp; the lead PA access to edit”.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are lots of tools available, some free some priced. We are not endorsing the following but here are some examples: 247 grid, or Find my shift – which has a free option for up to 5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 now going to hand you over to my colleague Margaret who is going to talk about keeping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a:p>
        </p:txBody>
      </p:sp>
    </p:spTree>
    <p:extLst>
      <p:ext uri="{BB962C8B-B14F-4D97-AF65-F5344CB8AC3E}">
        <p14:creationId xmlns:p14="http://schemas.microsoft.com/office/powerpoint/2010/main" val="324756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Thank you Carol</a:t>
            </a:r>
          </a:p>
          <a:p>
            <a:endParaRPr lang="en-GB" dirty="0"/>
          </a:p>
          <a:p>
            <a:r>
              <a:rPr lang="en-GB" dirty="0"/>
              <a:t>As key feature around planning and managing your workforce is about keeping you and your personal assistants safe. Let’s start by looking at the responsibilities held by both the employer and also the personal assistant. </a:t>
            </a:r>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a:p>
        </p:txBody>
      </p:sp>
    </p:spTree>
    <p:extLst>
      <p:ext uri="{BB962C8B-B14F-4D97-AF65-F5344CB8AC3E}">
        <p14:creationId xmlns:p14="http://schemas.microsoft.com/office/powerpoint/2010/main" val="89258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Let’s start by looking at health and safety responsibilities.</a:t>
            </a:r>
          </a:p>
          <a:p>
            <a:endParaRPr lang="en-GB" dirty="0"/>
          </a:p>
          <a:p>
            <a:r>
              <a:rPr lang="en-GB" dirty="0"/>
              <a:t>As an employer, you need work in line with health and safety legislation to keep yourself and your PAs safe. We will add links to websites that can help.</a:t>
            </a:r>
          </a:p>
          <a:p>
            <a:endParaRPr lang="en-GB" dirty="0"/>
          </a:p>
          <a:p>
            <a:r>
              <a:rPr lang="en-GB" dirty="0"/>
              <a:t>As an employer, you have responsibility for the health and safety of your personal assistants, but personal assistants as employees have responsibility for their own health and safety. </a:t>
            </a:r>
          </a:p>
          <a:p>
            <a:endParaRPr lang="en-GB" dirty="0"/>
          </a:p>
          <a:p>
            <a:r>
              <a:rPr lang="en-GB" dirty="0"/>
              <a:t>They need to know how to support you safely</a:t>
            </a:r>
          </a:p>
          <a:p>
            <a:endParaRPr lang="en-GB" dirty="0"/>
          </a:p>
          <a:p>
            <a:r>
              <a:rPr lang="en-GB" dirty="0"/>
              <a:t>These help keep everyone safe. </a:t>
            </a:r>
          </a:p>
          <a:p>
            <a:endParaRPr lang="en-GB" dirty="0"/>
          </a:p>
          <a:p>
            <a:pPr marL="0" indent="0">
              <a:buNone/>
            </a:pPr>
            <a:r>
              <a:rPr lang="en-GB" dirty="0"/>
              <a:t>Therefore its important to have some tools to help in terms of keeping people safe. Assessing and managing risk is an important element in keeping everyone safe.</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a:p>
        </p:txBody>
      </p:sp>
    </p:spTree>
    <p:extLst>
      <p:ext uri="{BB962C8B-B14F-4D97-AF65-F5344CB8AC3E}">
        <p14:creationId xmlns:p14="http://schemas.microsoft.com/office/powerpoint/2010/main" val="355826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MARGARET</a:t>
            </a:r>
          </a:p>
          <a:p>
            <a:endParaRPr lang="en-GB" dirty="0"/>
          </a:p>
          <a:p>
            <a:r>
              <a:rPr lang="en-GB" dirty="0"/>
              <a:t>Let me explain how the webinar will run…</a:t>
            </a:r>
            <a:endParaRPr lang="en-GB" dirty="0">
              <a:cs typeface="Calibri"/>
            </a:endParaRPr>
          </a:p>
          <a:p>
            <a:endParaRPr lang="en-GB" dirty="0"/>
          </a:p>
          <a:p>
            <a:r>
              <a:rPr lang="en-GB" dirty="0"/>
              <a:t>This webinar is being recorded and will be made available afterwards, so that you can view it again and also that others can access it. </a:t>
            </a:r>
          </a:p>
          <a:p>
            <a:endParaRPr lang="en-GB" dirty="0"/>
          </a:p>
          <a:p>
            <a:r>
              <a:rPr lang="en-GB" dirty="0"/>
              <a:t>All attendees are on mute. You will be able to hear us, but we can’t hear you.</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recall that at the time of registering for this webinar, we asked you some questions, and if you had any questions to raise. We will answer as many as possible in the time provided at the end.  If we can’t answer your question today we will come back to you afterwards. We will also put together a list of questions and answers, and these will be available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may be questions that come up during the session which we will check, and we can add to the list of questions and answers, and these will be available later.</a:t>
            </a:r>
          </a:p>
          <a:p>
            <a:endParaRPr lang="en-GB" dirty="0"/>
          </a:p>
          <a:p>
            <a:r>
              <a:rPr lang="en-GB" dirty="0"/>
              <a:t>The slides will also be made available, as will the links to the resources mentioned during this webinar.</a:t>
            </a:r>
          </a:p>
          <a:p>
            <a:endParaRPr lang="en-GB" dirty="0"/>
          </a:p>
          <a:p>
            <a:r>
              <a:rPr lang="en-GB" dirty="0"/>
              <a:t>We know that your time is precious and so we’ve allocated one hour to this webinar.</a:t>
            </a:r>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2727935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 lets think about why we would assess and manage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actually do it all the time! Assessing and managing risk is about making sure you can live the fullest life possible with the least restrictions placed on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This can cover many areas, such as living safely in your own home-we all want to feel safe in our own homes.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also want to feel safe when we go outside of our homes.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It’s also about being safe when doing the things we enjoy, and also about trying new things in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Its also about keeping your personal assistants and those who support you, and in turn they keep you safe.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 bear in mind, we manage risk all the time- if you ask your personal assistant to clean up water spilled on the floor in the kitchen, you have reduced the risk of injury. </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20</a:t>
            </a:fld>
            <a:endParaRPr lang="en-GB"/>
          </a:p>
        </p:txBody>
      </p:sp>
    </p:spTree>
    <p:extLst>
      <p:ext uri="{BB962C8B-B14F-4D97-AF65-F5344CB8AC3E}">
        <p14:creationId xmlns:p14="http://schemas.microsoft.com/office/powerpoint/2010/main" val="3357732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So how do hazards and risk work.</a:t>
            </a:r>
          </a:p>
          <a:p>
            <a:endParaRPr lang="en-GB" dirty="0"/>
          </a:p>
          <a:p>
            <a:r>
              <a:rPr lang="en-GB" dirty="0"/>
              <a:t>The HAZARD is the thing that can cause injury or illness. </a:t>
            </a:r>
          </a:p>
          <a:p>
            <a:r>
              <a:rPr lang="en-GB" dirty="0"/>
              <a:t>Consider the LIKLIHOOD of harm happening- to who, and how seriously.</a:t>
            </a:r>
          </a:p>
          <a:p>
            <a:endParaRPr lang="en-GB" dirty="0"/>
          </a:p>
          <a:p>
            <a:r>
              <a:rPr lang="en-GB" dirty="0"/>
              <a:t>When you multiply these, you can reach a decision about a level of risk- a low risk because the harm is minimal and it may never happen, a medium risk is where it might happen and person moderately harmed, or a high risk where its most likely going to happen and the consequences could be very severe. </a:t>
            </a:r>
          </a:p>
        </p:txBody>
      </p:sp>
      <p:sp>
        <p:nvSpPr>
          <p:cNvPr id="4" name="Slide Number Placeholder 3"/>
          <p:cNvSpPr>
            <a:spLocks noGrp="1"/>
          </p:cNvSpPr>
          <p:nvPr>
            <p:ph type="sldNum" sz="quarter" idx="5"/>
          </p:nvPr>
        </p:nvSpPr>
        <p:spPr/>
        <p:txBody>
          <a:bodyPr/>
          <a:lstStyle/>
          <a:p>
            <a:fld id="{A5EB467E-689E-4776-8297-2FB7C7A995D4}" type="slidenum">
              <a:rPr lang="en-GB" smtClean="0"/>
              <a:t>21</a:t>
            </a:fld>
            <a:endParaRPr lang="en-GB"/>
          </a:p>
        </p:txBody>
      </p:sp>
    </p:spTree>
    <p:extLst>
      <p:ext uri="{BB962C8B-B14F-4D97-AF65-F5344CB8AC3E}">
        <p14:creationId xmlns:p14="http://schemas.microsoft.com/office/powerpoint/2010/main" val="117641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Here's an example of a high level risk.</a:t>
            </a:r>
          </a:p>
          <a:p>
            <a:endParaRPr lang="en-GB" dirty="0"/>
          </a:p>
          <a:p>
            <a:r>
              <a:rPr lang="en-GB" dirty="0"/>
              <a:t>The Hazard which could cause illness or injury is about moving people-for example, someone transferring from their chair to the loo and back again.</a:t>
            </a:r>
          </a:p>
          <a:p>
            <a:endParaRPr lang="en-GB" dirty="0"/>
          </a:p>
          <a:p>
            <a:r>
              <a:rPr lang="en-GB" dirty="0"/>
              <a:t>If that was done incorrectly, without the right equipment, and was done often, there's a chance of serious injury to one or both people. </a:t>
            </a:r>
          </a:p>
        </p:txBody>
      </p:sp>
      <p:sp>
        <p:nvSpPr>
          <p:cNvPr id="4" name="Slide Number Placeholder 3"/>
          <p:cNvSpPr>
            <a:spLocks noGrp="1"/>
          </p:cNvSpPr>
          <p:nvPr>
            <p:ph type="sldNum" sz="quarter" idx="5"/>
          </p:nvPr>
        </p:nvSpPr>
        <p:spPr/>
        <p:txBody>
          <a:bodyPr/>
          <a:lstStyle/>
          <a:p>
            <a:fld id="{A5EB467E-689E-4776-8297-2FB7C7A995D4}" type="slidenum">
              <a:rPr lang="en-GB" smtClean="0"/>
              <a:t>22</a:t>
            </a:fld>
            <a:endParaRPr lang="en-GB"/>
          </a:p>
        </p:txBody>
      </p:sp>
    </p:spTree>
    <p:extLst>
      <p:ext uri="{BB962C8B-B14F-4D97-AF65-F5344CB8AC3E}">
        <p14:creationId xmlns:p14="http://schemas.microsoft.com/office/powerpoint/2010/main" val="921613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Lets look at this example again- the Hazard which could cause illness or injury is still the same-its where someone is transferring from their chair to the loo and back again.</a:t>
            </a:r>
          </a:p>
          <a:p>
            <a:endParaRPr lang="en-GB" dirty="0"/>
          </a:p>
          <a:p>
            <a:r>
              <a:rPr lang="en-GB" dirty="0"/>
              <a:t>In this case, you cant remove the hazard- the person does need to move. But you can reduce the likelihood of harm by putting in place measures like training for the personal assistant, assess them to make sure they know what they are doing, get equipment if that would be appropriate, they know how to use the equipment, making sure the equipment is available each time, that its serviced. These all reduce the level of risk.</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23</a:t>
            </a:fld>
            <a:endParaRPr lang="en-GB"/>
          </a:p>
        </p:txBody>
      </p:sp>
    </p:spTree>
    <p:extLst>
      <p:ext uri="{BB962C8B-B14F-4D97-AF65-F5344CB8AC3E}">
        <p14:creationId xmlns:p14="http://schemas.microsoft.com/office/powerpoint/2010/main" val="1431300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areas to consider in identifying hazards and the likelihood of harm. </a:t>
            </a:r>
          </a:p>
          <a:p>
            <a:endParaRPr lang="en-GB" dirty="0"/>
          </a:p>
          <a:p>
            <a:r>
              <a:rPr lang="en-GB" dirty="0"/>
              <a:t>You can think about where you live, and hazards in the home</a:t>
            </a:r>
          </a:p>
          <a:p>
            <a:endParaRPr lang="en-GB" dirty="0"/>
          </a:p>
          <a:p>
            <a:r>
              <a:rPr lang="en-GB" dirty="0"/>
              <a:t>Also consider the external environment, as you have less control over this. </a:t>
            </a:r>
          </a:p>
          <a:p>
            <a:endParaRPr lang="en-GB" dirty="0"/>
          </a:p>
          <a:p>
            <a:r>
              <a:rPr lang="en-GB" dirty="0"/>
              <a:t>Also thinking about your self- what risks might there be for your care and support? </a:t>
            </a:r>
          </a:p>
          <a:p>
            <a:endParaRPr lang="en-GB" dirty="0"/>
          </a:p>
          <a:p>
            <a:r>
              <a:rPr lang="en-GB" dirty="0"/>
              <a:t>Also thinking about your personal assistants and supporters- are there any issues you need to know about which can affect their work, and what can be done to make sure they are safe while supporting you? </a:t>
            </a:r>
          </a:p>
          <a:p>
            <a:endParaRPr lang="en-GB" dirty="0"/>
          </a:p>
          <a:p>
            <a:r>
              <a:rPr lang="en-GB" dirty="0"/>
              <a:t>This list isn’t exhaustive, there may be other things that you can think of for your personal situation. </a:t>
            </a:r>
          </a:p>
          <a:p>
            <a:endParaRPr lang="en-GB" dirty="0"/>
          </a:p>
          <a:p>
            <a:r>
              <a:rPr lang="en-GB" dirty="0"/>
              <a:t>As mentioned earlier, assessing risk and managing risk are things we do all the time, often without even thinking about it. </a:t>
            </a:r>
          </a:p>
        </p:txBody>
      </p:sp>
      <p:sp>
        <p:nvSpPr>
          <p:cNvPr id="4" name="Slide Number Placeholder 3"/>
          <p:cNvSpPr>
            <a:spLocks noGrp="1"/>
          </p:cNvSpPr>
          <p:nvPr>
            <p:ph type="sldNum" sz="quarter" idx="5"/>
          </p:nvPr>
        </p:nvSpPr>
        <p:spPr/>
        <p:txBody>
          <a:bodyPr/>
          <a:lstStyle/>
          <a:p>
            <a:fld id="{A5EB467E-689E-4776-8297-2FB7C7A995D4}" type="slidenum">
              <a:rPr lang="en-GB" smtClean="0"/>
              <a:t>24</a:t>
            </a:fld>
            <a:endParaRPr lang="en-GB"/>
          </a:p>
        </p:txBody>
      </p:sp>
    </p:spTree>
    <p:extLst>
      <p:ext uri="{BB962C8B-B14F-4D97-AF65-F5344CB8AC3E}">
        <p14:creationId xmlns:p14="http://schemas.microsoft.com/office/powerpoint/2010/main" val="206085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tools you can use to help think about hazards. Sorry the picture may be small on your screen. </a:t>
            </a:r>
          </a:p>
          <a:p>
            <a:endParaRPr lang="en-GB" dirty="0"/>
          </a:p>
          <a:p>
            <a:r>
              <a:rPr lang="en-GB" dirty="0"/>
              <a:t>This drawing helps highlight hazards in the bathroom. You and your personal assistants may deal with hazards in the bathroom on a daily basis, and don’t even realise you are doing it.</a:t>
            </a:r>
          </a:p>
          <a:p>
            <a:endParaRPr lang="en-GB" dirty="0"/>
          </a:p>
          <a:p>
            <a:r>
              <a:rPr lang="en-GB" dirty="0"/>
              <a:t>This exercise is quite simple, but you can use it to help personal assistants identify hazards. It’s a good exercise to do with your personal assistants, as it’s important that everyone has a shared knowledge of what is safe and what isn’t. Don’t expect people to use “common sense”. We all have different standards, but while personal assistants are supporting you, they need to respect that they are working in </a:t>
            </a:r>
            <a:r>
              <a:rPr lang="en-GB" u="sng" dirty="0"/>
              <a:t>your</a:t>
            </a:r>
            <a:r>
              <a:rPr lang="en-GB" dirty="0"/>
              <a:t> home and that everyone needs to keep safe.</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25</a:t>
            </a:fld>
            <a:endParaRPr lang="en-GB"/>
          </a:p>
        </p:txBody>
      </p:sp>
    </p:spTree>
    <p:extLst>
      <p:ext uri="{BB962C8B-B14F-4D97-AF65-F5344CB8AC3E}">
        <p14:creationId xmlns:p14="http://schemas.microsoft.com/office/powerpoint/2010/main" val="577956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Similarly, you can use pictures of other rooms- again, sorry if these are small on your device.</a:t>
            </a:r>
          </a:p>
          <a:p>
            <a:endParaRPr lang="en-GB" dirty="0"/>
          </a:p>
          <a:p>
            <a:r>
              <a:rPr lang="en-GB" dirty="0"/>
              <a:t>These show the kitchen and the living room. Again, you can use these as an opportunity to identify hazards, and you can widen this to include other spaces in and around your home.</a:t>
            </a:r>
          </a:p>
        </p:txBody>
      </p:sp>
      <p:sp>
        <p:nvSpPr>
          <p:cNvPr id="4" name="Slide Number Placeholder 3"/>
          <p:cNvSpPr>
            <a:spLocks noGrp="1"/>
          </p:cNvSpPr>
          <p:nvPr>
            <p:ph type="sldNum" sz="quarter" idx="5"/>
          </p:nvPr>
        </p:nvSpPr>
        <p:spPr/>
        <p:txBody>
          <a:bodyPr/>
          <a:lstStyle/>
          <a:p>
            <a:fld id="{A5EB467E-689E-4776-8297-2FB7C7A995D4}" type="slidenum">
              <a:rPr lang="en-GB" smtClean="0"/>
              <a:t>26</a:t>
            </a:fld>
            <a:endParaRPr lang="en-GB"/>
          </a:p>
        </p:txBody>
      </p:sp>
    </p:spTree>
    <p:extLst>
      <p:ext uri="{BB962C8B-B14F-4D97-AF65-F5344CB8AC3E}">
        <p14:creationId xmlns:p14="http://schemas.microsoft.com/office/powerpoint/2010/main" val="105269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stopping to think about hazards and the likelihood that something detrimental could happen, means you’re being pro-active in dealing with risk.</a:t>
            </a:r>
          </a:p>
          <a:p>
            <a:endParaRPr lang="en-GB" dirty="0"/>
          </a:p>
          <a:p>
            <a:r>
              <a:rPr lang="en-GB" dirty="0"/>
              <a:t>The Health &amp; Safety Executive have suggested the main steps in assessing risk and managing risk, and you can apply these to any situation.</a:t>
            </a:r>
          </a:p>
          <a:p>
            <a:endParaRPr lang="en-GB" dirty="0"/>
          </a:p>
          <a:p>
            <a:r>
              <a:rPr lang="en-GB" dirty="0"/>
              <a:t>It’s good to write up your risk assessment, so there's a shared understanding between you and those who support you.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27</a:t>
            </a:fld>
            <a:endParaRPr lang="en-GB"/>
          </a:p>
        </p:txBody>
      </p:sp>
    </p:spTree>
    <p:extLst>
      <p:ext uri="{BB962C8B-B14F-4D97-AF65-F5344CB8AC3E}">
        <p14:creationId xmlns:p14="http://schemas.microsoft.com/office/powerpoint/2010/main" val="74956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template available on the Skills for Care website which you can use. Alternatively your local support organisation may have a template, or your insurance company may have one.</a:t>
            </a:r>
          </a:p>
        </p:txBody>
      </p:sp>
      <p:sp>
        <p:nvSpPr>
          <p:cNvPr id="4" name="Slide Number Placeholder 3"/>
          <p:cNvSpPr>
            <a:spLocks noGrp="1"/>
          </p:cNvSpPr>
          <p:nvPr>
            <p:ph type="sldNum" sz="quarter" idx="5"/>
          </p:nvPr>
        </p:nvSpPr>
        <p:spPr/>
        <p:txBody>
          <a:bodyPr/>
          <a:lstStyle/>
          <a:p>
            <a:fld id="{A5EB467E-689E-4776-8297-2FB7C7A995D4}" type="slidenum">
              <a:rPr lang="en-GB" smtClean="0"/>
              <a:t>28</a:t>
            </a:fld>
            <a:endParaRPr lang="en-GB"/>
          </a:p>
        </p:txBody>
      </p:sp>
    </p:spTree>
    <p:extLst>
      <p:ext uri="{BB962C8B-B14F-4D97-AF65-F5344CB8AC3E}">
        <p14:creationId xmlns:p14="http://schemas.microsoft.com/office/powerpoint/2010/main" val="429236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So far, we have been looking at being pro-active, trying to identify hazards and the likelihood of harm in advance of anything going wrong.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But hazards can crop up at anytime, so both you and your </a:t>
            </a:r>
            <a:r>
              <a:rPr lang="en-GB" dirty="0"/>
              <a:t>personal assistants</a:t>
            </a:r>
            <a:r>
              <a:rPr lang="en-US" sz="1200" b="0" kern="1200" dirty="0">
                <a:solidFill>
                  <a:schemeClr val="tx1"/>
                </a:solidFill>
                <a:effectLst/>
                <a:latin typeface="+mn-lt"/>
                <a:ea typeface="+mn-ea"/>
                <a:cs typeface="+mn-cs"/>
              </a:rPr>
              <a:t> need to undertake risk assessments on the spot, in reaction to a situation that you haven’t thought of before.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Where a new risk is presented,</a:t>
            </a:r>
            <a:r>
              <a:rPr lang="en-GB" sz="1200" b="0" kern="1200" dirty="0">
                <a:solidFill>
                  <a:schemeClr val="tx1"/>
                </a:solidFill>
                <a:effectLst/>
                <a:latin typeface="+mn-lt"/>
                <a:ea typeface="+mn-ea"/>
                <a:cs typeface="+mn-cs"/>
              </a:rPr>
              <a:t> there</a:t>
            </a:r>
            <a:r>
              <a:rPr lang="en-US" sz="1200" b="0" kern="1200" dirty="0">
                <a:solidFill>
                  <a:schemeClr val="tx1"/>
                </a:solidFill>
                <a:effectLst/>
                <a:latin typeface="+mn-lt"/>
                <a:ea typeface="+mn-ea"/>
                <a:cs typeface="+mn-cs"/>
              </a:rPr>
              <a:t> may not be a lot of time to think, and you may not have anyone else to discuss it with at the time. And you won't have a risk assessment form with you!</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You will have to assess the risk, and take appropriate steps to either avoid the hazard or to reduce the likelihood of harm.  </a:t>
            </a:r>
            <a:endParaRPr lang="en-GB" sz="1200" kern="1200" dirty="0">
              <a:solidFill>
                <a:schemeClr val="tx1"/>
              </a:solidFill>
              <a:effectLst/>
              <a:latin typeface="+mn-lt"/>
              <a:ea typeface="+mn-ea"/>
              <a:cs typeface="+mn-cs"/>
            </a:endParaRPr>
          </a:p>
          <a:p>
            <a:endParaRPr lang="en-GB" dirty="0"/>
          </a:p>
          <a:p>
            <a:r>
              <a:rPr lang="en-GB" dirty="0"/>
              <a:t>When you have had to do risk assessments on the spot, you can take any findings from these and add them to your pro-active risk assessment. </a:t>
            </a:r>
          </a:p>
        </p:txBody>
      </p:sp>
      <p:sp>
        <p:nvSpPr>
          <p:cNvPr id="4" name="Slide Number Placeholder 3"/>
          <p:cNvSpPr>
            <a:spLocks noGrp="1"/>
          </p:cNvSpPr>
          <p:nvPr>
            <p:ph type="sldNum" sz="quarter" idx="5"/>
          </p:nvPr>
        </p:nvSpPr>
        <p:spPr/>
        <p:txBody>
          <a:bodyPr/>
          <a:lstStyle/>
          <a:p>
            <a:fld id="{A5EB467E-689E-4776-8297-2FB7C7A995D4}" type="slidenum">
              <a:rPr lang="en-GB" smtClean="0"/>
              <a:t>29</a:t>
            </a:fld>
            <a:endParaRPr lang="en-GB"/>
          </a:p>
        </p:txBody>
      </p:sp>
    </p:spTree>
    <p:extLst>
      <p:ext uri="{BB962C8B-B14F-4D97-AF65-F5344CB8AC3E}">
        <p14:creationId xmlns:p14="http://schemas.microsoft.com/office/powerpoint/2010/main" val="201113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MARGARET</a:t>
            </a:r>
          </a:p>
          <a:p>
            <a:endParaRPr lang="en-GB" dirty="0"/>
          </a:p>
          <a:p>
            <a:r>
              <a:rPr lang="en-GB" sz="1200" kern="1200" dirty="0">
                <a:solidFill>
                  <a:schemeClr val="tx1"/>
                </a:solidFill>
                <a:effectLst/>
                <a:latin typeface="+mn-lt"/>
                <a:ea typeface="+mn-ea"/>
                <a:cs typeface="+mn-cs"/>
              </a:rPr>
              <a:t>For people getting used to working with ZOOM – here are some tips to help us have the best experience.</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best use of Zoom, we recommend:</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exiting full screen mode - click on ‘view options’ at the top of the screen and then ‘exit full screen’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setting gallery view rather than speaker view (top right of screen).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the Q&amp;A panel – click Q&amp;A in the bottom toolbar. Feel free to submit questions and/or comments in the Q&amp;A panel as the webinar is taking place.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chat function is not to be used EXCEPT if you are having technical problems in which case message the panellists and someone will be able to help you.</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All participants are muted, please use the Q&amp;A panel to interact.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Live transcription. We have the live transcription function turned on today for anyone who may need it. If you wish to hide the subtitles, you can do so by clicking on the live transcript button on the toolbar and selecting ‘hide subtitles’. You can also resize the subtitles here.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your connection drops – wait  - as Zoom will try auto-connect.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We’ll be using the polls function during the session today, there may be some people without this functionality but it’s not an essential part of the webinar so don’t worry if you can’t access this.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Don’t worry we are all learning and at different stages – we’ll give clear guidelines as we go along.</a:t>
            </a:r>
          </a:p>
          <a:p>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251366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Because you can’t predict these risks, both </a:t>
            </a:r>
            <a:r>
              <a:rPr lang="en-GB" sz="1200" kern="1200" dirty="0">
                <a:solidFill>
                  <a:schemeClr val="tx1"/>
                </a:solidFill>
                <a:effectLst/>
                <a:latin typeface="+mn-lt"/>
                <a:ea typeface="+mn-ea"/>
                <a:cs typeface="+mn-cs"/>
              </a:rPr>
              <a:t>you and your </a:t>
            </a:r>
            <a:r>
              <a:rPr lang="en-GB" dirty="0"/>
              <a:t>personal assistants</a:t>
            </a:r>
            <a:r>
              <a:rPr lang="en-GB" sz="1200" kern="1200" dirty="0">
                <a:solidFill>
                  <a:schemeClr val="tx1"/>
                </a:solidFill>
                <a:effectLst/>
                <a:latin typeface="+mn-lt"/>
                <a:ea typeface="+mn-ea"/>
                <a:cs typeface="+mn-cs"/>
              </a:rPr>
              <a:t> can practice doing on the spot risk assessments. </a:t>
            </a:r>
          </a:p>
          <a:p>
            <a:pPr marL="285750" lvl="0" indent="-285750">
              <a:buFont typeface="+mj-lt"/>
              <a:buAutoNum type="arabicPeriod"/>
            </a:pPr>
            <a:r>
              <a:rPr lang="en-GB" dirty="0"/>
              <a:t>So you think about everyday scenarios and practice possible reactions. </a:t>
            </a:r>
          </a:p>
          <a:p>
            <a:pPr marL="285750" lvl="0" indent="-285750">
              <a:buFont typeface="+mj-lt"/>
              <a:buAutoNum type="arabicPeriod"/>
            </a:pPr>
            <a:r>
              <a:rPr lang="en-GB" sz="1200" dirty="0"/>
              <a:t>You can practice taking a moment to step back and assess a situation rationally before proceeding. Its very easy to panic!</a:t>
            </a:r>
          </a:p>
          <a:p>
            <a:pPr marL="285750" lvl="0" indent="-285750">
              <a:buFont typeface="+mj-lt"/>
              <a:buAutoNum type="arabicPeriod"/>
            </a:pPr>
            <a:r>
              <a:rPr lang="en-GB" sz="1200" dirty="0"/>
              <a:t>You can practice thinking through the risk: how can you remove the hazard or reduce the likelihood of harm.</a:t>
            </a:r>
          </a:p>
          <a:p>
            <a:pPr marL="285750" lvl="0" indent="-285750">
              <a:buFont typeface="+mj-lt"/>
              <a:buAutoNum type="arabicPeriod"/>
            </a:pPr>
            <a:r>
              <a:rPr lang="en-GB" sz="1200" dirty="0"/>
              <a:t>The final point is about investing time with your </a:t>
            </a:r>
            <a:r>
              <a:rPr lang="en-GB" dirty="0"/>
              <a:t>personal assistants</a:t>
            </a:r>
            <a:r>
              <a:rPr lang="en-GB" sz="1200" dirty="0"/>
              <a:t>. By training your </a:t>
            </a:r>
            <a:r>
              <a:rPr lang="en-GB" dirty="0"/>
              <a:t>personal assistants</a:t>
            </a:r>
            <a:r>
              <a:rPr lang="en-GB" sz="1200" dirty="0"/>
              <a:t>, it ensures that they have the backing to respond to on the spot hazards effectively. </a:t>
            </a:r>
            <a:endParaRPr lang="en-GB" dirty="0"/>
          </a:p>
          <a:p>
            <a:endParaRPr lang="en-GB" dirty="0"/>
          </a:p>
          <a:p>
            <a:r>
              <a:rPr lang="en-GB" dirty="0"/>
              <a:t> So let’s sum up what we have covered so far in terms of risk assessment and management</a:t>
            </a:r>
          </a:p>
        </p:txBody>
      </p:sp>
      <p:sp>
        <p:nvSpPr>
          <p:cNvPr id="4" name="Slide Number Placeholder 3"/>
          <p:cNvSpPr>
            <a:spLocks noGrp="1"/>
          </p:cNvSpPr>
          <p:nvPr>
            <p:ph type="sldNum" sz="quarter" idx="5"/>
          </p:nvPr>
        </p:nvSpPr>
        <p:spPr/>
        <p:txBody>
          <a:bodyPr/>
          <a:lstStyle/>
          <a:p>
            <a:fld id="{A5EB467E-689E-4776-8297-2FB7C7A995D4}" type="slidenum">
              <a:rPr lang="en-GB" smtClean="0"/>
              <a:t>30</a:t>
            </a:fld>
            <a:endParaRPr lang="en-GB"/>
          </a:p>
        </p:txBody>
      </p:sp>
    </p:spTree>
    <p:extLst>
      <p:ext uri="{BB962C8B-B14F-4D97-AF65-F5344CB8AC3E}">
        <p14:creationId xmlns:p14="http://schemas.microsoft.com/office/powerpoint/2010/main" val="3684885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Disability Sheffield has done some work around risk assessments and PAs returning to work</a:t>
            </a:r>
          </a:p>
        </p:txBody>
      </p:sp>
      <p:sp>
        <p:nvSpPr>
          <p:cNvPr id="4" name="Slide Number Placeholder 3"/>
          <p:cNvSpPr>
            <a:spLocks noGrp="1"/>
          </p:cNvSpPr>
          <p:nvPr>
            <p:ph type="sldNum" sz="quarter" idx="5"/>
          </p:nvPr>
        </p:nvSpPr>
        <p:spPr/>
        <p:txBody>
          <a:bodyPr/>
          <a:lstStyle/>
          <a:p>
            <a:fld id="{A5EB467E-689E-4776-8297-2FB7C7A995D4}" type="slidenum">
              <a:rPr lang="en-GB" smtClean="0"/>
              <a:t>31</a:t>
            </a:fld>
            <a:endParaRPr lang="en-GB"/>
          </a:p>
        </p:txBody>
      </p:sp>
    </p:spTree>
    <p:extLst>
      <p:ext uri="{BB962C8B-B14F-4D97-AF65-F5344CB8AC3E}">
        <p14:creationId xmlns:p14="http://schemas.microsoft.com/office/powerpoint/2010/main" val="2468602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MARGARET</a:t>
            </a:r>
          </a:p>
          <a:p>
            <a:endParaRPr lang="en-GB" dirty="0"/>
          </a:p>
          <a:p>
            <a:r>
              <a:rPr lang="en-GB" dirty="0"/>
              <a:t>Given the ongoing pandemic, we have been able to share some examples of risk assessments that may help during this time. It can support you to bring personal assistants back to work if they have been isolating, if you have been shielding and guidance about working safely (using PPE, social distancing etc).</a:t>
            </a:r>
          </a:p>
          <a:p>
            <a:endParaRPr lang="en-GB" dirty="0"/>
          </a:p>
          <a:p>
            <a:r>
              <a:rPr lang="en-GB" dirty="0"/>
              <a:t>All these resources can be found on Skills for Care’s information hub and the resource list from this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32</a:t>
            </a:fld>
            <a:endParaRPr lang="en-GB"/>
          </a:p>
        </p:txBody>
      </p:sp>
    </p:spTree>
    <p:extLst>
      <p:ext uri="{BB962C8B-B14F-4D97-AF65-F5344CB8AC3E}">
        <p14:creationId xmlns:p14="http://schemas.microsoft.com/office/powerpoint/2010/main" val="2522804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Throughout the workforce planning process, the issue of assessing and managing risks will have been a theme throughout.  </a:t>
            </a:r>
            <a:endParaRPr lang="en-GB" dirty="0">
              <a:solidFill>
                <a:srgbClr val="00B05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As an employer, you should ensure RA are carried out.  You </a:t>
            </a:r>
            <a:r>
              <a:rPr lang="en-GB" b="0" dirty="0"/>
              <a:t>‘own’ the risk, and therefore you are responsible for ensuring this process happens.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solidFill>
                  <a:srgbClr val="00A651"/>
                </a:solidFill>
              </a:rPr>
              <a:t>Your Insurance company will most likely require sight of risk assessments. </a:t>
            </a:r>
            <a:endParaRPr lang="en-GB" b="1" dirty="0">
              <a:solidFill>
                <a:srgbClr val="00A65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Risk assessment is about a process, its not a form, its an organic and ongoing process. It should not create a huge amount of extra paperwork but it is essential that recording is clear, accurate and evidence based.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Personal assistants should also be confident in identifying and reporting risk to you. Risk assessment needs to be embedded as part of every day good practice within your support. The golden thread of risk assessment practice and understanding should run through induction, supervision, appraisal, training and everyday practice and communication.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dirty="0"/>
              <a:t>Involve </a:t>
            </a:r>
            <a:r>
              <a:rPr lang="en-GB" dirty="0"/>
              <a:t>personal assistants</a:t>
            </a:r>
            <a:r>
              <a:rPr lang="en-GB" sz="1200" b="0" dirty="0"/>
              <a:t> in the RA- they will see things from a different angle. They also need ownership of the assessment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Write everything down, be robust in your record everything, use Templates to make this makes the process so much accessible and easier.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Make sure others read and understand it- you might ask for signatures. </a:t>
            </a:r>
            <a:r>
              <a:rPr kumimoji="0" lang="en-GB" sz="1200" b="0" i="0" u="none" strike="noStrike" kern="1200" cap="none" spc="0" normalizeH="0" baseline="0" noProof="0" dirty="0">
                <a:ln>
                  <a:noFill/>
                </a:ln>
                <a:solidFill>
                  <a:prstClr val="black"/>
                </a:solidFill>
                <a:effectLst/>
                <a:uLnTx/>
                <a:uFillTx/>
                <a:latin typeface="+mn-lt"/>
                <a:ea typeface="+mn-ea"/>
                <a:cs typeface="+mn-cs"/>
              </a:rPr>
              <a:t>It helps people feel accountable. </a:t>
            </a:r>
          </a:p>
          <a:p>
            <a:pPr marL="228600" indent="-228600">
              <a:buFont typeface="+mj-lt"/>
              <a:buAutoNum type="arabicPeriod"/>
            </a:pPr>
            <a:r>
              <a:rPr lang="en-GB" sz="1200" b="0" kern="1200" dirty="0">
                <a:solidFill>
                  <a:schemeClr val="tx1"/>
                </a:solidFill>
                <a:effectLst/>
                <a:latin typeface="+mn-lt"/>
                <a:ea typeface="+mn-ea"/>
                <a:cs typeface="+mn-cs"/>
              </a:rPr>
              <a:t>Take opportunities to practice risk assessments in everyday situations to help people feel more comfortable with it. </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And finally, don’t panic. We assess and manage risk all the time. </a:t>
            </a:r>
            <a:r>
              <a:rPr lang="en-GB" sz="1200" b="0" kern="1200" dirty="0">
                <a:solidFill>
                  <a:schemeClr val="tx1"/>
                </a:solidFill>
                <a:effectLst/>
                <a:latin typeface="+mn-lt"/>
                <a:ea typeface="+mn-ea"/>
                <a:cs typeface="+mn-cs"/>
              </a:rPr>
              <a:t>It’s </a:t>
            </a:r>
            <a:r>
              <a:rPr lang="en-GB" b="0" dirty="0"/>
              <a:t>about taking sensible and proportionate measures to control the risk.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 is now going to talk through the third aspect of our triangle-  contingency planning.</a:t>
            </a:r>
          </a:p>
          <a:p>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33</a:t>
            </a:fld>
            <a:endParaRPr lang="en-GB"/>
          </a:p>
        </p:txBody>
      </p:sp>
    </p:spTree>
    <p:extLst>
      <p:ext uri="{BB962C8B-B14F-4D97-AF65-F5344CB8AC3E}">
        <p14:creationId xmlns:p14="http://schemas.microsoft.com/office/powerpoint/2010/main" val="2674572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Planning, keeping safe, and being prepared are all elements of the same triangle- they are all interconnected. Lets look at the final element- Being prepared.</a:t>
            </a:r>
          </a:p>
        </p:txBody>
      </p:sp>
      <p:sp>
        <p:nvSpPr>
          <p:cNvPr id="4" name="Slide Number Placeholder 3"/>
          <p:cNvSpPr>
            <a:spLocks noGrp="1"/>
          </p:cNvSpPr>
          <p:nvPr>
            <p:ph type="sldNum" sz="quarter" idx="5"/>
          </p:nvPr>
        </p:nvSpPr>
        <p:spPr/>
        <p:txBody>
          <a:bodyPr/>
          <a:lstStyle/>
          <a:p>
            <a:fld id="{A5EB467E-689E-4776-8297-2FB7C7A995D4}" type="slidenum">
              <a:rPr lang="en-GB" smtClean="0"/>
              <a:t>34</a:t>
            </a:fld>
            <a:endParaRPr lang="en-GB"/>
          </a:p>
        </p:txBody>
      </p:sp>
    </p:spTree>
    <p:extLst>
      <p:ext uri="{BB962C8B-B14F-4D97-AF65-F5344CB8AC3E}">
        <p14:creationId xmlns:p14="http://schemas.microsoft.com/office/powerpoint/2010/main" val="1151678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You may already have a plan in place in case things go wrong. The What if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These might include </a:t>
            </a:r>
          </a:p>
          <a:p>
            <a:pPr marL="352425" lvl="0" indent="-352425" defTabSz="914400">
              <a:lnSpc>
                <a:spcPct val="90000"/>
              </a:lnSpc>
              <a:spcBef>
                <a:spcPts val="1000"/>
              </a:spcBef>
              <a:buClr>
                <a:srgbClr val="E87722"/>
              </a:buClr>
              <a:buFont typeface="Wingdings" pitchFamily="2" charset="2"/>
              <a:buChar char="§"/>
              <a:tabLst>
                <a:tab pos="444500" algn="l"/>
              </a:tabLst>
            </a:pPr>
            <a:r>
              <a:rPr lang="en-GB" sz="1200" dirty="0">
                <a:solidFill>
                  <a:srgbClr val="000000"/>
                </a:solidFill>
              </a:rPr>
              <a:t>Utility failure-What happens if the electric or gas goes off? </a:t>
            </a:r>
          </a:p>
          <a:p>
            <a:pPr marL="352425" lvl="0" indent="-352425" defTabSz="914400">
              <a:lnSpc>
                <a:spcPct val="90000"/>
              </a:lnSpc>
              <a:spcBef>
                <a:spcPts val="1000"/>
              </a:spcBef>
              <a:buClr>
                <a:srgbClr val="E87722"/>
              </a:buClr>
              <a:buFont typeface="Wingdings" pitchFamily="2" charset="2"/>
              <a:buChar char="§"/>
              <a:tabLst>
                <a:tab pos="444500" algn="l"/>
              </a:tabLst>
            </a:pPr>
            <a:r>
              <a:rPr lang="en-GB" sz="1200" dirty="0">
                <a:solidFill>
                  <a:srgbClr val="000000"/>
                </a:solidFill>
              </a:rPr>
              <a:t>Adverse weather- can staff travel to get here?</a:t>
            </a:r>
          </a:p>
          <a:p>
            <a:pPr marL="352425" lvl="0" indent="-352425" defTabSz="914400">
              <a:lnSpc>
                <a:spcPct val="90000"/>
              </a:lnSpc>
              <a:spcBef>
                <a:spcPts val="1000"/>
              </a:spcBef>
              <a:buClr>
                <a:srgbClr val="E87722"/>
              </a:buClr>
              <a:buFont typeface="Wingdings" pitchFamily="2" charset="2"/>
              <a:buChar char="§"/>
              <a:tabLst>
                <a:tab pos="444500" algn="l"/>
              </a:tabLst>
            </a:pPr>
            <a:r>
              <a:rPr lang="en-GB" sz="1200" dirty="0">
                <a:solidFill>
                  <a:srgbClr val="000000"/>
                </a:solidFill>
              </a:rPr>
              <a:t>A problem in your home where it affects your accommodation-if there's a flood? If there's a leak?</a:t>
            </a:r>
          </a:p>
          <a:p>
            <a:pPr marL="352425" lvl="0" indent="-352425" defTabSz="914400">
              <a:lnSpc>
                <a:spcPct val="90000"/>
              </a:lnSpc>
              <a:spcBef>
                <a:spcPts val="1000"/>
              </a:spcBef>
              <a:buClr>
                <a:srgbClr val="E87722"/>
              </a:buClr>
              <a:buFont typeface="Wingdings" pitchFamily="2" charset="2"/>
              <a:buChar char="§"/>
              <a:tabLst>
                <a:tab pos="444500" algn="l"/>
              </a:tabLst>
            </a:pPr>
            <a:r>
              <a:rPr lang="en-GB" sz="1200" dirty="0">
                <a:solidFill>
                  <a:srgbClr val="000000"/>
                </a:solidFill>
              </a:rPr>
              <a:t>Mobility aids- if the battery fails on my chair? If my hoist stops working?</a:t>
            </a:r>
          </a:p>
          <a:p>
            <a:pPr marL="352425" lvl="0" indent="-352425" defTabSz="914400">
              <a:lnSpc>
                <a:spcPct val="90000"/>
              </a:lnSpc>
              <a:spcBef>
                <a:spcPts val="1000"/>
              </a:spcBef>
              <a:buClr>
                <a:srgbClr val="E87722"/>
              </a:buClr>
              <a:buFont typeface="Wingdings" pitchFamily="2" charset="2"/>
              <a:buChar char="§"/>
              <a:tabLst>
                <a:tab pos="444500" algn="l"/>
              </a:tabLst>
            </a:pPr>
            <a:r>
              <a:rPr lang="en-GB" sz="1200" dirty="0">
                <a:solidFill>
                  <a:srgbClr val="000000"/>
                </a:solidFill>
              </a:rPr>
              <a:t>Transport issues-if my vehicle breaks down? </a:t>
            </a:r>
          </a:p>
          <a:p>
            <a:pPr marL="352425" marR="0" lvl="0" indent="-352425" algn="l" defTabSz="914400" rtl="0" eaLnBrk="1" fontAlgn="auto" latinLnBrk="0" hangingPunct="1">
              <a:lnSpc>
                <a:spcPct val="90000"/>
              </a:lnSpc>
              <a:spcBef>
                <a:spcPts val="1000"/>
              </a:spcBef>
              <a:spcAft>
                <a:spcPts val="0"/>
              </a:spcAft>
              <a:buClr>
                <a:srgbClr val="E87722"/>
              </a:buClr>
              <a:buSzTx/>
              <a:buFont typeface="Wingdings" pitchFamily="2" charset="2"/>
              <a:buChar char="§"/>
              <a:tabLst>
                <a:tab pos="444500" algn="l"/>
              </a:tabLst>
              <a:defRPr/>
            </a:pPr>
            <a:r>
              <a:rPr lang="en-GB" sz="1200" dirty="0">
                <a:solidFill>
                  <a:srgbClr val="000000"/>
                </a:solidFill>
              </a:rPr>
              <a:t>In the event of fire, do I leave or stay put? </a:t>
            </a:r>
          </a:p>
          <a:p>
            <a:pPr marL="352425" marR="0" lvl="0" indent="-352425" algn="l" defTabSz="914400" rtl="0" eaLnBrk="1" fontAlgn="auto" latinLnBrk="0" hangingPunct="1">
              <a:lnSpc>
                <a:spcPct val="90000"/>
              </a:lnSpc>
              <a:spcBef>
                <a:spcPts val="1000"/>
              </a:spcBef>
              <a:spcAft>
                <a:spcPts val="0"/>
              </a:spcAft>
              <a:buClr>
                <a:srgbClr val="E87722"/>
              </a:buClr>
              <a:buSzTx/>
              <a:buFont typeface="Wingdings" pitchFamily="2" charset="2"/>
              <a:buChar char="§"/>
              <a:tabLst>
                <a:tab pos="444500" algn="l"/>
              </a:tabLst>
              <a:defRPr/>
            </a:pPr>
            <a:r>
              <a:rPr lang="en-GB" sz="1200" dirty="0">
                <a:solidFill>
                  <a:srgbClr val="000000"/>
                </a:solidFill>
              </a:rPr>
              <a:t>If your PA for whatever reason is unable to be at work- can you cope?</a:t>
            </a:r>
          </a:p>
          <a:p>
            <a:pPr marL="352425" lvl="0" indent="-352425" defTabSz="914400">
              <a:lnSpc>
                <a:spcPct val="90000"/>
              </a:lnSpc>
              <a:spcBef>
                <a:spcPts val="1000"/>
              </a:spcBef>
              <a:buClr>
                <a:srgbClr val="E87722"/>
              </a:buClr>
              <a:buFont typeface="Wingdings" pitchFamily="2" charset="2"/>
              <a:buChar char="§"/>
              <a:tabLst>
                <a:tab pos="444500" algn="l"/>
              </a:tabLst>
            </a:pPr>
            <a:endParaRPr lang="en-GB" sz="1200" b="1" dirty="0">
              <a:solidFill>
                <a:srgbClr val="000000"/>
              </a:solidFill>
              <a:highlight>
                <a:srgbClr val="00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35</a:t>
            </a:fld>
            <a:endParaRPr lang="en-GB"/>
          </a:p>
        </p:txBody>
      </p:sp>
    </p:spTree>
    <p:extLst>
      <p:ext uri="{BB962C8B-B14F-4D97-AF65-F5344CB8AC3E}">
        <p14:creationId xmlns:p14="http://schemas.microsoft.com/office/powerpoint/2010/main" val="3280337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Arial"/>
              </a:rPr>
              <a:t>Why do we need a Contingency Plan of solutions for problems?</a:t>
            </a:r>
          </a:p>
          <a:p>
            <a:endParaRPr lang="en-GB" b="1" dirty="0">
              <a:cs typeface="Arial"/>
            </a:endParaRPr>
          </a:p>
          <a:p>
            <a:pPr marL="352425" marR="0" lvl="0" indent="-352425" algn="l" defTabSz="914400" rtl="0" eaLnBrk="1" fontAlgn="auto" latinLnBrk="0" hangingPunct="1">
              <a:lnSpc>
                <a:spcPct val="90000"/>
              </a:lnSpc>
              <a:spcBef>
                <a:spcPts val="1000"/>
              </a:spcBef>
              <a:spcAft>
                <a:spcPts val="0"/>
              </a:spcAft>
              <a:buClr>
                <a:srgbClr val="E87722"/>
              </a:buClr>
              <a:buSzTx/>
              <a:buFont typeface="+mj-lt"/>
              <a:buAutoNum type="arabicPeriod"/>
              <a:tabLst>
                <a:tab pos="444500" algn="l"/>
              </a:tabLst>
              <a:defRPr/>
            </a:pPr>
            <a:r>
              <a:rPr lang="en-GB" sz="1200" dirty="0"/>
              <a:t>It will help you to plan and maintain your support  through whatever happens</a:t>
            </a:r>
          </a:p>
          <a:p>
            <a:pPr marL="352425" marR="0" lvl="0" indent="-352425" algn="l" defTabSz="914400" rtl="0" eaLnBrk="1" fontAlgn="auto" latinLnBrk="0" hangingPunct="1">
              <a:lnSpc>
                <a:spcPct val="90000"/>
              </a:lnSpc>
              <a:spcBef>
                <a:spcPts val="1000"/>
              </a:spcBef>
              <a:spcAft>
                <a:spcPts val="0"/>
              </a:spcAft>
              <a:buClr>
                <a:srgbClr val="E87722"/>
              </a:buClr>
              <a:buSzTx/>
              <a:buFont typeface="+mj-lt"/>
              <a:buAutoNum type="arabicPeriod"/>
              <a:tabLst>
                <a:tab pos="444500" algn="l"/>
              </a:tabLst>
              <a:defRPr/>
            </a:pPr>
            <a:r>
              <a:rPr lang="en-GB" sz="1200" kern="1200" dirty="0">
                <a:solidFill>
                  <a:schemeClr val="tx1"/>
                </a:solidFill>
                <a:effectLst/>
                <a:latin typeface="+mn-lt"/>
                <a:ea typeface="+mn-ea"/>
                <a:cs typeface="+mn-cs"/>
              </a:rPr>
              <a:t>The aim is to have the least level of disruption possible. </a:t>
            </a:r>
            <a:r>
              <a:rPr lang="en-GB" sz="1200" b="0" i="0" u="none" strike="noStrike" kern="1200" baseline="0" dirty="0">
                <a:solidFill>
                  <a:schemeClr val="tx1"/>
                </a:solidFill>
                <a:latin typeface="+mn-lt"/>
                <a:ea typeface="+mn-ea"/>
                <a:cs typeface="+mn-cs"/>
              </a:rPr>
              <a:t>Its about ensuring continuity in getting the support you want and need.</a:t>
            </a:r>
            <a:r>
              <a:rPr lang="en-GB" sz="1200" dirty="0"/>
              <a:t> </a:t>
            </a:r>
            <a:endParaRPr lang="en-GB" sz="1200" kern="1200" dirty="0">
              <a:solidFill>
                <a:schemeClr val="tx1"/>
              </a:solidFill>
              <a:effectLst/>
              <a:latin typeface="+mn-lt"/>
              <a:ea typeface="+mn-ea"/>
              <a:cs typeface="+mn-cs"/>
            </a:endParaRPr>
          </a:p>
          <a:p>
            <a:pPr marL="352425" marR="0" lvl="0" indent="-352425" algn="l" defTabSz="914400" rtl="0" eaLnBrk="1" fontAlgn="auto" latinLnBrk="0" hangingPunct="1">
              <a:lnSpc>
                <a:spcPct val="90000"/>
              </a:lnSpc>
              <a:spcBef>
                <a:spcPts val="1000"/>
              </a:spcBef>
              <a:spcAft>
                <a:spcPts val="0"/>
              </a:spcAft>
              <a:buClr>
                <a:srgbClr val="E87722"/>
              </a:buClr>
              <a:buSzTx/>
              <a:buFont typeface="+mj-lt"/>
              <a:buAutoNum type="arabicPeriod"/>
              <a:tabLst>
                <a:tab pos="444500" algn="l"/>
              </a:tabLst>
              <a:defRPr/>
            </a:pPr>
            <a:r>
              <a:rPr lang="en-GB" sz="1200" kern="1200" dirty="0">
                <a:solidFill>
                  <a:schemeClr val="tx1"/>
                </a:solidFill>
                <a:effectLst/>
                <a:latin typeface="+mn-lt"/>
                <a:ea typeface="+mn-ea"/>
                <a:cs typeface="+mn-cs"/>
              </a:rPr>
              <a:t>Its also about helping PAs continue with their support </a:t>
            </a:r>
          </a:p>
          <a:p>
            <a:pPr marL="352425" marR="0" lvl="0" indent="-352425" algn="l" defTabSz="914400" rtl="0" eaLnBrk="1" fontAlgn="auto" latinLnBrk="0" hangingPunct="1">
              <a:lnSpc>
                <a:spcPct val="90000"/>
              </a:lnSpc>
              <a:spcBef>
                <a:spcPts val="1000"/>
              </a:spcBef>
              <a:spcAft>
                <a:spcPts val="0"/>
              </a:spcAft>
              <a:buClr>
                <a:srgbClr val="E87722"/>
              </a:buClr>
              <a:buSzTx/>
              <a:buFont typeface="+mj-lt"/>
              <a:buAutoNum type="arabicPeriod"/>
              <a:tabLst>
                <a:tab pos="444500" algn="l"/>
              </a:tabLst>
              <a:defRPr/>
            </a:pPr>
            <a:r>
              <a:rPr lang="en-GB" sz="1200" b="0" dirty="0">
                <a:highlight>
                  <a:srgbClr val="00FF00"/>
                </a:highlight>
              </a:rPr>
              <a:t>It is not necessarily a short term fix – can also be longer term planning. </a:t>
            </a:r>
            <a:r>
              <a:rPr lang="en-GB" sz="1200" b="0" kern="1200" dirty="0">
                <a:solidFill>
                  <a:schemeClr val="tx1"/>
                </a:solidFill>
                <a:effectLst/>
                <a:highlight>
                  <a:srgbClr val="00FF00"/>
                </a:highlight>
                <a:latin typeface="+mn-lt"/>
                <a:ea typeface="+mn-ea"/>
                <a:cs typeface="+mn-cs"/>
              </a:rPr>
              <a:t>It can be the short term challenges such as loss of power, adverse weather or evacuation (many of which would be limited to hours or at maximum, days of disruption). However, it could be longer term- The resurgence in the pandemic over the winter months meant we all had to adapt to new ways of doing things for many months. </a:t>
            </a:r>
          </a:p>
          <a:p>
            <a:pPr marL="352425" lvl="0" indent="-352425" defTabSz="914400">
              <a:lnSpc>
                <a:spcPct val="90000"/>
              </a:lnSpc>
              <a:spcBef>
                <a:spcPts val="1000"/>
              </a:spcBef>
              <a:buClr>
                <a:srgbClr val="E87722"/>
              </a:buClr>
              <a:buFont typeface="+mj-lt"/>
              <a:buAutoNum type="arabicPeriod"/>
              <a:tabLst>
                <a:tab pos="444500" algn="l"/>
              </a:tabLst>
            </a:pPr>
            <a:r>
              <a:rPr lang="en-GB" sz="1200" dirty="0"/>
              <a:t>Targeted risk assessment- helps look at the detail of what's needed.</a:t>
            </a:r>
          </a:p>
          <a:p>
            <a:pPr marL="352425" marR="0" lvl="0" indent="-352425" algn="l" defTabSz="914400" rtl="0" eaLnBrk="1" fontAlgn="auto" latinLnBrk="0" hangingPunct="1">
              <a:lnSpc>
                <a:spcPct val="90000"/>
              </a:lnSpc>
              <a:spcBef>
                <a:spcPts val="1000"/>
              </a:spcBef>
              <a:spcAft>
                <a:spcPts val="0"/>
              </a:spcAft>
              <a:buClr>
                <a:srgbClr val="E87722"/>
              </a:buClr>
              <a:buSzTx/>
              <a:buFont typeface="+mj-lt"/>
              <a:buAutoNum type="arabicPeriod"/>
              <a:tabLst>
                <a:tab pos="444500" algn="l"/>
              </a:tabLst>
              <a:defRPr/>
            </a:pPr>
            <a:r>
              <a:rPr lang="en-GB" sz="1200" b="0" i="0" u="none" strike="noStrike" kern="1200" baseline="0" dirty="0">
                <a:solidFill>
                  <a:schemeClr val="tx1"/>
                </a:solidFill>
                <a:latin typeface="+mn-lt"/>
                <a:ea typeface="+mn-ea"/>
                <a:cs typeface="+mn-cs"/>
              </a:rPr>
              <a:t>.</a:t>
            </a:r>
            <a:r>
              <a:rPr lang="en-GB" sz="1200" i="0" dirty="0"/>
              <a:t>Personalised to you -</a:t>
            </a:r>
            <a:r>
              <a:rPr lang="en-GB" sz="1200" i="0" kern="1200" dirty="0">
                <a:solidFill>
                  <a:schemeClr val="tx1"/>
                </a:solidFill>
                <a:effectLst/>
                <a:latin typeface="+mn-lt"/>
                <a:ea typeface="+mn-ea"/>
                <a:cs typeface="+mn-cs"/>
              </a:rPr>
              <a:t>You should tailor your plan to suit your particular situation and should cover all the important themes relevant to your particular context.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36</a:t>
            </a:fld>
            <a:endParaRPr lang="en-GB"/>
          </a:p>
        </p:txBody>
      </p:sp>
    </p:spTree>
    <p:extLst>
      <p:ext uri="{BB962C8B-B14F-4D97-AF65-F5344CB8AC3E}">
        <p14:creationId xmlns:p14="http://schemas.microsoft.com/office/powerpoint/2010/main" val="1760220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37</a:t>
            </a:fld>
            <a:endParaRPr lang="en-GB"/>
          </a:p>
        </p:txBody>
      </p:sp>
    </p:spTree>
    <p:extLst>
      <p:ext uri="{BB962C8B-B14F-4D97-AF65-F5344CB8AC3E}">
        <p14:creationId xmlns:p14="http://schemas.microsoft.com/office/powerpoint/2010/main" val="3294081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Successfully sharing your Plan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important to share your plan to ensure it is understood.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also important to help alleviate fears from people who need care and support, their families and friends by sharing your Contingency Plan (or a version of it) with others. You may have different versions of the Plan that suit different audiences – such as family / staff, important aspects of the plan must stay the same and be shared across all key people so that there is no confusion or mixed messages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Be </a:t>
            </a:r>
            <a:r>
              <a:rPr lang="en-GB" sz="1200" b="0" i="0" u="none" strike="noStrike" kern="1200" baseline="0" dirty="0">
                <a:solidFill>
                  <a:schemeClr val="tx1"/>
                </a:solidFill>
                <a:effectLst/>
                <a:latin typeface="+mn-lt"/>
                <a:ea typeface="+mn-ea"/>
                <a:cs typeface="+mn-cs"/>
              </a:rPr>
              <a:t>careful not to</a:t>
            </a:r>
            <a:r>
              <a:rPr lang="en-GB" sz="1200" kern="1200" dirty="0">
                <a:solidFill>
                  <a:schemeClr val="tx1"/>
                </a:solidFill>
                <a:effectLst/>
                <a:latin typeface="+mn-lt"/>
                <a:ea typeface="+mn-ea"/>
                <a:cs typeface="+mn-cs"/>
              </a:rPr>
              <a:t> share personal information with people whom you don’t want to share it with. </a:t>
            </a:r>
          </a:p>
          <a:p>
            <a:r>
              <a:rPr lang="en-GB" sz="1200" kern="1200" dirty="0">
                <a:solidFill>
                  <a:schemeClr val="tx1"/>
                </a:solidFill>
                <a:effectLst/>
                <a:latin typeface="+mn-lt"/>
                <a:ea typeface="+mn-ea"/>
                <a:cs typeface="+mn-cs"/>
              </a:rPr>
              <a:t>Usually you would just share this with your PAs, but you may need to share it with others, especially if you have a limited number of PAs, or if they are unable to come to work.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Might your Local Authority/CCG expect you to share your Contingency Plan?  Do they have a local template to be completed?.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38</a:t>
            </a:fld>
            <a:endParaRPr lang="en-GB"/>
          </a:p>
        </p:txBody>
      </p:sp>
    </p:spTree>
    <p:extLst>
      <p:ext uri="{BB962C8B-B14F-4D97-AF65-F5344CB8AC3E}">
        <p14:creationId xmlns:p14="http://schemas.microsoft.com/office/powerpoint/2010/main" val="2833045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Poll: Quick question</a:t>
            </a: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quick poll.  Please select the statement which relates most closely to your experience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is to try and understand how you felt about your time in recent months, including during the most intense periods of the pandemic.</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Please choose from any of the 4 options which most closely relates to your experience. We want you to do this instinctively rather than spending too much time thinking about the statements</a:t>
            </a:r>
          </a:p>
          <a:p>
            <a:endParaRPr lang="en-GB" sz="1200" b="0" i="0" u="none" strike="noStrike" kern="1200" baseline="0" dirty="0">
              <a:solidFill>
                <a:schemeClr val="tx1"/>
              </a:solidFill>
              <a:latin typeface="+mn-lt"/>
              <a:ea typeface="+mn-ea"/>
              <a:cs typeface="+mn-cs"/>
            </a:endParaRPr>
          </a:p>
          <a:p>
            <a:pPr marL="228600" indent="-228600">
              <a:buFont typeface="+mj-lt"/>
              <a:buAutoNum type="arabicPeriod"/>
            </a:pPr>
            <a:r>
              <a:rPr lang="en-GB" sz="1200" dirty="0"/>
              <a:t>Totally unprepared, no contingency planning, day to day fire fighting</a:t>
            </a:r>
          </a:p>
          <a:p>
            <a:pPr marL="228600" indent="-228600">
              <a:buFont typeface="+mj-lt"/>
              <a:buAutoNum type="arabicPeriod"/>
            </a:pPr>
            <a:r>
              <a:rPr lang="en-GB" sz="1200" dirty="0"/>
              <a:t>Weekly planning that was short term – reactive not proactive</a:t>
            </a:r>
          </a:p>
          <a:p>
            <a:pPr marL="228600" indent="-228600">
              <a:buFont typeface="+mj-lt"/>
              <a:buAutoNum type="arabicPeriod"/>
            </a:pPr>
            <a:r>
              <a:rPr lang="en-GB" sz="1200" dirty="0"/>
              <a:t>Systems in place but unsure if it covers everything</a:t>
            </a:r>
          </a:p>
          <a:p>
            <a:pPr marL="228600" indent="-228600">
              <a:buFont typeface="+mj-lt"/>
              <a:buAutoNum type="arabicPeriod"/>
            </a:pPr>
            <a:r>
              <a:rPr lang="en-GB" sz="1200" dirty="0"/>
              <a:t>Referred to my already-prepared contingency Plan and updated it</a:t>
            </a:r>
          </a:p>
          <a:p>
            <a:pPr marL="228600" indent="-228600">
              <a:buFont typeface="+mj-lt"/>
              <a:buAutoNum type="arabicPeriod"/>
            </a:pPr>
            <a:endParaRPr lang="en-GB" sz="1200" dirty="0">
              <a:cs typeface="Calibri"/>
            </a:endParaRPr>
          </a:p>
          <a:p>
            <a:r>
              <a:rPr lang="en-GB" sz="1200" b="1" i="0" u="none" strike="noStrike" kern="1200" baseline="0" dirty="0">
                <a:solidFill>
                  <a:schemeClr val="tx1"/>
                </a:solidFill>
                <a:latin typeface="+mn-lt"/>
                <a:ea typeface="+mn-ea"/>
                <a:cs typeface="+mn-cs"/>
              </a:rPr>
              <a:t>Feedback</a:t>
            </a:r>
          </a:p>
          <a:p>
            <a:r>
              <a:rPr lang="en-GB" sz="1200" b="0" i="0" u="none" strike="noStrike" kern="1200" baseline="0" dirty="0">
                <a:solidFill>
                  <a:schemeClr val="tx1"/>
                </a:solidFill>
                <a:latin typeface="+mn-lt"/>
                <a:ea typeface="+mn-ea"/>
                <a:cs typeface="+mn-cs"/>
              </a:rPr>
              <a:t>Look at the results and give overview of the responses drawing on any initial picture that the result represents.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NB: You could reflect here too on some of the examples submitted when people booked onto the webinar (Events can share these in advance)</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39</a:t>
            </a:fld>
            <a:endParaRPr lang="en-GB"/>
          </a:p>
        </p:txBody>
      </p:sp>
    </p:spTree>
    <p:extLst>
      <p:ext uri="{BB962C8B-B14F-4D97-AF65-F5344CB8AC3E}">
        <p14:creationId xmlns:p14="http://schemas.microsoft.com/office/powerpoint/2010/main" val="206662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MARGARET</a:t>
            </a:r>
          </a:p>
          <a:p>
            <a:endParaRPr lang="en-GB" dirty="0"/>
          </a:p>
          <a:p>
            <a:r>
              <a:rPr lang="en-GB" dirty="0"/>
              <a:t>So, who are we? </a:t>
            </a:r>
          </a:p>
          <a:p>
            <a:endParaRPr lang="en-GB" dirty="0"/>
          </a:p>
          <a:p>
            <a:r>
              <a:rPr lang="en-GB" dirty="0"/>
              <a:t>Ali….</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name is Carol Reeves and I’m the project lead at Skills for Care for our work in relation to supporting individual employers and PAs. I work with external partners as well as colleagues across the organisation both nationally and locally to gather information, develop and share relevant resources and funding opportunities.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am Margaret Sharpe, Locality Manager for Skills for Care. </a:t>
            </a:r>
            <a:r>
              <a:rPr lang="en-GB" dirty="0"/>
              <a:t>I cover the South East London area for Skills for Care, and I have worked for the organisation for 6 years. </a:t>
            </a:r>
            <a:endParaRPr lang="en-GB" sz="1200" kern="1200" dirty="0">
              <a:solidFill>
                <a:schemeClr val="tx1"/>
              </a:solidFill>
              <a:effectLst/>
              <a:latin typeface="+mn-lt"/>
              <a:ea typeface="+mn-ea"/>
              <a:cs typeface="+mn-cs"/>
            </a:endParaRPr>
          </a:p>
          <a:p>
            <a:endParaRPr lang="en-GB" dirty="0"/>
          </a:p>
          <a:p>
            <a:r>
              <a:rPr lang="en-GB" dirty="0"/>
              <a:t>We also have our Skills for Care colleague Emma Cain who is supporting this webinar, and Emma will be monitoring the question box. </a:t>
            </a:r>
          </a:p>
          <a:p>
            <a:r>
              <a:rPr lang="en-GB" dirty="0"/>
              <a:t>In case you have any technical issues, please put it in the question box and Emma will help you. So thank you to Emma.</a:t>
            </a:r>
          </a:p>
          <a:p>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2468708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 matter what the emergency, your care and support is paramount.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event of something happening where you live, your plan will explain your daily care and health needs; your social interactions and activities, and so on. So if you found that you had to go and stay in a hotel for a few days while a problem is being fixed at your home, your support will continue.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40</a:t>
            </a:fld>
            <a:endParaRPr lang="en-GB"/>
          </a:p>
        </p:txBody>
      </p:sp>
    </p:spTree>
    <p:extLst>
      <p:ext uri="{BB962C8B-B14F-4D97-AF65-F5344CB8AC3E}">
        <p14:creationId xmlns:p14="http://schemas.microsoft.com/office/powerpoint/2010/main" val="3866839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planning extends to essentials like medication. If you had to leave your home, for example in the case of a fire, your support needs to know what medications you need and where to get them. </a:t>
            </a:r>
          </a:p>
          <a:p>
            <a:r>
              <a:rPr lang="en-GB" dirty="0"/>
              <a:t>Consider all the questions above. </a:t>
            </a:r>
          </a:p>
        </p:txBody>
      </p:sp>
      <p:sp>
        <p:nvSpPr>
          <p:cNvPr id="4" name="Slide Number Placeholder 3"/>
          <p:cNvSpPr>
            <a:spLocks noGrp="1"/>
          </p:cNvSpPr>
          <p:nvPr>
            <p:ph type="sldNum" sz="quarter" idx="5"/>
          </p:nvPr>
        </p:nvSpPr>
        <p:spPr/>
        <p:txBody>
          <a:bodyPr/>
          <a:lstStyle/>
          <a:p>
            <a:fld id="{A5EB467E-689E-4776-8297-2FB7C7A995D4}" type="slidenum">
              <a:rPr lang="en-GB" smtClean="0"/>
              <a:t>41</a:t>
            </a:fld>
            <a:endParaRPr lang="en-GB"/>
          </a:p>
        </p:txBody>
      </p:sp>
    </p:spTree>
    <p:extLst>
      <p:ext uri="{BB962C8B-B14F-4D97-AF65-F5344CB8AC3E}">
        <p14:creationId xmlns:p14="http://schemas.microsoft.com/office/powerpoint/2010/main" val="2267999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cs typeface="Calibri" panose="020F0502020204030204"/>
              </a:rPr>
              <a:t>Similarly, do you have enough supplies and consumables? One suggestion is to </a:t>
            </a:r>
            <a:r>
              <a:rPr lang="en-GB" sz="1200" kern="1200" dirty="0">
                <a:solidFill>
                  <a:schemeClr val="tx1"/>
                </a:solidFill>
                <a:effectLst/>
                <a:latin typeface="+mn-lt"/>
                <a:ea typeface="+mn-ea"/>
                <a:cs typeface="+mn-cs"/>
              </a:rPr>
              <a:t>identify usual levels of supplies and then add a further % to your order </a:t>
            </a:r>
          </a:p>
          <a:p>
            <a:endParaRPr lang="en-GB" sz="1200" b="0" i="0" u="none" kern="1200" dirty="0">
              <a:solidFill>
                <a:schemeClr val="tx1"/>
              </a:solidFill>
              <a:effectLst/>
              <a:latin typeface="+mn-lt"/>
              <a:ea typeface="+mn-ea"/>
              <a:cs typeface="+mn-cs"/>
            </a:endParaRPr>
          </a:p>
          <a:p>
            <a:r>
              <a:rPr lang="en-GB" dirty="0"/>
              <a:t>Mitigations re shortages of PPE- ensuring that you are accessing any free sources of PPE open to your through your local authority or Government support. Keep in regular contact with suppliers to ensure supplies continue to be received. Identify a lead person to manage this element of ongoing planning. Partner with others to bulk order to reduce longer term costs.</a:t>
            </a:r>
          </a:p>
          <a:p>
            <a:endParaRPr lang="en-GB" b="0" i="0" u="none" dirty="0">
              <a:cs typeface="Calibri" panose="020F0502020204030204"/>
            </a:endParaRPr>
          </a:p>
          <a:p>
            <a:r>
              <a:rPr lang="en-GB" sz="1200" b="0" kern="1200" dirty="0">
                <a:solidFill>
                  <a:srgbClr val="00B050"/>
                </a:solidFill>
                <a:effectLst/>
                <a:latin typeface="+mn-lt"/>
                <a:ea typeface="+mn-ea"/>
                <a:cs typeface="+mn-cs"/>
              </a:rPr>
              <a:t>Think about whether there are alternative ways of getting shopping.. Trusted neighbours or local support groups can help. </a:t>
            </a:r>
          </a:p>
          <a:p>
            <a:r>
              <a:rPr lang="en-GB" sz="1200" kern="1200" dirty="0">
                <a:solidFill>
                  <a:srgbClr val="00B050"/>
                </a:solidFill>
                <a:effectLst/>
                <a:latin typeface="+mn-lt"/>
                <a:ea typeface="+mn-ea"/>
                <a:cs typeface="+mn-cs"/>
              </a:rPr>
              <a:t>In England, if you are at higher risk from COVID-19 and need support or you are caring for someone who is vulnerable, the </a:t>
            </a:r>
            <a:r>
              <a:rPr lang="en-GB" sz="1200" kern="1200" dirty="0">
                <a:solidFill>
                  <a:srgbClr val="00B050"/>
                </a:solidFill>
                <a:effectLst/>
                <a:latin typeface="+mn-lt"/>
                <a:ea typeface="+mn-ea"/>
                <a:cs typeface="+mn-cs"/>
                <a:hlinkClick r:id="rId3">
                  <a:extLst>
                    <a:ext uri="{A12FA001-AC4F-418D-AE19-62706E023703}">
                      <ahyp:hlinkClr xmlns:ahyp="http://schemas.microsoft.com/office/drawing/2018/hyperlinkcolor" val="tx"/>
                    </a:ext>
                  </a:extLst>
                </a:hlinkClick>
              </a:rPr>
              <a:t>NHS Responder Scheme</a:t>
            </a:r>
            <a:r>
              <a:rPr lang="en-GB" sz="1200" kern="1200" dirty="0">
                <a:solidFill>
                  <a:srgbClr val="00B050"/>
                </a:solidFill>
                <a:effectLst/>
                <a:latin typeface="+mn-lt"/>
                <a:ea typeface="+mn-ea"/>
                <a:cs typeface="+mn-cs"/>
              </a:rPr>
              <a:t> can continue to provide support. Call 0808 196 3646 to make a referral for anyone you care for or to seek support for yourself. The scheme can help arrange collections of prescriptions, and other medication and food and there are volunteers who can be contacted for a chat over the phone if you or someone you care for is feeling lonely. If you have been affected by coronavirus, you can also visit </a:t>
            </a:r>
            <a:r>
              <a:rPr lang="en-GB" sz="1200" kern="1200" dirty="0">
                <a:solidFill>
                  <a:srgbClr val="00B050"/>
                </a:solidFill>
                <a:effectLst/>
                <a:latin typeface="+mn-lt"/>
                <a:ea typeface="+mn-ea"/>
                <a:cs typeface="+mn-cs"/>
                <a:hlinkClick r:id="rId4">
                  <a:extLst>
                    <a:ext uri="{A12FA001-AC4F-418D-AE19-62706E023703}">
                      <ahyp:hlinkClr xmlns:ahyp="http://schemas.microsoft.com/office/drawing/2018/hyperlinkcolor" val="tx"/>
                    </a:ext>
                  </a:extLst>
                </a:hlinkClick>
              </a:rPr>
              <a:t>https://www.gov.uk/find-coronavirus-support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42</a:t>
            </a:fld>
            <a:endParaRPr lang="en-GB"/>
          </a:p>
        </p:txBody>
      </p:sp>
    </p:spTree>
    <p:extLst>
      <p:ext uri="{BB962C8B-B14F-4D97-AF65-F5344CB8AC3E}">
        <p14:creationId xmlns:p14="http://schemas.microsoft.com/office/powerpoint/2010/main" val="3482785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depend upon hoists and electric chars for your support. However, these can break down and need fixing.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So it’s useful to have a list of your equipment, who is responsible for repairs and how to contact them. </a:t>
            </a:r>
          </a:p>
          <a:p>
            <a:pPr marL="0" indent="0">
              <a:buFont typeface="Arial" panose="020B0604020202020204" pitchFamily="34" charset="0"/>
              <a:buNone/>
            </a:pPr>
            <a:r>
              <a:rPr lang="en-GB" dirty="0"/>
              <a:t>It’s also worth knowing if they can do emergency repairs or a temporary replacement, and how you contact them about this.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Might be worth considering - Do you have a spare item in case its needed? </a:t>
            </a:r>
            <a:r>
              <a:rPr lang="en-GB" dirty="0" err="1"/>
              <a:t>E.g</a:t>
            </a:r>
            <a:r>
              <a:rPr lang="en-GB" dirty="0"/>
              <a:t> a manual hoist or wheelchair in case the electric hoist or chair doesn’t work?</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43</a:t>
            </a:fld>
            <a:endParaRPr lang="en-GB"/>
          </a:p>
        </p:txBody>
      </p:sp>
    </p:spTree>
    <p:extLst>
      <p:ext uri="{BB962C8B-B14F-4D97-AF65-F5344CB8AC3E}">
        <p14:creationId xmlns:p14="http://schemas.microsoft.com/office/powerpoint/2010/main" val="896001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44</a:t>
            </a:fld>
            <a:endParaRPr lang="en-GB"/>
          </a:p>
        </p:txBody>
      </p:sp>
    </p:spTree>
    <p:extLst>
      <p:ext uri="{BB962C8B-B14F-4D97-AF65-F5344CB8AC3E}">
        <p14:creationId xmlns:p14="http://schemas.microsoft.com/office/powerpoint/2010/main" val="3272675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45</a:t>
            </a:fld>
            <a:endParaRPr lang="en-GB"/>
          </a:p>
        </p:txBody>
      </p:sp>
    </p:spTree>
    <p:extLst>
      <p:ext uri="{BB962C8B-B14F-4D97-AF65-F5344CB8AC3E}">
        <p14:creationId xmlns:p14="http://schemas.microsoft.com/office/powerpoint/2010/main" val="1294474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200" b="0" i="0" kern="1200" dirty="0">
                <a:solidFill>
                  <a:schemeClr val="tx1"/>
                </a:solidFill>
                <a:effectLst/>
                <a:latin typeface="+mn-lt"/>
                <a:ea typeface="+mn-ea"/>
                <a:cs typeface="+mn-cs"/>
              </a:rPr>
              <a:t>Pack the essentials that will help you to be as comfortable as possible while away from home. You can buy additional items now, such as non-perishable foods if the person has special dietary requirements. If there are items that can only go in at the last minute, (e.g. mobile phone, list of medications), attach a note to the bag so they could be added on the day.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What you may want to pack</a:t>
            </a:r>
          </a:p>
          <a:p>
            <a:r>
              <a:rPr lang="en-GB" sz="1200" b="0" i="0" kern="1200" dirty="0">
                <a:solidFill>
                  <a:schemeClr val="tx1"/>
                </a:solidFill>
                <a:effectLst/>
                <a:latin typeface="+mn-lt"/>
                <a:ea typeface="+mn-ea"/>
                <a:cs typeface="+mn-cs"/>
              </a:rPr>
              <a:t>Any hospital paperwork and list of medications</a:t>
            </a:r>
          </a:p>
          <a:p>
            <a:r>
              <a:rPr lang="en-GB" sz="1200" b="0" i="0" kern="1200" dirty="0">
                <a:solidFill>
                  <a:schemeClr val="tx1"/>
                </a:solidFill>
                <a:effectLst/>
                <a:latin typeface="+mn-lt"/>
                <a:ea typeface="+mn-ea"/>
                <a:cs typeface="+mn-cs"/>
              </a:rPr>
              <a:t>Advanced care plan</a:t>
            </a:r>
          </a:p>
          <a:p>
            <a:r>
              <a:rPr lang="en-GB" sz="1200" b="0" i="0" kern="1200" dirty="0">
                <a:solidFill>
                  <a:schemeClr val="tx1"/>
                </a:solidFill>
                <a:effectLst/>
                <a:latin typeface="+mn-lt"/>
                <a:ea typeface="+mn-ea"/>
                <a:cs typeface="+mn-cs"/>
              </a:rPr>
              <a:t>Bed wear: pyjamas/ nightdress, dressing gown, slippers/flipflops</a:t>
            </a:r>
          </a:p>
          <a:p>
            <a:r>
              <a:rPr lang="en-GB" sz="1200" b="0" i="0" kern="1200" dirty="0">
                <a:solidFill>
                  <a:schemeClr val="tx1"/>
                </a:solidFill>
                <a:effectLst/>
                <a:latin typeface="+mn-lt"/>
                <a:ea typeface="+mn-ea"/>
                <a:cs typeface="+mn-cs"/>
              </a:rPr>
              <a:t>Changes of underwear: pants, bras, vests, socks</a:t>
            </a:r>
          </a:p>
          <a:p>
            <a:r>
              <a:rPr lang="en-GB" sz="1200" b="0" i="0" kern="1200" dirty="0">
                <a:solidFill>
                  <a:schemeClr val="tx1"/>
                </a:solidFill>
                <a:effectLst/>
                <a:latin typeface="+mn-lt"/>
                <a:ea typeface="+mn-ea"/>
                <a:cs typeface="+mn-cs"/>
              </a:rPr>
              <a:t>Wash bag with small quantities of essential toiletries: toothbrush, toothpaste/denture cleaner, comb/hairbrush, soap, towel, hair ties, shampoo, lip balm, moisturiser, period products, deodorant and shaver or shaving gear.</a:t>
            </a:r>
          </a:p>
          <a:p>
            <a:r>
              <a:rPr lang="en-GB" sz="1200" b="0" i="0" kern="1200" dirty="0">
                <a:solidFill>
                  <a:schemeClr val="tx1"/>
                </a:solidFill>
                <a:effectLst/>
                <a:latin typeface="+mn-lt"/>
                <a:ea typeface="+mn-ea"/>
                <a:cs typeface="+mn-cs"/>
              </a:rPr>
              <a:t>Spare continence products if needed</a:t>
            </a:r>
          </a:p>
          <a:p>
            <a:r>
              <a:rPr lang="en-GB" sz="1200" b="0" i="0" kern="1200" dirty="0">
                <a:solidFill>
                  <a:schemeClr val="tx1"/>
                </a:solidFill>
                <a:effectLst/>
                <a:latin typeface="+mn-lt"/>
                <a:ea typeface="+mn-ea"/>
                <a:cs typeface="+mn-cs"/>
              </a:rPr>
              <a:t>Eye mask, ear plugs, noise cancelling headphones</a:t>
            </a:r>
          </a:p>
          <a:p>
            <a:r>
              <a:rPr lang="en-GB" sz="1200" b="0" i="0" kern="1200" dirty="0">
                <a:solidFill>
                  <a:schemeClr val="tx1"/>
                </a:solidFill>
                <a:effectLst/>
                <a:latin typeface="+mn-lt"/>
                <a:ea typeface="+mn-ea"/>
                <a:cs typeface="+mn-cs"/>
              </a:rPr>
              <a:t>Change of outer clothes: trousers, shoes, top, cardigan</a:t>
            </a:r>
          </a:p>
          <a:p>
            <a:r>
              <a:rPr lang="en-GB" sz="1200" b="0" i="0" kern="1200" dirty="0">
                <a:solidFill>
                  <a:schemeClr val="tx1"/>
                </a:solidFill>
                <a:effectLst/>
                <a:latin typeface="+mn-lt"/>
                <a:ea typeface="+mn-ea"/>
                <a:cs typeface="+mn-cs"/>
              </a:rPr>
              <a:t>Communication: phone and charger, list of contacts, glasses, hearing aid (and batteries), container. Communication aids e.g. Makaton symbols, objects of reference.</a:t>
            </a:r>
          </a:p>
          <a:p>
            <a:r>
              <a:rPr lang="en-GB" sz="1200" b="0" i="0" kern="1200" dirty="0">
                <a:solidFill>
                  <a:schemeClr val="tx1"/>
                </a:solidFill>
                <a:effectLst/>
                <a:latin typeface="+mn-lt"/>
                <a:ea typeface="+mn-ea"/>
                <a:cs typeface="+mn-cs"/>
              </a:rPr>
              <a:t>Printed photos of important things in the person’s life to aid communication, watch / calendar / small clock.</a:t>
            </a:r>
          </a:p>
          <a:p>
            <a:r>
              <a:rPr lang="en-GB" sz="1200" b="0" i="0" kern="1200" dirty="0">
                <a:solidFill>
                  <a:schemeClr val="tx1"/>
                </a:solidFill>
                <a:effectLst/>
                <a:latin typeface="+mn-lt"/>
                <a:ea typeface="+mn-ea"/>
                <a:cs typeface="+mn-cs"/>
              </a:rPr>
              <a:t>Preferred /dietary- specific food/snacks and drinks</a:t>
            </a:r>
          </a:p>
          <a:p>
            <a:r>
              <a:rPr lang="en-GB" sz="1200" b="0" i="0" kern="1200" dirty="0">
                <a:solidFill>
                  <a:schemeClr val="tx1"/>
                </a:solidFill>
                <a:effectLst/>
                <a:latin typeface="+mn-lt"/>
                <a:ea typeface="+mn-ea"/>
                <a:cs typeface="+mn-cs"/>
              </a:rPr>
              <a:t>Things for entertainment - books, magazines, music player, headphones</a:t>
            </a:r>
          </a:p>
          <a:p>
            <a:r>
              <a:rPr lang="en-GB" sz="1200" b="0" i="0" kern="1200" dirty="0">
                <a:solidFill>
                  <a:schemeClr val="tx1"/>
                </a:solidFill>
                <a:effectLst/>
                <a:latin typeface="+mn-lt"/>
                <a:ea typeface="+mn-ea"/>
                <a:cs typeface="+mn-cs"/>
              </a:rPr>
              <a:t>Preferred food, snacks and drinks</a:t>
            </a:r>
          </a:p>
          <a:p>
            <a:r>
              <a:rPr lang="en-GB" sz="1200" b="0" i="0" kern="1200" dirty="0">
                <a:solidFill>
                  <a:schemeClr val="tx1"/>
                </a:solidFill>
                <a:effectLst/>
                <a:latin typeface="+mn-lt"/>
                <a:ea typeface="+mn-ea"/>
                <a:cs typeface="+mn-cs"/>
              </a:rPr>
              <a:t>Pillow / scarf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46</a:t>
            </a:fld>
            <a:endParaRPr lang="en-GB"/>
          </a:p>
        </p:txBody>
      </p:sp>
    </p:spTree>
    <p:extLst>
      <p:ext uri="{BB962C8B-B14F-4D97-AF65-F5344CB8AC3E}">
        <p14:creationId xmlns:p14="http://schemas.microsoft.com/office/powerpoint/2010/main" val="2680669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47</a:t>
            </a:fld>
            <a:endParaRPr lang="en-GB"/>
          </a:p>
        </p:txBody>
      </p:sp>
    </p:spTree>
    <p:extLst>
      <p:ext uri="{BB962C8B-B14F-4D97-AF65-F5344CB8AC3E}">
        <p14:creationId xmlns:p14="http://schemas.microsoft.com/office/powerpoint/2010/main" val="548782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added a few scenarios to think about, and these relate mainly to Covid 19. But your plan isn’t just about Covid, its all other problems that could arise that you want solutions for. </a:t>
            </a:r>
          </a:p>
        </p:txBody>
      </p:sp>
      <p:sp>
        <p:nvSpPr>
          <p:cNvPr id="4" name="Slide Number Placeholder 3"/>
          <p:cNvSpPr>
            <a:spLocks noGrp="1"/>
          </p:cNvSpPr>
          <p:nvPr>
            <p:ph type="sldNum" sz="quarter" idx="5"/>
          </p:nvPr>
        </p:nvSpPr>
        <p:spPr/>
        <p:txBody>
          <a:bodyPr/>
          <a:lstStyle/>
          <a:p>
            <a:fld id="{A5EB467E-689E-4776-8297-2FB7C7A995D4}" type="slidenum">
              <a:rPr lang="en-GB" smtClean="0"/>
              <a:t>48</a:t>
            </a:fld>
            <a:endParaRPr lang="en-GB"/>
          </a:p>
        </p:txBody>
      </p:sp>
    </p:spTree>
    <p:extLst>
      <p:ext uri="{BB962C8B-B14F-4D97-AF65-F5344CB8AC3E}">
        <p14:creationId xmlns:p14="http://schemas.microsoft.com/office/powerpoint/2010/main" val="1401082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49</a:t>
            </a:fld>
            <a:endParaRPr lang="en-GB"/>
          </a:p>
        </p:txBody>
      </p:sp>
    </p:spTree>
    <p:extLst>
      <p:ext uri="{BB962C8B-B14F-4D97-AF65-F5344CB8AC3E}">
        <p14:creationId xmlns:p14="http://schemas.microsoft.com/office/powerpoint/2010/main" val="412419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MARGARET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When you signed on for the webinar we asked you some questions about planning you have done to ensure you have the right number of people to support you, contingency planning, and risk assessment 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This word cloud represents what you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Ongoing communication about availability and talking things through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Develop a contingency plan which is regularly reviewed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Set of risk assessments with additional assessments for COVID and understaffing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Recruiting bank-staff that can be called upon at short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Reaffirmed contingency plans with social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Work on having a strong team in place, but that’s not always easy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Using contingency and risk assessment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What if plan, and adapted the Thinking Ahead Planning guide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An employer said: “It’s best to plan and not use, than need to use and have 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1628807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50</a:t>
            </a:fld>
            <a:endParaRPr lang="en-GB"/>
          </a:p>
        </p:txBody>
      </p:sp>
    </p:spTree>
    <p:extLst>
      <p:ext uri="{BB962C8B-B14F-4D97-AF65-F5344CB8AC3E}">
        <p14:creationId xmlns:p14="http://schemas.microsoft.com/office/powerpoint/2010/main" val="2926321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Stay informed-It is important you and your support staff stay informed with the latest trust-worthy information, helping to alleviate fears and to make sense of any change in daily living.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are you keeping up to date with current guidance and ensuring this is effectively communicated to people you support, their friends and families and your workforce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advice and guidance regularly changing, your Plan will need to be kept updated. Ensure these changes are recorded and dated so you have an on-going record of what has changed so that your PAs know it’s the most recent information.</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51</a:t>
            </a:fld>
            <a:endParaRPr lang="en-GB"/>
          </a:p>
        </p:txBody>
      </p:sp>
    </p:spTree>
    <p:extLst>
      <p:ext uri="{BB962C8B-B14F-4D97-AF65-F5344CB8AC3E}">
        <p14:creationId xmlns:p14="http://schemas.microsoft.com/office/powerpoint/2010/main" val="2928319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a:t>
            </a:r>
          </a:p>
          <a:p>
            <a:endParaRPr lang="en-GB" dirty="0"/>
          </a:p>
          <a:p>
            <a:r>
              <a:rPr lang="en-GB" dirty="0"/>
              <a:t>We now have an opportunity to answer some questions:</a:t>
            </a:r>
          </a:p>
          <a:p>
            <a:endParaRPr lang="en-GB" dirty="0"/>
          </a:p>
          <a:p>
            <a:r>
              <a:rPr lang="en-GB" dirty="0"/>
              <a:t>We’ve received a couple as part of the booking process, but if questions have occurred to you and you’d like us to answer them, please use the Q&amp;A function.</a:t>
            </a:r>
          </a:p>
          <a:p>
            <a:endParaRPr lang="en-GB" dirty="0"/>
          </a:p>
          <a:p>
            <a:r>
              <a:rPr lang="en-GB" dirty="0"/>
              <a:t>If we've not had time to respond to your question today, we’ll follow up and provide a question and answer resource to accompany this webinar.</a:t>
            </a:r>
            <a:endParaRPr lang="en-GB" dirty="0">
              <a:cs typeface="Calibri"/>
            </a:endParaRPr>
          </a:p>
          <a:p>
            <a:endParaRPr lang="en-US" dirty="0">
              <a:cs typeface="Calibri"/>
            </a:endParaRPr>
          </a:p>
          <a:p>
            <a:r>
              <a:rPr lang="en-GB" dirty="0">
                <a:cs typeface="Calibri"/>
              </a:rPr>
              <a:t>The first one is:</a:t>
            </a:r>
          </a:p>
          <a:p>
            <a:endParaRPr lang="en-GB" dirty="0">
              <a:cs typeface="Calibri"/>
            </a:endParaRPr>
          </a:p>
          <a:p>
            <a:r>
              <a:rPr lang="en-GB" dirty="0">
                <a:cs typeface="Calibri"/>
              </a:rPr>
              <a:t>How and when will training transition from all online to face to face?</a:t>
            </a:r>
          </a:p>
          <a:p>
            <a:r>
              <a:rPr lang="en-GB" dirty="0">
                <a:cs typeface="Calibri"/>
              </a:rPr>
              <a:t>As we continue to follow social-distancing and other restrictions, we still encourage the use of digital solutions to deliver and access training, as far as is practical. But as we begin to plan for the safe re-introduction of face-to-face training, in line with the road map stages, we encourage you to use risk assessment guidance on face-to-face training and assessment. </a:t>
            </a:r>
          </a:p>
          <a:p>
            <a:endParaRPr lang="en-GB" dirty="0">
              <a:cs typeface="Calibri"/>
            </a:endParaRPr>
          </a:p>
          <a:p>
            <a:r>
              <a:rPr lang="en-GB" dirty="0">
                <a:cs typeface="Calibri"/>
              </a:rPr>
              <a:t>Can individual employers register with care agencies as part of a contingency plan?</a:t>
            </a:r>
          </a:p>
          <a:p>
            <a:r>
              <a:rPr lang="en-GB" dirty="0">
                <a:cs typeface="Calibri"/>
              </a:rPr>
              <a:t>Yes, you can. You'll need to talk to them about why you are registering with them and your preferences, and find out what their terms of service are. Using care agencies are likely to incur additional costs and so you'll need to make sure that your budget is sufficient to cover them, and if you need to speak with your budget provider.</a:t>
            </a:r>
          </a:p>
          <a:p>
            <a:endParaRPr lang="en-GB" dirty="0">
              <a:cs typeface="Calibri"/>
            </a:endParaRPr>
          </a:p>
          <a:p>
            <a:r>
              <a:rPr lang="en-GB" dirty="0">
                <a:cs typeface="Calibri"/>
              </a:rPr>
              <a:t>How to plan against uncertainties and unpredictable events?</a:t>
            </a:r>
          </a:p>
          <a:p>
            <a:r>
              <a:rPr lang="en-GB" dirty="0">
                <a:cs typeface="Calibri"/>
              </a:rPr>
              <a:t>You can't plan for everything, but you can try to think about circumstances/scenarios. Talk to the people around you to get ideas. It's a good idea to review and update your contingency plan. For example, if you do have a situation you haven't planned for, record how you dealt with it think about what you learned and what you'd do better next time. Then you are prepared if it does happen again.</a:t>
            </a:r>
          </a:p>
          <a:p>
            <a:endParaRPr lang="en-GB" dirty="0">
              <a:cs typeface="Calibri"/>
            </a:endParaRPr>
          </a:p>
          <a:p>
            <a:r>
              <a:rPr lang="en-GB" dirty="0">
                <a:cs typeface="Calibri"/>
              </a:rPr>
              <a:t>How to deal with risks to recruitment of EU based PAs from end of free movement: Yes, this we’ve heard this is causing difficulties, not only in terms of recruitment, but also current travel restrictions and testing requirements. It’s important to stay informed about the changes and make sure your PAs are informed. The new system does not apply to The European Economic Area (EEA) or Swiss citizens you already employ in the UK. If they were living in the UK by 31 December 2020, they can apply to the EU Settlement Scheme. They have until 30 June 2021 to apply. PAs are not part of the government's shortage occupation list (senior care workers and care managers/proprietors are). We’ll include a link to the guidance in our Q&amp;A resources https://www.gov.uk/guidance/recruiting-people-from-outside-the-uk. But it is advisable you seek independent advice from your Insurance provider/ACAS if you are thinking about recruiting from the EU. With future recruitment it may be that you’ll need to look more locally to recruit staff, if that is possible. It may help to find a local support organisation, and/or find out if there are any PA registers where you can advertise roles locally."</a:t>
            </a:r>
          </a:p>
          <a:p>
            <a:endParaRPr lang="en-GB" dirty="0">
              <a:cs typeface="Calibri"/>
            </a:endParaRPr>
          </a:p>
          <a:p>
            <a:r>
              <a:rPr lang="en-GB" dirty="0">
                <a:cs typeface="Calibri"/>
              </a:rPr>
              <a:t>Thank you for your questions, they are really good. as we’ve said if we’ve not been able to respond to your question today, we will provide an answer for you after the webinar.</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52</a:t>
            </a:fld>
            <a:endParaRPr lang="en-GB"/>
          </a:p>
        </p:txBody>
      </p:sp>
    </p:spTree>
    <p:extLst>
      <p:ext uri="{BB962C8B-B14F-4D97-AF65-F5344CB8AC3E}">
        <p14:creationId xmlns:p14="http://schemas.microsoft.com/office/powerpoint/2010/main" val="2121753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CAROL:</a:t>
            </a:r>
          </a:p>
          <a:p>
            <a:endParaRPr lang="en-US" dirty="0">
              <a:cs typeface="Calibri"/>
            </a:endParaRPr>
          </a:p>
          <a:p>
            <a:r>
              <a:rPr lang="en-US" dirty="0">
                <a:cs typeface="Calibri"/>
              </a:rPr>
              <a:t>We are coming to the end of the time we have for today. </a:t>
            </a:r>
          </a:p>
          <a:p>
            <a:endParaRPr lang="en-US" dirty="0">
              <a:cs typeface="Calibri"/>
            </a:endParaRPr>
          </a:p>
          <a:p>
            <a:r>
              <a:rPr lang="en-US" dirty="0">
                <a:cs typeface="Calibri"/>
              </a:rPr>
              <a:t>But before we go, we wanted to share with you that …</a:t>
            </a:r>
          </a:p>
          <a:p>
            <a:endParaRPr lang="en-US" dirty="0">
              <a:cs typeface="Calibri"/>
            </a:endParaRPr>
          </a:p>
          <a:p>
            <a:r>
              <a:rPr lang="en-US" dirty="0">
                <a:cs typeface="Calibri"/>
              </a:rPr>
              <a:t>For local support, you can contact a Skills for Care locality Manager.  </a:t>
            </a:r>
            <a:r>
              <a:rPr lang="en-US" dirty="0"/>
              <a:t>We have area teams across England who can signpost you to relevant information, tools and the availability of funding for learning and development.</a:t>
            </a:r>
            <a:endParaRPr lang="en-US" dirty="0">
              <a:cs typeface="Calibri"/>
            </a:endParaRPr>
          </a:p>
          <a:p>
            <a:endParaRPr lang="en-US" dirty="0"/>
          </a:p>
          <a:p>
            <a:r>
              <a:rPr lang="en-US" dirty="0">
                <a:cs typeface="Calibri"/>
              </a:rPr>
              <a:t>You could contact your local support organisation to find out if there is a local network or peer support group in your area. You can find links to local support on our Information Hub.</a:t>
            </a:r>
            <a:endParaRPr lang="en-US" dirty="0"/>
          </a:p>
        </p:txBody>
      </p:sp>
      <p:sp>
        <p:nvSpPr>
          <p:cNvPr id="4" name="Slide Number Placeholder 3"/>
          <p:cNvSpPr>
            <a:spLocks noGrp="1"/>
          </p:cNvSpPr>
          <p:nvPr>
            <p:ph type="sldNum" sz="quarter" idx="5"/>
          </p:nvPr>
        </p:nvSpPr>
        <p:spPr/>
        <p:txBody>
          <a:bodyPr/>
          <a:lstStyle/>
          <a:p>
            <a:fld id="{A5EB467E-689E-4776-8297-2FB7C7A995D4}" type="slidenum">
              <a:rPr lang="en-GB" smtClean="0"/>
              <a:t>53</a:t>
            </a:fld>
            <a:endParaRPr lang="en-GB"/>
          </a:p>
        </p:txBody>
      </p:sp>
    </p:spTree>
    <p:extLst>
      <p:ext uri="{BB962C8B-B14F-4D97-AF65-F5344CB8AC3E}">
        <p14:creationId xmlns:p14="http://schemas.microsoft.com/office/powerpoint/2010/main" val="3718885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a:t>
            </a:r>
          </a:p>
          <a:p>
            <a:endParaRPr lang="en-GB" dirty="0"/>
          </a:p>
          <a:p>
            <a:r>
              <a:rPr lang="en-GB" dirty="0"/>
              <a:t>For more information about the range of help and support available, go to the Skills for Care information hub.</a:t>
            </a:r>
            <a:endParaRPr lang="en-GB" dirty="0">
              <a:cs typeface="Calibri"/>
            </a:endParaRPr>
          </a:p>
          <a:p>
            <a:endParaRPr lang="en-GB" dirty="0"/>
          </a:p>
          <a:p>
            <a:r>
              <a:rPr lang="en-GB" dirty="0"/>
              <a:t>There are sections for employers, PAs and supporting organisations</a:t>
            </a:r>
          </a:p>
          <a:p>
            <a:endParaRPr lang="en-GB" dirty="0">
              <a:cs typeface="Calibri"/>
            </a:endParaRPr>
          </a:p>
          <a:p>
            <a:r>
              <a:rPr lang="en-GB" dirty="0">
                <a:cs typeface="Calibri"/>
              </a:rPr>
              <a:t>It has links to toolkits, guidance, advice notes, videos about employers and PAs, not just from Skills for Care, but from other experts. </a:t>
            </a:r>
          </a:p>
          <a:p>
            <a:endParaRPr lang="en-GB" dirty="0"/>
          </a:p>
          <a:p>
            <a:r>
              <a:rPr lang="en-GB" dirty="0"/>
              <a:t>You can access it by following this link on the screen.</a:t>
            </a:r>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54</a:t>
            </a:fld>
            <a:endParaRPr lang="en-GB"/>
          </a:p>
        </p:txBody>
      </p:sp>
    </p:spTree>
    <p:extLst>
      <p:ext uri="{BB962C8B-B14F-4D97-AF65-F5344CB8AC3E}">
        <p14:creationId xmlns:p14="http://schemas.microsoft.com/office/powerpoint/2010/main" val="374904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As well as today's webinar, we have others available that you might find useful. </a:t>
            </a:r>
          </a:p>
          <a:p>
            <a:endParaRPr lang="en-US" dirty="0">
              <a:cs typeface="Calibri"/>
            </a:endParaRPr>
          </a:p>
          <a:p>
            <a:pPr marL="171450" indent="-171450">
              <a:buFont typeface="Arial"/>
              <a:buChar char="•"/>
            </a:pPr>
            <a:r>
              <a:rPr lang="en-GB" b="0" dirty="0">
                <a:cs typeface="Calibri"/>
              </a:rPr>
              <a:t>Understanding your responsibilities as an employer of personal assistants (PAs)</a:t>
            </a:r>
            <a:br>
              <a:rPr lang="en-GB" b="0" dirty="0">
                <a:cs typeface="Calibri"/>
              </a:rPr>
            </a:br>
            <a:endParaRPr lang="en-GB" b="0" dirty="0">
              <a:cs typeface="Calibri"/>
            </a:endParaRPr>
          </a:p>
          <a:p>
            <a:pPr marL="171450" indent="-171450">
              <a:buFont typeface="Arial"/>
              <a:buChar char="•"/>
            </a:pPr>
            <a:r>
              <a:rPr lang="en-US" b="0" dirty="0">
                <a:cs typeface="Calibri"/>
              </a:rPr>
              <a:t>Recruiting PAs during a pandemic: </a:t>
            </a:r>
          </a:p>
          <a:p>
            <a:pPr marL="171450" indent="-171450">
              <a:buFont typeface="Arial"/>
              <a:buChar char="•"/>
            </a:pPr>
            <a:endParaRPr lang="en-US" b="0" dirty="0">
              <a:cs typeface="Calibri"/>
            </a:endParaRPr>
          </a:p>
          <a:p>
            <a:pPr marL="171450" indent="-171450">
              <a:buFont typeface="Arial"/>
              <a:buChar char="•"/>
            </a:pPr>
            <a:r>
              <a:rPr lang="en-US" b="0" dirty="0"/>
              <a:t>Learning and Development and funding:</a:t>
            </a:r>
          </a:p>
          <a:p>
            <a:pPr marL="171450" indent="-171450">
              <a:buFont typeface="Arial"/>
              <a:buChar char="•"/>
            </a:pPr>
            <a:endParaRPr lang="en-US" b="0" dirty="0">
              <a:cs typeface="Calibri"/>
            </a:endParaRPr>
          </a:p>
          <a:p>
            <a:pPr marL="171450" indent="-171450">
              <a:buFont typeface="Arial"/>
              <a:buChar char="•"/>
            </a:pPr>
            <a:r>
              <a:rPr lang="en-US" b="0" dirty="0"/>
              <a:t>Wellbeing: </a:t>
            </a:r>
            <a:br>
              <a:rPr lang="en-US" b="0" dirty="0"/>
            </a:br>
            <a:endParaRPr lang="en-US" b="0" dirty="0"/>
          </a:p>
          <a:p>
            <a:pPr marL="171450" indent="-171450">
              <a:buFont typeface="Arial"/>
              <a:buChar char="•"/>
            </a:pPr>
            <a:r>
              <a:rPr lang="en-US" b="0" dirty="0"/>
              <a:t>Better conversations:</a:t>
            </a: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55</a:t>
            </a:fld>
            <a:endParaRPr lang="en-GB"/>
          </a:p>
        </p:txBody>
      </p:sp>
    </p:spTree>
    <p:extLst>
      <p:ext uri="{BB962C8B-B14F-4D97-AF65-F5344CB8AC3E}">
        <p14:creationId xmlns:p14="http://schemas.microsoft.com/office/powerpoint/2010/main" val="820432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a:t>
            </a:r>
          </a:p>
          <a:p>
            <a:endParaRPr lang="en-GB" dirty="0"/>
          </a:p>
          <a:p>
            <a:r>
              <a:rPr lang="en-GB" dirty="0"/>
              <a:t>And ….</a:t>
            </a:r>
          </a:p>
          <a:p>
            <a:endParaRPr lang="en-GB" dirty="0"/>
          </a:p>
          <a:p>
            <a:r>
              <a:rPr lang="en-GB" dirty="0"/>
              <a:t>To keep up to date with what Skills for Care is doing, links to information, publication of any guidance and funding opportunities, sign up to our newsletter. </a:t>
            </a:r>
            <a:endParaRPr lang="en-GB" dirty="0">
              <a:cs typeface="Calibri"/>
            </a:endParaRPr>
          </a:p>
          <a:p>
            <a:endParaRPr lang="en-GB" dirty="0"/>
          </a:p>
          <a:p>
            <a:r>
              <a:rPr lang="en-GB" dirty="0"/>
              <a:t>It is released quarterly and contains news stories and information relevant to individual employers, PAs and supporting organisations.</a:t>
            </a:r>
            <a:endParaRPr lang="en-GB" dirty="0">
              <a:cs typeface="Calibri"/>
            </a:endParaRPr>
          </a:p>
          <a:p>
            <a:endParaRPr lang="en-GB" dirty="0"/>
          </a:p>
          <a:p>
            <a:r>
              <a:rPr lang="en-GB" dirty="0"/>
              <a:t>You can find the link here.</a:t>
            </a:r>
            <a:endParaRPr lang="en-GB"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56</a:t>
            </a:fld>
            <a:endParaRPr lang="en-GB"/>
          </a:p>
        </p:txBody>
      </p:sp>
    </p:spTree>
    <p:extLst>
      <p:ext uri="{BB962C8B-B14F-4D97-AF65-F5344CB8AC3E}">
        <p14:creationId xmlns:p14="http://schemas.microsoft.com/office/powerpoint/2010/main" val="21649278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a:t>
            </a:r>
          </a:p>
          <a:p>
            <a:endParaRPr lang="en-GB" dirty="0"/>
          </a:p>
          <a:p>
            <a:r>
              <a:rPr lang="en-GB" dirty="0"/>
              <a:t>Well, that’s all we have time for today, thank you for listening and taking part, we hope you have found it useful. </a:t>
            </a:r>
          </a:p>
          <a:p>
            <a:endParaRPr lang="en-GB" dirty="0"/>
          </a:p>
          <a:p>
            <a:r>
              <a:rPr lang="en-GB" dirty="0"/>
              <a:t>Just a reminder that this has been recorded so it can be accessed afterwards.</a:t>
            </a:r>
            <a:endParaRPr lang="en-GB" dirty="0">
              <a:cs typeface="Calibri"/>
            </a:endParaRPr>
          </a:p>
          <a:p>
            <a:endParaRPr lang="en-GB" dirty="0"/>
          </a:p>
          <a:p>
            <a:r>
              <a:rPr lang="en-GB" dirty="0"/>
              <a:t>We will be sending out a follow up email with the slides and links to resources.</a:t>
            </a:r>
            <a:endParaRPr lang="en-GB" dirty="0">
              <a:cs typeface="Calibri"/>
            </a:endParaRPr>
          </a:p>
          <a:p>
            <a:endParaRPr lang="en-GB" dirty="0"/>
          </a:p>
          <a:p>
            <a:r>
              <a:rPr lang="en-US" dirty="0"/>
              <a:t>If you had any final thoughts or questions, please put them in the question box so that we can follow up afterwards.</a:t>
            </a:r>
            <a:endParaRPr lang="en-GB" dirty="0"/>
          </a:p>
          <a:p>
            <a:endParaRPr lang="en-GB" dirty="0"/>
          </a:p>
          <a:p>
            <a:r>
              <a:rPr lang="en-GB" dirty="0"/>
              <a:t>There is a short survey to complete following this webinar and we’d be grateful if you could complete it.</a:t>
            </a:r>
            <a:endParaRPr lang="en-GB" dirty="0">
              <a:cs typeface="Calibri" panose="020F0502020204030204"/>
            </a:endParaRPr>
          </a:p>
          <a:p>
            <a:endParaRPr lang="en-GB" dirty="0"/>
          </a:p>
          <a:p>
            <a:r>
              <a:rPr lang="en-GB" dirty="0"/>
              <a:t>All that remains for me to say is a big thank you to Ali and Margaret, my fellow presenters </a:t>
            </a:r>
            <a:r>
              <a:rPr lang="en-GB" dirty="0">
                <a:cs typeface="Calibri"/>
              </a:rPr>
              <a:t>and to Emma for providing such wonderful technical support.</a:t>
            </a:r>
          </a:p>
          <a:p>
            <a:endParaRPr lang="en-GB" dirty="0">
              <a:cs typeface="Calibri"/>
            </a:endParaRPr>
          </a:p>
          <a:p>
            <a:r>
              <a:rPr lang="en-GB" dirty="0"/>
              <a:t>Thank you all and goodbye.</a:t>
            </a:r>
            <a:endParaRPr lang="en-GB"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57</a:t>
            </a:fld>
            <a:endParaRPr lang="en-GB"/>
          </a:p>
        </p:txBody>
      </p:sp>
    </p:spTree>
    <p:extLst>
      <p:ext uri="{BB962C8B-B14F-4D97-AF65-F5344CB8AC3E}">
        <p14:creationId xmlns:p14="http://schemas.microsoft.com/office/powerpoint/2010/main" val="124973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MARGARET</a:t>
            </a:r>
          </a:p>
          <a:p>
            <a:endParaRPr lang="en-GB" dirty="0"/>
          </a:p>
          <a:p>
            <a:r>
              <a:rPr lang="en-GB" dirty="0"/>
              <a:t>As I mentioned, we are going to be talking about workforce planning, keeping safe, and being prepared, both now, and into the future. </a:t>
            </a:r>
          </a:p>
          <a:p>
            <a:endParaRPr lang="en-GB" dirty="0"/>
          </a:p>
          <a:p>
            <a:r>
              <a:rPr lang="en-GB" dirty="0"/>
              <a:t>Planning, keeping safe, and being prepared are all interconnected. Let’s look at them one at a time. </a:t>
            </a:r>
          </a:p>
          <a:p>
            <a:endParaRPr lang="en-GB" dirty="0"/>
          </a:p>
          <a:p>
            <a:r>
              <a:rPr lang="en-GB" dirty="0"/>
              <a:t>Carol will talk first about Workforce Planning. </a:t>
            </a:r>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402080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a:t>
            </a:r>
          </a:p>
          <a:p>
            <a:endParaRPr lang="en-GB" dirty="0"/>
          </a:p>
          <a:p>
            <a:r>
              <a:rPr lang="en-GB" dirty="0"/>
              <a:t>Thank you Margaret. </a:t>
            </a:r>
          </a:p>
          <a:p>
            <a:endParaRPr lang="en-GB" dirty="0"/>
          </a:p>
          <a:p>
            <a:r>
              <a:rPr lang="en-GB" dirty="0"/>
              <a:t>In this part of the webinar we are going to cover planning your staff. </a:t>
            </a:r>
          </a:p>
          <a:p>
            <a:endParaRPr lang="en-GB" dirty="0"/>
          </a:p>
          <a:p>
            <a:r>
              <a:rPr lang="en-GB" dirty="0"/>
              <a:t>It would be great if we all had a crystal ball/see into the future – although some may possess that skill, I’m sure the majority of us don’t. </a:t>
            </a:r>
          </a:p>
          <a:p>
            <a:endParaRPr lang="en-GB" dirty="0"/>
          </a:p>
          <a:p>
            <a:r>
              <a:rPr lang="en-GB" dirty="0"/>
              <a:t>So it’s useful to think about planning.</a:t>
            </a:r>
          </a:p>
          <a:p>
            <a:endParaRPr lang="en-GB" dirty="0"/>
          </a:p>
          <a:p>
            <a:r>
              <a:rPr lang="en-GB" dirty="0"/>
              <a:t>We have based this on the tools Skills for Care has produced to support employers with workforce planning. And we are going to introduce the Analyse – Plan – Do – Review concept</a:t>
            </a:r>
          </a:p>
          <a:p>
            <a:endParaRPr lang="en-GB" dirty="0"/>
          </a:p>
          <a:p>
            <a:r>
              <a:rPr lang="en-GB" dirty="0"/>
              <a:t>These are primarily for business, so we’ve developed a template to accompany this webinar which may be more helpful for people employing personal assistants. You’ll be able to access it as part of the resource list. We’re happy for you to let us know what you think about it.</a:t>
            </a:r>
          </a:p>
          <a:p>
            <a:endParaRPr lang="en-GB" dirty="0"/>
          </a:p>
          <a:p>
            <a:r>
              <a:rPr lang="en-GB" dirty="0"/>
              <a:t>What we are going to talk about, is all said with a caveat that there may be a need to be mindful about what is achievable within agreed budgets and support plans.</a:t>
            </a:r>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a:p>
        </p:txBody>
      </p:sp>
    </p:spTree>
    <p:extLst>
      <p:ext uri="{BB962C8B-B14F-4D97-AF65-F5344CB8AC3E}">
        <p14:creationId xmlns:p14="http://schemas.microsoft.com/office/powerpoint/2010/main" val="389645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CAROL</a:t>
            </a:r>
          </a:p>
          <a:p>
            <a:endParaRPr lang="en-GB" sz="1200" dirty="0"/>
          </a:p>
          <a:p>
            <a:r>
              <a:rPr lang="en-GB" sz="1200" dirty="0"/>
              <a:t>So, what is workforce planning?</a:t>
            </a:r>
          </a:p>
          <a:p>
            <a:endParaRPr lang="en-GB" sz="1200" dirty="0"/>
          </a:p>
          <a:p>
            <a:r>
              <a:rPr lang="en-GB" sz="1200" dirty="0"/>
              <a:t>It is thinking about and putting into action a plan that sets out your current and future needs in terms of the people that support you.</a:t>
            </a:r>
          </a:p>
          <a:p>
            <a:endParaRPr lang="en-GB" sz="1200" dirty="0"/>
          </a:p>
          <a:p>
            <a:r>
              <a:rPr lang="en-GB" sz="1200" dirty="0"/>
              <a:t>It’s an essential part of ensuring that you have the </a:t>
            </a:r>
            <a:r>
              <a:rPr lang="en-GB" sz="1200" b="1" dirty="0"/>
              <a:t>right</a:t>
            </a:r>
            <a:r>
              <a:rPr lang="en-GB" sz="1200" dirty="0"/>
              <a:t> number of people with the </a:t>
            </a:r>
            <a:r>
              <a:rPr lang="en-GB" sz="1200" b="1" dirty="0"/>
              <a:t>right</a:t>
            </a:r>
            <a:r>
              <a:rPr lang="en-GB" sz="1200" dirty="0"/>
              <a:t> attitudes</a:t>
            </a:r>
            <a:r>
              <a:rPr lang="en-GB" sz="1200" b="1" dirty="0"/>
              <a:t>, right </a:t>
            </a:r>
            <a:r>
              <a:rPr lang="en-GB" sz="1200" dirty="0"/>
              <a:t>skills, </a:t>
            </a:r>
            <a:r>
              <a:rPr lang="en-GB" sz="1200" b="1" dirty="0"/>
              <a:t>right</a:t>
            </a:r>
            <a:r>
              <a:rPr lang="en-GB" sz="1200" dirty="0"/>
              <a:t> values and </a:t>
            </a:r>
            <a:r>
              <a:rPr lang="en-GB" sz="1200" b="1" dirty="0"/>
              <a:t>right</a:t>
            </a:r>
            <a:r>
              <a:rPr lang="en-GB" sz="1200" dirty="0"/>
              <a:t> experience to support you at the </a:t>
            </a:r>
            <a:r>
              <a:rPr lang="en-GB" sz="1200" b="1" dirty="0"/>
              <a:t>right </a:t>
            </a:r>
            <a:r>
              <a:rPr lang="en-GB" sz="1200" dirty="0"/>
              <a:t>time, both now and in the future.</a:t>
            </a:r>
          </a:p>
          <a:p>
            <a:endParaRPr lang="en-GB" sz="1200" dirty="0"/>
          </a:p>
          <a:p>
            <a:r>
              <a:rPr lang="en-GB" sz="1200" dirty="0"/>
              <a:t>Your plan can be formal or informal but it must be personal to you and work alongside other plans you have.</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a:p>
        </p:txBody>
      </p:sp>
    </p:spTree>
    <p:extLst>
      <p:ext uri="{BB962C8B-B14F-4D97-AF65-F5344CB8AC3E}">
        <p14:creationId xmlns:p14="http://schemas.microsoft.com/office/powerpoint/2010/main" val="14702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talk about workforce, we mean the personal assistants you employ. </a:t>
            </a:r>
          </a:p>
          <a:p>
            <a:endParaRPr lang="en-GB" dirty="0"/>
          </a:p>
          <a:p>
            <a:r>
              <a:rPr lang="en-GB" dirty="0"/>
              <a:t>Firstly think about who supports you, how that works now and how that might look in the future, for example if you have personal assistants nearing retirement, or heading off to university or relocating. You may not know this yet, but good to have a plan on how you would deal with this, if they do.</a:t>
            </a:r>
          </a:p>
          <a:p>
            <a:endParaRPr lang="en-GB" dirty="0"/>
          </a:p>
          <a:p>
            <a:r>
              <a:rPr lang="en-GB" dirty="0"/>
              <a:t>Secondly, consider whether access to PAs might change or you make use of volunteer services or different types of support. This will depend on where you live and may relate to the who’s available for work.</a:t>
            </a:r>
          </a:p>
          <a:p>
            <a:endParaRPr lang="en-GB" dirty="0"/>
          </a:p>
          <a:p>
            <a:r>
              <a:rPr lang="en-GB" dirty="0"/>
              <a:t>Thirdly, its important to consider what's going on in the wider environment that could affect you. For example, change in public transport, a business setting up that may mean there is increased competition for people you might want to recruit. Or the opposite of that if there are going to be redundancies. The pandemic is a good example, where people are considering relocating from urban to rural areas. It may be a risk for some, but a opportunity for others. </a:t>
            </a:r>
          </a:p>
          <a:p>
            <a:r>
              <a:rPr lang="en-GB" dirty="0"/>
              <a:t> </a:t>
            </a:r>
          </a:p>
          <a:p>
            <a:r>
              <a:rPr lang="en-GB" dirty="0"/>
              <a:t>And then it’s good to think about what’s going on in your life that may impact on your support. For example, if your health is expected to change, your care needs are changing, or perhaps you are moving home yourself. </a:t>
            </a:r>
          </a:p>
          <a:p>
            <a:endParaRPr lang="en-GB" dirty="0"/>
          </a:p>
          <a:p>
            <a:r>
              <a:rPr lang="en-GB" dirty="0"/>
              <a:t>There will be other things that you may need to consider. Like if you have a new interest that you want to pursue or you are starting a new job – can your current personal assistant support you with that or will you need a personal assistant with different skills?</a:t>
            </a:r>
          </a:p>
          <a:p>
            <a:endParaRPr lang="en-GB" dirty="0"/>
          </a:p>
          <a:p>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a:p>
        </p:txBody>
      </p:sp>
    </p:spTree>
    <p:extLst>
      <p:ext uri="{BB962C8B-B14F-4D97-AF65-F5344CB8AC3E}">
        <p14:creationId xmlns:p14="http://schemas.microsoft.com/office/powerpoint/2010/main" val="1645388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a:t>Click to edit Master title style </a:t>
            </a:r>
            <a:endParaRPr lang="en-US"/>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a:t>Click to edit Master title style </a:t>
            </a:r>
            <a:endParaRPr lang="en-US"/>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a:t>Click to edit Master title style </a:t>
            </a:r>
            <a:endParaRPr lang="en-US"/>
          </a:p>
        </p:txBody>
      </p:sp>
    </p:spTree>
    <p:extLst>
      <p:ext uri="{BB962C8B-B14F-4D97-AF65-F5344CB8AC3E}">
        <p14:creationId xmlns:p14="http://schemas.microsoft.com/office/powerpoint/2010/main" val="9517799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3298125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3586286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4243102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35475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042866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916954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1703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45405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a:t>Click to edit Master title style </a:t>
            </a:r>
            <a:endParaRPr lang="en-US"/>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a:t>Click to edit Master title style </a:t>
            </a:r>
            <a:endParaRPr lang="en-US"/>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a:t>Click to edit Master title style </a:t>
            </a:r>
            <a:endParaRPr lang="en-US"/>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jpe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737" r:id="rId8"/>
    <p:sldLayoutId id="214748373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8374258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Documents/Recruitment-and-retention/Secrets-of-success/Recruitment-and-retention-secrets-of-success-report.pdf"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Documents/Learning-and-development/Ongoing-learning-and-development/Guide-to-developing-your-staff/Skills-gap-analysis-template.docx"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hyperlink" Target="http://www.skillsforcare.org.uk/IEfunding"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hyperlink" Target="https://www.skillsforcare.org.uk/About/News/COVID-19-Essential-training.aspx" TargetMode="External"/><Relationship Id="rId4" Type="http://schemas.openxmlformats.org/officeDocument/2006/relationships/hyperlink" Target="http://www.skillsforcare.org.uk/ulofund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www.247grid.com/"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hyperlink" Target="https://www.skillsforcare.org.uk/Documents/Recruitment-and-retention/Employing-your-own-care-and-support/Toolkit/Template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www.disabilitysheffield.org.uk/admin/resources/sheffield-pa-risk-assessment-tool-final-print-pdfversion-1.pdf"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www.disabilitysheffield.org.uk/admin/resources/direct-payments-contingency-plan-template-final-electronic-pdfversion-1.pdf"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46.png"/><Relationship Id="rId4" Type="http://schemas.openxmlformats.org/officeDocument/2006/relationships/image" Target="../media/image4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s://www.nhs.uk/apps-library/echo/" TargetMode="External"/><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hyperlink" Target="https://www.england.nhs.uk/coronavirus/wp-content/uploads/sites/52/2020/03/C0381-nhs-covid-19-grab-and-go-lda-form.pdf" TargetMode="External"/><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55.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hyperlink" Target="http://www.vas.org.uk/vcs-hubs" TargetMode="External"/><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hyperlink" Target="http://www.skillsforcare.org.uk/inyourarea" TargetMode="External"/><Relationship Id="rId2" Type="http://schemas.openxmlformats.org/officeDocument/2006/relationships/notesSlide" Target="../notesSlides/notesSlide53.xml"/><Relationship Id="rId1" Type="http://schemas.openxmlformats.org/officeDocument/2006/relationships/slideLayout" Target="../slideLayouts/slideLayout29.xml"/><Relationship Id="rId5" Type="http://schemas.openxmlformats.org/officeDocument/2006/relationships/image" Target="../media/image56.png"/><Relationship Id="rId4" Type="http://schemas.openxmlformats.org/officeDocument/2006/relationships/hyperlink" Target="http://www.skillsforcare.org.uk/Employing-your-own-care-and-support/In-your-area/In-your-area.asp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skillsforcare.org.uk/iepahub" TargetMode="External"/><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hyperlink" Target="http://www.skillsforcare.org.uk/iepahub" TargetMode="External"/><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hyperlink" Target="https://www.skillsforcare.org.uk/Employing-your-own-care-and-support/Sign-up-to-our-newsletter/Sign-up-to-our-newsletter.aspx" TargetMode="External"/><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8FCB-1278-4BBA-97C9-37345846D86C}"/>
              </a:ext>
            </a:extLst>
          </p:cNvPr>
          <p:cNvSpPr>
            <a:spLocks noGrp="1"/>
          </p:cNvSpPr>
          <p:nvPr>
            <p:ph type="title"/>
          </p:nvPr>
        </p:nvSpPr>
        <p:spPr>
          <a:xfrm>
            <a:off x="367729" y="916062"/>
            <a:ext cx="6333322" cy="2045502"/>
          </a:xfrm>
        </p:spPr>
        <p:txBody>
          <a:bodyPr/>
          <a:lstStyle/>
          <a:p>
            <a:r>
              <a:rPr lang="en-GB" dirty="0"/>
              <a:t>Planning, keeping safe, and being prepared: Now and in the future.   </a:t>
            </a:r>
          </a:p>
        </p:txBody>
      </p:sp>
    </p:spTree>
    <p:extLst>
      <p:ext uri="{BB962C8B-B14F-4D97-AF65-F5344CB8AC3E}">
        <p14:creationId xmlns:p14="http://schemas.microsoft.com/office/powerpoint/2010/main" val="187393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Think about</a:t>
            </a:r>
          </a:p>
        </p:txBody>
      </p:sp>
      <p:sp>
        <p:nvSpPr>
          <p:cNvPr id="3" name="Text Placeholder 2">
            <a:extLst>
              <a:ext uri="{FF2B5EF4-FFF2-40B4-BE49-F238E27FC236}">
                <a16:creationId xmlns:a16="http://schemas.microsoft.com/office/drawing/2014/main" id="{967E85C0-7DEF-474D-8746-E96CEDAEB935}"/>
              </a:ext>
            </a:extLst>
          </p:cNvPr>
          <p:cNvSpPr>
            <a:spLocks noGrp="1"/>
          </p:cNvSpPr>
          <p:nvPr>
            <p:ph type="body" sz="quarter" idx="11"/>
          </p:nvPr>
        </p:nvSpPr>
        <p:spPr>
          <a:xfrm>
            <a:off x="367730" y="2692400"/>
            <a:ext cx="6982304" cy="3443224"/>
          </a:xfrm>
        </p:spPr>
        <p:txBody>
          <a:bodyPr/>
          <a:lstStyle/>
          <a:p>
            <a:r>
              <a:rPr lang="en-GB" dirty="0">
                <a:solidFill>
                  <a:schemeClr val="tx1"/>
                </a:solidFill>
              </a:rPr>
              <a:t>How you need to be supported now</a:t>
            </a:r>
          </a:p>
          <a:p>
            <a:r>
              <a:rPr lang="en-GB" dirty="0">
                <a:solidFill>
                  <a:schemeClr val="tx1"/>
                </a:solidFill>
              </a:rPr>
              <a:t>Plan your rota </a:t>
            </a:r>
          </a:p>
          <a:p>
            <a:r>
              <a:rPr lang="en-GB" dirty="0"/>
              <a:t>What’s working/not working well</a:t>
            </a:r>
            <a:endParaRPr lang="en-GB" dirty="0">
              <a:solidFill>
                <a:schemeClr val="tx1"/>
              </a:solidFill>
            </a:endParaRPr>
          </a:p>
          <a:p>
            <a:r>
              <a:rPr lang="en-GB" dirty="0">
                <a:solidFill>
                  <a:schemeClr val="tx1"/>
                </a:solidFill>
              </a:rPr>
              <a:t>Assessing risks</a:t>
            </a:r>
          </a:p>
          <a:p>
            <a:r>
              <a:rPr lang="en-GB" dirty="0">
                <a:solidFill>
                  <a:schemeClr val="tx1"/>
                </a:solidFill>
              </a:rPr>
              <a:t>Having contingencies in place </a:t>
            </a:r>
          </a:p>
          <a:p>
            <a:r>
              <a:rPr lang="en-GB" dirty="0">
                <a:solidFill>
                  <a:schemeClr val="tx1"/>
                </a:solidFill>
              </a:rPr>
              <a:t>Including PAs in your plans</a:t>
            </a:r>
          </a:p>
          <a:p>
            <a:r>
              <a:rPr lang="en-GB" dirty="0">
                <a:solidFill>
                  <a:schemeClr val="tx1"/>
                </a:solidFill>
              </a:rPr>
              <a:t>How might this change in the future?</a:t>
            </a:r>
          </a:p>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pPr marL="0" indent="0">
              <a:buNone/>
            </a:pPr>
            <a:r>
              <a:rPr lang="en-GB" dirty="0"/>
              <a:t>What do you need now</a:t>
            </a:r>
          </a:p>
        </p:txBody>
      </p:sp>
    </p:spTree>
    <p:extLst>
      <p:ext uri="{BB962C8B-B14F-4D97-AF65-F5344CB8AC3E}">
        <p14:creationId xmlns:p14="http://schemas.microsoft.com/office/powerpoint/2010/main" val="344797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Think about</a:t>
            </a:r>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a:xfrm>
            <a:off x="367728" y="1088137"/>
            <a:ext cx="6982305" cy="320938"/>
          </a:xfrm>
        </p:spPr>
        <p:txBody>
          <a:bodyPr/>
          <a:lstStyle/>
          <a:p>
            <a:pPr marL="0" indent="0">
              <a:buNone/>
            </a:pPr>
            <a:r>
              <a:rPr lang="en-GB" dirty="0"/>
              <a:t>How do I recruit and retain PAs with the right values and skills?</a:t>
            </a:r>
          </a:p>
          <a:p>
            <a:pPr marL="0" indent="0">
              <a:buNone/>
            </a:pPr>
            <a:r>
              <a:rPr lang="en-GB" sz="2400" dirty="0">
                <a:solidFill>
                  <a:schemeClr val="tx1"/>
                </a:solidFill>
              </a:rPr>
              <a:t>Individual employers told us the best ways to find and keep good PAs are to:</a:t>
            </a:r>
          </a:p>
          <a:p>
            <a:pPr lvl="0"/>
            <a:r>
              <a:rPr lang="en-GB" sz="2400" dirty="0">
                <a:solidFill>
                  <a:schemeClr val="tx1"/>
                </a:solidFill>
              </a:rPr>
              <a:t>employ someone you know</a:t>
            </a:r>
          </a:p>
          <a:p>
            <a:pPr lvl="0"/>
            <a:r>
              <a:rPr lang="en-GB" sz="2400" dirty="0">
                <a:solidFill>
                  <a:schemeClr val="tx1"/>
                </a:solidFill>
              </a:rPr>
              <a:t>ask for recommendations from other individual employers</a:t>
            </a:r>
          </a:p>
          <a:p>
            <a:pPr lvl="0"/>
            <a:r>
              <a:rPr lang="en-GB" sz="2400" dirty="0">
                <a:solidFill>
                  <a:schemeClr val="tx1"/>
                </a:solidFill>
              </a:rPr>
              <a:t>ask for advice from support organisations such as social services</a:t>
            </a:r>
          </a:p>
          <a:p>
            <a:pPr lvl="0"/>
            <a:r>
              <a:rPr lang="en-GB" sz="2400" dirty="0">
                <a:solidFill>
                  <a:schemeClr val="tx1"/>
                </a:solidFill>
              </a:rPr>
              <a:t>be clear about your wishes and needs up front</a:t>
            </a:r>
          </a:p>
          <a:p>
            <a:pPr lvl="0"/>
            <a:r>
              <a:rPr lang="en-GB" sz="2400" dirty="0">
                <a:solidFill>
                  <a:schemeClr val="tx1"/>
                </a:solidFill>
              </a:rPr>
              <a:t>be seen as a good employer.</a:t>
            </a:r>
          </a:p>
          <a:p>
            <a:pPr marL="0" indent="0">
              <a:buNone/>
            </a:pPr>
            <a:r>
              <a:rPr lang="en-GB" sz="1600" b="1" dirty="0"/>
              <a:t>(from </a:t>
            </a:r>
            <a:r>
              <a:rPr lang="en-GB" sz="1600" b="1" dirty="0">
                <a:hlinkClick r:id="rId3"/>
              </a:rPr>
              <a:t>Secrets of success</a:t>
            </a:r>
            <a:r>
              <a:rPr lang="en-GB" sz="1600" dirty="0"/>
              <a:t>) </a:t>
            </a:r>
          </a:p>
          <a:p>
            <a:endParaRPr lang="en-GB" dirty="0"/>
          </a:p>
        </p:txBody>
      </p:sp>
    </p:spTree>
    <p:extLst>
      <p:ext uri="{BB962C8B-B14F-4D97-AF65-F5344CB8AC3E}">
        <p14:creationId xmlns:p14="http://schemas.microsoft.com/office/powerpoint/2010/main" val="227393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Think about</a:t>
            </a:r>
          </a:p>
        </p:txBody>
      </p:sp>
      <p:sp>
        <p:nvSpPr>
          <p:cNvPr id="6" name="Text Placeholder 5">
            <a:extLst>
              <a:ext uri="{FF2B5EF4-FFF2-40B4-BE49-F238E27FC236}">
                <a16:creationId xmlns:a16="http://schemas.microsoft.com/office/drawing/2014/main" id="{00CFF94D-85D1-4F24-A109-3D110CBA5123}"/>
              </a:ext>
            </a:extLst>
          </p:cNvPr>
          <p:cNvSpPr>
            <a:spLocks noGrp="1"/>
          </p:cNvSpPr>
          <p:nvPr>
            <p:ph type="body" sz="quarter" idx="11"/>
          </p:nvPr>
        </p:nvSpPr>
        <p:spPr/>
        <p:txBody>
          <a:bodyPr/>
          <a:lstStyle/>
          <a:p>
            <a:r>
              <a:rPr lang="en-GB" sz="2400" dirty="0">
                <a:solidFill>
                  <a:schemeClr val="tx1"/>
                </a:solidFill>
              </a:rPr>
              <a:t>Identify current gaps in skills and knowledge</a:t>
            </a:r>
          </a:p>
          <a:p>
            <a:r>
              <a:rPr lang="en-GB" sz="2400" dirty="0">
                <a:solidFill>
                  <a:schemeClr val="tx1"/>
                </a:solidFill>
              </a:rPr>
              <a:t>Make a plan which will help fill the gaps</a:t>
            </a:r>
          </a:p>
          <a:p>
            <a:r>
              <a:rPr lang="en-GB" sz="2400" dirty="0">
                <a:solidFill>
                  <a:schemeClr val="tx1"/>
                </a:solidFill>
              </a:rPr>
              <a:t>Potential future gaps and how to fill these</a:t>
            </a:r>
          </a:p>
          <a:p>
            <a:r>
              <a:rPr lang="en-GB" dirty="0"/>
              <a:t>Link to </a:t>
            </a:r>
            <a:r>
              <a:rPr lang="en-GB" u="sng" dirty="0">
                <a:hlinkClick r:id="rId3" tooltip="Skills gap analysis template"/>
              </a:rPr>
              <a:t>skills gap analysis template</a:t>
            </a:r>
            <a:r>
              <a:rPr lang="en-GB" dirty="0"/>
              <a:t>.</a:t>
            </a:r>
          </a:p>
          <a:p>
            <a:endParaRPr lang="en-GB" sz="2400" dirty="0">
              <a:solidFill>
                <a:schemeClr val="tx1"/>
              </a:solidFill>
            </a:endParaRPr>
          </a:p>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pPr marL="0" indent="0">
              <a:buNone/>
            </a:pPr>
            <a:r>
              <a:rPr lang="en-GB" sz="2400" dirty="0"/>
              <a:t>How do I know what my PAs need to know now, and in the future?</a:t>
            </a:r>
          </a:p>
          <a:p>
            <a:pPr marL="0" indent="0">
              <a:buNone/>
            </a:pPr>
            <a:endParaRPr lang="en-GB" sz="2400" dirty="0">
              <a:solidFill>
                <a:srgbClr val="00B050"/>
              </a:solidFill>
            </a:endParaRPr>
          </a:p>
          <a:p>
            <a:endParaRPr lang="en-GB" dirty="0"/>
          </a:p>
        </p:txBody>
      </p:sp>
      <p:pic>
        <p:nvPicPr>
          <p:cNvPr id="5" name="Picture 4">
            <a:extLst>
              <a:ext uri="{FF2B5EF4-FFF2-40B4-BE49-F238E27FC236}">
                <a16:creationId xmlns:a16="http://schemas.microsoft.com/office/drawing/2014/main" id="{714F5A22-C9A0-4F60-8D9A-47DDB5D8868A}"/>
              </a:ext>
            </a:extLst>
          </p:cNvPr>
          <p:cNvPicPr>
            <a:picLocks noChangeAspect="1"/>
          </p:cNvPicPr>
          <p:nvPr/>
        </p:nvPicPr>
        <p:blipFill>
          <a:blip r:embed="rId4"/>
          <a:stretch>
            <a:fillRect/>
          </a:stretch>
        </p:blipFill>
        <p:spPr>
          <a:xfrm>
            <a:off x="367727" y="4140709"/>
            <a:ext cx="6982305" cy="2061029"/>
          </a:xfrm>
          <a:prstGeom prst="rect">
            <a:avLst/>
          </a:prstGeom>
          <a:ln>
            <a:solidFill>
              <a:schemeClr val="accent1"/>
            </a:solidFill>
          </a:ln>
        </p:spPr>
      </p:pic>
    </p:spTree>
    <p:extLst>
      <p:ext uri="{BB962C8B-B14F-4D97-AF65-F5344CB8AC3E}">
        <p14:creationId xmlns:p14="http://schemas.microsoft.com/office/powerpoint/2010/main" val="345013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Think about</a:t>
            </a:r>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pPr marL="0" indent="0">
              <a:buNone/>
            </a:pPr>
            <a:r>
              <a:rPr lang="en-GB" sz="2400" dirty="0"/>
              <a:t>How to make sure my PAs receive training?</a:t>
            </a:r>
          </a:p>
          <a:p>
            <a:pPr marL="0" indent="0">
              <a:buNone/>
            </a:pPr>
            <a:endParaRPr lang="en-GB" sz="2400" dirty="0">
              <a:solidFill>
                <a:srgbClr val="00B050"/>
              </a:solidFill>
            </a:endParaRPr>
          </a:p>
          <a:p>
            <a:pPr marL="0" indent="0">
              <a:buNone/>
            </a:pPr>
            <a:r>
              <a:rPr lang="en-GB" sz="2400" dirty="0">
                <a:solidFill>
                  <a:schemeClr val="tx1"/>
                </a:solidFill>
              </a:rPr>
              <a:t>Accessing funding via Skills for Care</a:t>
            </a:r>
          </a:p>
          <a:p>
            <a:r>
              <a:rPr lang="en-GB" sz="2400" dirty="0">
                <a:solidFill>
                  <a:schemeClr val="tx1"/>
                </a:solidFill>
              </a:rPr>
              <a:t>IE funding </a:t>
            </a:r>
            <a:r>
              <a:rPr lang="en-GB" sz="2400" dirty="0">
                <a:solidFill>
                  <a:schemeClr val="tx1"/>
                </a:solidFill>
                <a:hlinkClick r:id="rId3"/>
              </a:rPr>
              <a:t>www.skillsforcare.org.uk/IEfunding</a:t>
            </a:r>
            <a:r>
              <a:rPr lang="en-GB" sz="2400" dirty="0">
                <a:solidFill>
                  <a:schemeClr val="tx1"/>
                </a:solidFill>
              </a:rPr>
              <a:t>	</a:t>
            </a:r>
          </a:p>
          <a:p>
            <a:pPr marL="0" indent="0">
              <a:buNone/>
            </a:pPr>
            <a:r>
              <a:rPr lang="en-GB" sz="2400" dirty="0">
                <a:solidFill>
                  <a:schemeClr val="tx1"/>
                </a:solidFill>
              </a:rPr>
              <a:t>Accessing training via support organisations</a:t>
            </a:r>
          </a:p>
          <a:p>
            <a:r>
              <a:rPr lang="en-GB" sz="2400" dirty="0">
                <a:solidFill>
                  <a:schemeClr val="tx1"/>
                </a:solidFill>
              </a:rPr>
              <a:t>ULO funding </a:t>
            </a:r>
            <a:r>
              <a:rPr lang="en-GB" sz="2400" dirty="0">
                <a:solidFill>
                  <a:schemeClr val="tx1"/>
                </a:solidFill>
                <a:hlinkClick r:id="rId4"/>
              </a:rPr>
              <a:t>www.skillsforcare.org.uk/ulofunding</a:t>
            </a:r>
            <a:endParaRPr lang="en-GB" sz="2400" dirty="0">
              <a:solidFill>
                <a:schemeClr val="tx1"/>
              </a:solidFill>
            </a:endParaRPr>
          </a:p>
          <a:p>
            <a:r>
              <a:rPr lang="en-GB" sz="2400" dirty="0">
                <a:solidFill>
                  <a:schemeClr val="tx1"/>
                </a:solidFill>
              </a:rPr>
              <a:t>Access to other funded training like </a:t>
            </a:r>
            <a:r>
              <a:rPr lang="en-GB" sz="2400" dirty="0">
                <a:solidFill>
                  <a:schemeClr val="tx1"/>
                </a:solidFill>
                <a:hlinkClick r:id="rId5"/>
              </a:rPr>
              <a:t>essential and rapid induction</a:t>
            </a:r>
            <a:endParaRPr lang="en-GB" sz="2400" dirty="0">
              <a:solidFill>
                <a:schemeClr val="tx1"/>
              </a:solidFill>
            </a:endParaRPr>
          </a:p>
          <a:p>
            <a:r>
              <a:rPr lang="en-GB" sz="2400" dirty="0">
                <a:solidFill>
                  <a:schemeClr val="tx1"/>
                </a:solidFill>
              </a:rPr>
              <a:t>Skills for Care has produced resources to support both employers and PAs to think about learning and development.</a:t>
            </a:r>
            <a:endParaRPr lang="en-GB" dirty="0"/>
          </a:p>
          <a:p>
            <a:endParaRPr lang="en-GB" dirty="0"/>
          </a:p>
        </p:txBody>
      </p:sp>
    </p:spTree>
    <p:extLst>
      <p:ext uri="{BB962C8B-B14F-4D97-AF65-F5344CB8AC3E}">
        <p14:creationId xmlns:p14="http://schemas.microsoft.com/office/powerpoint/2010/main" val="281815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Think about </a:t>
            </a:r>
            <a:br>
              <a:rPr lang="en-GB" u="sng" dirty="0"/>
            </a:br>
            <a:br>
              <a:rPr lang="en-GB" u="sng" dirty="0"/>
            </a:br>
            <a:r>
              <a:rPr lang="en-GB" sz="2400" b="0" dirty="0"/>
              <a:t>Who’s involved in your workforce plan?</a:t>
            </a:r>
            <a:br>
              <a:rPr lang="en-GB" sz="2400" b="0" dirty="0"/>
            </a:br>
            <a:endParaRPr lang="en-GB" sz="2400" b="0"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pPr lvl="0"/>
            <a:r>
              <a:rPr lang="en-GB" dirty="0"/>
              <a:t>You, as the Individual employer</a:t>
            </a:r>
          </a:p>
          <a:p>
            <a:pPr lvl="0"/>
            <a:r>
              <a:rPr lang="en-GB" dirty="0"/>
              <a:t>PAs</a:t>
            </a:r>
          </a:p>
          <a:p>
            <a:pPr lvl="0"/>
            <a:r>
              <a:rPr lang="en-GB" dirty="0"/>
              <a:t>Funder (LA/CCG)</a:t>
            </a:r>
          </a:p>
          <a:p>
            <a:pPr lvl="0"/>
            <a:r>
              <a:rPr lang="en-GB" dirty="0"/>
              <a:t>Family</a:t>
            </a:r>
          </a:p>
          <a:p>
            <a:pPr lvl="0"/>
            <a:r>
              <a:rPr lang="en-GB" dirty="0"/>
              <a:t>Friends</a:t>
            </a:r>
          </a:p>
          <a:p>
            <a:pPr lvl="0"/>
            <a:r>
              <a:rPr lang="en-GB" dirty="0"/>
              <a:t>Neighbours</a:t>
            </a:r>
          </a:p>
          <a:p>
            <a:pPr lvl="0"/>
            <a:r>
              <a:rPr lang="en-GB" dirty="0"/>
              <a:t>Other local organisations</a:t>
            </a:r>
          </a:p>
          <a:p>
            <a:endParaRPr lang="en-GB" dirty="0"/>
          </a:p>
        </p:txBody>
      </p:sp>
    </p:spTree>
    <p:extLst>
      <p:ext uri="{BB962C8B-B14F-4D97-AF65-F5344CB8AC3E}">
        <p14:creationId xmlns:p14="http://schemas.microsoft.com/office/powerpoint/2010/main" val="360113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br>
              <a:rPr lang="en-GB" dirty="0"/>
            </a:br>
            <a:endParaRPr lang="en-GB" dirty="0"/>
          </a:p>
        </p:txBody>
      </p:sp>
      <p:graphicFrame>
        <p:nvGraphicFramePr>
          <p:cNvPr id="10" name="Diagram 9">
            <a:extLst>
              <a:ext uri="{FF2B5EF4-FFF2-40B4-BE49-F238E27FC236}">
                <a16:creationId xmlns:a16="http://schemas.microsoft.com/office/drawing/2014/main" id="{8D9DFC79-6E9C-450C-94F2-A408B106959D}"/>
              </a:ext>
            </a:extLst>
          </p:cNvPr>
          <p:cNvGraphicFramePr/>
          <p:nvPr/>
        </p:nvGraphicFramePr>
        <p:xfrm>
          <a:off x="708120" y="1274064"/>
          <a:ext cx="6301522" cy="5176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756D543A-C367-40E9-AC59-1B00A06C9BF0}"/>
              </a:ext>
            </a:extLst>
          </p:cNvPr>
          <p:cNvSpPr txBox="1">
            <a:spLocks/>
          </p:cNvSpPr>
          <p:nvPr/>
        </p:nvSpPr>
        <p:spPr>
          <a:xfrm>
            <a:off x="520129" y="593725"/>
            <a:ext cx="6982305" cy="646811"/>
          </a:xfrm>
          <a:prstGeom prst="rect">
            <a:avLst/>
          </a:prstGeom>
          <a:noFill/>
          <a:ln w="12700">
            <a:noFill/>
          </a:ln>
        </p:spPr>
        <p:txBody>
          <a:bodyPr/>
          <a:lstStyle>
            <a:lvl1pPr algn="l" defTabSz="914400" rtl="0" eaLnBrk="1" latinLnBrk="0" hangingPunct="1">
              <a:lnSpc>
                <a:spcPct val="90000"/>
              </a:lnSpc>
              <a:spcBef>
                <a:spcPct val="0"/>
              </a:spcBef>
              <a:buNone/>
              <a:defRPr sz="3600" b="1" kern="1200">
                <a:solidFill>
                  <a:srgbClr val="005EB8"/>
                </a:solidFill>
                <a:latin typeface="+mj-lt"/>
                <a:ea typeface="+mj-ea"/>
                <a:cs typeface="+mj-cs"/>
              </a:defRPr>
            </a:lvl1pPr>
          </a:lstStyle>
          <a:p>
            <a:r>
              <a:rPr lang="en-GB" dirty="0"/>
              <a:t>Analyse Plan Do Review</a:t>
            </a:r>
          </a:p>
        </p:txBody>
      </p:sp>
    </p:spTree>
    <p:extLst>
      <p:ext uri="{BB962C8B-B14F-4D97-AF65-F5344CB8AC3E}">
        <p14:creationId xmlns:p14="http://schemas.microsoft.com/office/powerpoint/2010/main" val="182715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Examples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1088137"/>
            <a:ext cx="6982304" cy="5328538"/>
          </a:xfrm>
        </p:spPr>
        <p:txBody>
          <a:bodyPr/>
          <a:lstStyle/>
          <a:p>
            <a:r>
              <a:rPr lang="en-GB" dirty="0"/>
              <a:t>A change in someone’s health, requiring more  PAs with specific new skills. How can the PAs get trained up to meet this need? Can you bring in PAs with this skill set?</a:t>
            </a:r>
          </a:p>
          <a:p>
            <a:r>
              <a:rPr lang="en-GB" dirty="0"/>
              <a:t>An employer receives new job offer in a different area. Can the PAs move with them, do they need to recruit PAs in a different area? Are there different direct payment policies in that area? Is there funding available (Access to Work) to fund work place PAs? Do you need to make a PA redundant? </a:t>
            </a:r>
          </a:p>
          <a:p>
            <a:r>
              <a:rPr lang="en-GB" dirty="0"/>
              <a:t>PAs supporting a child that uses Makaton to communicate. How is that going to change over time? What training needs to be put in place?</a:t>
            </a:r>
          </a:p>
          <a:p>
            <a:endParaRPr lang="en-GB" dirty="0"/>
          </a:p>
          <a:p>
            <a:endParaRPr lang="en-GB" dirty="0"/>
          </a:p>
          <a:p>
            <a:endParaRPr lang="en-GB" dirty="0"/>
          </a:p>
        </p:txBody>
      </p:sp>
    </p:spTree>
    <p:extLst>
      <p:ext uri="{BB962C8B-B14F-4D97-AF65-F5344CB8AC3E}">
        <p14:creationId xmlns:p14="http://schemas.microsoft.com/office/powerpoint/2010/main" val="162043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C4E5-817D-4003-8C81-282C4F3C4748}"/>
              </a:ext>
            </a:extLst>
          </p:cNvPr>
          <p:cNvSpPr>
            <a:spLocks noGrp="1"/>
          </p:cNvSpPr>
          <p:nvPr>
            <p:ph type="title"/>
          </p:nvPr>
        </p:nvSpPr>
        <p:spPr/>
        <p:txBody>
          <a:bodyPr/>
          <a:lstStyle/>
          <a:p>
            <a:r>
              <a:rPr lang="en-GB" dirty="0"/>
              <a:t>Planning support</a:t>
            </a:r>
          </a:p>
        </p:txBody>
      </p:sp>
      <p:sp>
        <p:nvSpPr>
          <p:cNvPr id="3" name="Text Placeholder 2">
            <a:extLst>
              <a:ext uri="{FF2B5EF4-FFF2-40B4-BE49-F238E27FC236}">
                <a16:creationId xmlns:a16="http://schemas.microsoft.com/office/drawing/2014/main" id="{A176237A-BB9B-4417-94D4-25DBB970CA85}"/>
              </a:ext>
            </a:extLst>
          </p:cNvPr>
          <p:cNvSpPr>
            <a:spLocks noGrp="1"/>
          </p:cNvSpPr>
          <p:nvPr>
            <p:ph type="body" sz="quarter" idx="11"/>
          </p:nvPr>
        </p:nvSpPr>
        <p:spPr>
          <a:xfrm>
            <a:off x="367730" y="2082863"/>
            <a:ext cx="6982304" cy="4333811"/>
          </a:xfrm>
        </p:spPr>
        <p:txBody>
          <a:bodyPr/>
          <a:lstStyle/>
          <a:p>
            <a:r>
              <a:rPr lang="en-GB" dirty="0"/>
              <a:t>Outlook calendars – automatically email PAs shifts and appears in their work calendar</a:t>
            </a:r>
          </a:p>
          <a:p>
            <a:r>
              <a:rPr lang="en-GB" dirty="0"/>
              <a:t>Spreadsheets</a:t>
            </a:r>
          </a:p>
          <a:p>
            <a:r>
              <a:rPr lang="en-GB" dirty="0"/>
              <a:t>Google sheets for the rotas: what’s great about it is that I can give all PAs access to look at it, me and my lead PA can edit it. </a:t>
            </a:r>
          </a:p>
          <a:p>
            <a:r>
              <a:rPr lang="en-GB" dirty="0"/>
              <a:t>247 Grid* </a:t>
            </a:r>
            <a:r>
              <a:rPr lang="en-GB" dirty="0">
                <a:hlinkClick r:id="rId3"/>
              </a:rPr>
              <a:t>www.247grid.com/</a:t>
            </a:r>
            <a:r>
              <a:rPr lang="en-GB" dirty="0"/>
              <a:t> - which helps to design support around your daily life (fee applies).</a:t>
            </a:r>
          </a:p>
          <a:p>
            <a:r>
              <a:rPr lang="en-GB" dirty="0"/>
              <a:t>Online solutions, like Find my shift*</a:t>
            </a:r>
          </a:p>
          <a:p>
            <a:pPr marL="0" indent="0" algn="r">
              <a:buNone/>
            </a:pPr>
            <a:r>
              <a:rPr lang="en-GB" sz="2000" dirty="0"/>
              <a:t>*not endorsed by Skills for Care</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AA6B4E1C-23C9-4546-9FBA-48F077B33BF5}"/>
              </a:ext>
            </a:extLst>
          </p:cNvPr>
          <p:cNvSpPr>
            <a:spLocks noGrp="1"/>
          </p:cNvSpPr>
          <p:nvPr>
            <p:ph type="body" sz="quarter" idx="12"/>
          </p:nvPr>
        </p:nvSpPr>
        <p:spPr/>
        <p:txBody>
          <a:bodyPr/>
          <a:lstStyle/>
          <a:p>
            <a:r>
              <a:rPr lang="en-GB" dirty="0"/>
              <a:t>Tools you could use</a:t>
            </a:r>
          </a:p>
        </p:txBody>
      </p:sp>
    </p:spTree>
    <p:extLst>
      <p:ext uri="{BB962C8B-B14F-4D97-AF65-F5344CB8AC3E}">
        <p14:creationId xmlns:p14="http://schemas.microsoft.com/office/powerpoint/2010/main" val="190553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endParaRPr lang="en-GB"/>
          </a:p>
        </p:txBody>
      </p:sp>
      <p:graphicFrame>
        <p:nvGraphicFramePr>
          <p:cNvPr id="5" name="Diagram 4">
            <a:extLst>
              <a:ext uri="{FF2B5EF4-FFF2-40B4-BE49-F238E27FC236}">
                <a16:creationId xmlns:a16="http://schemas.microsoft.com/office/drawing/2014/main" id="{76D18115-7458-4F4E-AA1E-D93D26BBAF8E}"/>
              </a:ext>
            </a:extLst>
          </p:cNvPr>
          <p:cNvGraphicFramePr/>
          <p:nvPr>
            <p:extLst>
              <p:ext uri="{D42A27DB-BD31-4B8C-83A1-F6EECF244321}">
                <p14:modId xmlns:p14="http://schemas.microsoft.com/office/powerpoint/2010/main" val="2990047084"/>
              </p:ext>
            </p:extLst>
          </p:nvPr>
        </p:nvGraphicFramePr>
        <p:xfrm>
          <a:off x="0" y="373364"/>
          <a:ext cx="7989193" cy="587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50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a:xfrm>
            <a:off x="367729" y="441325"/>
            <a:ext cx="6982305" cy="1098108"/>
          </a:xfrm>
        </p:spPr>
        <p:txBody>
          <a:bodyPr/>
          <a:lstStyle/>
          <a:p>
            <a:r>
              <a:rPr lang="en-GB" dirty="0"/>
              <a:t>Health and safety responsibilities </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274320" y="1750423"/>
            <a:ext cx="7075714" cy="4385201"/>
          </a:xfrm>
        </p:spPr>
        <p:txBody>
          <a:bodyPr/>
          <a:lstStyle/>
          <a:p>
            <a:r>
              <a:rPr lang="en-GB" dirty="0"/>
              <a:t>As an employer, you work in line with health and safety legislation to keep yourself and your PAs safe.</a:t>
            </a:r>
          </a:p>
          <a:p>
            <a:r>
              <a:rPr lang="en-GB" dirty="0"/>
              <a:t>PAs as employees have responsibility for their own health and safety. </a:t>
            </a:r>
          </a:p>
          <a:p>
            <a:r>
              <a:rPr lang="en-GB" dirty="0"/>
              <a:t>They need to know how to support you safely</a:t>
            </a:r>
          </a:p>
          <a:p>
            <a:r>
              <a:rPr lang="en-GB" dirty="0"/>
              <a:t>These help keep everyone safe. </a:t>
            </a:r>
          </a:p>
          <a:p>
            <a:endParaRPr lang="en-GB" dirty="0"/>
          </a:p>
          <a:p>
            <a:pPr marL="0" indent="0">
              <a:buNone/>
            </a:pPr>
            <a:r>
              <a:rPr lang="en-GB" dirty="0"/>
              <a:t>Assessing and managing risk is an important element in keeping everyone safe.</a:t>
            </a:r>
          </a:p>
        </p:txBody>
      </p:sp>
    </p:spTree>
    <p:extLst>
      <p:ext uri="{BB962C8B-B14F-4D97-AF65-F5344CB8AC3E}">
        <p14:creationId xmlns:p14="http://schemas.microsoft.com/office/powerpoint/2010/main" val="393939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FCB4-4DCD-480C-BF4D-5071C4084BDE}"/>
              </a:ext>
            </a:extLst>
          </p:cNvPr>
          <p:cNvSpPr>
            <a:spLocks noGrp="1"/>
          </p:cNvSpPr>
          <p:nvPr>
            <p:ph type="title"/>
          </p:nvPr>
        </p:nvSpPr>
        <p:spPr/>
        <p:txBody>
          <a:bodyPr/>
          <a:lstStyle/>
          <a:p>
            <a:r>
              <a:rPr lang="en-GB"/>
              <a:t>Welcome</a:t>
            </a:r>
          </a:p>
        </p:txBody>
      </p:sp>
      <p:sp>
        <p:nvSpPr>
          <p:cNvPr id="3" name="Text Placeholder 2">
            <a:extLst>
              <a:ext uri="{FF2B5EF4-FFF2-40B4-BE49-F238E27FC236}">
                <a16:creationId xmlns:a16="http://schemas.microsoft.com/office/drawing/2014/main" id="{B14FE710-5779-40B7-BFCF-730BFD40B4A5}"/>
              </a:ext>
            </a:extLst>
          </p:cNvPr>
          <p:cNvSpPr>
            <a:spLocks noGrp="1"/>
          </p:cNvSpPr>
          <p:nvPr>
            <p:ph type="body" sz="quarter" idx="11"/>
          </p:nvPr>
        </p:nvSpPr>
        <p:spPr>
          <a:xfrm>
            <a:off x="367730" y="1384934"/>
            <a:ext cx="6982304" cy="4679036"/>
          </a:xfrm>
        </p:spPr>
        <p:txBody>
          <a:bodyPr/>
          <a:lstStyle/>
          <a:p>
            <a:r>
              <a:rPr lang="en-GB" dirty="0"/>
              <a:t>This webinar is being recorded for others to watch.</a:t>
            </a:r>
          </a:p>
          <a:p>
            <a:r>
              <a:rPr lang="en-GB" dirty="0"/>
              <a:t>Attendees are on mute.</a:t>
            </a:r>
          </a:p>
          <a:p>
            <a:r>
              <a:rPr lang="en-GB" dirty="0"/>
              <a:t>We will be answering some questions sent in prior to the webinar.</a:t>
            </a:r>
          </a:p>
          <a:p>
            <a:r>
              <a:rPr lang="en-GB" dirty="0"/>
              <a:t>There may be questions that come up during the session which we will check.</a:t>
            </a:r>
          </a:p>
          <a:p>
            <a:r>
              <a:rPr lang="en-GB" dirty="0"/>
              <a:t>The slides and links to resources will be sent out after the webinar.</a:t>
            </a:r>
          </a:p>
        </p:txBody>
      </p:sp>
    </p:spTree>
    <p:extLst>
      <p:ext uri="{BB962C8B-B14F-4D97-AF65-F5344CB8AC3E}">
        <p14:creationId xmlns:p14="http://schemas.microsoft.com/office/powerpoint/2010/main" val="170123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a:xfrm>
            <a:off x="367729" y="441325"/>
            <a:ext cx="7182602" cy="646811"/>
          </a:xfrm>
        </p:spPr>
        <p:txBody>
          <a:bodyPr/>
          <a:lstStyle/>
          <a:p>
            <a:r>
              <a:rPr lang="en-GB" dirty="0"/>
              <a:t>Why assess and manage risks? </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1593669"/>
            <a:ext cx="6982305" cy="4541955"/>
          </a:xfrm>
        </p:spPr>
        <p:txBody>
          <a:bodyPr/>
          <a:lstStyle/>
          <a:p>
            <a:pPr>
              <a:lnSpc>
                <a:spcPct val="125000"/>
              </a:lnSpc>
            </a:pPr>
            <a:r>
              <a:rPr lang="en-GB" dirty="0"/>
              <a:t>Is about living the fullest life possible with the least restrictions possible.</a:t>
            </a:r>
          </a:p>
          <a:p>
            <a:pPr lvl="1">
              <a:lnSpc>
                <a:spcPct val="125000"/>
              </a:lnSpc>
            </a:pPr>
            <a:r>
              <a:rPr lang="en-GB" sz="2400" dirty="0"/>
              <a:t>Living safely in your home</a:t>
            </a:r>
          </a:p>
          <a:p>
            <a:pPr lvl="1">
              <a:lnSpc>
                <a:spcPct val="125000"/>
              </a:lnSpc>
            </a:pPr>
            <a:r>
              <a:rPr lang="en-GB" sz="2400" dirty="0"/>
              <a:t>Being safe when you go outside</a:t>
            </a:r>
          </a:p>
          <a:p>
            <a:pPr lvl="1">
              <a:lnSpc>
                <a:spcPct val="125000"/>
              </a:lnSpc>
            </a:pPr>
            <a:r>
              <a:rPr lang="en-GB" sz="2400" dirty="0"/>
              <a:t>Doing things you enjoy</a:t>
            </a:r>
          </a:p>
          <a:p>
            <a:pPr lvl="1">
              <a:lnSpc>
                <a:spcPct val="125000"/>
              </a:lnSpc>
            </a:pPr>
            <a:r>
              <a:rPr lang="en-GB" sz="2400" dirty="0"/>
              <a:t>Trying new things</a:t>
            </a:r>
          </a:p>
          <a:p>
            <a:pPr lvl="1">
              <a:lnSpc>
                <a:spcPct val="125000"/>
              </a:lnSpc>
            </a:pPr>
            <a:r>
              <a:rPr lang="en-GB" sz="2400" dirty="0"/>
              <a:t>Keeping your PAs safe</a:t>
            </a:r>
          </a:p>
          <a:p>
            <a:pPr>
              <a:lnSpc>
                <a:spcPct val="125000"/>
              </a:lnSpc>
            </a:pPr>
            <a:r>
              <a:rPr lang="en-GB" dirty="0"/>
              <a:t>We assess risk all the time, and reduce risk, often without realising it. </a:t>
            </a:r>
          </a:p>
          <a:p>
            <a:pPr>
              <a:lnSpc>
                <a:spcPct val="125000"/>
              </a:lnSpc>
            </a:pPr>
            <a:endParaRPr lang="en-GB" dirty="0"/>
          </a:p>
        </p:txBody>
      </p:sp>
    </p:spTree>
    <p:extLst>
      <p:ext uri="{BB962C8B-B14F-4D97-AF65-F5344CB8AC3E}">
        <p14:creationId xmlns:p14="http://schemas.microsoft.com/office/powerpoint/2010/main" val="324390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316A-CBA0-49B8-947C-0DDDF1276BD0}"/>
              </a:ext>
            </a:extLst>
          </p:cNvPr>
          <p:cNvSpPr>
            <a:spLocks noGrp="1"/>
          </p:cNvSpPr>
          <p:nvPr>
            <p:ph type="title"/>
          </p:nvPr>
        </p:nvSpPr>
        <p:spPr/>
        <p:txBody>
          <a:bodyPr/>
          <a:lstStyle/>
          <a:p>
            <a:r>
              <a:rPr lang="en-GB" dirty="0"/>
              <a:t>What is risk? </a:t>
            </a:r>
          </a:p>
        </p:txBody>
      </p:sp>
      <p:sp>
        <p:nvSpPr>
          <p:cNvPr id="3" name="Text Placeholder 2">
            <a:extLst>
              <a:ext uri="{FF2B5EF4-FFF2-40B4-BE49-F238E27FC236}">
                <a16:creationId xmlns:a16="http://schemas.microsoft.com/office/drawing/2014/main" id="{5A7C25DC-D55E-4F1A-80B7-1629F0102728}"/>
              </a:ext>
            </a:extLst>
          </p:cNvPr>
          <p:cNvSpPr>
            <a:spLocks noGrp="1"/>
          </p:cNvSpPr>
          <p:nvPr>
            <p:ph type="body" sz="quarter" idx="11"/>
          </p:nvPr>
        </p:nvSpPr>
        <p:spPr/>
        <p:txBody>
          <a:bodyPr/>
          <a:lstStyle/>
          <a:p>
            <a:pPr fontAlgn="base"/>
            <a:endParaRPr lang="en-GB" dirty="0"/>
          </a:p>
          <a:p>
            <a:pPr fontAlgn="base"/>
            <a:endParaRPr lang="en-GB" dirty="0"/>
          </a:p>
          <a:p>
            <a:pPr fontAlgn="base"/>
            <a:endParaRPr lang="en-GB" dirty="0"/>
          </a:p>
          <a:p>
            <a:pPr fontAlgn="base"/>
            <a:endParaRPr lang="en-GB" dirty="0"/>
          </a:p>
          <a:p>
            <a:pPr fontAlgn="base"/>
            <a:endParaRPr lang="en-GB" dirty="0"/>
          </a:p>
          <a:p>
            <a:endParaRPr lang="en-GB" dirty="0"/>
          </a:p>
        </p:txBody>
      </p:sp>
      <p:sp>
        <p:nvSpPr>
          <p:cNvPr id="5" name="Rectangle 4">
            <a:extLst>
              <a:ext uri="{FF2B5EF4-FFF2-40B4-BE49-F238E27FC236}">
                <a16:creationId xmlns:a16="http://schemas.microsoft.com/office/drawing/2014/main" id="{A05F707F-CBD9-4351-BEB0-8D8910F4C338}"/>
              </a:ext>
            </a:extLst>
          </p:cNvPr>
          <p:cNvSpPr/>
          <p:nvPr/>
        </p:nvSpPr>
        <p:spPr>
          <a:xfrm>
            <a:off x="535577" y="1280160"/>
            <a:ext cx="2730137" cy="267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E63539C-88FB-4A38-9998-199D21A70495}"/>
              </a:ext>
            </a:extLst>
          </p:cNvPr>
          <p:cNvSpPr txBox="1"/>
          <p:nvPr/>
        </p:nvSpPr>
        <p:spPr>
          <a:xfrm>
            <a:off x="914401" y="1496570"/>
            <a:ext cx="1894114" cy="2246769"/>
          </a:xfrm>
          <a:prstGeom prst="rect">
            <a:avLst/>
          </a:prstGeom>
          <a:noFill/>
        </p:spPr>
        <p:txBody>
          <a:bodyPr wrap="square" rtlCol="0">
            <a:spAutoFit/>
          </a:bodyPr>
          <a:lstStyle/>
          <a:p>
            <a:pPr fontAlgn="base"/>
            <a:r>
              <a:rPr lang="en-GB" sz="2800" dirty="0">
                <a:solidFill>
                  <a:schemeClr val="bg1"/>
                </a:solidFill>
              </a:rPr>
              <a:t>HAZARD-what could cause injury or illness</a:t>
            </a:r>
          </a:p>
        </p:txBody>
      </p:sp>
      <p:sp>
        <p:nvSpPr>
          <p:cNvPr id="7" name="Rectangle 6">
            <a:extLst>
              <a:ext uri="{FF2B5EF4-FFF2-40B4-BE49-F238E27FC236}">
                <a16:creationId xmlns:a16="http://schemas.microsoft.com/office/drawing/2014/main" id="{6D2B1036-60AE-4AC3-9FA1-61AAD20A0431}"/>
              </a:ext>
            </a:extLst>
          </p:cNvPr>
          <p:cNvSpPr/>
          <p:nvPr/>
        </p:nvSpPr>
        <p:spPr>
          <a:xfrm>
            <a:off x="4140926" y="1280160"/>
            <a:ext cx="3198430" cy="267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DD15D09-8CAC-4812-989D-D199812B1024}"/>
              </a:ext>
            </a:extLst>
          </p:cNvPr>
          <p:cNvSpPr txBox="1"/>
          <p:nvPr/>
        </p:nvSpPr>
        <p:spPr>
          <a:xfrm rot="10800000" flipH="1" flipV="1">
            <a:off x="4389119" y="1296326"/>
            <a:ext cx="2599508" cy="2677656"/>
          </a:xfrm>
          <a:prstGeom prst="rect">
            <a:avLst/>
          </a:prstGeom>
          <a:noFill/>
        </p:spPr>
        <p:txBody>
          <a:bodyPr wrap="square" rtlCol="0">
            <a:spAutoFit/>
          </a:bodyPr>
          <a:lstStyle/>
          <a:p>
            <a:pPr fontAlgn="base"/>
            <a:r>
              <a:rPr lang="en-GB" sz="2800" dirty="0">
                <a:solidFill>
                  <a:schemeClr val="bg1"/>
                </a:solidFill>
              </a:rPr>
              <a:t>LIKLIHOOD- how likely it is that someone could be harmed and how seriously</a:t>
            </a:r>
          </a:p>
        </p:txBody>
      </p:sp>
      <p:sp>
        <p:nvSpPr>
          <p:cNvPr id="9" name="Arrow: Down 8">
            <a:extLst>
              <a:ext uri="{FF2B5EF4-FFF2-40B4-BE49-F238E27FC236}">
                <a16:creationId xmlns:a16="http://schemas.microsoft.com/office/drawing/2014/main" id="{17173F93-A663-45BF-B7E4-BA17AEA88F73}"/>
              </a:ext>
            </a:extLst>
          </p:cNvPr>
          <p:cNvSpPr/>
          <p:nvPr/>
        </p:nvSpPr>
        <p:spPr>
          <a:xfrm>
            <a:off x="3526971" y="4214267"/>
            <a:ext cx="391886" cy="76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A847D62-F5CF-4216-A127-1C56D33442CB}"/>
              </a:ext>
            </a:extLst>
          </p:cNvPr>
          <p:cNvSpPr/>
          <p:nvPr/>
        </p:nvSpPr>
        <p:spPr>
          <a:xfrm>
            <a:off x="1793966" y="5221224"/>
            <a:ext cx="425413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3200" dirty="0"/>
              <a:t>Level of risk </a:t>
            </a:r>
          </a:p>
        </p:txBody>
      </p:sp>
      <p:sp>
        <p:nvSpPr>
          <p:cNvPr id="11" name="Multiplication Sign 10">
            <a:extLst>
              <a:ext uri="{FF2B5EF4-FFF2-40B4-BE49-F238E27FC236}">
                <a16:creationId xmlns:a16="http://schemas.microsoft.com/office/drawing/2014/main" id="{21B7C85B-03C7-4492-9162-F2CEE2D3918C}"/>
              </a:ext>
            </a:extLst>
          </p:cNvPr>
          <p:cNvSpPr/>
          <p:nvPr/>
        </p:nvSpPr>
        <p:spPr>
          <a:xfrm>
            <a:off x="3265714" y="233537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117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316A-CBA0-49B8-947C-0DDDF1276BD0}"/>
              </a:ext>
            </a:extLst>
          </p:cNvPr>
          <p:cNvSpPr>
            <a:spLocks noGrp="1"/>
          </p:cNvSpPr>
          <p:nvPr>
            <p:ph type="title"/>
          </p:nvPr>
        </p:nvSpPr>
        <p:spPr/>
        <p:txBody>
          <a:bodyPr/>
          <a:lstStyle/>
          <a:p>
            <a:r>
              <a:rPr lang="en-GB" dirty="0"/>
              <a:t>Example of high level risk</a:t>
            </a:r>
          </a:p>
        </p:txBody>
      </p:sp>
      <p:sp>
        <p:nvSpPr>
          <p:cNvPr id="3" name="Text Placeholder 2">
            <a:extLst>
              <a:ext uri="{FF2B5EF4-FFF2-40B4-BE49-F238E27FC236}">
                <a16:creationId xmlns:a16="http://schemas.microsoft.com/office/drawing/2014/main" id="{5A7C25DC-D55E-4F1A-80B7-1629F0102728}"/>
              </a:ext>
            </a:extLst>
          </p:cNvPr>
          <p:cNvSpPr>
            <a:spLocks noGrp="1"/>
          </p:cNvSpPr>
          <p:nvPr>
            <p:ph type="body" sz="quarter" idx="11"/>
          </p:nvPr>
        </p:nvSpPr>
        <p:spPr/>
        <p:txBody>
          <a:bodyPr/>
          <a:lstStyle/>
          <a:p>
            <a:pPr fontAlgn="base"/>
            <a:endParaRPr lang="en-GB" dirty="0"/>
          </a:p>
          <a:p>
            <a:pPr fontAlgn="base"/>
            <a:endParaRPr lang="en-GB" dirty="0"/>
          </a:p>
          <a:p>
            <a:pPr fontAlgn="base"/>
            <a:endParaRPr lang="en-GB" dirty="0"/>
          </a:p>
          <a:p>
            <a:pPr fontAlgn="base"/>
            <a:endParaRPr lang="en-GB" dirty="0"/>
          </a:p>
          <a:p>
            <a:pPr fontAlgn="base"/>
            <a:endParaRPr lang="en-GB" dirty="0"/>
          </a:p>
          <a:p>
            <a:endParaRPr lang="en-GB" dirty="0"/>
          </a:p>
        </p:txBody>
      </p:sp>
      <p:sp>
        <p:nvSpPr>
          <p:cNvPr id="5" name="Rectangle 4">
            <a:extLst>
              <a:ext uri="{FF2B5EF4-FFF2-40B4-BE49-F238E27FC236}">
                <a16:creationId xmlns:a16="http://schemas.microsoft.com/office/drawing/2014/main" id="{A05F707F-CBD9-4351-BEB0-8D8910F4C338}"/>
              </a:ext>
            </a:extLst>
          </p:cNvPr>
          <p:cNvSpPr/>
          <p:nvPr/>
        </p:nvSpPr>
        <p:spPr>
          <a:xfrm>
            <a:off x="535577" y="1280160"/>
            <a:ext cx="2730137" cy="267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E63539C-88FB-4A38-9998-199D21A70495}"/>
              </a:ext>
            </a:extLst>
          </p:cNvPr>
          <p:cNvSpPr txBox="1"/>
          <p:nvPr/>
        </p:nvSpPr>
        <p:spPr>
          <a:xfrm>
            <a:off x="705394" y="1328420"/>
            <a:ext cx="2351316" cy="2677656"/>
          </a:xfrm>
          <a:prstGeom prst="rect">
            <a:avLst/>
          </a:prstGeom>
          <a:noFill/>
        </p:spPr>
        <p:txBody>
          <a:bodyPr wrap="square" rtlCol="0">
            <a:spAutoFit/>
          </a:bodyPr>
          <a:lstStyle/>
          <a:p>
            <a:pPr fontAlgn="base"/>
            <a:r>
              <a:rPr lang="en-GB" sz="2800" dirty="0">
                <a:solidFill>
                  <a:schemeClr val="bg1"/>
                </a:solidFill>
              </a:rPr>
              <a:t>HAZARD-Moving  someone  could cause injury to either person</a:t>
            </a:r>
          </a:p>
        </p:txBody>
      </p:sp>
      <p:sp>
        <p:nvSpPr>
          <p:cNvPr id="7" name="Rectangle 6">
            <a:extLst>
              <a:ext uri="{FF2B5EF4-FFF2-40B4-BE49-F238E27FC236}">
                <a16:creationId xmlns:a16="http://schemas.microsoft.com/office/drawing/2014/main" id="{6D2B1036-60AE-4AC3-9FA1-61AAD20A0431}"/>
              </a:ext>
            </a:extLst>
          </p:cNvPr>
          <p:cNvSpPr/>
          <p:nvPr/>
        </p:nvSpPr>
        <p:spPr>
          <a:xfrm>
            <a:off x="4140926" y="1280160"/>
            <a:ext cx="3198430" cy="267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DD15D09-8CAC-4812-989D-D199812B1024}"/>
              </a:ext>
            </a:extLst>
          </p:cNvPr>
          <p:cNvSpPr txBox="1"/>
          <p:nvPr/>
        </p:nvSpPr>
        <p:spPr>
          <a:xfrm rot="10800000" flipH="1" flipV="1">
            <a:off x="4389119" y="1296328"/>
            <a:ext cx="2599508" cy="2677656"/>
          </a:xfrm>
          <a:prstGeom prst="rect">
            <a:avLst/>
          </a:prstGeom>
          <a:noFill/>
        </p:spPr>
        <p:txBody>
          <a:bodyPr wrap="square" rtlCol="0">
            <a:spAutoFit/>
          </a:bodyPr>
          <a:lstStyle/>
          <a:p>
            <a:pPr fontAlgn="base"/>
            <a:r>
              <a:rPr lang="en-GB" sz="2400" dirty="0">
                <a:solidFill>
                  <a:schemeClr val="bg1"/>
                </a:solidFill>
              </a:rPr>
              <a:t>LIKLIHOOD- </a:t>
            </a:r>
          </a:p>
          <a:p>
            <a:pPr fontAlgn="base"/>
            <a:r>
              <a:rPr lang="en-GB" sz="2400" dirty="0">
                <a:solidFill>
                  <a:schemeClr val="bg1"/>
                </a:solidFill>
              </a:rPr>
              <a:t>If done incorrectly, several times a day, could lead to significant injury of both parties</a:t>
            </a:r>
          </a:p>
        </p:txBody>
      </p:sp>
      <p:sp>
        <p:nvSpPr>
          <p:cNvPr id="9" name="Arrow: Down 8">
            <a:extLst>
              <a:ext uri="{FF2B5EF4-FFF2-40B4-BE49-F238E27FC236}">
                <a16:creationId xmlns:a16="http://schemas.microsoft.com/office/drawing/2014/main" id="{17173F93-A663-45BF-B7E4-BA17AEA88F73}"/>
              </a:ext>
            </a:extLst>
          </p:cNvPr>
          <p:cNvSpPr/>
          <p:nvPr/>
        </p:nvSpPr>
        <p:spPr>
          <a:xfrm>
            <a:off x="3526971" y="4214267"/>
            <a:ext cx="391886" cy="76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A847D62-F5CF-4216-A127-1C56D33442CB}"/>
              </a:ext>
            </a:extLst>
          </p:cNvPr>
          <p:cNvSpPr/>
          <p:nvPr/>
        </p:nvSpPr>
        <p:spPr>
          <a:xfrm>
            <a:off x="1332412" y="5221224"/>
            <a:ext cx="512064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3200" b="1" dirty="0"/>
              <a:t>High level of risk </a:t>
            </a:r>
          </a:p>
        </p:txBody>
      </p:sp>
      <p:sp>
        <p:nvSpPr>
          <p:cNvPr id="11" name="Multiplication Sign 10">
            <a:extLst>
              <a:ext uri="{FF2B5EF4-FFF2-40B4-BE49-F238E27FC236}">
                <a16:creationId xmlns:a16="http://schemas.microsoft.com/office/drawing/2014/main" id="{21B7C85B-03C7-4492-9162-F2CEE2D3918C}"/>
              </a:ext>
            </a:extLst>
          </p:cNvPr>
          <p:cNvSpPr/>
          <p:nvPr/>
        </p:nvSpPr>
        <p:spPr>
          <a:xfrm>
            <a:off x="3265714" y="233537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99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316A-CBA0-49B8-947C-0DDDF1276BD0}"/>
              </a:ext>
            </a:extLst>
          </p:cNvPr>
          <p:cNvSpPr>
            <a:spLocks noGrp="1"/>
          </p:cNvSpPr>
          <p:nvPr>
            <p:ph type="title"/>
          </p:nvPr>
        </p:nvSpPr>
        <p:spPr/>
        <p:txBody>
          <a:bodyPr/>
          <a:lstStyle/>
          <a:p>
            <a:r>
              <a:rPr lang="en-GB" dirty="0"/>
              <a:t>Example of reducing risk level</a:t>
            </a:r>
          </a:p>
        </p:txBody>
      </p:sp>
      <p:sp>
        <p:nvSpPr>
          <p:cNvPr id="3" name="Text Placeholder 2">
            <a:extLst>
              <a:ext uri="{FF2B5EF4-FFF2-40B4-BE49-F238E27FC236}">
                <a16:creationId xmlns:a16="http://schemas.microsoft.com/office/drawing/2014/main" id="{5A7C25DC-D55E-4F1A-80B7-1629F0102728}"/>
              </a:ext>
            </a:extLst>
          </p:cNvPr>
          <p:cNvSpPr>
            <a:spLocks noGrp="1"/>
          </p:cNvSpPr>
          <p:nvPr>
            <p:ph type="body" sz="quarter" idx="11"/>
          </p:nvPr>
        </p:nvSpPr>
        <p:spPr/>
        <p:txBody>
          <a:bodyPr/>
          <a:lstStyle/>
          <a:p>
            <a:pPr fontAlgn="base"/>
            <a:endParaRPr lang="en-GB" dirty="0"/>
          </a:p>
          <a:p>
            <a:pPr fontAlgn="base"/>
            <a:endParaRPr lang="en-GB" dirty="0"/>
          </a:p>
          <a:p>
            <a:pPr fontAlgn="base"/>
            <a:endParaRPr lang="en-GB" dirty="0"/>
          </a:p>
          <a:p>
            <a:pPr fontAlgn="base"/>
            <a:endParaRPr lang="en-GB" dirty="0"/>
          </a:p>
          <a:p>
            <a:pPr fontAlgn="base"/>
            <a:endParaRPr lang="en-GB" dirty="0"/>
          </a:p>
          <a:p>
            <a:endParaRPr lang="en-GB" dirty="0"/>
          </a:p>
        </p:txBody>
      </p:sp>
      <p:sp>
        <p:nvSpPr>
          <p:cNvPr id="5" name="Rectangle 4">
            <a:extLst>
              <a:ext uri="{FF2B5EF4-FFF2-40B4-BE49-F238E27FC236}">
                <a16:creationId xmlns:a16="http://schemas.microsoft.com/office/drawing/2014/main" id="{A05F707F-CBD9-4351-BEB0-8D8910F4C338}"/>
              </a:ext>
            </a:extLst>
          </p:cNvPr>
          <p:cNvSpPr/>
          <p:nvPr/>
        </p:nvSpPr>
        <p:spPr>
          <a:xfrm>
            <a:off x="535577" y="1280160"/>
            <a:ext cx="2730137" cy="267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E63539C-88FB-4A38-9998-199D21A70495}"/>
              </a:ext>
            </a:extLst>
          </p:cNvPr>
          <p:cNvSpPr txBox="1"/>
          <p:nvPr/>
        </p:nvSpPr>
        <p:spPr>
          <a:xfrm>
            <a:off x="705394" y="1328420"/>
            <a:ext cx="2549642" cy="2677656"/>
          </a:xfrm>
          <a:prstGeom prst="rect">
            <a:avLst/>
          </a:prstGeom>
          <a:noFill/>
        </p:spPr>
        <p:txBody>
          <a:bodyPr wrap="square" rtlCol="0">
            <a:spAutoFit/>
          </a:bodyPr>
          <a:lstStyle/>
          <a:p>
            <a:pPr fontAlgn="base"/>
            <a:r>
              <a:rPr lang="en-GB" sz="2800" dirty="0">
                <a:solidFill>
                  <a:schemeClr val="bg1"/>
                </a:solidFill>
              </a:rPr>
              <a:t>HAZARD</a:t>
            </a:r>
          </a:p>
          <a:p>
            <a:pPr fontAlgn="base"/>
            <a:r>
              <a:rPr lang="en-GB" sz="2800" dirty="0">
                <a:solidFill>
                  <a:schemeClr val="bg1"/>
                </a:solidFill>
              </a:rPr>
              <a:t>Moving  someone  could cause injury to either person</a:t>
            </a:r>
          </a:p>
        </p:txBody>
      </p:sp>
      <p:sp>
        <p:nvSpPr>
          <p:cNvPr id="7" name="Rectangle 6">
            <a:extLst>
              <a:ext uri="{FF2B5EF4-FFF2-40B4-BE49-F238E27FC236}">
                <a16:creationId xmlns:a16="http://schemas.microsoft.com/office/drawing/2014/main" id="{6D2B1036-60AE-4AC3-9FA1-61AAD20A0431}"/>
              </a:ext>
            </a:extLst>
          </p:cNvPr>
          <p:cNvSpPr/>
          <p:nvPr/>
        </p:nvSpPr>
        <p:spPr>
          <a:xfrm>
            <a:off x="4140926" y="1280160"/>
            <a:ext cx="3198430" cy="267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DD15D09-8CAC-4812-989D-D199812B1024}"/>
              </a:ext>
            </a:extLst>
          </p:cNvPr>
          <p:cNvSpPr txBox="1"/>
          <p:nvPr/>
        </p:nvSpPr>
        <p:spPr>
          <a:xfrm rot="10800000" flipH="1" flipV="1">
            <a:off x="4389119" y="1357883"/>
            <a:ext cx="2833484" cy="2554545"/>
          </a:xfrm>
          <a:prstGeom prst="rect">
            <a:avLst/>
          </a:prstGeom>
          <a:noFill/>
        </p:spPr>
        <p:txBody>
          <a:bodyPr wrap="square" rtlCol="0">
            <a:spAutoFit/>
          </a:bodyPr>
          <a:lstStyle/>
          <a:p>
            <a:pPr fontAlgn="base"/>
            <a:r>
              <a:rPr lang="en-GB" sz="2000" dirty="0">
                <a:solidFill>
                  <a:schemeClr val="bg1"/>
                </a:solidFill>
              </a:rPr>
              <a:t>LIKLIHOOD</a:t>
            </a:r>
          </a:p>
          <a:p>
            <a:pPr fontAlgn="base"/>
            <a:r>
              <a:rPr lang="en-GB" sz="2000" dirty="0">
                <a:solidFill>
                  <a:schemeClr val="bg1"/>
                </a:solidFill>
              </a:rPr>
              <a:t>Where PA trained and assessed, uses correct process, uses appropriate equipment,  could lead to less chance of significant injury of both parties</a:t>
            </a:r>
          </a:p>
        </p:txBody>
      </p:sp>
      <p:sp>
        <p:nvSpPr>
          <p:cNvPr id="9" name="Arrow: Down 8">
            <a:extLst>
              <a:ext uri="{FF2B5EF4-FFF2-40B4-BE49-F238E27FC236}">
                <a16:creationId xmlns:a16="http://schemas.microsoft.com/office/drawing/2014/main" id="{17173F93-A663-45BF-B7E4-BA17AEA88F73}"/>
              </a:ext>
            </a:extLst>
          </p:cNvPr>
          <p:cNvSpPr/>
          <p:nvPr/>
        </p:nvSpPr>
        <p:spPr>
          <a:xfrm>
            <a:off x="3526971" y="4214267"/>
            <a:ext cx="391886" cy="76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A847D62-F5CF-4216-A127-1C56D33442CB}"/>
              </a:ext>
            </a:extLst>
          </p:cNvPr>
          <p:cNvSpPr/>
          <p:nvPr/>
        </p:nvSpPr>
        <p:spPr>
          <a:xfrm>
            <a:off x="1449977" y="5221224"/>
            <a:ext cx="5003073" cy="914400"/>
          </a:xfrm>
          <a:prstGeom prst="ellipse">
            <a:avLst/>
          </a:prstGeom>
          <a:solidFill>
            <a:srgbClr val="00A6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3200" dirty="0"/>
              <a:t>Low level of risk </a:t>
            </a:r>
          </a:p>
        </p:txBody>
      </p:sp>
      <p:sp>
        <p:nvSpPr>
          <p:cNvPr id="11" name="Multiplication Sign 10">
            <a:extLst>
              <a:ext uri="{FF2B5EF4-FFF2-40B4-BE49-F238E27FC236}">
                <a16:creationId xmlns:a16="http://schemas.microsoft.com/office/drawing/2014/main" id="{21B7C85B-03C7-4492-9162-F2CEE2D3918C}"/>
              </a:ext>
            </a:extLst>
          </p:cNvPr>
          <p:cNvSpPr/>
          <p:nvPr/>
        </p:nvSpPr>
        <p:spPr>
          <a:xfrm>
            <a:off x="3265714" y="233537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839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Hazards and likelihood of harm</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pPr marL="0" indent="0">
              <a:buNone/>
            </a:pPr>
            <a:endParaRPr lang="en-GB" dirty="0"/>
          </a:p>
          <a:p>
            <a:r>
              <a:rPr lang="en-GB" dirty="0"/>
              <a:t>The environment where you live (slips, trips and falls, electricity, access to your home)</a:t>
            </a:r>
          </a:p>
          <a:p>
            <a:r>
              <a:rPr lang="en-GB" dirty="0"/>
              <a:t>External environment (other people, animals, transport)</a:t>
            </a:r>
          </a:p>
          <a:p>
            <a:r>
              <a:rPr lang="en-GB" dirty="0"/>
              <a:t>Your care and support (medication, mobility)</a:t>
            </a:r>
          </a:p>
          <a:p>
            <a:r>
              <a:rPr lang="en-GB" dirty="0"/>
              <a:t>Your PAs (their health, pregnancy, competence) </a:t>
            </a:r>
          </a:p>
          <a:p>
            <a:endParaRPr lang="en-GB" dirty="0"/>
          </a:p>
          <a:p>
            <a:endParaRPr lang="en-GB" dirty="0"/>
          </a:p>
        </p:txBody>
      </p:sp>
      <p:sp>
        <p:nvSpPr>
          <p:cNvPr id="4" name="Text Placeholder 3">
            <a:extLst>
              <a:ext uri="{FF2B5EF4-FFF2-40B4-BE49-F238E27FC236}">
                <a16:creationId xmlns:a16="http://schemas.microsoft.com/office/drawing/2014/main" id="{0AB66090-79B5-40C5-8B75-E568600FFAF9}"/>
              </a:ext>
            </a:extLst>
          </p:cNvPr>
          <p:cNvSpPr>
            <a:spLocks noGrp="1"/>
          </p:cNvSpPr>
          <p:nvPr>
            <p:ph type="body" sz="quarter" idx="12"/>
          </p:nvPr>
        </p:nvSpPr>
        <p:spPr/>
        <p:txBody>
          <a:bodyPr/>
          <a:lstStyle/>
          <a:p>
            <a:r>
              <a:rPr lang="en-GB" dirty="0"/>
              <a:t>These are various things to think about</a:t>
            </a:r>
          </a:p>
        </p:txBody>
      </p:sp>
    </p:spTree>
    <p:extLst>
      <p:ext uri="{BB962C8B-B14F-4D97-AF65-F5344CB8AC3E}">
        <p14:creationId xmlns:p14="http://schemas.microsoft.com/office/powerpoint/2010/main" val="16611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Hazards in everyday situations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8" y="1796143"/>
            <a:ext cx="7290371" cy="4415086"/>
          </a:xfrm>
          <a:ln w="57150">
            <a:noFill/>
          </a:ln>
        </p:spPr>
        <p:txBody>
          <a:bodyPr/>
          <a:lstStyle/>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solidFill>
                <a:srgbClr val="00A651"/>
              </a:solidFill>
            </a:endParaRPr>
          </a:p>
          <a:p>
            <a:endParaRPr lang="en-GB" dirty="0">
              <a:solidFill>
                <a:srgbClr val="00A651"/>
              </a:solidFill>
            </a:endParaRPr>
          </a:p>
        </p:txBody>
      </p:sp>
      <p:pic>
        <p:nvPicPr>
          <p:cNvPr id="4" name="Picture 3">
            <a:extLst>
              <a:ext uri="{FF2B5EF4-FFF2-40B4-BE49-F238E27FC236}">
                <a16:creationId xmlns:a16="http://schemas.microsoft.com/office/drawing/2014/main" id="{6E85ECAC-A048-41F9-9E6C-1FEBA84E1920}"/>
              </a:ext>
            </a:extLst>
          </p:cNvPr>
          <p:cNvPicPr>
            <a:picLocks noChangeAspect="1"/>
          </p:cNvPicPr>
          <p:nvPr/>
        </p:nvPicPr>
        <p:blipFill>
          <a:blip r:embed="rId3"/>
          <a:stretch>
            <a:fillRect/>
          </a:stretch>
        </p:blipFill>
        <p:spPr>
          <a:xfrm>
            <a:off x="457977" y="1280161"/>
            <a:ext cx="3656823" cy="3370344"/>
          </a:xfrm>
          <a:prstGeom prst="rect">
            <a:avLst/>
          </a:prstGeom>
          <a:ln>
            <a:solidFill>
              <a:schemeClr val="tx1"/>
            </a:solidFill>
          </a:ln>
        </p:spPr>
      </p:pic>
      <p:pic>
        <p:nvPicPr>
          <p:cNvPr id="11" name="Picture 10">
            <a:extLst>
              <a:ext uri="{FF2B5EF4-FFF2-40B4-BE49-F238E27FC236}">
                <a16:creationId xmlns:a16="http://schemas.microsoft.com/office/drawing/2014/main" id="{FE9757AE-4C7B-4181-B7C3-9691C3D57504}"/>
              </a:ext>
            </a:extLst>
          </p:cNvPr>
          <p:cNvPicPr/>
          <p:nvPr/>
        </p:nvPicPr>
        <p:blipFill rotWithShape="1">
          <a:blip r:embed="rId4"/>
          <a:srcRect l="27076" t="18191" r="27985" b="6835"/>
          <a:stretch/>
        </p:blipFill>
        <p:spPr bwMode="auto">
          <a:xfrm>
            <a:off x="4355509" y="3120208"/>
            <a:ext cx="3176723" cy="2980146"/>
          </a:xfrm>
          <a:prstGeom prst="rect">
            <a:avLst/>
          </a:prstGeom>
          <a:ln>
            <a:solidFill>
              <a:schemeClr val="tx2"/>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0C72689-1CE8-47DF-90DF-72E7E25431BC}"/>
              </a:ext>
            </a:extLst>
          </p:cNvPr>
          <p:cNvSpPr txBox="1"/>
          <p:nvPr/>
        </p:nvSpPr>
        <p:spPr>
          <a:xfrm>
            <a:off x="809897" y="5538651"/>
            <a:ext cx="2690949" cy="369332"/>
          </a:xfrm>
          <a:prstGeom prst="rect">
            <a:avLst/>
          </a:prstGeom>
          <a:noFill/>
        </p:spPr>
        <p:txBody>
          <a:bodyPr wrap="square" rtlCol="0">
            <a:spAutoFit/>
          </a:bodyPr>
          <a:lstStyle/>
          <a:p>
            <a:r>
              <a:rPr lang="en-GB"/>
              <a:t>https://www.twinkl.co.uk</a:t>
            </a:r>
            <a:endParaRPr lang="en-GB" dirty="0"/>
          </a:p>
        </p:txBody>
      </p:sp>
    </p:spTree>
    <p:extLst>
      <p:ext uri="{BB962C8B-B14F-4D97-AF65-F5344CB8AC3E}">
        <p14:creationId xmlns:p14="http://schemas.microsoft.com/office/powerpoint/2010/main" val="236259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Hazards in everyday situations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8" y="1796143"/>
            <a:ext cx="7290371" cy="4415086"/>
          </a:xfrm>
          <a:ln w="57150">
            <a:noFill/>
          </a:ln>
        </p:spPr>
        <p:txBody>
          <a:bodyPr/>
          <a:lstStyle/>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solidFill>
                <a:srgbClr val="00A651"/>
              </a:solidFill>
            </a:endParaRPr>
          </a:p>
          <a:p>
            <a:endParaRPr lang="en-GB" dirty="0">
              <a:solidFill>
                <a:srgbClr val="00A651"/>
              </a:solidFill>
            </a:endParaRPr>
          </a:p>
        </p:txBody>
      </p:sp>
      <p:sp>
        <p:nvSpPr>
          <p:cNvPr id="5" name="TextBox 4">
            <a:extLst>
              <a:ext uri="{FF2B5EF4-FFF2-40B4-BE49-F238E27FC236}">
                <a16:creationId xmlns:a16="http://schemas.microsoft.com/office/drawing/2014/main" id="{80C72689-1CE8-47DF-90DF-72E7E25431BC}"/>
              </a:ext>
            </a:extLst>
          </p:cNvPr>
          <p:cNvSpPr txBox="1"/>
          <p:nvPr/>
        </p:nvSpPr>
        <p:spPr>
          <a:xfrm>
            <a:off x="809897" y="5538651"/>
            <a:ext cx="2690949" cy="369332"/>
          </a:xfrm>
          <a:prstGeom prst="rect">
            <a:avLst/>
          </a:prstGeom>
          <a:noFill/>
        </p:spPr>
        <p:txBody>
          <a:bodyPr wrap="square" rtlCol="0">
            <a:spAutoFit/>
          </a:bodyPr>
          <a:lstStyle/>
          <a:p>
            <a:r>
              <a:rPr lang="en-GB"/>
              <a:t>https://www.twinkl.co.uk</a:t>
            </a:r>
            <a:endParaRPr lang="en-GB" dirty="0"/>
          </a:p>
        </p:txBody>
      </p:sp>
      <p:pic>
        <p:nvPicPr>
          <p:cNvPr id="7" name="Picture 6" descr="Dangers in the Kitchen Worksheet">
            <a:extLst>
              <a:ext uri="{FF2B5EF4-FFF2-40B4-BE49-F238E27FC236}">
                <a16:creationId xmlns:a16="http://schemas.microsoft.com/office/drawing/2014/main" id="{E0B36041-CB4B-4E89-A8BE-AF731B4F64E9}"/>
              </a:ext>
            </a:extLst>
          </p:cNvPr>
          <p:cNvPicPr/>
          <p:nvPr/>
        </p:nvPicPr>
        <p:blipFill rotWithShape="1">
          <a:blip r:embed="rId3">
            <a:extLst>
              <a:ext uri="{28A0092B-C50C-407E-A947-70E740481C1C}">
                <a14:useLocalDpi xmlns:a14="http://schemas.microsoft.com/office/drawing/2010/main" val="0"/>
              </a:ext>
            </a:extLst>
          </a:blip>
          <a:srcRect l="44094" t="6199" r="2505" b="7460"/>
          <a:stretch/>
        </p:blipFill>
        <p:spPr bwMode="auto">
          <a:xfrm>
            <a:off x="367728" y="1487996"/>
            <a:ext cx="3676733" cy="2992563"/>
          </a:xfrm>
          <a:prstGeom prst="rect">
            <a:avLst/>
          </a:prstGeom>
          <a:noFill/>
          <a:ln>
            <a:solidFill>
              <a:schemeClr val="tx1"/>
            </a:solidFill>
          </a:ln>
          <a:extLst>
            <a:ext uri="{53640926-AAD7-44D8-BBD7-CCE9431645EC}">
              <a14:shadowObscured xmlns:a14="http://schemas.microsoft.com/office/drawing/2010/main"/>
            </a:ext>
          </a:extLst>
        </p:spPr>
      </p:pic>
      <p:pic>
        <p:nvPicPr>
          <p:cNvPr id="8" name="Picture 7" descr="Dangers in the Living Room Worksheet">
            <a:extLst>
              <a:ext uri="{FF2B5EF4-FFF2-40B4-BE49-F238E27FC236}">
                <a16:creationId xmlns:a16="http://schemas.microsoft.com/office/drawing/2014/main" id="{F15EA184-A9F3-489B-B8FD-38D18B883E2C}"/>
              </a:ext>
            </a:extLst>
          </p:cNvPr>
          <p:cNvPicPr/>
          <p:nvPr/>
        </p:nvPicPr>
        <p:blipFill rotWithShape="1">
          <a:blip r:embed="rId4">
            <a:extLst>
              <a:ext uri="{28A0092B-C50C-407E-A947-70E740481C1C}">
                <a14:useLocalDpi xmlns:a14="http://schemas.microsoft.com/office/drawing/2010/main" val="0"/>
              </a:ext>
            </a:extLst>
          </a:blip>
          <a:srcRect l="6538" t="9520" r="39595"/>
          <a:stretch/>
        </p:blipFill>
        <p:spPr bwMode="auto">
          <a:xfrm>
            <a:off x="4152020" y="3051119"/>
            <a:ext cx="3398520" cy="285686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017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a:xfrm>
            <a:off x="367729" y="441325"/>
            <a:ext cx="7526205" cy="646811"/>
          </a:xfrm>
        </p:spPr>
        <p:txBody>
          <a:bodyPr/>
          <a:lstStyle/>
          <a:p>
            <a:r>
              <a:rPr lang="en-GB" dirty="0"/>
              <a:t>Risk assessment &amp; management</a:t>
            </a:r>
            <a:br>
              <a:rPr lang="en-GB" dirty="0"/>
            </a:br>
            <a:endParaRPr lang="en-GB" sz="2400"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2210764"/>
            <a:ext cx="7341009" cy="4421529"/>
          </a:xfrm>
        </p:spPr>
        <p:txBody>
          <a:bodyPr/>
          <a:lstStyle/>
          <a:p>
            <a:pPr marL="457200" indent="-457200">
              <a:spcBef>
                <a:spcPts val="600"/>
              </a:spcBef>
              <a:buFont typeface="+mj-lt"/>
              <a:buAutoNum type="arabicPeriod"/>
            </a:pPr>
            <a:r>
              <a:rPr lang="en-GB" dirty="0"/>
              <a:t>What are the hazards?</a:t>
            </a:r>
          </a:p>
          <a:p>
            <a:pPr marL="457200" indent="-457200">
              <a:spcBef>
                <a:spcPts val="600"/>
              </a:spcBef>
              <a:buFont typeface="+mj-lt"/>
              <a:buAutoNum type="arabicPeriod"/>
            </a:pPr>
            <a:r>
              <a:rPr lang="en-GB" dirty="0"/>
              <a:t>Who might be harmed and how might they be harmed?</a:t>
            </a:r>
          </a:p>
          <a:p>
            <a:pPr marL="457200" indent="-457200">
              <a:spcBef>
                <a:spcPts val="600"/>
              </a:spcBef>
              <a:buFont typeface="+mj-lt"/>
              <a:buAutoNum type="arabicPeriod"/>
            </a:pPr>
            <a:r>
              <a:rPr lang="en-GB" dirty="0"/>
              <a:t>What are you already doing to control the risk? (removing hazards where possible, reducing likelihood of serious harm)</a:t>
            </a:r>
          </a:p>
          <a:p>
            <a:pPr marL="457200" indent="-457200">
              <a:spcBef>
                <a:spcPts val="600"/>
              </a:spcBef>
              <a:buFont typeface="+mj-lt"/>
              <a:buAutoNum type="arabicPeriod"/>
            </a:pPr>
            <a:r>
              <a:rPr lang="en-GB" dirty="0"/>
              <a:t>What further action do you need to take to control the risks? </a:t>
            </a:r>
          </a:p>
          <a:p>
            <a:pPr marL="457200" indent="-457200">
              <a:spcBef>
                <a:spcPts val="600"/>
              </a:spcBef>
              <a:buFont typeface="+mj-lt"/>
              <a:buAutoNum type="arabicPeriod"/>
            </a:pPr>
            <a:r>
              <a:rPr lang="en-GB" dirty="0"/>
              <a:t>Who needs to carry out the action?</a:t>
            </a:r>
          </a:p>
          <a:p>
            <a:pPr marL="457200" indent="-457200">
              <a:spcBef>
                <a:spcPts val="600"/>
              </a:spcBef>
              <a:buFont typeface="+mj-lt"/>
              <a:buAutoNum type="arabicPeriod"/>
            </a:pPr>
            <a:r>
              <a:rPr lang="en-GB" dirty="0"/>
              <a:t>When is the action needed by?</a:t>
            </a:r>
          </a:p>
          <a:p>
            <a:pPr marL="457200" indent="-457200">
              <a:spcBef>
                <a:spcPts val="600"/>
              </a:spcBef>
              <a:buFont typeface="+mj-lt"/>
              <a:buAutoNum type="arabicPeriod"/>
            </a:pPr>
            <a:r>
              <a:rPr lang="en-GB" dirty="0"/>
              <a:t>Review</a:t>
            </a:r>
          </a:p>
          <a:p>
            <a:pPr>
              <a:spcBef>
                <a:spcPts val="600"/>
              </a:spcBef>
            </a:pPr>
            <a:endParaRPr lang="en-GB" dirty="0"/>
          </a:p>
        </p:txBody>
      </p:sp>
      <p:sp>
        <p:nvSpPr>
          <p:cNvPr id="4" name="Text Placeholder 3">
            <a:extLst>
              <a:ext uri="{FF2B5EF4-FFF2-40B4-BE49-F238E27FC236}">
                <a16:creationId xmlns:a16="http://schemas.microsoft.com/office/drawing/2014/main" id="{EE5F1D25-2031-4831-AE48-6C6B435E34AB}"/>
              </a:ext>
            </a:extLst>
          </p:cNvPr>
          <p:cNvSpPr>
            <a:spLocks noGrp="1"/>
          </p:cNvSpPr>
          <p:nvPr>
            <p:ph type="body" sz="quarter" idx="12"/>
          </p:nvPr>
        </p:nvSpPr>
        <p:spPr/>
        <p:txBody>
          <a:bodyPr/>
          <a:lstStyle/>
          <a:p>
            <a:pPr marL="0" indent="0">
              <a:buNone/>
            </a:pPr>
            <a:r>
              <a:rPr lang="en-GB" sz="2800" dirty="0"/>
              <a:t>Thinking through what could happen – being </a:t>
            </a:r>
            <a:r>
              <a:rPr lang="en-GB" dirty="0"/>
              <a:t>pro-active</a:t>
            </a:r>
          </a:p>
        </p:txBody>
      </p:sp>
    </p:spTree>
    <p:extLst>
      <p:ext uri="{BB962C8B-B14F-4D97-AF65-F5344CB8AC3E}">
        <p14:creationId xmlns:p14="http://schemas.microsoft.com/office/powerpoint/2010/main" val="152338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Pro-active Risk Assessment</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8" y="1796143"/>
            <a:ext cx="7290371" cy="4415086"/>
          </a:xfrm>
          <a:ln w="57150">
            <a:noFill/>
          </a:ln>
        </p:spPr>
        <p:txBody>
          <a:bodyPr/>
          <a:lstStyle/>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solidFill>
                <a:srgbClr val="00A651"/>
              </a:solidFill>
            </a:endParaRPr>
          </a:p>
          <a:p>
            <a:endParaRPr lang="en-GB" dirty="0">
              <a:solidFill>
                <a:srgbClr val="00A651"/>
              </a:solidFill>
            </a:endParaRPr>
          </a:p>
          <a:p>
            <a:r>
              <a:rPr lang="en-GB" dirty="0"/>
              <a:t>Check if your Insurance company has a template</a:t>
            </a:r>
          </a:p>
        </p:txBody>
      </p:sp>
      <p:pic>
        <p:nvPicPr>
          <p:cNvPr id="6" name="Picture 5">
            <a:extLst>
              <a:ext uri="{FF2B5EF4-FFF2-40B4-BE49-F238E27FC236}">
                <a16:creationId xmlns:a16="http://schemas.microsoft.com/office/drawing/2014/main" id="{F0898DCF-1BAC-4EEC-8836-9D30520CC464}"/>
              </a:ext>
            </a:extLst>
          </p:cNvPr>
          <p:cNvPicPr/>
          <p:nvPr/>
        </p:nvPicPr>
        <p:blipFill rotWithShape="1">
          <a:blip r:embed="rId3"/>
          <a:srcRect l="34124" t="18514" r="35187" b="10381"/>
          <a:stretch/>
        </p:blipFill>
        <p:spPr bwMode="auto">
          <a:xfrm>
            <a:off x="3967843" y="1734469"/>
            <a:ext cx="2999197" cy="3651098"/>
          </a:xfrm>
          <a:prstGeom prst="rect">
            <a:avLst/>
          </a:prstGeom>
          <a:ln>
            <a:solidFill>
              <a:srgbClr val="005EB8"/>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211ADA3-3FD3-4626-9031-596A861E5F36}"/>
              </a:ext>
            </a:extLst>
          </p:cNvPr>
          <p:cNvSpPr txBox="1"/>
          <p:nvPr/>
        </p:nvSpPr>
        <p:spPr>
          <a:xfrm>
            <a:off x="475464" y="1088136"/>
            <a:ext cx="3231122" cy="369332"/>
          </a:xfrm>
          <a:prstGeom prst="rect">
            <a:avLst/>
          </a:prstGeom>
          <a:noFill/>
        </p:spPr>
        <p:txBody>
          <a:bodyPr wrap="square" rtlCol="0">
            <a:spAutoFit/>
          </a:bodyPr>
          <a:lstStyle/>
          <a:p>
            <a:r>
              <a:rPr lang="en-GB" dirty="0"/>
              <a:t>Recording template </a:t>
            </a:r>
          </a:p>
        </p:txBody>
      </p:sp>
      <p:sp>
        <p:nvSpPr>
          <p:cNvPr id="9" name="TextBox 8">
            <a:extLst>
              <a:ext uri="{FF2B5EF4-FFF2-40B4-BE49-F238E27FC236}">
                <a16:creationId xmlns:a16="http://schemas.microsoft.com/office/drawing/2014/main" id="{49ADE504-A51C-4D06-AC0F-DC16BECCF14A}"/>
              </a:ext>
            </a:extLst>
          </p:cNvPr>
          <p:cNvSpPr txBox="1"/>
          <p:nvPr/>
        </p:nvSpPr>
        <p:spPr>
          <a:xfrm>
            <a:off x="4114800" y="1088137"/>
            <a:ext cx="2612571" cy="646331"/>
          </a:xfrm>
          <a:prstGeom prst="rect">
            <a:avLst/>
          </a:prstGeom>
          <a:noFill/>
        </p:spPr>
        <p:txBody>
          <a:bodyPr wrap="square" rtlCol="0">
            <a:spAutoFit/>
          </a:bodyPr>
          <a:lstStyle/>
          <a:p>
            <a:r>
              <a:rPr lang="en-GB" dirty="0">
                <a:solidFill>
                  <a:srgbClr val="00A651"/>
                </a:solidFill>
                <a:hlinkClick r:id="rId4"/>
              </a:rPr>
              <a:t>Safety at home</a:t>
            </a:r>
            <a:r>
              <a:rPr lang="en-GB" dirty="0">
                <a:solidFill>
                  <a:srgbClr val="00A651"/>
                </a:solidFill>
              </a:rPr>
              <a:t>’ </a:t>
            </a:r>
            <a:r>
              <a:rPr lang="en-GB" dirty="0"/>
              <a:t>risk assessment</a:t>
            </a:r>
          </a:p>
        </p:txBody>
      </p:sp>
      <p:pic>
        <p:nvPicPr>
          <p:cNvPr id="10" name="Picture 9">
            <a:extLst>
              <a:ext uri="{FF2B5EF4-FFF2-40B4-BE49-F238E27FC236}">
                <a16:creationId xmlns:a16="http://schemas.microsoft.com/office/drawing/2014/main" id="{1EBBE41A-B519-485D-B32B-B4CD2CA75E75}"/>
              </a:ext>
            </a:extLst>
          </p:cNvPr>
          <p:cNvPicPr/>
          <p:nvPr/>
        </p:nvPicPr>
        <p:blipFill rotWithShape="1">
          <a:blip r:embed="rId5"/>
          <a:srcRect l="33681" t="24030" r="35298" b="5259"/>
          <a:stretch/>
        </p:blipFill>
        <p:spPr bwMode="auto">
          <a:xfrm>
            <a:off x="367729" y="1734468"/>
            <a:ext cx="3210165" cy="3651098"/>
          </a:xfrm>
          <a:prstGeom prst="rect">
            <a:avLst/>
          </a:prstGeom>
          <a:ln>
            <a:solidFill>
              <a:srgbClr val="005EB8"/>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493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a:xfrm>
            <a:off x="367729" y="441325"/>
            <a:ext cx="7341010" cy="646811"/>
          </a:xfrm>
        </p:spPr>
        <p:txBody>
          <a:bodyPr/>
          <a:lstStyle/>
          <a:p>
            <a:r>
              <a:rPr lang="en-GB" dirty="0"/>
              <a:t>Risk assessment &amp; management</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r>
              <a:rPr lang="en-GB" dirty="0"/>
              <a:t>Where a new hazard is presented</a:t>
            </a:r>
          </a:p>
          <a:p>
            <a:r>
              <a:rPr lang="en-GB" dirty="0"/>
              <a:t>On the spot risk assessments enable you and your PA to:</a:t>
            </a:r>
          </a:p>
          <a:p>
            <a:pPr marL="800100" lvl="1" indent="-342900"/>
            <a:r>
              <a:rPr lang="en-GB" dirty="0"/>
              <a:t>identify the hazards</a:t>
            </a:r>
          </a:p>
          <a:p>
            <a:pPr marL="800100" lvl="1" indent="-342900"/>
            <a:r>
              <a:rPr lang="en-GB" dirty="0"/>
              <a:t>make on the spot assessment</a:t>
            </a:r>
          </a:p>
          <a:p>
            <a:pPr marL="800100" lvl="1" indent="-342900"/>
            <a:r>
              <a:rPr lang="en-GB" dirty="0"/>
              <a:t>reduce or remove risk</a:t>
            </a:r>
          </a:p>
          <a:p>
            <a:pPr marL="800100" lvl="1" indent="-342900"/>
            <a:r>
              <a:rPr lang="en-GB" dirty="0"/>
              <a:t>keep as safe as possible</a:t>
            </a:r>
          </a:p>
          <a:p>
            <a:pPr marL="342900" indent="-342900"/>
            <a:r>
              <a:rPr lang="en-GB" dirty="0"/>
              <a:t>Can use any findings to feedback into your pro-active risk assessment plan</a:t>
            </a:r>
          </a:p>
        </p:txBody>
      </p:sp>
      <p:sp>
        <p:nvSpPr>
          <p:cNvPr id="4" name="Text Placeholder 3">
            <a:extLst>
              <a:ext uri="{FF2B5EF4-FFF2-40B4-BE49-F238E27FC236}">
                <a16:creationId xmlns:a16="http://schemas.microsoft.com/office/drawing/2014/main" id="{D75471B8-47AD-458F-900B-1A6220015C5D}"/>
              </a:ext>
            </a:extLst>
          </p:cNvPr>
          <p:cNvSpPr>
            <a:spLocks noGrp="1"/>
          </p:cNvSpPr>
          <p:nvPr>
            <p:ph type="body" sz="quarter" idx="12"/>
          </p:nvPr>
        </p:nvSpPr>
        <p:spPr/>
        <p:txBody>
          <a:bodyPr/>
          <a:lstStyle/>
          <a:p>
            <a:pPr marL="0" indent="0">
              <a:buNone/>
            </a:pPr>
            <a:r>
              <a:rPr lang="en-GB" dirty="0"/>
              <a:t>On the spot</a:t>
            </a:r>
          </a:p>
        </p:txBody>
      </p:sp>
    </p:spTree>
    <p:extLst>
      <p:ext uri="{BB962C8B-B14F-4D97-AF65-F5344CB8AC3E}">
        <p14:creationId xmlns:p14="http://schemas.microsoft.com/office/powerpoint/2010/main" val="421038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FCB4-4DCD-480C-BF4D-5071C4084BDE}"/>
              </a:ext>
            </a:extLst>
          </p:cNvPr>
          <p:cNvSpPr>
            <a:spLocks noGrp="1"/>
          </p:cNvSpPr>
          <p:nvPr>
            <p:ph type="title"/>
          </p:nvPr>
        </p:nvSpPr>
        <p:spPr/>
        <p:txBody>
          <a:bodyPr/>
          <a:lstStyle/>
          <a:p>
            <a:r>
              <a:rPr lang="en-GB" dirty="0"/>
              <a:t>             </a:t>
            </a:r>
            <a:r>
              <a:rPr lang="en-GB" altLang="en-US" dirty="0">
                <a:latin typeface="Arial" panose="020B0604020202020204" pitchFamily="34" charset="0"/>
                <a:cs typeface="Arial" panose="020B0604020202020204" pitchFamily="34" charset="0"/>
              </a:rPr>
              <a:t>Virtual housekeeping</a:t>
            </a:r>
            <a:endParaRPr lang="en-GB" dirty="0"/>
          </a:p>
        </p:txBody>
      </p:sp>
      <p:pic>
        <p:nvPicPr>
          <p:cNvPr id="4" name="Picture 3">
            <a:extLst>
              <a:ext uri="{FF2B5EF4-FFF2-40B4-BE49-F238E27FC236}">
                <a16:creationId xmlns:a16="http://schemas.microsoft.com/office/drawing/2014/main" id="{73668877-5846-4B38-81A9-70FC0B401A3A}"/>
              </a:ext>
            </a:extLst>
          </p:cNvPr>
          <p:cNvPicPr>
            <a:picLocks noChangeAspect="1"/>
          </p:cNvPicPr>
          <p:nvPr/>
        </p:nvPicPr>
        <p:blipFill>
          <a:blip r:embed="rId3"/>
          <a:stretch>
            <a:fillRect/>
          </a:stretch>
        </p:blipFill>
        <p:spPr>
          <a:xfrm>
            <a:off x="419254" y="309822"/>
            <a:ext cx="1374712" cy="1398936"/>
          </a:xfrm>
          <a:prstGeom prst="rect">
            <a:avLst/>
          </a:prstGeom>
        </p:spPr>
      </p:pic>
      <p:pic>
        <p:nvPicPr>
          <p:cNvPr id="5" name="Picture 8">
            <a:extLst>
              <a:ext uri="{FF2B5EF4-FFF2-40B4-BE49-F238E27FC236}">
                <a16:creationId xmlns:a16="http://schemas.microsoft.com/office/drawing/2014/main" id="{36692FD0-D9F5-458F-AED5-5BBD4DF0D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78" t="9447" r="75591" b="11118"/>
          <a:stretch>
            <a:fillRect/>
          </a:stretch>
        </p:blipFill>
        <p:spPr bwMode="auto">
          <a:xfrm>
            <a:off x="572348" y="2112102"/>
            <a:ext cx="601662" cy="62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C6A9FD5-3556-438D-88E3-A0F10AB65024}"/>
              </a:ext>
            </a:extLst>
          </p:cNvPr>
          <p:cNvSpPr txBox="1"/>
          <p:nvPr/>
        </p:nvSpPr>
        <p:spPr>
          <a:xfrm>
            <a:off x="1333172" y="2354094"/>
            <a:ext cx="2699823" cy="461665"/>
          </a:xfrm>
          <a:prstGeom prst="rect">
            <a:avLst/>
          </a:prstGeom>
          <a:noFill/>
        </p:spPr>
        <p:txBody>
          <a:bodyPr wrap="square" rtlCol="0">
            <a:spAutoFit/>
          </a:bodyPr>
          <a:lstStyle/>
          <a:p>
            <a:r>
              <a:rPr lang="en-GB" altLang="en-US" sz="2400" dirty="0"/>
              <a:t>Exit full screen</a:t>
            </a:r>
          </a:p>
        </p:txBody>
      </p:sp>
      <p:pic>
        <p:nvPicPr>
          <p:cNvPr id="7" name="Picture 13">
            <a:extLst>
              <a:ext uri="{FF2B5EF4-FFF2-40B4-BE49-F238E27FC236}">
                <a16:creationId xmlns:a16="http://schemas.microsoft.com/office/drawing/2014/main" id="{B82B829C-88AA-41B0-B028-2290EB4002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4410" t="74454" r="27274" b="11382"/>
          <a:stretch>
            <a:fillRect/>
          </a:stretch>
        </p:blipFill>
        <p:spPr bwMode="auto">
          <a:xfrm>
            <a:off x="4297362" y="2169277"/>
            <a:ext cx="5492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04493F2-B17E-4C9C-8F79-B293DFB1FAEF}"/>
              </a:ext>
            </a:extLst>
          </p:cNvPr>
          <p:cNvPicPr>
            <a:picLocks noChangeAspect="1"/>
          </p:cNvPicPr>
          <p:nvPr/>
        </p:nvPicPr>
        <p:blipFill>
          <a:blip r:embed="rId6"/>
          <a:stretch>
            <a:fillRect/>
          </a:stretch>
        </p:blipFill>
        <p:spPr>
          <a:xfrm>
            <a:off x="584784" y="2933307"/>
            <a:ext cx="576790" cy="612838"/>
          </a:xfrm>
          <a:prstGeom prst="rect">
            <a:avLst/>
          </a:prstGeom>
        </p:spPr>
      </p:pic>
      <p:pic>
        <p:nvPicPr>
          <p:cNvPr id="9" name="Picture 18">
            <a:extLst>
              <a:ext uri="{FF2B5EF4-FFF2-40B4-BE49-F238E27FC236}">
                <a16:creationId xmlns:a16="http://schemas.microsoft.com/office/drawing/2014/main" id="{2B6C7378-9F60-41E3-BFC2-6B0FC0FBF7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183" r="36166" b="40450"/>
          <a:stretch>
            <a:fillRect/>
          </a:stretch>
        </p:blipFill>
        <p:spPr bwMode="auto">
          <a:xfrm>
            <a:off x="4299387" y="2996820"/>
            <a:ext cx="5222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E71944C-A5AB-45E6-BF10-FB5B3CA115DB}"/>
              </a:ext>
            </a:extLst>
          </p:cNvPr>
          <p:cNvPicPr>
            <a:picLocks noChangeAspect="1"/>
          </p:cNvPicPr>
          <p:nvPr/>
        </p:nvPicPr>
        <p:blipFill>
          <a:blip r:embed="rId8"/>
          <a:stretch>
            <a:fillRect/>
          </a:stretch>
        </p:blipFill>
        <p:spPr>
          <a:xfrm>
            <a:off x="426461" y="4228968"/>
            <a:ext cx="1000945" cy="655637"/>
          </a:xfrm>
          <a:prstGeom prst="rect">
            <a:avLst/>
          </a:prstGeom>
        </p:spPr>
      </p:pic>
      <p:sp>
        <p:nvSpPr>
          <p:cNvPr id="11" name="TextBox 10">
            <a:extLst>
              <a:ext uri="{FF2B5EF4-FFF2-40B4-BE49-F238E27FC236}">
                <a16:creationId xmlns:a16="http://schemas.microsoft.com/office/drawing/2014/main" id="{2040A3FC-A6FE-4FAB-92AB-D0B421791D2A}"/>
              </a:ext>
            </a:extLst>
          </p:cNvPr>
          <p:cNvSpPr txBox="1"/>
          <p:nvPr/>
        </p:nvSpPr>
        <p:spPr>
          <a:xfrm>
            <a:off x="5111005" y="2112103"/>
            <a:ext cx="1962458" cy="830997"/>
          </a:xfrm>
          <a:prstGeom prst="rect">
            <a:avLst/>
          </a:prstGeom>
          <a:noFill/>
        </p:spPr>
        <p:txBody>
          <a:bodyPr wrap="square" rtlCol="0">
            <a:spAutoFit/>
          </a:bodyPr>
          <a:lstStyle/>
          <a:p>
            <a:r>
              <a:rPr lang="en-GB" altLang="en-US" sz="2400" dirty="0"/>
              <a:t>Chat is turned off</a:t>
            </a:r>
          </a:p>
        </p:txBody>
      </p:sp>
      <p:sp>
        <p:nvSpPr>
          <p:cNvPr id="12" name="TextBox 11">
            <a:extLst>
              <a:ext uri="{FF2B5EF4-FFF2-40B4-BE49-F238E27FC236}">
                <a16:creationId xmlns:a16="http://schemas.microsoft.com/office/drawing/2014/main" id="{8142A565-1743-48A0-B21D-545D6C987EC4}"/>
              </a:ext>
            </a:extLst>
          </p:cNvPr>
          <p:cNvSpPr txBox="1"/>
          <p:nvPr/>
        </p:nvSpPr>
        <p:spPr>
          <a:xfrm>
            <a:off x="1261241" y="3000424"/>
            <a:ext cx="2974428" cy="461665"/>
          </a:xfrm>
          <a:prstGeom prst="rect">
            <a:avLst/>
          </a:prstGeom>
          <a:noFill/>
        </p:spPr>
        <p:txBody>
          <a:bodyPr wrap="square" rtlCol="0">
            <a:spAutoFit/>
          </a:bodyPr>
          <a:lstStyle/>
          <a:p>
            <a:r>
              <a:rPr lang="en-GB" altLang="en-US" sz="2400" dirty="0"/>
              <a:t>Use Q&amp;A function</a:t>
            </a:r>
          </a:p>
        </p:txBody>
      </p:sp>
      <p:sp>
        <p:nvSpPr>
          <p:cNvPr id="13" name="TextBox 12">
            <a:extLst>
              <a:ext uri="{FF2B5EF4-FFF2-40B4-BE49-F238E27FC236}">
                <a16:creationId xmlns:a16="http://schemas.microsoft.com/office/drawing/2014/main" id="{EEECBFE0-445C-41C7-8084-CD9D87F8FB75}"/>
              </a:ext>
            </a:extLst>
          </p:cNvPr>
          <p:cNvSpPr txBox="1"/>
          <p:nvPr/>
        </p:nvSpPr>
        <p:spPr>
          <a:xfrm>
            <a:off x="5111006" y="2996820"/>
            <a:ext cx="2372360" cy="830997"/>
          </a:xfrm>
          <a:prstGeom prst="rect">
            <a:avLst/>
          </a:prstGeom>
          <a:noFill/>
        </p:spPr>
        <p:txBody>
          <a:bodyPr wrap="square" rtlCol="0">
            <a:spAutoFit/>
          </a:bodyPr>
          <a:lstStyle/>
          <a:p>
            <a:r>
              <a:rPr lang="en-GB" altLang="en-US" sz="2400" dirty="0"/>
              <a:t>All participants are muted</a:t>
            </a:r>
          </a:p>
        </p:txBody>
      </p:sp>
      <p:sp>
        <p:nvSpPr>
          <p:cNvPr id="14" name="TextBox 13">
            <a:extLst>
              <a:ext uri="{FF2B5EF4-FFF2-40B4-BE49-F238E27FC236}">
                <a16:creationId xmlns:a16="http://schemas.microsoft.com/office/drawing/2014/main" id="{E5918210-A8A1-4090-9D26-EFBF65EFB2E3}"/>
              </a:ext>
            </a:extLst>
          </p:cNvPr>
          <p:cNvSpPr txBox="1"/>
          <p:nvPr/>
        </p:nvSpPr>
        <p:spPr>
          <a:xfrm>
            <a:off x="1629103" y="4209059"/>
            <a:ext cx="4456387" cy="830997"/>
          </a:xfrm>
          <a:prstGeom prst="rect">
            <a:avLst/>
          </a:prstGeom>
          <a:noFill/>
        </p:spPr>
        <p:txBody>
          <a:bodyPr wrap="square" rtlCol="0">
            <a:spAutoFit/>
          </a:bodyPr>
          <a:lstStyle/>
          <a:p>
            <a:r>
              <a:rPr lang="en-GB" altLang="en-US" sz="2400" dirty="0"/>
              <a:t>Captioning is turned on by default but can be turned off. </a:t>
            </a:r>
          </a:p>
        </p:txBody>
      </p:sp>
      <p:sp>
        <p:nvSpPr>
          <p:cNvPr id="15" name="TextBox 14">
            <a:extLst>
              <a:ext uri="{FF2B5EF4-FFF2-40B4-BE49-F238E27FC236}">
                <a16:creationId xmlns:a16="http://schemas.microsoft.com/office/drawing/2014/main" id="{7D92D625-724C-4CB6-96E0-3CD6A119D9CB}"/>
              </a:ext>
            </a:extLst>
          </p:cNvPr>
          <p:cNvSpPr txBox="1"/>
          <p:nvPr/>
        </p:nvSpPr>
        <p:spPr>
          <a:xfrm>
            <a:off x="419254" y="5291847"/>
            <a:ext cx="6982305" cy="1015663"/>
          </a:xfrm>
          <a:prstGeom prst="rect">
            <a:avLst/>
          </a:prstGeom>
          <a:noFill/>
        </p:spPr>
        <p:txBody>
          <a:bodyPr wrap="square" rtlCol="0">
            <a:spAutoFit/>
          </a:bodyPr>
          <a:lstStyle/>
          <a:p>
            <a:r>
              <a:rPr lang="en-GB" altLang="en-US" sz="2000" dirty="0"/>
              <a:t>This webinar is being recorded and will be made available on our website. You will have been asked for your consent when we started recording.</a:t>
            </a:r>
          </a:p>
        </p:txBody>
      </p:sp>
    </p:spTree>
    <p:extLst>
      <p:ext uri="{BB962C8B-B14F-4D97-AF65-F5344CB8AC3E}">
        <p14:creationId xmlns:p14="http://schemas.microsoft.com/office/powerpoint/2010/main" val="303447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On the spot risk assessment</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2187617"/>
            <a:ext cx="7236837" cy="4121628"/>
          </a:xfrm>
        </p:spPr>
        <p:txBody>
          <a:bodyPr/>
          <a:lstStyle/>
          <a:p>
            <a:pPr marL="457200" indent="-457200">
              <a:buFont typeface="+mj-lt"/>
              <a:buAutoNum type="arabicPeriod"/>
            </a:pPr>
            <a:r>
              <a:rPr lang="en-GB" sz="2200" dirty="0"/>
              <a:t>Provide scenarios of when an on the spot risk assessment may be necessary. Can be everyday scenarios, e.g. car breaks down; cat has brought in a live mouse. </a:t>
            </a:r>
          </a:p>
          <a:p>
            <a:pPr marL="457200" lvl="0" indent="-457200">
              <a:buFont typeface="+mj-lt"/>
              <a:buAutoNum type="arabicPeriod"/>
            </a:pPr>
            <a:r>
              <a:rPr lang="en-GB" sz="2200" dirty="0"/>
              <a:t>Take a moment to step back and assess a situation rationally before proceeding.</a:t>
            </a:r>
          </a:p>
          <a:p>
            <a:pPr marL="457200" lvl="0" indent="-457200">
              <a:buFont typeface="+mj-lt"/>
              <a:buAutoNum type="arabicPeriod"/>
            </a:pPr>
            <a:r>
              <a:rPr lang="en-GB" sz="2200" dirty="0"/>
              <a:t>Think through the risk: can you remove the hazard? Can you reduce the likelihood of harm? How can you minimise the risk? Is it safe to proceed?</a:t>
            </a:r>
          </a:p>
          <a:p>
            <a:pPr marL="457200" indent="-457200">
              <a:buFont typeface="+mj-lt"/>
              <a:buAutoNum type="arabicPeriod"/>
            </a:pPr>
            <a:r>
              <a:rPr lang="en-GB" sz="2200" dirty="0"/>
              <a:t>By training your PAs, it ensures PAs have the backing to respond to on the spot hazards effectively. </a:t>
            </a:r>
          </a:p>
        </p:txBody>
      </p:sp>
      <p:sp>
        <p:nvSpPr>
          <p:cNvPr id="4" name="Text Placeholder 3">
            <a:extLst>
              <a:ext uri="{FF2B5EF4-FFF2-40B4-BE49-F238E27FC236}">
                <a16:creationId xmlns:a16="http://schemas.microsoft.com/office/drawing/2014/main" id="{8E8B4BAB-6017-42A6-9390-EBDCF49F3123}"/>
              </a:ext>
            </a:extLst>
          </p:cNvPr>
          <p:cNvSpPr>
            <a:spLocks noGrp="1"/>
          </p:cNvSpPr>
          <p:nvPr>
            <p:ph type="body" sz="quarter" idx="12"/>
          </p:nvPr>
        </p:nvSpPr>
        <p:spPr>
          <a:xfrm>
            <a:off x="367729" y="1088136"/>
            <a:ext cx="6982305" cy="731837"/>
          </a:xfrm>
        </p:spPr>
        <p:txBody>
          <a:bodyPr/>
          <a:lstStyle/>
          <a:p>
            <a:pPr marL="0" indent="0">
              <a:buNone/>
            </a:pPr>
            <a:r>
              <a:rPr lang="en-GB" b="1" dirty="0"/>
              <a:t>Train your PAs in how to identify and spot risk</a:t>
            </a:r>
          </a:p>
          <a:p>
            <a:endParaRPr lang="en-GB" dirty="0"/>
          </a:p>
        </p:txBody>
      </p:sp>
    </p:spTree>
    <p:extLst>
      <p:ext uri="{BB962C8B-B14F-4D97-AF65-F5344CB8AC3E}">
        <p14:creationId xmlns:p14="http://schemas.microsoft.com/office/powerpoint/2010/main" val="427039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Risk assessment </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8" y="1371600"/>
            <a:ext cx="6982305" cy="4764024"/>
          </a:xfrm>
        </p:spPr>
        <p:txBody>
          <a:bodyPr/>
          <a:lstStyle/>
          <a:p>
            <a:pPr marL="0" indent="0">
              <a:buNone/>
            </a:pPr>
            <a:r>
              <a:rPr lang="en-GB" dirty="0"/>
              <a:t>Disability Sheffield has a specific risk assessment about PAs returning to work.</a:t>
            </a:r>
          </a:p>
          <a:p>
            <a:pPr marL="0" indent="0">
              <a:buNone/>
            </a:pPr>
            <a:r>
              <a:rPr lang="en-GB" dirty="0"/>
              <a:t>PAs may be returning to work after time shielding or self-isolating because of their own needs or for someone in their family’s needs. </a:t>
            </a:r>
          </a:p>
          <a:p>
            <a:pPr marL="0" indent="0">
              <a:buNone/>
            </a:pPr>
            <a:r>
              <a:rPr lang="en-GB" dirty="0"/>
              <a:t>Or they may have been asked to stay away from work because you, or someone in your household, was shielding or self-isolating. </a:t>
            </a:r>
          </a:p>
          <a:p>
            <a:pPr marL="0" indent="0">
              <a:buNone/>
            </a:pPr>
            <a:r>
              <a:rPr lang="en-GB" dirty="0"/>
              <a:t> </a:t>
            </a:r>
            <a:r>
              <a:rPr lang="en-GB" u="sng" dirty="0">
                <a:hlinkClick r:id="rId3"/>
              </a:rPr>
              <a:t>https://www.disabilitysheffield.org.uk/admin/resources/sheffield-pa-risk-assessment-tool-final-print-pdfversion-1.pdf</a:t>
            </a:r>
            <a:endParaRPr lang="en-GB" dirty="0"/>
          </a:p>
          <a:p>
            <a:endParaRPr lang="en-GB" dirty="0"/>
          </a:p>
        </p:txBody>
      </p:sp>
    </p:spTree>
    <p:extLst>
      <p:ext uri="{BB962C8B-B14F-4D97-AF65-F5344CB8AC3E}">
        <p14:creationId xmlns:p14="http://schemas.microsoft.com/office/powerpoint/2010/main" val="128578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Risk assessment &amp; Management resources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1688594"/>
            <a:ext cx="6982304" cy="3989830"/>
          </a:xfrm>
        </p:spPr>
        <p:txBody>
          <a:bodyPr/>
          <a:lstStyle/>
          <a:p>
            <a:r>
              <a:rPr lang="en-GB" dirty="0"/>
              <a:t>COVID-19 self-assessment and risk management tool</a:t>
            </a:r>
          </a:p>
          <a:p>
            <a:r>
              <a:rPr lang="en-GB" dirty="0"/>
              <a:t>Factsheet to help PAs returning to work &amp; safety of individual employers who have been shielding – developed by Mark Bates Ltd with the support of TLAP reference group and London Self-Directed Support Forum</a:t>
            </a:r>
          </a:p>
          <a:p>
            <a:r>
              <a:rPr lang="en-GB" dirty="0"/>
              <a:t>Risk assessment tool for PAs returning to work – developed by Disability Sheffield</a:t>
            </a:r>
          </a:p>
          <a:p>
            <a:r>
              <a:rPr lang="en-GB" dirty="0"/>
              <a:t>Guidance from DHSC on the gov.uk website about how to work safely</a:t>
            </a:r>
          </a:p>
        </p:txBody>
      </p:sp>
      <p:sp>
        <p:nvSpPr>
          <p:cNvPr id="5" name="Text Placeholder 4">
            <a:extLst>
              <a:ext uri="{FF2B5EF4-FFF2-40B4-BE49-F238E27FC236}">
                <a16:creationId xmlns:a16="http://schemas.microsoft.com/office/drawing/2014/main" id="{28753B40-9C5A-4098-8232-4F43B4409353}"/>
              </a:ext>
            </a:extLst>
          </p:cNvPr>
          <p:cNvSpPr>
            <a:spLocks noGrp="1"/>
          </p:cNvSpPr>
          <p:nvPr>
            <p:ph type="body" sz="quarter" idx="12"/>
          </p:nvPr>
        </p:nvSpPr>
        <p:spPr>
          <a:xfrm>
            <a:off x="159911" y="5879100"/>
            <a:ext cx="7467016" cy="799564"/>
          </a:xfrm>
        </p:spPr>
        <p:txBody>
          <a:bodyPr/>
          <a:lstStyle/>
          <a:p>
            <a:r>
              <a:rPr lang="en-GB" dirty="0"/>
              <a:t>All can be found on the Info Hub for IEs/PAs</a:t>
            </a:r>
          </a:p>
        </p:txBody>
      </p:sp>
    </p:spTree>
    <p:extLst>
      <p:ext uri="{BB962C8B-B14F-4D97-AF65-F5344CB8AC3E}">
        <p14:creationId xmlns:p14="http://schemas.microsoft.com/office/powerpoint/2010/main" val="73008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To sum up</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194163" y="1238608"/>
            <a:ext cx="7329436" cy="5047488"/>
          </a:xfrm>
        </p:spPr>
        <p:txBody>
          <a:bodyPr/>
          <a:lstStyle/>
          <a:p>
            <a:pPr marL="457200" indent="-457200">
              <a:buFont typeface="+mj-lt"/>
              <a:buAutoNum type="arabicPeriod"/>
            </a:pPr>
            <a:r>
              <a:rPr lang="en-GB" dirty="0"/>
              <a:t>As an employer, you should ensure risk assessments (RAs) are carried out. </a:t>
            </a:r>
          </a:p>
          <a:p>
            <a:pPr marL="457200" indent="-457200">
              <a:buFont typeface="+mj-lt"/>
              <a:buAutoNum type="arabicPeriod"/>
            </a:pPr>
            <a:r>
              <a:rPr lang="en-GB" dirty="0"/>
              <a:t>RAs will be required by your insurance company</a:t>
            </a:r>
          </a:p>
          <a:p>
            <a:pPr marL="457200" indent="-457200">
              <a:buFont typeface="+mj-lt"/>
              <a:buAutoNum type="arabicPeriod"/>
            </a:pPr>
            <a:r>
              <a:rPr lang="en-GB" dirty="0"/>
              <a:t>RA is a process, and it’s organic and ongoing.</a:t>
            </a:r>
          </a:p>
          <a:p>
            <a:pPr marL="457200" indent="-457200">
              <a:buFont typeface="+mj-lt"/>
              <a:buAutoNum type="arabicPeriod"/>
            </a:pPr>
            <a:r>
              <a:rPr lang="en-GB" dirty="0"/>
              <a:t>PAs need to be confident in identifying and reporting risk to you. </a:t>
            </a:r>
          </a:p>
          <a:p>
            <a:pPr marL="457200" indent="-457200">
              <a:buFont typeface="+mj-lt"/>
              <a:buAutoNum type="arabicPeriod"/>
            </a:pPr>
            <a:r>
              <a:rPr lang="en-GB" dirty="0"/>
              <a:t>Involve your PAs in assessing risk. </a:t>
            </a:r>
          </a:p>
          <a:p>
            <a:pPr marL="457200" indent="-457200">
              <a:buFont typeface="+mj-lt"/>
              <a:buAutoNum type="arabicPeriod"/>
            </a:pPr>
            <a:r>
              <a:rPr lang="en-GB" dirty="0"/>
              <a:t>Write it down. </a:t>
            </a:r>
          </a:p>
          <a:p>
            <a:pPr marL="457200" indent="-457200">
              <a:buFont typeface="+mj-lt"/>
              <a:buAutoNum type="arabicPeriod"/>
            </a:pPr>
            <a:r>
              <a:rPr lang="en-GB" dirty="0"/>
              <a:t>Make sure others read and understand it</a:t>
            </a:r>
          </a:p>
          <a:p>
            <a:pPr marL="457200" indent="-457200">
              <a:buFont typeface="+mj-lt"/>
              <a:buAutoNum type="arabicPeriod"/>
            </a:pPr>
            <a:r>
              <a:rPr lang="en-GB" dirty="0"/>
              <a:t>Pro-active and on the spot risk assessments.</a:t>
            </a:r>
          </a:p>
          <a:p>
            <a:pPr marL="457200" indent="-457200">
              <a:buFont typeface="+mj-lt"/>
              <a:buAutoNum type="arabicPeriod"/>
            </a:pPr>
            <a:r>
              <a:rPr lang="en-GB" dirty="0"/>
              <a:t>Don’t panic-we assess and manage risk all the time!</a:t>
            </a:r>
          </a:p>
          <a:p>
            <a:endParaRPr lang="en-GB" dirty="0"/>
          </a:p>
        </p:txBody>
      </p:sp>
    </p:spTree>
    <p:extLst>
      <p:ext uri="{BB962C8B-B14F-4D97-AF65-F5344CB8AC3E}">
        <p14:creationId xmlns:p14="http://schemas.microsoft.com/office/powerpoint/2010/main" val="190387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endParaRPr lang="en-GB"/>
          </a:p>
        </p:txBody>
      </p:sp>
      <p:graphicFrame>
        <p:nvGraphicFramePr>
          <p:cNvPr id="5" name="Diagram 4">
            <a:extLst>
              <a:ext uri="{FF2B5EF4-FFF2-40B4-BE49-F238E27FC236}">
                <a16:creationId xmlns:a16="http://schemas.microsoft.com/office/drawing/2014/main" id="{76D18115-7458-4F4E-AA1E-D93D26BBAF8E}"/>
              </a:ext>
            </a:extLst>
          </p:cNvPr>
          <p:cNvGraphicFramePr/>
          <p:nvPr>
            <p:extLst>
              <p:ext uri="{D42A27DB-BD31-4B8C-83A1-F6EECF244321}">
                <p14:modId xmlns:p14="http://schemas.microsoft.com/office/powerpoint/2010/main" val="2482337348"/>
              </p:ext>
            </p:extLst>
          </p:nvPr>
        </p:nvGraphicFramePr>
        <p:xfrm>
          <a:off x="0" y="373364"/>
          <a:ext cx="7989193" cy="587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75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cs typeface="Arial"/>
              </a:rPr>
              <a:t>Contingency</a:t>
            </a:r>
            <a:r>
              <a:rPr lang="en-GB" dirty="0">
                <a:solidFill>
                  <a:srgbClr val="00B050"/>
                </a:solidFill>
                <a:cs typeface="Arial"/>
              </a:rPr>
              <a:t> </a:t>
            </a:r>
            <a:r>
              <a:rPr lang="en-GB" dirty="0">
                <a:cs typeface="Arial"/>
              </a:rPr>
              <a:t>planning:  solutions to problems</a:t>
            </a:r>
            <a:br>
              <a:rPr lang="en-GB" dirty="0">
                <a:cs typeface="Arial"/>
              </a:rPr>
            </a:br>
            <a:endParaRPr lang="en-GB" sz="2400" b="0"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2457450"/>
            <a:ext cx="6982304" cy="3678174"/>
          </a:xfrm>
        </p:spPr>
        <p:txBody>
          <a:bodyPr/>
          <a:lstStyle/>
          <a:p>
            <a:pPr>
              <a:tabLst>
                <a:tab pos="444500" algn="l"/>
              </a:tabLst>
            </a:pPr>
            <a:r>
              <a:rPr lang="en-GB" dirty="0"/>
              <a:t>A utility failure</a:t>
            </a:r>
          </a:p>
          <a:p>
            <a:pPr>
              <a:tabLst>
                <a:tab pos="444500" algn="l"/>
              </a:tabLst>
            </a:pPr>
            <a:r>
              <a:rPr lang="en-GB" dirty="0"/>
              <a:t>Adverse weather</a:t>
            </a:r>
          </a:p>
          <a:p>
            <a:pPr>
              <a:tabLst>
                <a:tab pos="444500" algn="l"/>
              </a:tabLst>
            </a:pPr>
            <a:r>
              <a:rPr lang="en-GB" dirty="0"/>
              <a:t>A problem in my home</a:t>
            </a:r>
          </a:p>
          <a:p>
            <a:pPr>
              <a:tabLst>
                <a:tab pos="444500" algn="l"/>
              </a:tabLst>
            </a:pPr>
            <a:r>
              <a:rPr lang="en-GB" dirty="0"/>
              <a:t>Damage or breakdown with my mobility aids</a:t>
            </a:r>
          </a:p>
          <a:p>
            <a:pPr>
              <a:tabLst>
                <a:tab pos="444500" algn="l"/>
              </a:tabLst>
            </a:pPr>
            <a:r>
              <a:rPr lang="en-GB" dirty="0"/>
              <a:t>Transport issues </a:t>
            </a:r>
          </a:p>
          <a:p>
            <a:pPr>
              <a:tabLst>
                <a:tab pos="444500" algn="l"/>
              </a:tabLst>
            </a:pPr>
            <a:r>
              <a:rPr lang="en-GB" dirty="0"/>
              <a:t>A fire</a:t>
            </a:r>
          </a:p>
          <a:p>
            <a:pPr>
              <a:tabLst>
                <a:tab pos="444500" algn="l"/>
              </a:tabLst>
            </a:pPr>
            <a:r>
              <a:rPr lang="en-GB" dirty="0"/>
              <a:t>A situation where my PA is off work, on leave, can’t attend work.</a:t>
            </a:r>
          </a:p>
        </p:txBody>
      </p:sp>
      <p:sp>
        <p:nvSpPr>
          <p:cNvPr id="4" name="Text Placeholder 3">
            <a:extLst>
              <a:ext uri="{FF2B5EF4-FFF2-40B4-BE49-F238E27FC236}">
                <a16:creationId xmlns:a16="http://schemas.microsoft.com/office/drawing/2014/main" id="{059074C3-C2CD-462E-8BE4-DE396EDFC719}"/>
              </a:ext>
            </a:extLst>
          </p:cNvPr>
          <p:cNvSpPr>
            <a:spLocks noGrp="1"/>
          </p:cNvSpPr>
          <p:nvPr>
            <p:ph type="body" sz="quarter" idx="12"/>
          </p:nvPr>
        </p:nvSpPr>
        <p:spPr>
          <a:xfrm>
            <a:off x="367728" y="1725613"/>
            <a:ext cx="6982305" cy="731837"/>
          </a:xfrm>
        </p:spPr>
        <p:txBody>
          <a:bodyPr/>
          <a:lstStyle/>
          <a:p>
            <a:r>
              <a:rPr lang="en-GB" b="1" dirty="0">
                <a:cs typeface="Arial"/>
              </a:rPr>
              <a:t>My plan for what to do if there is:</a:t>
            </a:r>
          </a:p>
          <a:p>
            <a:endParaRPr lang="en-GB" dirty="0"/>
          </a:p>
        </p:txBody>
      </p:sp>
    </p:spTree>
    <p:extLst>
      <p:ext uri="{BB962C8B-B14F-4D97-AF65-F5344CB8AC3E}">
        <p14:creationId xmlns:p14="http://schemas.microsoft.com/office/powerpoint/2010/main" val="64295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solidFill>
                  <a:srgbClr val="0070C0"/>
                </a:solidFill>
                <a:cs typeface="Arial"/>
              </a:rPr>
              <a:t>Why do we need a plan of solutions for problems?</a:t>
            </a:r>
            <a:endParaRPr lang="en-GB" dirty="0">
              <a:solidFill>
                <a:srgbClr val="0070C0"/>
              </a:solidFill>
            </a:endParaRP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pPr>
              <a:tabLst>
                <a:tab pos="444500" algn="l"/>
              </a:tabLst>
            </a:pPr>
            <a:r>
              <a:rPr lang="en-GB" dirty="0"/>
              <a:t>Help you to plan and maintain your everyday support</a:t>
            </a:r>
          </a:p>
          <a:p>
            <a:pPr>
              <a:tabLst>
                <a:tab pos="444500" algn="l"/>
              </a:tabLst>
            </a:pPr>
            <a:r>
              <a:rPr lang="en-GB" dirty="0"/>
              <a:t>Helps to minimise the level of disruption</a:t>
            </a:r>
          </a:p>
          <a:p>
            <a:pPr>
              <a:tabLst>
                <a:tab pos="444500" algn="l"/>
              </a:tabLst>
            </a:pPr>
            <a:r>
              <a:rPr lang="en-GB" dirty="0"/>
              <a:t>Helps PAs continue with their support</a:t>
            </a:r>
          </a:p>
          <a:p>
            <a:pPr>
              <a:tabLst>
                <a:tab pos="444500" algn="l"/>
              </a:tabLst>
            </a:pPr>
            <a:r>
              <a:rPr lang="en-GB" dirty="0"/>
              <a:t>Both short and longer term planning</a:t>
            </a:r>
          </a:p>
          <a:p>
            <a:pPr>
              <a:tabLst>
                <a:tab pos="444500" algn="l"/>
              </a:tabLst>
            </a:pPr>
            <a:r>
              <a:rPr lang="en-GB" dirty="0"/>
              <a:t>Targeted risk assessment helps look at the details of what's needed. </a:t>
            </a:r>
          </a:p>
          <a:p>
            <a:pPr>
              <a:tabLst>
                <a:tab pos="444500" algn="l"/>
              </a:tabLst>
            </a:pPr>
            <a:r>
              <a:rPr lang="en-GB" dirty="0"/>
              <a:t>Personalised to you</a:t>
            </a:r>
          </a:p>
        </p:txBody>
      </p:sp>
      <p:sp>
        <p:nvSpPr>
          <p:cNvPr id="4" name="Text Placeholder 3">
            <a:extLst>
              <a:ext uri="{FF2B5EF4-FFF2-40B4-BE49-F238E27FC236}">
                <a16:creationId xmlns:a16="http://schemas.microsoft.com/office/drawing/2014/main" id="{34756993-7316-4773-8118-48A26A1BBD7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363321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Recording your plan</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1485900"/>
            <a:ext cx="7133209" cy="4649724"/>
          </a:xfrm>
        </p:spPr>
        <p:txBody>
          <a:bodyPr/>
          <a:lstStyle/>
          <a:p>
            <a:r>
              <a:rPr lang="en-GB" dirty="0"/>
              <a:t>There is no one template that would be appropriate to all Individual employers. </a:t>
            </a:r>
          </a:p>
          <a:p>
            <a:r>
              <a:rPr lang="en-GB" dirty="0"/>
              <a:t>Check if your LAs/CCGs may have their own version.</a:t>
            </a:r>
          </a:p>
          <a:p>
            <a:r>
              <a:rPr lang="en-GB" dirty="0"/>
              <a:t>Free resources and examples of Contingency Plans online e.g.  </a:t>
            </a:r>
            <a:r>
              <a:rPr lang="en-GB" dirty="0">
                <a:hlinkClick r:id="rId3"/>
              </a:rPr>
              <a:t>https://www.disabilitysheffield.org.uk/admin/resources/direct-payments-contingency-plan-template-final-electronic-pdfversion-1.pdf</a:t>
            </a:r>
            <a:endParaRPr lang="en-GB" dirty="0"/>
          </a:p>
          <a:p>
            <a:r>
              <a:rPr lang="en-GB" dirty="0"/>
              <a:t>It’s important that your Contingency Plan is a practical document that is easily accessible for those using it. </a:t>
            </a:r>
          </a:p>
        </p:txBody>
      </p:sp>
    </p:spTree>
    <p:extLst>
      <p:ext uri="{BB962C8B-B14F-4D97-AF65-F5344CB8AC3E}">
        <p14:creationId xmlns:p14="http://schemas.microsoft.com/office/powerpoint/2010/main" val="1760412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solidFill>
                  <a:srgbClr val="0070C0"/>
                </a:solidFill>
                <a:cs typeface="Arial"/>
              </a:rPr>
              <a:t>Sharing your plan of solutions for problems</a:t>
            </a:r>
            <a:br>
              <a:rPr lang="en-GB" dirty="0">
                <a:solidFill>
                  <a:srgbClr val="E87722"/>
                </a:solidFill>
                <a:cs typeface="Arial"/>
              </a:rPr>
            </a:br>
            <a:endParaRPr lang="en-GB" dirty="0"/>
          </a:p>
        </p:txBody>
      </p:sp>
      <p:graphicFrame>
        <p:nvGraphicFramePr>
          <p:cNvPr id="5" name="Diagram 4">
            <a:extLst>
              <a:ext uri="{FF2B5EF4-FFF2-40B4-BE49-F238E27FC236}">
                <a16:creationId xmlns:a16="http://schemas.microsoft.com/office/drawing/2014/main" id="{00C04987-638A-4444-BDC2-FBBF312DB881}"/>
              </a:ext>
            </a:extLst>
          </p:cNvPr>
          <p:cNvGraphicFramePr/>
          <p:nvPr>
            <p:extLst>
              <p:ext uri="{D42A27DB-BD31-4B8C-83A1-F6EECF244321}">
                <p14:modId xmlns:p14="http://schemas.microsoft.com/office/powerpoint/2010/main" val="2015196277"/>
              </p:ext>
            </p:extLst>
          </p:nvPr>
        </p:nvGraphicFramePr>
        <p:xfrm>
          <a:off x="810881" y="18287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509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Poll: Quick question</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8" y="2218373"/>
            <a:ext cx="6982304" cy="4198302"/>
          </a:xfrm>
        </p:spPr>
        <p:txBody>
          <a:bodyPr/>
          <a:lstStyle/>
          <a:p>
            <a:pPr marL="0" lvl="0" indent="0" algn="ctr" defTabSz="457200">
              <a:lnSpc>
                <a:spcPct val="100000"/>
              </a:lnSpc>
              <a:spcBef>
                <a:spcPts val="0"/>
              </a:spcBef>
              <a:buClrTx/>
              <a:buNone/>
              <a:defRPr/>
            </a:pPr>
            <a:r>
              <a:rPr lang="en-GB" b="1" dirty="0">
                <a:solidFill>
                  <a:srgbClr val="000000"/>
                </a:solidFill>
              </a:rPr>
              <a:t>Select the statement which relates most closely to your experience:</a:t>
            </a:r>
          </a:p>
          <a:p>
            <a:pPr marL="0" lvl="0" indent="0" defTabSz="457200">
              <a:lnSpc>
                <a:spcPct val="100000"/>
              </a:lnSpc>
              <a:spcBef>
                <a:spcPts val="0"/>
              </a:spcBef>
              <a:buClrTx/>
              <a:buNone/>
              <a:defRPr/>
            </a:pPr>
            <a:endParaRPr lang="en-GB" dirty="0">
              <a:solidFill>
                <a:srgbClr val="000000"/>
              </a:solidFill>
            </a:endParaRPr>
          </a:p>
          <a:p>
            <a:pPr marL="457200" lvl="0" indent="-457200" defTabSz="457200">
              <a:lnSpc>
                <a:spcPct val="100000"/>
              </a:lnSpc>
              <a:spcBef>
                <a:spcPts val="0"/>
              </a:spcBef>
              <a:buFont typeface="+mj-lt"/>
              <a:buAutoNum type="arabicPeriod"/>
              <a:defRPr/>
            </a:pPr>
            <a:r>
              <a:rPr lang="en-GB" dirty="0">
                <a:solidFill>
                  <a:srgbClr val="000000"/>
                </a:solidFill>
              </a:rPr>
              <a:t>Totally unprepared, no contingency planning, day-to-day fire fighting</a:t>
            </a:r>
          </a:p>
          <a:p>
            <a:pPr marL="457200" lvl="0" indent="-457200" defTabSz="457200">
              <a:lnSpc>
                <a:spcPct val="100000"/>
              </a:lnSpc>
              <a:spcBef>
                <a:spcPts val="0"/>
              </a:spcBef>
              <a:buFont typeface="+mj-lt"/>
              <a:buAutoNum type="arabicPeriod"/>
              <a:defRPr/>
            </a:pPr>
            <a:r>
              <a:rPr lang="en-GB" dirty="0">
                <a:solidFill>
                  <a:srgbClr val="000000"/>
                </a:solidFill>
              </a:rPr>
              <a:t>Weekly planning that was short term – reactive not proactive</a:t>
            </a:r>
          </a:p>
          <a:p>
            <a:pPr marL="457200" lvl="0" indent="-457200" defTabSz="457200">
              <a:lnSpc>
                <a:spcPct val="100000"/>
              </a:lnSpc>
              <a:spcBef>
                <a:spcPts val="0"/>
              </a:spcBef>
              <a:buFont typeface="+mj-lt"/>
              <a:buAutoNum type="arabicPeriod"/>
              <a:defRPr/>
            </a:pPr>
            <a:r>
              <a:rPr lang="en-GB" dirty="0">
                <a:solidFill>
                  <a:srgbClr val="000000"/>
                </a:solidFill>
              </a:rPr>
              <a:t>Systems in place, but unsure if it covers everything</a:t>
            </a:r>
          </a:p>
          <a:p>
            <a:pPr marL="457200" lvl="0" indent="-457200" defTabSz="457200">
              <a:lnSpc>
                <a:spcPct val="100000"/>
              </a:lnSpc>
              <a:spcBef>
                <a:spcPts val="0"/>
              </a:spcBef>
              <a:buFont typeface="+mj-lt"/>
              <a:buAutoNum type="arabicPeriod"/>
              <a:defRPr/>
            </a:pPr>
            <a:r>
              <a:rPr lang="en-GB" dirty="0">
                <a:solidFill>
                  <a:srgbClr val="000000"/>
                </a:solidFill>
              </a:rPr>
              <a:t>Referred to my ready-prepared contingency  plan and updated it</a:t>
            </a:r>
          </a:p>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a:xfrm>
            <a:off x="367727" y="1181164"/>
            <a:ext cx="6982305" cy="731837"/>
          </a:xfrm>
        </p:spPr>
        <p:txBody>
          <a:bodyPr/>
          <a:lstStyle/>
          <a:p>
            <a:pPr defTabSz="457200">
              <a:lnSpc>
                <a:spcPct val="100000"/>
              </a:lnSpc>
              <a:spcBef>
                <a:spcPct val="20000"/>
              </a:spcBef>
              <a:buClrTx/>
              <a:defRPr/>
            </a:pPr>
            <a:r>
              <a:rPr lang="en-GB" b="1" dirty="0"/>
              <a:t>How prepared were you for the pandemic?</a:t>
            </a:r>
          </a:p>
        </p:txBody>
      </p:sp>
    </p:spTree>
    <p:extLst>
      <p:ext uri="{BB962C8B-B14F-4D97-AF65-F5344CB8AC3E}">
        <p14:creationId xmlns:p14="http://schemas.microsoft.com/office/powerpoint/2010/main" val="162052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520C-4EDB-4D88-BF88-4CC4E4374BF4}"/>
              </a:ext>
            </a:extLst>
          </p:cNvPr>
          <p:cNvSpPr>
            <a:spLocks noGrp="1"/>
          </p:cNvSpPr>
          <p:nvPr>
            <p:ph type="title"/>
          </p:nvPr>
        </p:nvSpPr>
        <p:spPr/>
        <p:txBody>
          <a:bodyPr/>
          <a:lstStyle/>
          <a:p>
            <a:r>
              <a:rPr lang="en-GB"/>
              <a:t>Presenters</a:t>
            </a:r>
          </a:p>
        </p:txBody>
      </p:sp>
      <p:sp>
        <p:nvSpPr>
          <p:cNvPr id="4" name="Text Placeholder 3">
            <a:extLst>
              <a:ext uri="{FF2B5EF4-FFF2-40B4-BE49-F238E27FC236}">
                <a16:creationId xmlns:a16="http://schemas.microsoft.com/office/drawing/2014/main" id="{BAE2ABA0-A283-4B4E-AEBA-56EEFD580E0C}"/>
              </a:ext>
            </a:extLst>
          </p:cNvPr>
          <p:cNvSpPr>
            <a:spLocks noGrp="1"/>
          </p:cNvSpPr>
          <p:nvPr>
            <p:ph type="body" sz="quarter" idx="12"/>
          </p:nvPr>
        </p:nvSpPr>
        <p:spPr>
          <a:xfrm>
            <a:off x="132171" y="4463556"/>
            <a:ext cx="2857609" cy="1030509"/>
          </a:xfrm>
          <a:ln>
            <a:solidFill>
              <a:schemeClr val="accent1"/>
            </a:solidFill>
          </a:ln>
        </p:spPr>
        <p:txBody>
          <a:bodyPr/>
          <a:lstStyle/>
          <a:p>
            <a:pPr marL="0" indent="0" algn="ctr">
              <a:buNone/>
            </a:pPr>
            <a:r>
              <a:rPr lang="en-GB" sz="2000" dirty="0"/>
              <a:t>Ali Hayward</a:t>
            </a:r>
            <a:br>
              <a:rPr lang="en-GB" sz="2000" dirty="0"/>
            </a:br>
            <a:r>
              <a:rPr lang="en-GB" sz="2000" dirty="0"/>
              <a:t>PA Support Coordinator</a:t>
            </a:r>
            <a:br>
              <a:rPr lang="en-GB" sz="2000" dirty="0"/>
            </a:br>
            <a:r>
              <a:rPr lang="en-GB" sz="2000" dirty="0"/>
              <a:t>Disability Sheffield</a:t>
            </a:r>
          </a:p>
        </p:txBody>
      </p:sp>
      <p:sp>
        <p:nvSpPr>
          <p:cNvPr id="6" name="TextBox 5">
            <a:extLst>
              <a:ext uri="{FF2B5EF4-FFF2-40B4-BE49-F238E27FC236}">
                <a16:creationId xmlns:a16="http://schemas.microsoft.com/office/drawing/2014/main" id="{64A22102-CE5B-4271-8497-88751C7432C3}"/>
              </a:ext>
            </a:extLst>
          </p:cNvPr>
          <p:cNvSpPr txBox="1"/>
          <p:nvPr/>
        </p:nvSpPr>
        <p:spPr>
          <a:xfrm>
            <a:off x="3155466" y="4463556"/>
            <a:ext cx="2157429" cy="1015663"/>
          </a:xfrm>
          <a:prstGeom prst="rect">
            <a:avLst/>
          </a:prstGeom>
          <a:noFill/>
          <a:ln>
            <a:solidFill>
              <a:schemeClr val="accent1"/>
            </a:solidFill>
          </a:ln>
        </p:spPr>
        <p:txBody>
          <a:bodyPr wrap="square" rtlCol="0">
            <a:spAutoFit/>
          </a:bodyPr>
          <a:lstStyle/>
          <a:p>
            <a:pPr algn="ctr"/>
            <a:r>
              <a:rPr lang="en-GB" sz="2000" dirty="0">
                <a:solidFill>
                  <a:srgbClr val="005EB8"/>
                </a:solidFill>
              </a:rPr>
              <a:t>Carol Reeves Project Manager Skills for Care</a:t>
            </a:r>
          </a:p>
        </p:txBody>
      </p:sp>
      <p:pic>
        <p:nvPicPr>
          <p:cNvPr id="10" name="Picture 9" descr="A picture containing person, outdoor&#10;&#10;Description automatically generated">
            <a:extLst>
              <a:ext uri="{FF2B5EF4-FFF2-40B4-BE49-F238E27FC236}">
                <a16:creationId xmlns:a16="http://schemas.microsoft.com/office/drawing/2014/main" id="{B865B873-39C2-4C94-AC09-532EEA44FC54}"/>
              </a:ext>
            </a:extLst>
          </p:cNvPr>
          <p:cNvPicPr>
            <a:picLocks noChangeAspect="1"/>
          </p:cNvPicPr>
          <p:nvPr/>
        </p:nvPicPr>
        <p:blipFill rotWithShape="1">
          <a:blip r:embed="rId3"/>
          <a:srcRect t="7806" b="21897"/>
          <a:stretch/>
        </p:blipFill>
        <p:spPr>
          <a:xfrm>
            <a:off x="5722586" y="1977737"/>
            <a:ext cx="1669417" cy="2086294"/>
          </a:xfrm>
          <a:prstGeom prst="rect">
            <a:avLst/>
          </a:prstGeom>
        </p:spPr>
      </p:pic>
      <p:pic>
        <p:nvPicPr>
          <p:cNvPr id="8" name="Picture 7" descr="A person posing for a photo&#10;&#10;Description automatically generated">
            <a:extLst>
              <a:ext uri="{FF2B5EF4-FFF2-40B4-BE49-F238E27FC236}">
                <a16:creationId xmlns:a16="http://schemas.microsoft.com/office/drawing/2014/main" id="{0460BB14-78F2-4EB5-86B1-30C1295FDBF5}"/>
              </a:ext>
            </a:extLst>
          </p:cNvPr>
          <p:cNvPicPr>
            <a:picLocks noChangeAspect="1"/>
          </p:cNvPicPr>
          <p:nvPr/>
        </p:nvPicPr>
        <p:blipFill>
          <a:blip r:embed="rId4"/>
          <a:stretch>
            <a:fillRect/>
          </a:stretch>
        </p:blipFill>
        <p:spPr>
          <a:xfrm>
            <a:off x="3270203" y="1977737"/>
            <a:ext cx="1927953" cy="2086294"/>
          </a:xfrm>
          <a:prstGeom prst="rect">
            <a:avLst/>
          </a:prstGeom>
        </p:spPr>
      </p:pic>
      <p:sp>
        <p:nvSpPr>
          <p:cNvPr id="3" name="Rectangle 2">
            <a:extLst>
              <a:ext uri="{FF2B5EF4-FFF2-40B4-BE49-F238E27FC236}">
                <a16:creationId xmlns:a16="http://schemas.microsoft.com/office/drawing/2014/main" id="{5840AA58-0E3C-4E4F-A701-D78427D7B68F}"/>
              </a:ext>
            </a:extLst>
          </p:cNvPr>
          <p:cNvSpPr/>
          <p:nvPr/>
        </p:nvSpPr>
        <p:spPr>
          <a:xfrm>
            <a:off x="5478581" y="4463556"/>
            <a:ext cx="2157428" cy="1015663"/>
          </a:xfrm>
          <a:prstGeom prst="rect">
            <a:avLst/>
          </a:prstGeom>
          <a:noFill/>
          <a:ln>
            <a:solidFill>
              <a:schemeClr val="accent1"/>
            </a:solidFill>
          </a:ln>
        </p:spPr>
        <p:txBody>
          <a:bodyPr wrap="square" rtlCol="0">
            <a:spAutoFit/>
          </a:bodyPr>
          <a:lstStyle/>
          <a:p>
            <a:pPr algn="ctr"/>
            <a:r>
              <a:rPr lang="en-GB" sz="2000" dirty="0">
                <a:solidFill>
                  <a:srgbClr val="005EB8"/>
                </a:solidFill>
              </a:rPr>
              <a:t>Margaret Sharpe Locality Manager Skills for Care </a:t>
            </a:r>
          </a:p>
        </p:txBody>
      </p:sp>
      <p:pic>
        <p:nvPicPr>
          <p:cNvPr id="5" name="Picture 4">
            <a:extLst>
              <a:ext uri="{FF2B5EF4-FFF2-40B4-BE49-F238E27FC236}">
                <a16:creationId xmlns:a16="http://schemas.microsoft.com/office/drawing/2014/main" id="{98BD957C-AF37-4E2D-8C4A-FB50CDE7B2FE}"/>
              </a:ext>
            </a:extLst>
          </p:cNvPr>
          <p:cNvPicPr>
            <a:picLocks noChangeAspect="1"/>
          </p:cNvPicPr>
          <p:nvPr/>
        </p:nvPicPr>
        <p:blipFill rotWithShape="1">
          <a:blip r:embed="rId5"/>
          <a:srcRect l="20026" t="3841" r="4214" b="10955"/>
          <a:stretch/>
        </p:blipFill>
        <p:spPr>
          <a:xfrm>
            <a:off x="633454" y="1977737"/>
            <a:ext cx="1855041" cy="2086294"/>
          </a:xfrm>
          <a:prstGeom prst="rect">
            <a:avLst/>
          </a:prstGeom>
        </p:spPr>
      </p:pic>
    </p:spTree>
    <p:extLst>
      <p:ext uri="{BB962C8B-B14F-4D97-AF65-F5344CB8AC3E}">
        <p14:creationId xmlns:p14="http://schemas.microsoft.com/office/powerpoint/2010/main" val="73365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The essential things I need to have support with each day.</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1798820"/>
            <a:ext cx="6982305" cy="4336803"/>
          </a:xfrm>
        </p:spPr>
        <p:txBody>
          <a:bodyPr/>
          <a:lstStyle/>
          <a:p>
            <a:pPr marL="0" indent="0">
              <a:buNone/>
            </a:pPr>
            <a:r>
              <a:rPr lang="en-GB" dirty="0"/>
              <a:t>If you haven’t got one, list the daily things in your care and support plan, and keep it up to date.</a:t>
            </a:r>
          </a:p>
          <a:p>
            <a:pPr marL="0" indent="0">
              <a:buNone/>
            </a:pPr>
            <a:r>
              <a:rPr lang="en-GB" dirty="0"/>
              <a:t>This will let the people coming into your home know what care and support you need. </a:t>
            </a:r>
          </a:p>
          <a:p>
            <a:pPr marL="0" indent="0">
              <a:buNone/>
            </a:pPr>
            <a:r>
              <a:rPr lang="en-GB" dirty="0"/>
              <a:t>Examples: </a:t>
            </a:r>
          </a:p>
          <a:p>
            <a:pPr marL="342900" indent="-342900">
              <a:buFont typeface="Arial" panose="020B0604020202020204" pitchFamily="34" charset="0"/>
              <a:buChar char="•"/>
            </a:pPr>
            <a:r>
              <a:rPr lang="en-GB" dirty="0"/>
              <a:t>support with personal care </a:t>
            </a:r>
          </a:p>
          <a:p>
            <a:pPr marL="342900" indent="-342900">
              <a:buFont typeface="Arial" panose="020B0604020202020204" pitchFamily="34" charset="0"/>
              <a:buChar char="•"/>
            </a:pPr>
            <a:r>
              <a:rPr lang="en-GB" dirty="0"/>
              <a:t>help with eating and drinking </a:t>
            </a:r>
          </a:p>
          <a:p>
            <a:pPr marL="342900" indent="-342900">
              <a:buFont typeface="Arial" panose="020B0604020202020204" pitchFamily="34" charset="0"/>
              <a:buChar char="•"/>
            </a:pPr>
            <a:r>
              <a:rPr lang="en-GB" dirty="0"/>
              <a:t>help with medication </a:t>
            </a:r>
          </a:p>
          <a:p>
            <a:pPr marL="342900" indent="-342900">
              <a:buFont typeface="Arial" panose="020B0604020202020204" pitchFamily="34" charset="0"/>
              <a:buChar char="•"/>
            </a:pPr>
            <a:r>
              <a:rPr lang="en-GB" dirty="0"/>
              <a:t>anything paid workers or unpaid carers help with. </a:t>
            </a:r>
          </a:p>
          <a:p>
            <a:endParaRPr lang="en-GB" dirty="0"/>
          </a:p>
        </p:txBody>
      </p:sp>
    </p:spTree>
    <p:extLst>
      <p:ext uri="{BB962C8B-B14F-4D97-AF65-F5344CB8AC3E}">
        <p14:creationId xmlns:p14="http://schemas.microsoft.com/office/powerpoint/2010/main" val="333264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Medication</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199408" y="1328738"/>
            <a:ext cx="7318946" cy="4878324"/>
          </a:xfrm>
        </p:spPr>
        <p:txBody>
          <a:bodyPr/>
          <a:lstStyle/>
          <a:p>
            <a:pPr marL="0" indent="0">
              <a:buNone/>
            </a:pPr>
            <a:r>
              <a:rPr lang="en-GB" dirty="0"/>
              <a:t>Getting routine prescription and medication supplies, including reserve supplies and rescue medication. </a:t>
            </a:r>
          </a:p>
          <a:p>
            <a:r>
              <a:rPr lang="en-GB" sz="2200" dirty="0"/>
              <a:t>Can your PAs get these for you in the usual way? If not, what can you put in place instead? </a:t>
            </a:r>
          </a:p>
          <a:p>
            <a:r>
              <a:rPr lang="en-GB" sz="2200" dirty="0"/>
              <a:t>Can a volunteer help? What's on offer locally?</a:t>
            </a:r>
          </a:p>
          <a:p>
            <a:r>
              <a:rPr lang="en-GB" sz="2200" dirty="0"/>
              <a:t>Do others know what medication you have and where your med is stored?</a:t>
            </a:r>
          </a:p>
          <a:p>
            <a:r>
              <a:rPr lang="en-GB" sz="2200" dirty="0"/>
              <a:t>Do you have a spare emergency supply? </a:t>
            </a:r>
          </a:p>
          <a:p>
            <a:r>
              <a:rPr lang="en-GB" sz="2200" dirty="0"/>
              <a:t>Details of GP, any allergies, any treatments.</a:t>
            </a:r>
          </a:p>
          <a:p>
            <a:r>
              <a:rPr lang="en-GB" sz="2200" dirty="0"/>
              <a:t>You could sign up to a repeat prescription delivery service if you’re reliant on regular prescription medication. For further guidance see </a:t>
            </a:r>
            <a:r>
              <a:rPr lang="en-GB" sz="2200" u="sng" dirty="0">
                <a:hlinkClick r:id="rId3"/>
              </a:rPr>
              <a:t>https://www.nhs.uk/apps-library/echo/</a:t>
            </a:r>
            <a:endParaRPr lang="en-GB" sz="2200" u="sng" dirty="0"/>
          </a:p>
          <a:p>
            <a:pPr marL="457200" indent="-4572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694043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Supplies or consumables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1088135"/>
            <a:ext cx="7161783" cy="5328539"/>
          </a:xfrm>
        </p:spPr>
        <p:txBody>
          <a:bodyPr/>
          <a:lstStyle/>
          <a:p>
            <a:pPr marL="0" indent="0">
              <a:buNone/>
            </a:pPr>
            <a:r>
              <a:rPr lang="en-GB" dirty="0"/>
              <a:t>Making sure you have regular supplies, and ways to get more supplies quickly (gloves, aprons, paper towels, vent circuits, catheters, incontinence pads). </a:t>
            </a:r>
          </a:p>
          <a:p>
            <a:r>
              <a:rPr lang="en-GB" dirty="0"/>
              <a:t>Make a list of your supplies, who the supplier is, and where you keep them. </a:t>
            </a:r>
          </a:p>
          <a:p>
            <a:r>
              <a:rPr lang="en-GB" dirty="0"/>
              <a:t>Do you have sufficient supplies of your regular consumables? </a:t>
            </a:r>
          </a:p>
          <a:p>
            <a:r>
              <a:rPr lang="en-GB" dirty="0"/>
              <a:t>Do you know who to contact in case your regular supplies are unavailable? </a:t>
            </a:r>
          </a:p>
          <a:p>
            <a:r>
              <a:rPr lang="en-GB" dirty="0"/>
              <a:t>Do you know who to contact if you need additional supplies to keep your PAs safe in case you become infected with Coronavirus? </a:t>
            </a:r>
          </a:p>
          <a:p>
            <a:r>
              <a:rPr lang="en-GB" dirty="0"/>
              <a:t>Have this information easily available. </a:t>
            </a:r>
          </a:p>
          <a:p>
            <a:endParaRPr lang="en-GB" dirty="0"/>
          </a:p>
        </p:txBody>
      </p:sp>
    </p:spTree>
    <p:extLst>
      <p:ext uri="{BB962C8B-B14F-4D97-AF65-F5344CB8AC3E}">
        <p14:creationId xmlns:p14="http://schemas.microsoft.com/office/powerpoint/2010/main" val="67052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Repairs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endParaRPr lang="en-GB" dirty="0"/>
          </a:p>
          <a:p>
            <a:r>
              <a:rPr lang="en-GB" dirty="0"/>
              <a:t>Make a list of your equipment, who is responsible for repairs and how to contact them. </a:t>
            </a:r>
          </a:p>
          <a:p>
            <a:r>
              <a:rPr lang="en-GB" dirty="0"/>
              <a:t>Find out if suppliers can do emergency repairs or a temporary replacement, and how you contact them about this. </a:t>
            </a:r>
          </a:p>
          <a:p>
            <a:r>
              <a:rPr lang="en-GB" dirty="0"/>
              <a:t>Do you have a spare item in case its needed? E.g. a manual hoist or wheelchair in case the electric hoist or chair doesn’t work?</a:t>
            </a:r>
          </a:p>
          <a:p>
            <a:endParaRPr lang="en-GB" dirty="0"/>
          </a:p>
        </p:txBody>
      </p:sp>
      <p:sp>
        <p:nvSpPr>
          <p:cNvPr id="5" name="Text Placeholder 4">
            <a:extLst>
              <a:ext uri="{FF2B5EF4-FFF2-40B4-BE49-F238E27FC236}">
                <a16:creationId xmlns:a16="http://schemas.microsoft.com/office/drawing/2014/main" id="{B2C9068F-1BF6-4DDA-B511-70B9E9E90597}"/>
              </a:ext>
            </a:extLst>
          </p:cNvPr>
          <p:cNvSpPr>
            <a:spLocks noGrp="1"/>
          </p:cNvSpPr>
          <p:nvPr>
            <p:ph type="body" sz="quarter" idx="12"/>
          </p:nvPr>
        </p:nvSpPr>
        <p:spPr>
          <a:xfrm>
            <a:off x="367729" y="1351027"/>
            <a:ext cx="6982304" cy="731837"/>
          </a:xfrm>
        </p:spPr>
        <p:txBody>
          <a:bodyPr/>
          <a:lstStyle/>
          <a:p>
            <a:r>
              <a:rPr lang="en-GB" dirty="0"/>
              <a:t>Specialist items like hoists, electric wheelchairs. </a:t>
            </a:r>
          </a:p>
          <a:p>
            <a:endParaRPr lang="en-GB" dirty="0"/>
          </a:p>
        </p:txBody>
      </p:sp>
    </p:spTree>
    <p:extLst>
      <p:ext uri="{BB962C8B-B14F-4D97-AF65-F5344CB8AC3E}">
        <p14:creationId xmlns:p14="http://schemas.microsoft.com/office/powerpoint/2010/main" val="220490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Regular meetings</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2471738"/>
            <a:ext cx="6982304" cy="3663886"/>
          </a:xfrm>
        </p:spPr>
        <p:txBody>
          <a:bodyPr/>
          <a:lstStyle/>
          <a:p>
            <a:pPr marL="0" indent="0">
              <a:buNone/>
            </a:pPr>
            <a:endParaRPr lang="en-GB" dirty="0"/>
          </a:p>
          <a:p>
            <a:r>
              <a:rPr lang="en-GB" dirty="0"/>
              <a:t>Make a list of appointment dates and any seasonal trips (like flu jab). </a:t>
            </a:r>
          </a:p>
          <a:p>
            <a:r>
              <a:rPr lang="en-GB" dirty="0"/>
              <a:t>Are changes needed because services have changed (like GP opening times, accessing the blood test clinic), or public transport changes, or changes to your support. </a:t>
            </a:r>
          </a:p>
          <a:p>
            <a:r>
              <a:rPr lang="en-GB" dirty="0"/>
              <a:t>Do you need to talk about these with your doctor, nurse or the hospital team?</a:t>
            </a:r>
          </a:p>
          <a:p>
            <a:endParaRPr lang="en-GB" dirty="0"/>
          </a:p>
        </p:txBody>
      </p:sp>
      <p:sp>
        <p:nvSpPr>
          <p:cNvPr id="4" name="Text Placeholder 3">
            <a:extLst>
              <a:ext uri="{FF2B5EF4-FFF2-40B4-BE49-F238E27FC236}">
                <a16:creationId xmlns:a16="http://schemas.microsoft.com/office/drawing/2014/main" id="{E1F4AEC9-0D4E-4A18-903E-575F15165311}"/>
              </a:ext>
            </a:extLst>
          </p:cNvPr>
          <p:cNvSpPr>
            <a:spLocks noGrp="1"/>
          </p:cNvSpPr>
          <p:nvPr>
            <p:ph type="body" sz="quarter" idx="12"/>
          </p:nvPr>
        </p:nvSpPr>
        <p:spPr>
          <a:xfrm>
            <a:off x="367728" y="1351027"/>
            <a:ext cx="7133210" cy="731837"/>
          </a:xfrm>
        </p:spPr>
        <p:txBody>
          <a:bodyPr/>
          <a:lstStyle/>
          <a:p>
            <a:r>
              <a:rPr lang="en-GB" dirty="0"/>
              <a:t>Planning for routine or follow-up appointments and for tests, like regular blood tests. </a:t>
            </a:r>
          </a:p>
          <a:p>
            <a:endParaRPr lang="en-GB" dirty="0"/>
          </a:p>
        </p:txBody>
      </p:sp>
    </p:spTree>
    <p:extLst>
      <p:ext uri="{BB962C8B-B14F-4D97-AF65-F5344CB8AC3E}">
        <p14:creationId xmlns:p14="http://schemas.microsoft.com/office/powerpoint/2010/main" val="3726937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Contact details, and who to contact in an emergency</a:t>
            </a:r>
          </a:p>
        </p:txBody>
      </p:sp>
      <p:sp>
        <p:nvSpPr>
          <p:cNvPr id="4" name="Text Placeholder 3">
            <a:extLst>
              <a:ext uri="{FF2B5EF4-FFF2-40B4-BE49-F238E27FC236}">
                <a16:creationId xmlns:a16="http://schemas.microsoft.com/office/drawing/2014/main" id="{DF52B888-7EA1-4D7E-BA25-55770AABBB3C}"/>
              </a:ext>
            </a:extLst>
          </p:cNvPr>
          <p:cNvSpPr>
            <a:spLocks noGrp="1"/>
          </p:cNvSpPr>
          <p:nvPr>
            <p:ph type="body" sz="quarter" idx="12"/>
          </p:nvPr>
        </p:nvSpPr>
        <p:spPr>
          <a:xfrm>
            <a:off x="367727" y="1613917"/>
            <a:ext cx="6982305" cy="731837"/>
          </a:xfrm>
        </p:spPr>
        <p:txBody>
          <a:bodyPr/>
          <a:lstStyle/>
          <a:p>
            <a:r>
              <a:rPr lang="en-GB" dirty="0"/>
              <a:t>This could include:</a:t>
            </a:r>
          </a:p>
        </p:txBody>
      </p:sp>
      <p:graphicFrame>
        <p:nvGraphicFramePr>
          <p:cNvPr id="7" name="Diagram 6">
            <a:extLst>
              <a:ext uri="{FF2B5EF4-FFF2-40B4-BE49-F238E27FC236}">
                <a16:creationId xmlns:a16="http://schemas.microsoft.com/office/drawing/2014/main" id="{F1B81292-6B76-4D13-BDA0-6310E7A3CD9C}"/>
              </a:ext>
            </a:extLst>
          </p:cNvPr>
          <p:cNvGraphicFramePr/>
          <p:nvPr>
            <p:extLst>
              <p:ext uri="{D42A27DB-BD31-4B8C-83A1-F6EECF244321}">
                <p14:modId xmlns:p14="http://schemas.microsoft.com/office/powerpoint/2010/main" val="1686034278"/>
              </p:ext>
            </p:extLst>
          </p:nvPr>
        </p:nvGraphicFramePr>
        <p:xfrm>
          <a:off x="495299" y="2158428"/>
          <a:ext cx="6982306" cy="425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30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Be prepared</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29" y="2145794"/>
            <a:ext cx="7161783" cy="3989830"/>
          </a:xfrm>
        </p:spPr>
        <p:txBody>
          <a:bodyPr/>
          <a:lstStyle/>
          <a:p>
            <a:pPr marL="0" indent="0" defTabSz="342900">
              <a:buNone/>
            </a:pPr>
            <a:r>
              <a:rPr lang="en-GB" dirty="0"/>
              <a:t>If for any reason you have to go and stay somewhere else or go to hospital, be one step ahead.</a:t>
            </a:r>
          </a:p>
          <a:p>
            <a:pPr marL="449263" indent="-449263" defTabSz="342900">
              <a:buFont typeface="Wingdings" panose="05000000000000000000" pitchFamily="2" charset="2"/>
              <a:buChar char="ü"/>
            </a:pPr>
            <a:r>
              <a:rPr lang="en-GB" dirty="0"/>
              <a:t>Relevant written information</a:t>
            </a:r>
          </a:p>
          <a:p>
            <a:pPr marL="449263" indent="-449263" defTabSz="342900">
              <a:buFont typeface="Wingdings" panose="05000000000000000000" pitchFamily="2" charset="2"/>
              <a:buChar char="ü"/>
            </a:pPr>
            <a:r>
              <a:rPr lang="en-GB" dirty="0"/>
              <a:t>Personal care items</a:t>
            </a:r>
          </a:p>
          <a:p>
            <a:pPr marL="449263" indent="-449263" defTabSz="342900">
              <a:buFont typeface="Wingdings" panose="05000000000000000000" pitchFamily="2" charset="2"/>
              <a:buChar char="ü"/>
            </a:pPr>
            <a:r>
              <a:rPr lang="en-GB" dirty="0"/>
              <a:t>Clothing</a:t>
            </a:r>
          </a:p>
          <a:p>
            <a:pPr marL="449263" indent="-449263" defTabSz="342900">
              <a:buFont typeface="Wingdings" panose="05000000000000000000" pitchFamily="2" charset="2"/>
              <a:buChar char="ü"/>
            </a:pPr>
            <a:r>
              <a:rPr lang="en-GB" dirty="0"/>
              <a:t>Entertainment/distraction</a:t>
            </a:r>
          </a:p>
          <a:p>
            <a:pPr marL="449263" indent="-449263" defTabSz="342900">
              <a:buFont typeface="Wingdings" panose="05000000000000000000" pitchFamily="2" charset="2"/>
              <a:buChar char="ü"/>
            </a:pPr>
            <a:r>
              <a:rPr lang="en-GB" dirty="0"/>
              <a:t>Communication and sensory support</a:t>
            </a:r>
          </a:p>
          <a:p>
            <a:pPr marL="449263" indent="-449263" defTabSz="342900">
              <a:buFont typeface="Wingdings" panose="05000000000000000000" pitchFamily="2" charset="2"/>
              <a:buChar char="ü"/>
            </a:pPr>
            <a:r>
              <a:rPr lang="en-GB" dirty="0"/>
              <a:t>Dietary requirements</a:t>
            </a:r>
          </a:p>
          <a:p>
            <a:endParaRPr lang="en-GB" dirty="0">
              <a:solidFill>
                <a:srgbClr val="00B050"/>
              </a:solidFill>
            </a:endParaRPr>
          </a:p>
        </p:txBody>
      </p:sp>
      <p:sp>
        <p:nvSpPr>
          <p:cNvPr id="4" name="Text Placeholder 3">
            <a:extLst>
              <a:ext uri="{FF2B5EF4-FFF2-40B4-BE49-F238E27FC236}">
                <a16:creationId xmlns:a16="http://schemas.microsoft.com/office/drawing/2014/main" id="{18447733-56E3-4696-9D39-DF848C5B9AB9}"/>
              </a:ext>
            </a:extLst>
          </p:cNvPr>
          <p:cNvSpPr>
            <a:spLocks noGrp="1"/>
          </p:cNvSpPr>
          <p:nvPr>
            <p:ph type="body" sz="quarter" idx="12"/>
          </p:nvPr>
        </p:nvSpPr>
        <p:spPr/>
        <p:txBody>
          <a:bodyPr/>
          <a:lstStyle/>
          <a:p>
            <a:r>
              <a:rPr lang="en-GB" dirty="0"/>
              <a:t>Pack an overnight bag today!</a:t>
            </a:r>
          </a:p>
        </p:txBody>
      </p:sp>
    </p:spTree>
    <p:extLst>
      <p:ext uri="{BB962C8B-B14F-4D97-AF65-F5344CB8AC3E}">
        <p14:creationId xmlns:p14="http://schemas.microsoft.com/office/powerpoint/2010/main" val="2211345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Grab and go forms for hospital and health care</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3146156"/>
            <a:ext cx="6982304" cy="2989468"/>
          </a:xfrm>
        </p:spPr>
        <p:txBody>
          <a:bodyPr/>
          <a:lstStyle/>
          <a:p>
            <a:pPr marL="0" indent="0">
              <a:buNone/>
            </a:pPr>
            <a:r>
              <a:rPr lang="en-GB" dirty="0"/>
              <a:t>It gives the information that doctors and nurses will need if you go to hospital because of COVID-19 and, for example, are struggling to breathe. </a:t>
            </a:r>
          </a:p>
          <a:p>
            <a:endParaRPr lang="en-GB" dirty="0"/>
          </a:p>
          <a:p>
            <a:r>
              <a:rPr lang="en-GB" b="1" dirty="0">
                <a:hlinkClick r:id="rId3"/>
              </a:rPr>
              <a:t>Download the guidance here.  </a:t>
            </a:r>
            <a:endParaRPr lang="en-GB" b="1" dirty="0"/>
          </a:p>
          <a:p>
            <a:endParaRPr lang="en-GB" dirty="0">
              <a:solidFill>
                <a:srgbClr val="00B050"/>
              </a:solidFill>
            </a:endParaRPr>
          </a:p>
        </p:txBody>
      </p:sp>
      <p:sp>
        <p:nvSpPr>
          <p:cNvPr id="6" name="Text Placeholder 5">
            <a:extLst>
              <a:ext uri="{FF2B5EF4-FFF2-40B4-BE49-F238E27FC236}">
                <a16:creationId xmlns:a16="http://schemas.microsoft.com/office/drawing/2014/main" id="{3533C37A-9937-4EB7-97F1-F68E5E747C55}"/>
              </a:ext>
            </a:extLst>
          </p:cNvPr>
          <p:cNvSpPr>
            <a:spLocks noGrp="1"/>
          </p:cNvSpPr>
          <p:nvPr>
            <p:ph type="body" sz="quarter" idx="12"/>
          </p:nvPr>
        </p:nvSpPr>
        <p:spPr>
          <a:xfrm>
            <a:off x="368237" y="1627042"/>
            <a:ext cx="6982305" cy="1774933"/>
          </a:xfrm>
        </p:spPr>
        <p:txBody>
          <a:bodyPr/>
          <a:lstStyle/>
          <a:p>
            <a:r>
              <a:rPr lang="en-GB" sz="2800" dirty="0"/>
              <a:t>This NHS grab and go guide has been designed in partnership with people with learning disabilities, families and nurses</a:t>
            </a:r>
          </a:p>
          <a:p>
            <a:endParaRPr lang="en-GB" dirty="0"/>
          </a:p>
        </p:txBody>
      </p:sp>
      <p:pic>
        <p:nvPicPr>
          <p:cNvPr id="5" name="Picture 4">
            <a:extLst>
              <a:ext uri="{FF2B5EF4-FFF2-40B4-BE49-F238E27FC236}">
                <a16:creationId xmlns:a16="http://schemas.microsoft.com/office/drawing/2014/main" id="{1BE3E1B4-1D25-41D4-B165-1672D9680BC1}"/>
              </a:ext>
            </a:extLst>
          </p:cNvPr>
          <p:cNvPicPr>
            <a:picLocks noChangeAspect="1"/>
          </p:cNvPicPr>
          <p:nvPr/>
        </p:nvPicPr>
        <p:blipFill>
          <a:blip r:embed="rId4"/>
          <a:stretch>
            <a:fillRect/>
          </a:stretch>
        </p:blipFill>
        <p:spPr>
          <a:xfrm>
            <a:off x="5471410" y="4343491"/>
            <a:ext cx="1878623" cy="1942649"/>
          </a:xfrm>
          <a:prstGeom prst="rect">
            <a:avLst/>
          </a:prstGeom>
        </p:spPr>
      </p:pic>
    </p:spTree>
    <p:extLst>
      <p:ext uri="{BB962C8B-B14F-4D97-AF65-F5344CB8AC3E}">
        <p14:creationId xmlns:p14="http://schemas.microsoft.com/office/powerpoint/2010/main" val="3664628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a:xfrm>
            <a:off x="367729" y="441325"/>
            <a:ext cx="6982305" cy="909702"/>
          </a:xfrm>
        </p:spPr>
        <p:txBody>
          <a:bodyPr/>
          <a:lstStyle/>
          <a:p>
            <a:r>
              <a:rPr lang="en-GB" dirty="0"/>
              <a:t>Scenario: worried about your health?</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2681206"/>
            <a:ext cx="7133450" cy="3454417"/>
          </a:xfrm>
        </p:spPr>
        <p:txBody>
          <a:bodyPr/>
          <a:lstStyle/>
          <a:p>
            <a:r>
              <a:rPr lang="en-GB" dirty="0"/>
              <a:t>Contacting NHS 111 for advice. Online 111.nhs.uk. </a:t>
            </a:r>
          </a:p>
          <a:p>
            <a:r>
              <a:rPr lang="en-GB" dirty="0"/>
              <a:t>How will others know if you're unwell or in pain?</a:t>
            </a:r>
          </a:p>
          <a:p>
            <a:r>
              <a:rPr lang="en-GB" dirty="0"/>
              <a:t>How will people know if your breathing changes?</a:t>
            </a:r>
          </a:p>
          <a:p>
            <a:r>
              <a:rPr lang="en-GB" dirty="0"/>
              <a:t>How will they know if your sense of taste or smell change?. </a:t>
            </a:r>
          </a:p>
          <a:p>
            <a:r>
              <a:rPr lang="en-GB" dirty="0"/>
              <a:t>Do those who support you know how to respond, and when to seek emergency support? </a:t>
            </a:r>
          </a:p>
          <a:p>
            <a:endParaRPr lang="en-GB" dirty="0">
              <a:solidFill>
                <a:srgbClr val="00B050"/>
              </a:solidFill>
            </a:endParaRPr>
          </a:p>
        </p:txBody>
      </p:sp>
      <p:sp>
        <p:nvSpPr>
          <p:cNvPr id="6" name="Text Placeholder 5">
            <a:extLst>
              <a:ext uri="{FF2B5EF4-FFF2-40B4-BE49-F238E27FC236}">
                <a16:creationId xmlns:a16="http://schemas.microsoft.com/office/drawing/2014/main" id="{B5F6E2F7-619E-4796-8E80-664C5BA63A30}"/>
              </a:ext>
            </a:extLst>
          </p:cNvPr>
          <p:cNvSpPr>
            <a:spLocks noGrp="1"/>
          </p:cNvSpPr>
          <p:nvPr>
            <p:ph type="body" sz="quarter" idx="12"/>
          </p:nvPr>
        </p:nvSpPr>
        <p:spPr>
          <a:xfrm>
            <a:off x="367728" y="1650198"/>
            <a:ext cx="6982305" cy="731837"/>
          </a:xfrm>
        </p:spPr>
        <p:txBody>
          <a:bodyPr/>
          <a:lstStyle/>
          <a:p>
            <a:r>
              <a:rPr lang="en-GB" dirty="0"/>
              <a:t>Think about</a:t>
            </a:r>
          </a:p>
        </p:txBody>
      </p:sp>
    </p:spTree>
    <p:extLst>
      <p:ext uri="{BB962C8B-B14F-4D97-AF65-F5344CB8AC3E}">
        <p14:creationId xmlns:p14="http://schemas.microsoft.com/office/powerpoint/2010/main" val="3713443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Scenario: if you are shielding</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2588216"/>
            <a:ext cx="6982304" cy="3547407"/>
          </a:xfrm>
        </p:spPr>
        <p:txBody>
          <a:bodyPr/>
          <a:lstStyle/>
          <a:p>
            <a:pPr marL="0" indent="0">
              <a:buNone/>
            </a:pPr>
            <a:r>
              <a:rPr lang="en-GB" dirty="0"/>
              <a:t>Think about: </a:t>
            </a:r>
          </a:p>
          <a:p>
            <a:pPr>
              <a:buFont typeface="Arial" panose="020B0604020202020204" pitchFamily="34" charset="0"/>
              <a:buChar char="•"/>
            </a:pPr>
            <a:r>
              <a:rPr lang="en-GB" dirty="0"/>
              <a:t>Who could help with this? </a:t>
            </a:r>
          </a:p>
          <a:p>
            <a:pPr>
              <a:buFont typeface="Arial" panose="020B0604020202020204" pitchFamily="34" charset="0"/>
              <a:buChar char="•"/>
            </a:pPr>
            <a:r>
              <a:rPr lang="en-GB" dirty="0"/>
              <a:t>Could a volunteer help? </a:t>
            </a:r>
          </a:p>
          <a:p>
            <a:pPr>
              <a:buFont typeface="Arial" panose="020B0604020202020204" pitchFamily="34" charset="0"/>
              <a:buChar char="•"/>
            </a:pPr>
            <a:r>
              <a:rPr lang="en-GB" dirty="0"/>
              <a:t>Check the support available in your area (e.g. Sheffield </a:t>
            </a:r>
            <a:r>
              <a:rPr lang="en-GB" dirty="0">
                <a:hlinkClick r:id="rId3"/>
              </a:rPr>
              <a:t>www.vas.org.uk/vcs-hubs</a:t>
            </a:r>
            <a:r>
              <a:rPr lang="en-GB" dirty="0"/>
              <a:t>). </a:t>
            </a:r>
          </a:p>
          <a:p>
            <a:endParaRPr lang="en-GB" dirty="0">
              <a:solidFill>
                <a:srgbClr val="00B050"/>
              </a:solidFill>
            </a:endParaRPr>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a:xfrm>
            <a:off x="367728" y="1351027"/>
            <a:ext cx="6982305" cy="1051210"/>
          </a:xfrm>
        </p:spPr>
        <p:txBody>
          <a:bodyPr/>
          <a:lstStyle/>
          <a:p>
            <a:r>
              <a:rPr lang="en-GB" dirty="0"/>
              <a:t>Make arrangements, like food and essentials, in case you have to shield.</a:t>
            </a:r>
          </a:p>
        </p:txBody>
      </p:sp>
    </p:spTree>
    <p:extLst>
      <p:ext uri="{BB962C8B-B14F-4D97-AF65-F5344CB8AC3E}">
        <p14:creationId xmlns:p14="http://schemas.microsoft.com/office/powerpoint/2010/main" val="127289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5D5E-2CA0-4770-A8C5-C79994A8944A}"/>
              </a:ext>
            </a:extLst>
          </p:cNvPr>
          <p:cNvSpPr>
            <a:spLocks noGrp="1"/>
          </p:cNvSpPr>
          <p:nvPr>
            <p:ph type="title"/>
          </p:nvPr>
        </p:nvSpPr>
        <p:spPr/>
        <p:txBody>
          <a:bodyPr lIns="91440" tIns="45720" rIns="91440" bIns="45720" anchor="t"/>
          <a:lstStyle/>
          <a:p>
            <a:r>
              <a:rPr lang="en-GB" dirty="0">
                <a:ea typeface="+mj-lt"/>
                <a:cs typeface="+mj-lt"/>
              </a:rPr>
              <a:t>What you told us</a:t>
            </a:r>
            <a:endParaRPr lang="en-GB" dirty="0">
              <a:cs typeface="Arial"/>
            </a:endParaRPr>
          </a:p>
        </p:txBody>
      </p:sp>
      <p:pic>
        <p:nvPicPr>
          <p:cNvPr id="13" name="Picture 12" descr="Text&#10;&#10;Description automatically generated">
            <a:extLst>
              <a:ext uri="{FF2B5EF4-FFF2-40B4-BE49-F238E27FC236}">
                <a16:creationId xmlns:a16="http://schemas.microsoft.com/office/drawing/2014/main" id="{5B923941-9534-49E6-A204-5AD7FBF46769}"/>
              </a:ext>
            </a:extLst>
          </p:cNvPr>
          <p:cNvPicPr>
            <a:picLocks noChangeAspect="1"/>
          </p:cNvPicPr>
          <p:nvPr/>
        </p:nvPicPr>
        <p:blipFill rotWithShape="1">
          <a:blip r:embed="rId3"/>
          <a:srcRect l="12340" t="9077" r="11300" b="18014"/>
          <a:stretch/>
        </p:blipFill>
        <p:spPr>
          <a:xfrm>
            <a:off x="367728" y="1088136"/>
            <a:ext cx="7228724" cy="5176477"/>
          </a:xfrm>
          <a:prstGeom prst="rect">
            <a:avLst/>
          </a:prstGeom>
        </p:spPr>
      </p:pic>
    </p:spTree>
    <p:extLst>
      <p:ext uri="{BB962C8B-B14F-4D97-AF65-F5344CB8AC3E}">
        <p14:creationId xmlns:p14="http://schemas.microsoft.com/office/powerpoint/2010/main" val="1215505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a:xfrm>
            <a:off x="367729" y="441325"/>
            <a:ext cx="6982305" cy="846772"/>
          </a:xfrm>
        </p:spPr>
        <p:txBody>
          <a:bodyPr/>
          <a:lstStyle/>
          <a:p>
            <a:r>
              <a:rPr lang="en-GB" sz="3200" dirty="0"/>
              <a:t>Scenario: my PAs and/or unpaid carers are sick or self-isolating</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1518834"/>
            <a:ext cx="7272934" cy="4616790"/>
          </a:xfrm>
        </p:spPr>
        <p:txBody>
          <a:bodyPr/>
          <a:lstStyle/>
          <a:p>
            <a:r>
              <a:rPr lang="en-GB" dirty="0"/>
              <a:t>If you have more than one PA, can they cover for each other, including specific tasks? </a:t>
            </a:r>
          </a:p>
          <a:p>
            <a:r>
              <a:rPr lang="en-GB" dirty="0"/>
              <a:t>Can other PAs help? </a:t>
            </a:r>
          </a:p>
          <a:p>
            <a:r>
              <a:rPr lang="en-GB" dirty="0"/>
              <a:t>Is additional funding needed in your budget for this? Which organisations could you contact to help support you? </a:t>
            </a:r>
          </a:p>
          <a:p>
            <a:r>
              <a:rPr lang="en-GB" dirty="0"/>
              <a:t>Does your plan already have back-up arrangements? </a:t>
            </a:r>
          </a:p>
          <a:p>
            <a:r>
              <a:rPr lang="en-GB" dirty="0"/>
              <a:t>If you use an agency do they have a back-up plan and if they do, what is it?</a:t>
            </a:r>
          </a:p>
          <a:p>
            <a:r>
              <a:rPr lang="en-GB" dirty="0"/>
              <a:t>Any specific tasks such as tracheostomy care, continence, medication</a:t>
            </a:r>
          </a:p>
          <a:p>
            <a:endParaRPr lang="en-GB" dirty="0">
              <a:solidFill>
                <a:srgbClr val="00B050"/>
              </a:solidFill>
            </a:endParaRPr>
          </a:p>
        </p:txBody>
      </p:sp>
    </p:spTree>
    <p:extLst>
      <p:ext uri="{BB962C8B-B14F-4D97-AF65-F5344CB8AC3E}">
        <p14:creationId xmlns:p14="http://schemas.microsoft.com/office/powerpoint/2010/main" val="2283944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Stay informed</a:t>
            </a:r>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r>
              <a:rPr lang="en-GB" dirty="0"/>
              <a:t>Access the latest trust worthy information. </a:t>
            </a:r>
          </a:p>
          <a:p>
            <a:r>
              <a:rPr lang="en-GB" dirty="0"/>
              <a:t>This will help alleviate fears and to make sense of any change in daily living. </a:t>
            </a:r>
          </a:p>
          <a:p>
            <a:r>
              <a:rPr lang="en-GB" dirty="0"/>
              <a:t>Communicate this to your PAs</a:t>
            </a:r>
          </a:p>
          <a:p>
            <a:r>
              <a:rPr lang="en-GB" dirty="0"/>
              <a:t>As guidance changes, your Plan must be updated</a:t>
            </a:r>
          </a:p>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r>
              <a:rPr lang="en-GB" dirty="0"/>
              <a:t>In regard to Covid 19</a:t>
            </a:r>
          </a:p>
        </p:txBody>
      </p:sp>
    </p:spTree>
    <p:extLst>
      <p:ext uri="{BB962C8B-B14F-4D97-AF65-F5344CB8AC3E}">
        <p14:creationId xmlns:p14="http://schemas.microsoft.com/office/powerpoint/2010/main" val="2714345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9622-DE29-4FDD-A8E9-5DFC94189A48}"/>
              </a:ext>
            </a:extLst>
          </p:cNvPr>
          <p:cNvSpPr>
            <a:spLocks noGrp="1"/>
          </p:cNvSpPr>
          <p:nvPr>
            <p:ph type="title"/>
          </p:nvPr>
        </p:nvSpPr>
        <p:spPr/>
        <p:txBody>
          <a:bodyPr lIns="91440" tIns="45720" rIns="91440" bIns="45720" anchor="t"/>
          <a:lstStyle/>
          <a:p>
            <a:r>
              <a:rPr lang="en-GB">
                <a:cs typeface="Arial"/>
              </a:rPr>
              <a:t>Your questions answered</a:t>
            </a:r>
            <a:endParaRPr lang="en-GB"/>
          </a:p>
        </p:txBody>
      </p:sp>
    </p:spTree>
    <p:extLst>
      <p:ext uri="{BB962C8B-B14F-4D97-AF65-F5344CB8AC3E}">
        <p14:creationId xmlns:p14="http://schemas.microsoft.com/office/powerpoint/2010/main" val="194322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1E7C-74C8-4380-86E3-AC9FF606EFB3}"/>
              </a:ext>
            </a:extLst>
          </p:cNvPr>
          <p:cNvSpPr>
            <a:spLocks noGrp="1"/>
          </p:cNvSpPr>
          <p:nvPr>
            <p:ph type="title"/>
          </p:nvPr>
        </p:nvSpPr>
        <p:spPr/>
        <p:txBody>
          <a:bodyPr lIns="91440" tIns="45720" rIns="91440" bIns="45720" anchor="t"/>
          <a:lstStyle/>
          <a:p>
            <a:r>
              <a:rPr lang="en-GB">
                <a:cs typeface="Arial"/>
              </a:rPr>
              <a:t>Local support</a:t>
            </a:r>
            <a:endParaRPr lang="en-GB"/>
          </a:p>
        </p:txBody>
      </p:sp>
      <p:sp>
        <p:nvSpPr>
          <p:cNvPr id="3" name="Text Placeholder 2">
            <a:extLst>
              <a:ext uri="{FF2B5EF4-FFF2-40B4-BE49-F238E27FC236}">
                <a16:creationId xmlns:a16="http://schemas.microsoft.com/office/drawing/2014/main" id="{B6DF3A1E-D4AF-4839-948A-34B37033D98C}"/>
              </a:ext>
            </a:extLst>
          </p:cNvPr>
          <p:cNvSpPr>
            <a:spLocks noGrp="1"/>
          </p:cNvSpPr>
          <p:nvPr>
            <p:ph type="body" sz="quarter" idx="11"/>
          </p:nvPr>
        </p:nvSpPr>
        <p:spPr>
          <a:xfrm>
            <a:off x="367730" y="3425379"/>
            <a:ext cx="6982304" cy="2451453"/>
          </a:xfrm>
        </p:spPr>
        <p:txBody>
          <a:bodyPr lIns="91440" tIns="45720" rIns="91440" bIns="45720" anchor="t"/>
          <a:lstStyle/>
          <a:p>
            <a:r>
              <a:rPr lang="en-GB">
                <a:cs typeface="Arial"/>
              </a:rPr>
              <a:t>Skills for Care locality managers</a:t>
            </a:r>
            <a:br>
              <a:rPr lang="en-GB">
                <a:cs typeface="Arial"/>
              </a:rPr>
            </a:br>
            <a:r>
              <a:rPr lang="en-GB">
                <a:cs typeface="Arial"/>
                <a:hlinkClick r:id="rId3"/>
              </a:rPr>
              <a:t>www.skillsforcare.org.uk/inyourarea</a:t>
            </a:r>
            <a:br>
              <a:rPr lang="en-GB">
                <a:cs typeface="Arial"/>
              </a:rPr>
            </a:br>
            <a:endParaRPr lang="en-GB">
              <a:cs typeface="Arial"/>
            </a:endParaRPr>
          </a:p>
          <a:p>
            <a:r>
              <a:rPr lang="en-GB">
                <a:cs typeface="Arial"/>
              </a:rPr>
              <a:t>Local support organisation</a:t>
            </a:r>
            <a:br>
              <a:rPr lang="en-GB">
                <a:cs typeface="Arial"/>
              </a:rPr>
            </a:br>
            <a:r>
              <a:rPr lang="en-GB">
                <a:ea typeface="+mn-lt"/>
                <a:cs typeface="+mn-lt"/>
                <a:hlinkClick r:id="rId4"/>
              </a:rPr>
              <a:t>www.skillsforcare.org.uk/Employing-your-own-care-and-support/In-your-area/In-your-area.aspx</a:t>
            </a:r>
            <a:br>
              <a:rPr lang="en-GB">
                <a:cs typeface="Arial"/>
              </a:rPr>
            </a:br>
            <a:endParaRPr lang="en-GB">
              <a:cs typeface="Arial"/>
            </a:endParaRPr>
          </a:p>
          <a:p>
            <a:endParaRPr lang="en-GB">
              <a:cs typeface="Arial"/>
            </a:endParaRPr>
          </a:p>
          <a:p>
            <a:endParaRPr lang="en-GB">
              <a:cs typeface="Arial"/>
            </a:endParaRPr>
          </a:p>
        </p:txBody>
      </p:sp>
      <p:pic>
        <p:nvPicPr>
          <p:cNvPr id="4" name="Picture 4" descr="Diagram&#10;&#10;Description automatically generated">
            <a:extLst>
              <a:ext uri="{FF2B5EF4-FFF2-40B4-BE49-F238E27FC236}">
                <a16:creationId xmlns:a16="http://schemas.microsoft.com/office/drawing/2014/main" id="{14CCC2D3-CBBE-4081-85FC-EA5E6FB3BCFD}"/>
              </a:ext>
            </a:extLst>
          </p:cNvPr>
          <p:cNvPicPr>
            <a:picLocks noChangeAspect="1"/>
          </p:cNvPicPr>
          <p:nvPr/>
        </p:nvPicPr>
        <p:blipFill>
          <a:blip r:embed="rId5"/>
          <a:stretch>
            <a:fillRect/>
          </a:stretch>
        </p:blipFill>
        <p:spPr>
          <a:xfrm>
            <a:off x="4839417" y="975565"/>
            <a:ext cx="1923692" cy="1772606"/>
          </a:xfrm>
          <a:prstGeom prst="rect">
            <a:avLst/>
          </a:prstGeom>
        </p:spPr>
      </p:pic>
    </p:spTree>
    <p:extLst>
      <p:ext uri="{BB962C8B-B14F-4D97-AF65-F5344CB8AC3E}">
        <p14:creationId xmlns:p14="http://schemas.microsoft.com/office/powerpoint/2010/main" val="2827450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F2F8-F2DC-42B0-B9DC-B4BFD1D1DD3E}"/>
              </a:ext>
            </a:extLst>
          </p:cNvPr>
          <p:cNvSpPr>
            <a:spLocks noGrp="1"/>
          </p:cNvSpPr>
          <p:nvPr>
            <p:ph type="title"/>
          </p:nvPr>
        </p:nvSpPr>
        <p:spPr>
          <a:xfrm>
            <a:off x="367730" y="722376"/>
            <a:ext cx="6982305" cy="646811"/>
          </a:xfrm>
        </p:spPr>
        <p:txBody>
          <a:bodyPr/>
          <a:lstStyle/>
          <a:p>
            <a:r>
              <a:rPr lang="en-GB"/>
              <a:t>Information hub for individual employers and PAs</a:t>
            </a:r>
          </a:p>
        </p:txBody>
      </p:sp>
      <p:sp>
        <p:nvSpPr>
          <p:cNvPr id="3" name="Text Placeholder 2">
            <a:extLst>
              <a:ext uri="{FF2B5EF4-FFF2-40B4-BE49-F238E27FC236}">
                <a16:creationId xmlns:a16="http://schemas.microsoft.com/office/drawing/2014/main" id="{D0CE5D63-7164-44D9-A891-27BB84630E56}"/>
              </a:ext>
            </a:extLst>
          </p:cNvPr>
          <p:cNvSpPr>
            <a:spLocks noGrp="1"/>
          </p:cNvSpPr>
          <p:nvPr>
            <p:ph type="body" sz="quarter" idx="11"/>
          </p:nvPr>
        </p:nvSpPr>
        <p:spPr/>
        <p:txBody>
          <a:bodyPr lIns="91440" tIns="45720" rIns="91440" bIns="45720" anchor="t"/>
          <a:lstStyle/>
          <a:p>
            <a:pPr marL="0" lvl="0" indent="0">
              <a:lnSpc>
                <a:spcPct val="100000"/>
              </a:lnSpc>
              <a:spcBef>
                <a:spcPct val="20000"/>
              </a:spcBef>
              <a:buClrTx/>
              <a:buNone/>
              <a:defRPr/>
            </a:pPr>
            <a:r>
              <a:rPr lang="en-GB" altLang="en-US">
                <a:latin typeface="Arial"/>
                <a:cs typeface="Arial"/>
              </a:rPr>
              <a:t>The information hub has links to practical advice, guidance and resources for:</a:t>
            </a:r>
          </a:p>
          <a:p>
            <a:pPr marL="342900" lvl="0" indent="-342900">
              <a:lnSpc>
                <a:spcPct val="100000"/>
              </a:lnSpc>
              <a:spcBef>
                <a:spcPct val="20000"/>
              </a:spcBef>
              <a:defRPr/>
            </a:pPr>
            <a:r>
              <a:rPr lang="en-GB" altLang="en-US">
                <a:latin typeface="Arial"/>
                <a:cs typeface="Arial"/>
              </a:rPr>
              <a:t>individual employers</a:t>
            </a:r>
          </a:p>
          <a:p>
            <a:pPr marL="342900" lvl="0" indent="-342900">
              <a:lnSpc>
                <a:spcPct val="100000"/>
              </a:lnSpc>
              <a:spcBef>
                <a:spcPct val="20000"/>
              </a:spcBef>
              <a:defRPr/>
            </a:pPr>
            <a:r>
              <a:rPr lang="en-GB" altLang="en-US">
                <a:latin typeface="Arial"/>
                <a:cs typeface="Arial"/>
              </a:rPr>
              <a:t>personal assistants (PAs)</a:t>
            </a:r>
          </a:p>
          <a:p>
            <a:pPr marL="342900" indent="-342900">
              <a:lnSpc>
                <a:spcPct val="100000"/>
              </a:lnSpc>
              <a:spcBef>
                <a:spcPct val="20000"/>
              </a:spcBef>
              <a:defRPr/>
            </a:pPr>
            <a:r>
              <a:rPr lang="en-GB" altLang="en-US">
                <a:latin typeface="Arial"/>
                <a:cs typeface="Arial"/>
              </a:rPr>
              <a:t>people who support </a:t>
            </a:r>
            <a:endParaRPr lang="en-GB">
              <a:latin typeface="Arial"/>
              <a:cs typeface="Arial"/>
            </a:endParaRPr>
          </a:p>
          <a:p>
            <a:pPr marL="0" indent="0">
              <a:lnSpc>
                <a:spcPct val="100000"/>
              </a:lnSpc>
              <a:spcBef>
                <a:spcPct val="20000"/>
              </a:spcBef>
              <a:buNone/>
              <a:defRPr/>
            </a:pPr>
            <a:r>
              <a:rPr lang="en-GB" altLang="en-US">
                <a:latin typeface="Arial"/>
                <a:cs typeface="Arial"/>
              </a:rPr>
              <a:t>    individual employers and PAs.</a:t>
            </a:r>
            <a:endParaRPr lang="en-GB">
              <a:cs typeface="Arial"/>
            </a:endParaRPr>
          </a:p>
          <a:p>
            <a:pPr marL="342900" lvl="0" indent="-342900">
              <a:lnSpc>
                <a:spcPct val="100000"/>
              </a:lnSpc>
              <a:spcBef>
                <a:spcPct val="20000"/>
              </a:spcBef>
              <a:buClrTx/>
              <a:defRPr/>
            </a:pPr>
            <a:endParaRPr lang="en-GB" altLang="en-US">
              <a:solidFill>
                <a:prstClr val="black"/>
              </a:solidFill>
              <a:latin typeface="Arial" pitchFamily="34" charset="0"/>
              <a:cs typeface="Arial" pitchFamily="34" charset="0"/>
            </a:endParaRPr>
          </a:p>
          <a:p>
            <a:pPr marL="342900" indent="-342900">
              <a:lnSpc>
                <a:spcPct val="100000"/>
              </a:lnSpc>
              <a:spcBef>
                <a:spcPct val="20000"/>
              </a:spcBef>
              <a:buClrTx/>
              <a:defRPr/>
            </a:pPr>
            <a:endParaRPr lang="en-GB" altLang="en-US">
              <a:latin typeface="Arial"/>
              <a:cs typeface="Arial"/>
            </a:endParaRPr>
          </a:p>
          <a:p>
            <a:pPr marL="0" indent="0">
              <a:lnSpc>
                <a:spcPct val="100000"/>
              </a:lnSpc>
              <a:spcBef>
                <a:spcPct val="20000"/>
              </a:spcBef>
              <a:buClrTx/>
              <a:buNone/>
              <a:defRPr/>
            </a:pPr>
            <a:r>
              <a:rPr lang="en-GB" b="1">
                <a:solidFill>
                  <a:srgbClr val="005EB8"/>
                </a:solidFill>
                <a:latin typeface="Arial"/>
                <a:cs typeface="Arial"/>
                <a:hlinkClick r:id="rId3">
                  <a:extLst>
                    <a:ext uri="{A12FA001-AC4F-418D-AE19-62706E023703}">
                      <ahyp:hlinkClr xmlns:ahyp="http://schemas.microsoft.com/office/drawing/2018/hyperlinkcolor" val="tx"/>
                    </a:ext>
                  </a:extLst>
                </a:hlinkClick>
              </a:rPr>
              <a:t>www.skillsforcare.org.uk/iepahub</a:t>
            </a:r>
            <a:r>
              <a:rPr lang="en-GB" b="1">
                <a:solidFill>
                  <a:srgbClr val="005EB8"/>
                </a:solidFill>
                <a:latin typeface="Arial"/>
                <a:cs typeface="Arial"/>
              </a:rPr>
              <a:t> </a:t>
            </a:r>
            <a:endParaRPr lang="en-GB" b="1">
              <a:solidFill>
                <a:srgbClr val="005EB8"/>
              </a:solidFill>
              <a:latin typeface="Arial" pitchFamily="34" charset="0"/>
              <a:cs typeface="Arial" pitchFamily="34" charset="0"/>
            </a:endParaRPr>
          </a:p>
          <a:p>
            <a:endParaRPr lang="en-GB"/>
          </a:p>
        </p:txBody>
      </p:sp>
      <p:pic>
        <p:nvPicPr>
          <p:cNvPr id="4" name="Picture 4" descr="A screenshot of a computer screen&#10;&#10;Description automatically generated">
            <a:extLst>
              <a:ext uri="{FF2B5EF4-FFF2-40B4-BE49-F238E27FC236}">
                <a16:creationId xmlns:a16="http://schemas.microsoft.com/office/drawing/2014/main" id="{523C2A10-EAD1-4C4F-8ACA-C1E5218730F4}"/>
              </a:ext>
            </a:extLst>
          </p:cNvPr>
          <p:cNvPicPr>
            <a:picLocks noChangeAspect="1"/>
          </p:cNvPicPr>
          <p:nvPr/>
        </p:nvPicPr>
        <p:blipFill>
          <a:blip r:embed="rId4"/>
          <a:stretch>
            <a:fillRect/>
          </a:stretch>
        </p:blipFill>
        <p:spPr>
          <a:xfrm>
            <a:off x="4839419" y="3569023"/>
            <a:ext cx="2757577" cy="1790292"/>
          </a:xfrm>
          <a:prstGeom prst="rect">
            <a:avLst/>
          </a:prstGeom>
        </p:spPr>
      </p:pic>
    </p:spTree>
    <p:extLst>
      <p:ext uri="{BB962C8B-B14F-4D97-AF65-F5344CB8AC3E}">
        <p14:creationId xmlns:p14="http://schemas.microsoft.com/office/powerpoint/2010/main" val="3300291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E1DC-D20C-487B-9456-7641706FE938}"/>
              </a:ext>
            </a:extLst>
          </p:cNvPr>
          <p:cNvSpPr>
            <a:spLocks noGrp="1"/>
          </p:cNvSpPr>
          <p:nvPr>
            <p:ph type="title"/>
          </p:nvPr>
        </p:nvSpPr>
        <p:spPr/>
        <p:txBody>
          <a:bodyPr lIns="91440" tIns="45720" rIns="91440" bIns="45720" anchor="t"/>
          <a:lstStyle/>
          <a:p>
            <a:r>
              <a:rPr lang="en-GB" dirty="0">
                <a:cs typeface="Arial"/>
              </a:rPr>
              <a:t>Webinars</a:t>
            </a:r>
            <a:endParaRPr lang="en-GB" dirty="0"/>
          </a:p>
        </p:txBody>
      </p:sp>
      <p:sp>
        <p:nvSpPr>
          <p:cNvPr id="3" name="Text Placeholder 2">
            <a:extLst>
              <a:ext uri="{FF2B5EF4-FFF2-40B4-BE49-F238E27FC236}">
                <a16:creationId xmlns:a16="http://schemas.microsoft.com/office/drawing/2014/main" id="{0FBEFE33-36AB-4BC6-A656-6EC1CFC1140E}"/>
              </a:ext>
            </a:extLst>
          </p:cNvPr>
          <p:cNvSpPr>
            <a:spLocks noGrp="1"/>
          </p:cNvSpPr>
          <p:nvPr>
            <p:ph type="body" sz="quarter" idx="11"/>
          </p:nvPr>
        </p:nvSpPr>
        <p:spPr/>
        <p:txBody>
          <a:bodyPr lIns="91440" tIns="45720" rIns="91440" bIns="45720" anchor="t"/>
          <a:lstStyle/>
          <a:p>
            <a:pPr marL="0" indent="0">
              <a:buNone/>
            </a:pPr>
            <a:r>
              <a:rPr lang="en-GB" b="1" dirty="0">
                <a:solidFill>
                  <a:srgbClr val="005EB8"/>
                </a:solidFill>
                <a:cs typeface="Arial"/>
                <a:hlinkClick r:id="rId3"/>
              </a:rPr>
              <a:t>www.skillsforcare.org.uk/iepahub</a:t>
            </a:r>
            <a:endParaRPr lang="en-US" dirty="0"/>
          </a:p>
          <a:p>
            <a:pPr marL="0" indent="0">
              <a:buNone/>
            </a:pPr>
            <a:endParaRPr lang="en-GB" b="1" dirty="0">
              <a:solidFill>
                <a:srgbClr val="005EB8"/>
              </a:solidFill>
              <a:cs typeface="Arial"/>
            </a:endParaRPr>
          </a:p>
          <a:p>
            <a:pPr>
              <a:buFont typeface="Wingdings"/>
              <a:buChar char="§"/>
            </a:pPr>
            <a:r>
              <a:rPr lang="en-GB" dirty="0">
                <a:cs typeface="Arial"/>
              </a:rPr>
              <a:t>Your responsibilities as an employer</a:t>
            </a:r>
          </a:p>
          <a:p>
            <a:pPr>
              <a:buFont typeface="Wingdings"/>
              <a:buChar char="§"/>
            </a:pPr>
            <a:r>
              <a:rPr lang="en-GB" dirty="0">
                <a:cs typeface="Arial"/>
              </a:rPr>
              <a:t>Recruiting PAs during a</a:t>
            </a:r>
            <a:r>
              <a:rPr lang="en-GB" dirty="0">
                <a:solidFill>
                  <a:srgbClr val="000000"/>
                </a:solidFill>
                <a:cs typeface="Arial"/>
              </a:rPr>
              <a:t> pandemic</a:t>
            </a:r>
            <a:endParaRPr lang="en-GB" b="1" dirty="0">
              <a:solidFill>
                <a:srgbClr val="005EB8"/>
              </a:solidFill>
              <a:cs typeface="Arial"/>
            </a:endParaRPr>
          </a:p>
          <a:p>
            <a:pPr>
              <a:buFont typeface="Wingdings"/>
              <a:buChar char="§"/>
            </a:pPr>
            <a:r>
              <a:rPr lang="en-GB" dirty="0">
                <a:solidFill>
                  <a:srgbClr val="000000"/>
                </a:solidFill>
                <a:cs typeface="Arial"/>
              </a:rPr>
              <a:t>Learning and development, opportunities and funding</a:t>
            </a:r>
            <a:endParaRPr lang="en-GB" b="1" dirty="0">
              <a:solidFill>
                <a:srgbClr val="005EB8"/>
              </a:solidFill>
              <a:cs typeface="Arial"/>
            </a:endParaRPr>
          </a:p>
          <a:p>
            <a:pPr>
              <a:buFont typeface="Wingdings"/>
              <a:buChar char="§"/>
            </a:pPr>
            <a:r>
              <a:rPr lang="en-GB" dirty="0">
                <a:solidFill>
                  <a:srgbClr val="000000"/>
                </a:solidFill>
                <a:cs typeface="Arial"/>
              </a:rPr>
              <a:t>Wellbeing</a:t>
            </a:r>
            <a:endParaRPr lang="en-GB" b="1" dirty="0">
              <a:solidFill>
                <a:srgbClr val="005EB8"/>
              </a:solidFill>
              <a:cs typeface="Arial"/>
            </a:endParaRPr>
          </a:p>
          <a:p>
            <a:pPr>
              <a:buFont typeface="Wingdings"/>
              <a:buChar char="§"/>
            </a:pPr>
            <a:r>
              <a:rPr lang="en-GB" dirty="0">
                <a:solidFill>
                  <a:srgbClr val="000000"/>
                </a:solidFill>
                <a:cs typeface="Arial"/>
              </a:rPr>
              <a:t>Preparing for better conversations</a:t>
            </a:r>
            <a:endParaRPr lang="en-GB" dirty="0">
              <a:solidFill>
                <a:srgbClr val="000000"/>
              </a:solidFill>
              <a:ea typeface="+mn-lt"/>
              <a:cs typeface="+mn-lt"/>
            </a:endParaRPr>
          </a:p>
        </p:txBody>
      </p:sp>
      <p:sp>
        <p:nvSpPr>
          <p:cNvPr id="4" name="Text Placeholder 3">
            <a:extLst>
              <a:ext uri="{FF2B5EF4-FFF2-40B4-BE49-F238E27FC236}">
                <a16:creationId xmlns:a16="http://schemas.microsoft.com/office/drawing/2014/main" id="{34B29559-3753-42D5-A20B-F57F7E7A5112}"/>
              </a:ext>
            </a:extLst>
          </p:cNvPr>
          <p:cNvSpPr>
            <a:spLocks noGrp="1"/>
          </p:cNvSpPr>
          <p:nvPr>
            <p:ph type="body" sz="quarter" idx="12"/>
          </p:nvPr>
        </p:nvSpPr>
        <p:spPr/>
        <p:txBody>
          <a:bodyPr/>
          <a:lstStyle/>
          <a:p>
            <a:endParaRPr lang="en-GB"/>
          </a:p>
        </p:txBody>
      </p:sp>
      <p:pic>
        <p:nvPicPr>
          <p:cNvPr id="5" name="Picture 5" descr="Graphical user interface, application&#10;&#10;Description automatically generated">
            <a:extLst>
              <a:ext uri="{FF2B5EF4-FFF2-40B4-BE49-F238E27FC236}">
                <a16:creationId xmlns:a16="http://schemas.microsoft.com/office/drawing/2014/main" id="{0AEA8A47-A451-49C3-B4CB-CEF38F72F769}"/>
              </a:ext>
            </a:extLst>
          </p:cNvPr>
          <p:cNvPicPr>
            <a:picLocks noChangeAspect="1"/>
          </p:cNvPicPr>
          <p:nvPr/>
        </p:nvPicPr>
        <p:blipFill rotWithShape="1">
          <a:blip r:embed="rId4"/>
          <a:srcRect l="65800" t="35231" r="14200" b="26334"/>
          <a:stretch/>
        </p:blipFill>
        <p:spPr>
          <a:xfrm>
            <a:off x="5426106" y="589736"/>
            <a:ext cx="1411112" cy="1540214"/>
          </a:xfrm>
          <a:prstGeom prst="rect">
            <a:avLst/>
          </a:prstGeom>
          <a:ln w="12700">
            <a:noFill/>
          </a:ln>
        </p:spPr>
      </p:pic>
    </p:spTree>
    <p:extLst>
      <p:ext uri="{BB962C8B-B14F-4D97-AF65-F5344CB8AC3E}">
        <p14:creationId xmlns:p14="http://schemas.microsoft.com/office/powerpoint/2010/main" val="3109046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9148-B6D6-4677-BCA7-7200891D435D}"/>
              </a:ext>
            </a:extLst>
          </p:cNvPr>
          <p:cNvSpPr>
            <a:spLocks noGrp="1"/>
          </p:cNvSpPr>
          <p:nvPr>
            <p:ph type="title"/>
          </p:nvPr>
        </p:nvSpPr>
        <p:spPr>
          <a:xfrm>
            <a:off x="367730" y="634871"/>
            <a:ext cx="6982305" cy="646811"/>
          </a:xfrm>
        </p:spPr>
        <p:txBody>
          <a:bodyPr/>
          <a:lstStyle/>
          <a:p>
            <a:r>
              <a:rPr lang="en-GB"/>
              <a:t>Quarterly newsletter</a:t>
            </a:r>
          </a:p>
        </p:txBody>
      </p:sp>
      <p:sp>
        <p:nvSpPr>
          <p:cNvPr id="3" name="Text Placeholder 2">
            <a:extLst>
              <a:ext uri="{FF2B5EF4-FFF2-40B4-BE49-F238E27FC236}">
                <a16:creationId xmlns:a16="http://schemas.microsoft.com/office/drawing/2014/main" id="{CA12B89B-02C2-404B-8690-A472B6264086}"/>
              </a:ext>
            </a:extLst>
          </p:cNvPr>
          <p:cNvSpPr>
            <a:spLocks noGrp="1"/>
          </p:cNvSpPr>
          <p:nvPr>
            <p:ph type="body" sz="quarter" idx="11"/>
          </p:nvPr>
        </p:nvSpPr>
        <p:spPr>
          <a:xfrm>
            <a:off x="367731" y="2391161"/>
            <a:ext cx="6982302" cy="2706624"/>
          </a:xfrm>
        </p:spPr>
        <p:txBody>
          <a:bodyPr/>
          <a:lstStyle/>
          <a:p>
            <a:r>
              <a:rPr lang="en-GB"/>
              <a:t>create an account on the Skills for Care website</a:t>
            </a:r>
          </a:p>
          <a:p>
            <a:r>
              <a:rPr lang="en-GB"/>
              <a:t>select the </a:t>
            </a:r>
            <a:r>
              <a:rPr lang="en-GB" b="1">
                <a:solidFill>
                  <a:schemeClr val="accent1"/>
                </a:solidFill>
              </a:rPr>
              <a:t>'Newsletter for individual employers and those who support them'</a:t>
            </a:r>
            <a:r>
              <a:rPr lang="en-GB" b="1"/>
              <a:t> </a:t>
            </a:r>
            <a:r>
              <a:rPr lang="en-GB"/>
              <a:t>option under the 'Contact preferences' section.</a:t>
            </a:r>
          </a:p>
          <a:p>
            <a:pPr marL="0" indent="0">
              <a:buNone/>
            </a:pPr>
            <a:endParaRPr lang="en-GB"/>
          </a:p>
          <a:p>
            <a:pPr marL="0" indent="0">
              <a:buNone/>
            </a:pPr>
            <a:endParaRPr lang="en-GB"/>
          </a:p>
          <a:p>
            <a:pPr marL="0" indent="0">
              <a:buNone/>
            </a:pPr>
            <a:r>
              <a:rPr lang="en-GB" b="1">
                <a:hlinkClick r:id="rId3"/>
              </a:rPr>
              <a:t>www.skillsforcare.org.uk/Employing-your-own-care-and-support/Sign-up-to-our-newsletter/Sign-up-to-our-newsletter.aspx</a:t>
            </a:r>
            <a:endParaRPr lang="en-GB" b="1"/>
          </a:p>
          <a:p>
            <a:endParaRPr lang="en-GB"/>
          </a:p>
        </p:txBody>
      </p:sp>
      <p:sp>
        <p:nvSpPr>
          <p:cNvPr id="4" name="Text Placeholder 3">
            <a:extLst>
              <a:ext uri="{FF2B5EF4-FFF2-40B4-BE49-F238E27FC236}">
                <a16:creationId xmlns:a16="http://schemas.microsoft.com/office/drawing/2014/main" id="{77239FD9-34D8-43FB-A651-7C91FF6F8957}"/>
              </a:ext>
            </a:extLst>
          </p:cNvPr>
          <p:cNvSpPr>
            <a:spLocks noGrp="1"/>
          </p:cNvSpPr>
          <p:nvPr>
            <p:ph type="body" sz="quarter" idx="12"/>
          </p:nvPr>
        </p:nvSpPr>
        <p:spPr/>
        <p:txBody>
          <a:bodyPr/>
          <a:lstStyle/>
          <a:p>
            <a:pPr marL="0" indent="0">
              <a:buNone/>
            </a:pPr>
            <a:r>
              <a:rPr lang="en-GB">
                <a:solidFill>
                  <a:schemeClr val="tx1"/>
                </a:solidFill>
              </a:rPr>
              <a:t>Subscribe to our newsletter and to keep up to date, simply: </a:t>
            </a:r>
          </a:p>
        </p:txBody>
      </p:sp>
      <p:pic>
        <p:nvPicPr>
          <p:cNvPr id="5" name="Picture 4">
            <a:extLst>
              <a:ext uri="{FF2B5EF4-FFF2-40B4-BE49-F238E27FC236}">
                <a16:creationId xmlns:a16="http://schemas.microsoft.com/office/drawing/2014/main" id="{DE56B364-628F-43FB-AA77-5A4BF831E74B}"/>
              </a:ext>
            </a:extLst>
          </p:cNvPr>
          <p:cNvPicPr>
            <a:picLocks noChangeAspect="1"/>
          </p:cNvPicPr>
          <p:nvPr/>
        </p:nvPicPr>
        <p:blipFill rotWithShape="1">
          <a:blip r:embed="rId4"/>
          <a:srcRect l="25972" t="19136" r="26528" b="28025"/>
          <a:stretch/>
        </p:blipFill>
        <p:spPr>
          <a:xfrm>
            <a:off x="6681747" y="4736619"/>
            <a:ext cx="2462253" cy="1540708"/>
          </a:xfrm>
          <a:prstGeom prst="rect">
            <a:avLst/>
          </a:prstGeom>
        </p:spPr>
      </p:pic>
    </p:spTree>
    <p:extLst>
      <p:ext uri="{BB962C8B-B14F-4D97-AF65-F5344CB8AC3E}">
        <p14:creationId xmlns:p14="http://schemas.microsoft.com/office/powerpoint/2010/main" val="3836657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585EE-F6B0-4539-BE21-A586ECFD8DCB}"/>
              </a:ext>
            </a:extLst>
          </p:cNvPr>
          <p:cNvSpPr>
            <a:spLocks noGrp="1"/>
          </p:cNvSpPr>
          <p:nvPr>
            <p:ph type="title"/>
          </p:nvPr>
        </p:nvSpPr>
        <p:spPr>
          <a:xfrm>
            <a:off x="367729" y="5298130"/>
            <a:ext cx="8404312" cy="798238"/>
          </a:xfrm>
        </p:spPr>
        <p:txBody>
          <a:bodyPr lIns="91440" tIns="45720" rIns="91440" bIns="45720" anchor="t"/>
          <a:lstStyle/>
          <a:p>
            <a:r>
              <a:rPr lang="en-GB"/>
              <a:t>www.skillsforcare.org.uk/iepahub</a:t>
            </a:r>
          </a:p>
        </p:txBody>
      </p:sp>
    </p:spTree>
    <p:extLst>
      <p:ext uri="{BB962C8B-B14F-4D97-AF65-F5344CB8AC3E}">
        <p14:creationId xmlns:p14="http://schemas.microsoft.com/office/powerpoint/2010/main" val="425517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endParaRPr lang="en-GB"/>
          </a:p>
        </p:txBody>
      </p:sp>
      <p:graphicFrame>
        <p:nvGraphicFramePr>
          <p:cNvPr id="5" name="Diagram 4">
            <a:extLst>
              <a:ext uri="{FF2B5EF4-FFF2-40B4-BE49-F238E27FC236}">
                <a16:creationId xmlns:a16="http://schemas.microsoft.com/office/drawing/2014/main" id="{76D18115-7458-4F4E-AA1E-D93D26BBAF8E}"/>
              </a:ext>
            </a:extLst>
          </p:cNvPr>
          <p:cNvGraphicFramePr/>
          <p:nvPr>
            <p:extLst>
              <p:ext uri="{D42A27DB-BD31-4B8C-83A1-F6EECF244321}">
                <p14:modId xmlns:p14="http://schemas.microsoft.com/office/powerpoint/2010/main" val="338608629"/>
              </p:ext>
            </p:extLst>
          </p:nvPr>
        </p:nvGraphicFramePr>
        <p:xfrm>
          <a:off x="0" y="373364"/>
          <a:ext cx="7989193" cy="587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24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1F8CB885-34AD-40E6-ACF1-CE3C1F59438B}"/>
              </a:ext>
            </a:extLst>
          </p:cNvPr>
          <p:cNvSpPr>
            <a:spLocks noGrp="1"/>
          </p:cNvSpPr>
          <p:nvPr>
            <p:ph type="body" sz="quarter" idx="12"/>
          </p:nvPr>
        </p:nvSpPr>
        <p:spPr/>
        <p:txBody>
          <a:bodyPr/>
          <a:lstStyle/>
          <a:p>
            <a:endParaRPr lang="en-GB"/>
          </a:p>
        </p:txBody>
      </p:sp>
      <p:graphicFrame>
        <p:nvGraphicFramePr>
          <p:cNvPr id="5" name="Diagram 4">
            <a:extLst>
              <a:ext uri="{FF2B5EF4-FFF2-40B4-BE49-F238E27FC236}">
                <a16:creationId xmlns:a16="http://schemas.microsoft.com/office/drawing/2014/main" id="{76D18115-7458-4F4E-AA1E-D93D26BBAF8E}"/>
              </a:ext>
            </a:extLst>
          </p:cNvPr>
          <p:cNvGraphicFramePr/>
          <p:nvPr>
            <p:extLst>
              <p:ext uri="{D42A27DB-BD31-4B8C-83A1-F6EECF244321}">
                <p14:modId xmlns:p14="http://schemas.microsoft.com/office/powerpoint/2010/main" val="2124266188"/>
              </p:ext>
            </p:extLst>
          </p:nvPr>
        </p:nvGraphicFramePr>
        <p:xfrm>
          <a:off x="0" y="373364"/>
          <a:ext cx="7989193" cy="587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32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What is workforce planning?</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a:xfrm>
            <a:off x="367730" y="1458411"/>
            <a:ext cx="6982304" cy="4849792"/>
          </a:xfrm>
        </p:spPr>
        <p:txBody>
          <a:bodyPr/>
          <a:lstStyle/>
          <a:p>
            <a:r>
              <a:rPr lang="en-GB" sz="2800" dirty="0"/>
              <a:t>It’s thinking about and putting into action a plan that sets out your current and future needs in terms of the people that support you.</a:t>
            </a:r>
          </a:p>
          <a:p>
            <a:r>
              <a:rPr lang="en-GB" sz="2800" dirty="0"/>
              <a:t>It’s an essential part of ensuring that you have the </a:t>
            </a:r>
            <a:r>
              <a:rPr lang="en-GB" sz="2800" b="1" dirty="0"/>
              <a:t>right</a:t>
            </a:r>
            <a:r>
              <a:rPr lang="en-GB" sz="2800" dirty="0"/>
              <a:t> number of people with the </a:t>
            </a:r>
            <a:r>
              <a:rPr lang="en-GB" sz="2800" b="1" dirty="0"/>
              <a:t>right</a:t>
            </a:r>
            <a:r>
              <a:rPr lang="en-GB" sz="2800" dirty="0"/>
              <a:t> attitudes, skills, values and experience to support you at the </a:t>
            </a:r>
            <a:r>
              <a:rPr lang="en-GB" sz="2800" b="1" dirty="0"/>
              <a:t>right </a:t>
            </a:r>
            <a:r>
              <a:rPr lang="en-GB" sz="2800" dirty="0"/>
              <a:t>time, both now and in the future.</a:t>
            </a:r>
          </a:p>
          <a:p>
            <a:r>
              <a:rPr lang="en-GB" sz="2800" dirty="0"/>
              <a:t>Your plan can be formal or informal.</a:t>
            </a:r>
          </a:p>
          <a:p>
            <a:endParaRPr lang="en-GB" sz="2800" dirty="0"/>
          </a:p>
        </p:txBody>
      </p:sp>
    </p:spTree>
    <p:extLst>
      <p:ext uri="{BB962C8B-B14F-4D97-AF65-F5344CB8AC3E}">
        <p14:creationId xmlns:p14="http://schemas.microsoft.com/office/powerpoint/2010/main" val="380365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9E0E-B466-466D-9541-1A81C578A95E}"/>
              </a:ext>
            </a:extLst>
          </p:cNvPr>
          <p:cNvSpPr>
            <a:spLocks noGrp="1"/>
          </p:cNvSpPr>
          <p:nvPr>
            <p:ph type="title"/>
          </p:nvPr>
        </p:nvSpPr>
        <p:spPr/>
        <p:txBody>
          <a:bodyPr/>
          <a:lstStyle/>
          <a:p>
            <a:r>
              <a:rPr lang="en-GB" dirty="0"/>
              <a:t>Think about</a:t>
            </a:r>
            <a:br>
              <a:rPr lang="en-GB" dirty="0"/>
            </a:br>
            <a:endParaRPr lang="en-GB" dirty="0"/>
          </a:p>
        </p:txBody>
      </p:sp>
      <p:sp>
        <p:nvSpPr>
          <p:cNvPr id="3" name="Text Placeholder 2">
            <a:extLst>
              <a:ext uri="{FF2B5EF4-FFF2-40B4-BE49-F238E27FC236}">
                <a16:creationId xmlns:a16="http://schemas.microsoft.com/office/drawing/2014/main" id="{983DF5FA-8E8A-480D-882C-34E00497868A}"/>
              </a:ext>
            </a:extLst>
          </p:cNvPr>
          <p:cNvSpPr>
            <a:spLocks noGrp="1"/>
          </p:cNvSpPr>
          <p:nvPr>
            <p:ph type="body" sz="quarter" idx="11"/>
          </p:nvPr>
        </p:nvSpPr>
        <p:spPr/>
        <p:txBody>
          <a:bodyPr/>
          <a:lstStyle/>
          <a:p>
            <a:pPr marL="457200" indent="-457200">
              <a:buFont typeface="+mj-lt"/>
              <a:buAutoNum type="arabicPeriod"/>
            </a:pPr>
            <a:r>
              <a:rPr lang="en-GB" dirty="0"/>
              <a:t>The PAs that support you now and how that might look in the future, e.g. if you have PAs nearing retirement, university, relocating.</a:t>
            </a:r>
          </a:p>
          <a:p>
            <a:pPr marL="457200" indent="-457200">
              <a:buFont typeface="+mj-lt"/>
              <a:buAutoNum type="arabicPeriod"/>
            </a:pPr>
            <a:r>
              <a:rPr lang="en-GB" dirty="0"/>
              <a:t>Whether access to PAs might change or you make use of volunteer services</a:t>
            </a:r>
          </a:p>
          <a:p>
            <a:pPr marL="457200" indent="-457200">
              <a:buFont typeface="+mj-lt"/>
              <a:buAutoNum type="arabicPeriod"/>
            </a:pPr>
            <a:r>
              <a:rPr lang="en-GB" dirty="0"/>
              <a:t>What's going on in the wider environment that could affect you. </a:t>
            </a:r>
          </a:p>
          <a:p>
            <a:pPr marL="457200" indent="-457200">
              <a:buFont typeface="+mj-lt"/>
              <a:buAutoNum type="arabicPeriod"/>
            </a:pPr>
            <a:r>
              <a:rPr lang="en-GB" dirty="0"/>
              <a:t>What’s going on in your life that may mean who supports you where may need to change e.g. changing health/care needs, moving house etc. </a:t>
            </a:r>
          </a:p>
          <a:p>
            <a:endParaRPr lang="en-GB" dirty="0"/>
          </a:p>
          <a:p>
            <a:endParaRPr lang="en-GB" dirty="0"/>
          </a:p>
        </p:txBody>
      </p:sp>
      <p:sp>
        <p:nvSpPr>
          <p:cNvPr id="5" name="Text Placeholder 4">
            <a:extLst>
              <a:ext uri="{FF2B5EF4-FFF2-40B4-BE49-F238E27FC236}">
                <a16:creationId xmlns:a16="http://schemas.microsoft.com/office/drawing/2014/main" id="{2442B28F-12C8-450D-BA65-A7144541D6B0}"/>
              </a:ext>
            </a:extLst>
          </p:cNvPr>
          <p:cNvSpPr>
            <a:spLocks noGrp="1"/>
          </p:cNvSpPr>
          <p:nvPr>
            <p:ph type="body" sz="quarter" idx="12"/>
          </p:nvPr>
        </p:nvSpPr>
        <p:spPr/>
        <p:txBody>
          <a:bodyPr/>
          <a:lstStyle/>
          <a:p>
            <a:pPr marL="0" indent="0">
              <a:buNone/>
            </a:pPr>
            <a:r>
              <a:rPr lang="en-GB" dirty="0"/>
              <a:t>Your PAs are your workforce</a:t>
            </a:r>
          </a:p>
        </p:txBody>
      </p:sp>
    </p:spTree>
    <p:extLst>
      <p:ext uri="{BB962C8B-B14F-4D97-AF65-F5344CB8AC3E}">
        <p14:creationId xmlns:p14="http://schemas.microsoft.com/office/powerpoint/2010/main" val="1001544656"/>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298A85892E674FB1276068502D0146" ma:contentTypeVersion="11" ma:contentTypeDescription="Create a new document." ma:contentTypeScope="" ma:versionID="7185682828106f2b7495fb3bd2d29ae8">
  <xsd:schema xmlns:xsd="http://www.w3.org/2001/XMLSchema" xmlns:xs="http://www.w3.org/2001/XMLSchema" xmlns:p="http://schemas.microsoft.com/office/2006/metadata/properties" xmlns:ns2="44ccd035-f28d-4601-a828-5a91c4cde5c4" xmlns:ns3="a0f7d661-22f8-46eb-b0fd-84d32385946e" targetNamespace="http://schemas.microsoft.com/office/2006/metadata/properties" ma:root="true" ma:fieldsID="59ac11d1df81d0335ced8412ce2b2025" ns2:_="" ns3:_="">
    <xsd:import namespace="44ccd035-f28d-4601-a828-5a91c4cde5c4"/>
    <xsd:import namespace="a0f7d661-22f8-46eb-b0fd-84d3238594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cd035-f28d-4601-a828-5a91c4cde5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7d661-22f8-46eb-b0fd-84d3238594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880B4D-B4BF-4A29-AA72-5D8F37AF76B0}">
  <ds:schemaRefs>
    <ds:schemaRef ds:uri="http://schemas.openxmlformats.org/package/2006/metadata/core-properties"/>
    <ds:schemaRef ds:uri="http://schemas.microsoft.com/office/2006/documentManagement/types"/>
    <ds:schemaRef ds:uri="http://purl.org/dc/elements/1.1/"/>
    <ds:schemaRef ds:uri="http://purl.org/dc/terms/"/>
    <ds:schemaRef ds:uri="44ccd035-f28d-4601-a828-5a91c4cde5c4"/>
    <ds:schemaRef ds:uri="http://purl.org/dc/dcmitype/"/>
    <ds:schemaRef ds:uri="http://schemas.microsoft.com/office/infopath/2007/PartnerControls"/>
    <ds:schemaRef ds:uri="http://www.w3.org/XML/1998/namespace"/>
    <ds:schemaRef ds:uri="a0f7d661-22f8-46eb-b0fd-84d32385946e"/>
    <ds:schemaRef ds:uri="http://schemas.microsoft.com/office/2006/metadata/properties"/>
  </ds:schemaRefs>
</ds:datastoreItem>
</file>

<file path=customXml/itemProps2.xml><?xml version="1.0" encoding="utf-8"?>
<ds:datastoreItem xmlns:ds="http://schemas.openxmlformats.org/officeDocument/2006/customXml" ds:itemID="{5C61EC39-5D47-4AD4-BF2E-9D1466F071C5}">
  <ds:schemaRefs>
    <ds:schemaRef ds:uri="http://schemas.microsoft.com/sharepoint/v3/contenttype/forms"/>
  </ds:schemaRefs>
</ds:datastoreItem>
</file>

<file path=customXml/itemProps3.xml><?xml version="1.0" encoding="utf-8"?>
<ds:datastoreItem xmlns:ds="http://schemas.openxmlformats.org/officeDocument/2006/customXml" ds:itemID="{D012ADF2-E6D0-4082-A72B-E7360A3916D2}">
  <ds:schemaRefs>
    <ds:schemaRef ds:uri="44ccd035-f28d-4601-a828-5a91c4cde5c4"/>
    <ds:schemaRef ds:uri="a0f7d661-22f8-46eb-b0fd-84d3238594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3079</TotalTime>
  <Words>10812</Words>
  <Application>Microsoft Office PowerPoint</Application>
  <PresentationFormat>On-screen Show (4:3)</PresentationFormat>
  <Paragraphs>957</Paragraphs>
  <Slides>57</Slides>
  <Notes>57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57</vt:i4>
      </vt:variant>
    </vt:vector>
  </HeadingPairs>
  <TitlesOfParts>
    <vt:vector size="67" baseType="lpstr">
      <vt:lpstr>Arial</vt:lpstr>
      <vt:lpstr>Calibri</vt:lpstr>
      <vt:lpstr>Wingdings</vt:lpstr>
      <vt:lpstr>Title slides</vt:lpstr>
      <vt:lpstr>Subtitle slides</vt:lpstr>
      <vt:lpstr>Content slides</vt:lpstr>
      <vt:lpstr>Bespoke title slides</vt:lpstr>
      <vt:lpstr>Bespoke content slides</vt:lpstr>
      <vt:lpstr>End slides</vt:lpstr>
      <vt:lpstr>1_Bespoke content slides</vt:lpstr>
      <vt:lpstr>Planning, keeping safe, and being prepared: Now and in the future.   </vt:lpstr>
      <vt:lpstr>Welcome</vt:lpstr>
      <vt:lpstr>             Virtual housekeeping</vt:lpstr>
      <vt:lpstr>Presenters</vt:lpstr>
      <vt:lpstr>What you told us</vt:lpstr>
      <vt:lpstr>PowerPoint Presentation</vt:lpstr>
      <vt:lpstr>PowerPoint Presentation</vt:lpstr>
      <vt:lpstr>What is workforce planning? </vt:lpstr>
      <vt:lpstr>Think about </vt:lpstr>
      <vt:lpstr>Think about</vt:lpstr>
      <vt:lpstr>Think about</vt:lpstr>
      <vt:lpstr>Think about</vt:lpstr>
      <vt:lpstr>Think about</vt:lpstr>
      <vt:lpstr>Think about   Who’s involved in your workforce plan? </vt:lpstr>
      <vt:lpstr> </vt:lpstr>
      <vt:lpstr>Examples</vt:lpstr>
      <vt:lpstr>Planning support</vt:lpstr>
      <vt:lpstr>PowerPoint Presentation</vt:lpstr>
      <vt:lpstr>Health and safety responsibilities </vt:lpstr>
      <vt:lpstr>Why assess and manage risks? </vt:lpstr>
      <vt:lpstr>What is risk? </vt:lpstr>
      <vt:lpstr>Example of high level risk</vt:lpstr>
      <vt:lpstr>Example of reducing risk level</vt:lpstr>
      <vt:lpstr>Hazards and likelihood of harm </vt:lpstr>
      <vt:lpstr>Hazards in everyday situations</vt:lpstr>
      <vt:lpstr>Hazards in everyday situations</vt:lpstr>
      <vt:lpstr>Risk assessment &amp; management </vt:lpstr>
      <vt:lpstr>Pro-active Risk Assessment </vt:lpstr>
      <vt:lpstr>Risk assessment &amp; management </vt:lpstr>
      <vt:lpstr>On the spot risk assessment</vt:lpstr>
      <vt:lpstr>Risk assessment  </vt:lpstr>
      <vt:lpstr>Risk assessment &amp; Management resources</vt:lpstr>
      <vt:lpstr>To sum up</vt:lpstr>
      <vt:lpstr>PowerPoint Presentation</vt:lpstr>
      <vt:lpstr>Contingency planning:  solutions to problems </vt:lpstr>
      <vt:lpstr>Why do we need a plan of solutions for problems?</vt:lpstr>
      <vt:lpstr>Recording your plan</vt:lpstr>
      <vt:lpstr>Sharing your plan of solutions for problems </vt:lpstr>
      <vt:lpstr>Poll: Quick question</vt:lpstr>
      <vt:lpstr>The essential things I need to have support with each day.</vt:lpstr>
      <vt:lpstr>Medication</vt:lpstr>
      <vt:lpstr>Supplies or consumables</vt:lpstr>
      <vt:lpstr>Repairs</vt:lpstr>
      <vt:lpstr>Regular meetings</vt:lpstr>
      <vt:lpstr>Contact details, and who to contact in an emergency</vt:lpstr>
      <vt:lpstr>Be prepared</vt:lpstr>
      <vt:lpstr>Grab and go forms for hospital and health care </vt:lpstr>
      <vt:lpstr>Scenario: worried about your health?</vt:lpstr>
      <vt:lpstr>Scenario: if you are shielding</vt:lpstr>
      <vt:lpstr>Scenario: my PAs and/or unpaid carers are sick or self-isolating</vt:lpstr>
      <vt:lpstr>Stay informed</vt:lpstr>
      <vt:lpstr>Your questions answered</vt:lpstr>
      <vt:lpstr>Local support</vt:lpstr>
      <vt:lpstr>Information hub for individual employers and PAs</vt:lpstr>
      <vt:lpstr>Webinars</vt:lpstr>
      <vt:lpstr>Quarterly newsletter</vt:lpstr>
      <vt:lpstr>www.skillsforcare.org.uk/iepahub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Kiran Jandu</cp:lastModifiedBy>
  <cp:revision>270</cp:revision>
  <cp:lastPrinted>2021-03-23T09:47:28Z</cp:lastPrinted>
  <dcterms:created xsi:type="dcterms:W3CDTF">2019-11-26T09:38:15Z</dcterms:created>
  <dcterms:modified xsi:type="dcterms:W3CDTF">2021-04-29T13:55:13Z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0x010100FA298A85892E674FB1276068502D0146</vt:lpwstr>
  </property>
  <property fmtid="{D5CDD505-2E9C-101B-9397-08002B2CF9AE}" pid="3" name="_dlc_DocIdItemGuid">
    <vt:lpwstr>936e98e0-0d36-4ece-9fa6-2c2af0d394cd</vt:lpwstr>
  </property>
</Properties>
</file>