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3"/>
    <p:sldMasterId id="2147484173" r:id="rId4"/>
    <p:sldMasterId id="2147484184" r:id="rId5"/>
    <p:sldMasterId id="2147484189" r:id="rId6"/>
    <p:sldMasterId id="2147484194" r:id="rId7"/>
  </p:sldMasterIdLst>
  <p:notesMasterIdLst>
    <p:notesMasterId r:id="rId22"/>
  </p:notesMasterIdLst>
  <p:handoutMasterIdLst>
    <p:handoutMasterId r:id="rId23"/>
  </p:handoutMasterIdLst>
  <p:sldIdLst>
    <p:sldId id="345" r:id="rId8"/>
    <p:sldId id="480" r:id="rId9"/>
    <p:sldId id="479" r:id="rId10"/>
    <p:sldId id="355" r:id="rId11"/>
    <p:sldId id="351" r:id="rId12"/>
    <p:sldId id="481" r:id="rId13"/>
    <p:sldId id="350" r:id="rId14"/>
    <p:sldId id="349" r:id="rId15"/>
    <p:sldId id="352" r:id="rId16"/>
    <p:sldId id="477" r:id="rId17"/>
    <p:sldId id="353" r:id="rId18"/>
    <p:sldId id="354" r:id="rId19"/>
    <p:sldId id="482" r:id="rId20"/>
    <p:sldId id="478" r:id="rId2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 Hayden" initials="CH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1AFBD"/>
    <a:srgbClr val="386C78"/>
    <a:srgbClr val="A40000"/>
    <a:srgbClr val="4A90A0"/>
    <a:srgbClr val="ACD0D8"/>
    <a:srgbClr val="C1DCE2"/>
    <a:srgbClr val="9EC8D2"/>
    <a:srgbClr val="A9C1DF"/>
    <a:srgbClr val="F0EFC6"/>
    <a:srgbClr val="5AA1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902" autoAdjust="0"/>
    <p:restoredTop sz="95280" autoAdjust="0"/>
  </p:normalViewPr>
  <p:slideViewPr>
    <p:cSldViewPr snapToGrid="0" snapToObjects="1">
      <p:cViewPr varScale="1">
        <p:scale>
          <a:sx n="93" d="100"/>
          <a:sy n="93" d="100"/>
        </p:scale>
        <p:origin x="1088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5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" Target="slides/slide4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E4BBAF-04FE-47D4-9998-D630A3F8CA8A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4FC4985-EFCD-4306-8108-A96BA16E82AB}">
      <dgm:prSet/>
      <dgm:spPr/>
      <dgm:t>
        <a:bodyPr/>
        <a:lstStyle/>
        <a:p>
          <a:pPr>
            <a:defRPr b="1"/>
          </a:pPr>
          <a:r>
            <a:rPr lang="en-US"/>
            <a:t>Memorable</a:t>
          </a:r>
        </a:p>
      </dgm:t>
    </dgm:pt>
    <dgm:pt modelId="{120C47CD-D43C-4F08-89DD-EC5DFC3B1104}" type="parTrans" cxnId="{F91381DE-F2E8-43C5-8450-562B203489DE}">
      <dgm:prSet/>
      <dgm:spPr/>
      <dgm:t>
        <a:bodyPr/>
        <a:lstStyle/>
        <a:p>
          <a:endParaRPr lang="en-US"/>
        </a:p>
      </dgm:t>
    </dgm:pt>
    <dgm:pt modelId="{F5E5EA2F-457E-4C7E-8F70-FAB61953ACC9}" type="sibTrans" cxnId="{F91381DE-F2E8-43C5-8450-562B203489DE}">
      <dgm:prSet/>
      <dgm:spPr/>
      <dgm:t>
        <a:bodyPr/>
        <a:lstStyle/>
        <a:p>
          <a:endParaRPr lang="en-US"/>
        </a:p>
      </dgm:t>
    </dgm:pt>
    <dgm:pt modelId="{17B06288-FF94-4790-BBCF-46682149721F}">
      <dgm:prSet/>
      <dgm:spPr/>
      <dgm:t>
        <a:bodyPr/>
        <a:lstStyle/>
        <a:p>
          <a:r>
            <a:rPr lang="en-US"/>
            <a:t>Even though story plots might be more complex than a set of numbers, the fact that they engage both sides of the brain makes them more memorable</a:t>
          </a:r>
        </a:p>
      </dgm:t>
    </dgm:pt>
    <dgm:pt modelId="{3F5A0CD3-A87D-499E-AA6D-2BA8C432F266}" type="parTrans" cxnId="{FE063596-B357-4843-AA88-1A2C9471C6D9}">
      <dgm:prSet/>
      <dgm:spPr/>
      <dgm:t>
        <a:bodyPr/>
        <a:lstStyle/>
        <a:p>
          <a:endParaRPr lang="en-US"/>
        </a:p>
      </dgm:t>
    </dgm:pt>
    <dgm:pt modelId="{B43AAE10-5F39-456E-842D-78509F18C47C}" type="sibTrans" cxnId="{FE063596-B357-4843-AA88-1A2C9471C6D9}">
      <dgm:prSet/>
      <dgm:spPr/>
      <dgm:t>
        <a:bodyPr/>
        <a:lstStyle/>
        <a:p>
          <a:endParaRPr lang="en-US"/>
        </a:p>
      </dgm:t>
    </dgm:pt>
    <dgm:pt modelId="{4925C8BC-B5D0-4612-83ED-758BBF3D5B08}">
      <dgm:prSet/>
      <dgm:spPr/>
      <dgm:t>
        <a:bodyPr/>
        <a:lstStyle/>
        <a:p>
          <a:pPr>
            <a:defRPr b="1"/>
          </a:pPr>
          <a:r>
            <a:rPr lang="en-US"/>
            <a:t>Believable</a:t>
          </a:r>
        </a:p>
      </dgm:t>
    </dgm:pt>
    <dgm:pt modelId="{2909C760-A1ED-4DA7-8DC3-371DB38C157B}" type="parTrans" cxnId="{48E1E6E3-91A1-43D5-9012-451902905DFD}">
      <dgm:prSet/>
      <dgm:spPr/>
      <dgm:t>
        <a:bodyPr/>
        <a:lstStyle/>
        <a:p>
          <a:endParaRPr lang="en-US"/>
        </a:p>
      </dgm:t>
    </dgm:pt>
    <dgm:pt modelId="{97EFEB70-D393-431A-A929-CC980D30A99D}" type="sibTrans" cxnId="{48E1E6E3-91A1-43D5-9012-451902905DFD}">
      <dgm:prSet/>
      <dgm:spPr/>
      <dgm:t>
        <a:bodyPr/>
        <a:lstStyle/>
        <a:p>
          <a:endParaRPr lang="en-US"/>
        </a:p>
      </dgm:t>
    </dgm:pt>
    <dgm:pt modelId="{F0EDECFD-7850-43DF-BF85-C6F9A3DCE799}">
      <dgm:prSet/>
      <dgm:spPr/>
      <dgm:t>
        <a:bodyPr/>
        <a:lstStyle/>
        <a:p>
          <a:r>
            <a:rPr lang="en-US"/>
            <a:t>Stories are more believable than statistics</a:t>
          </a:r>
        </a:p>
      </dgm:t>
    </dgm:pt>
    <dgm:pt modelId="{FA21A82C-045A-4AC6-8514-D60F16FDAF77}" type="parTrans" cxnId="{102A7BEB-DEF7-4591-9198-545335563FD5}">
      <dgm:prSet/>
      <dgm:spPr/>
      <dgm:t>
        <a:bodyPr/>
        <a:lstStyle/>
        <a:p>
          <a:endParaRPr lang="en-US"/>
        </a:p>
      </dgm:t>
    </dgm:pt>
    <dgm:pt modelId="{700B784A-CCC8-48A1-91CA-C7684BCBFFDC}" type="sibTrans" cxnId="{102A7BEB-DEF7-4591-9198-545335563FD5}">
      <dgm:prSet/>
      <dgm:spPr/>
      <dgm:t>
        <a:bodyPr/>
        <a:lstStyle/>
        <a:p>
          <a:endParaRPr lang="en-US"/>
        </a:p>
      </dgm:t>
    </dgm:pt>
    <dgm:pt modelId="{A2D513BE-D7E2-4100-9CFE-443A32A99191}">
      <dgm:prSet/>
      <dgm:spPr/>
      <dgm:t>
        <a:bodyPr/>
        <a:lstStyle/>
        <a:p>
          <a:pPr>
            <a:defRPr b="1"/>
          </a:pPr>
          <a:r>
            <a:rPr lang="en-US"/>
            <a:t>Inspiring</a:t>
          </a:r>
        </a:p>
      </dgm:t>
    </dgm:pt>
    <dgm:pt modelId="{46B624D5-2849-4139-99E6-B14ABDC54FC0}" type="parTrans" cxnId="{3B3C7487-D3EA-4F95-B524-CA0F335C659F}">
      <dgm:prSet/>
      <dgm:spPr/>
      <dgm:t>
        <a:bodyPr/>
        <a:lstStyle/>
        <a:p>
          <a:endParaRPr lang="en-US"/>
        </a:p>
      </dgm:t>
    </dgm:pt>
    <dgm:pt modelId="{5B86A33C-AC0B-44E2-AD1A-0268590CCBF3}" type="sibTrans" cxnId="{3B3C7487-D3EA-4F95-B524-CA0F335C659F}">
      <dgm:prSet/>
      <dgm:spPr/>
      <dgm:t>
        <a:bodyPr/>
        <a:lstStyle/>
        <a:p>
          <a:endParaRPr lang="en-US"/>
        </a:p>
      </dgm:t>
    </dgm:pt>
    <dgm:pt modelId="{9F352F4B-DE3B-4E0A-80D4-6D6DCEA5AA86}">
      <dgm:prSet/>
      <dgm:spPr/>
      <dgm:t>
        <a:bodyPr/>
        <a:lstStyle/>
        <a:p>
          <a:r>
            <a:rPr lang="en-US"/>
            <a:t>Telling and listening to stories can help to align individual and company values and goals</a:t>
          </a:r>
        </a:p>
      </dgm:t>
    </dgm:pt>
    <dgm:pt modelId="{E5C329BF-26B4-4931-8B65-799F0C990B01}" type="parTrans" cxnId="{E026E3AA-C924-4324-92AB-624740AD64A0}">
      <dgm:prSet/>
      <dgm:spPr/>
      <dgm:t>
        <a:bodyPr/>
        <a:lstStyle/>
        <a:p>
          <a:endParaRPr lang="en-US"/>
        </a:p>
      </dgm:t>
    </dgm:pt>
    <dgm:pt modelId="{1B15186D-A1E5-4776-81B6-D604A85AE94A}" type="sibTrans" cxnId="{E026E3AA-C924-4324-92AB-624740AD64A0}">
      <dgm:prSet/>
      <dgm:spPr/>
      <dgm:t>
        <a:bodyPr/>
        <a:lstStyle/>
        <a:p>
          <a:endParaRPr lang="en-US"/>
        </a:p>
      </dgm:t>
    </dgm:pt>
    <dgm:pt modelId="{E58E3060-3423-4A11-973A-D6B582E957CD}">
      <dgm:prSet/>
      <dgm:spPr/>
      <dgm:t>
        <a:bodyPr/>
        <a:lstStyle/>
        <a:p>
          <a:r>
            <a:rPr lang="en-US" i="1"/>
            <a:t>Clark &amp; Bartholome. Team-building-bonanza.com</a:t>
          </a:r>
          <a:endParaRPr lang="en-US"/>
        </a:p>
      </dgm:t>
    </dgm:pt>
    <dgm:pt modelId="{AC704A2D-F770-42D9-8EC1-553DFAC7AB78}" type="parTrans" cxnId="{6A5DB5DC-4B58-4664-9B5E-2E534A38EB57}">
      <dgm:prSet/>
      <dgm:spPr/>
      <dgm:t>
        <a:bodyPr/>
        <a:lstStyle/>
        <a:p>
          <a:endParaRPr lang="en-US"/>
        </a:p>
      </dgm:t>
    </dgm:pt>
    <dgm:pt modelId="{328605C8-50E0-4B18-98AF-F1A99A86B9B4}" type="sibTrans" cxnId="{6A5DB5DC-4B58-4664-9B5E-2E534A38EB57}">
      <dgm:prSet/>
      <dgm:spPr/>
      <dgm:t>
        <a:bodyPr/>
        <a:lstStyle/>
        <a:p>
          <a:endParaRPr lang="en-US"/>
        </a:p>
      </dgm:t>
    </dgm:pt>
    <dgm:pt modelId="{9784FA11-EFD0-4A2D-935C-A7A657AC58F7}" type="pres">
      <dgm:prSet presAssocID="{D8E4BBAF-04FE-47D4-9998-D630A3F8CA8A}" presName="root" presStyleCnt="0">
        <dgm:presLayoutVars>
          <dgm:dir/>
          <dgm:resizeHandles val="exact"/>
        </dgm:presLayoutVars>
      </dgm:prSet>
      <dgm:spPr/>
    </dgm:pt>
    <dgm:pt modelId="{A2392277-16BF-40C5-8B10-9EC6332F01A8}" type="pres">
      <dgm:prSet presAssocID="{14FC4985-EFCD-4306-8108-A96BA16E82AB}" presName="compNode" presStyleCnt="0"/>
      <dgm:spPr/>
    </dgm:pt>
    <dgm:pt modelId="{091A7204-4AED-43AF-A7D5-0033D4C3F0E9}" type="pres">
      <dgm:prSet presAssocID="{14FC4985-EFCD-4306-8108-A96BA16E82A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with Idea"/>
        </a:ext>
      </dgm:extLst>
    </dgm:pt>
    <dgm:pt modelId="{D3032556-FF54-4E14-89DB-8291530C49F6}" type="pres">
      <dgm:prSet presAssocID="{14FC4985-EFCD-4306-8108-A96BA16E82AB}" presName="iconSpace" presStyleCnt="0"/>
      <dgm:spPr/>
    </dgm:pt>
    <dgm:pt modelId="{CD5802C0-F88C-46FA-8EE6-90740BC0947F}" type="pres">
      <dgm:prSet presAssocID="{14FC4985-EFCD-4306-8108-A96BA16E82AB}" presName="parTx" presStyleLbl="revTx" presStyleIdx="0" presStyleCnt="6">
        <dgm:presLayoutVars>
          <dgm:chMax val="0"/>
          <dgm:chPref val="0"/>
        </dgm:presLayoutVars>
      </dgm:prSet>
      <dgm:spPr/>
    </dgm:pt>
    <dgm:pt modelId="{A632110C-15B0-4CA4-838C-C8FD09F7B623}" type="pres">
      <dgm:prSet presAssocID="{14FC4985-EFCD-4306-8108-A96BA16E82AB}" presName="txSpace" presStyleCnt="0"/>
      <dgm:spPr/>
    </dgm:pt>
    <dgm:pt modelId="{BE66E376-1771-45C5-BA63-BC521F4C5023}" type="pres">
      <dgm:prSet presAssocID="{14FC4985-EFCD-4306-8108-A96BA16E82AB}" presName="desTx" presStyleLbl="revTx" presStyleIdx="1" presStyleCnt="6">
        <dgm:presLayoutVars/>
      </dgm:prSet>
      <dgm:spPr/>
    </dgm:pt>
    <dgm:pt modelId="{AAD1B0E6-E05A-4FA2-8962-93AE553A6933}" type="pres">
      <dgm:prSet presAssocID="{F5E5EA2F-457E-4C7E-8F70-FAB61953ACC9}" presName="sibTrans" presStyleCnt="0"/>
      <dgm:spPr/>
    </dgm:pt>
    <dgm:pt modelId="{BDADD15F-DEE8-4D73-9251-6868A963F693}" type="pres">
      <dgm:prSet presAssocID="{4925C8BC-B5D0-4612-83ED-758BBF3D5B08}" presName="compNode" presStyleCnt="0"/>
      <dgm:spPr/>
    </dgm:pt>
    <dgm:pt modelId="{FE5586E7-70C2-49CF-AF40-1A2DF2E1E007}" type="pres">
      <dgm:prSet presAssocID="{4925C8BC-B5D0-4612-83ED-758BBF3D5B0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sh"/>
        </a:ext>
      </dgm:extLst>
    </dgm:pt>
    <dgm:pt modelId="{B26DE731-DDB4-4C79-9965-94F72836F481}" type="pres">
      <dgm:prSet presAssocID="{4925C8BC-B5D0-4612-83ED-758BBF3D5B08}" presName="iconSpace" presStyleCnt="0"/>
      <dgm:spPr/>
    </dgm:pt>
    <dgm:pt modelId="{1991086F-373A-4A5C-8ECB-5D034714BDFC}" type="pres">
      <dgm:prSet presAssocID="{4925C8BC-B5D0-4612-83ED-758BBF3D5B08}" presName="parTx" presStyleLbl="revTx" presStyleIdx="2" presStyleCnt="6">
        <dgm:presLayoutVars>
          <dgm:chMax val="0"/>
          <dgm:chPref val="0"/>
        </dgm:presLayoutVars>
      </dgm:prSet>
      <dgm:spPr/>
    </dgm:pt>
    <dgm:pt modelId="{3B6C3E62-F630-493B-A87E-6454B4F01097}" type="pres">
      <dgm:prSet presAssocID="{4925C8BC-B5D0-4612-83ED-758BBF3D5B08}" presName="txSpace" presStyleCnt="0"/>
      <dgm:spPr/>
    </dgm:pt>
    <dgm:pt modelId="{91DF3B9B-54BF-4F63-BBEF-0EDDB82E81EA}" type="pres">
      <dgm:prSet presAssocID="{4925C8BC-B5D0-4612-83ED-758BBF3D5B08}" presName="desTx" presStyleLbl="revTx" presStyleIdx="3" presStyleCnt="6">
        <dgm:presLayoutVars/>
      </dgm:prSet>
      <dgm:spPr/>
    </dgm:pt>
    <dgm:pt modelId="{39B2487D-43A3-4D19-93E4-BC0323B60011}" type="pres">
      <dgm:prSet presAssocID="{97EFEB70-D393-431A-A929-CC980D30A99D}" presName="sibTrans" presStyleCnt="0"/>
      <dgm:spPr/>
    </dgm:pt>
    <dgm:pt modelId="{40C9FDDF-2DF8-49B8-909D-166AD2F979D6}" type="pres">
      <dgm:prSet presAssocID="{A2D513BE-D7E2-4100-9CFE-443A32A99191}" presName="compNode" presStyleCnt="0"/>
      <dgm:spPr/>
    </dgm:pt>
    <dgm:pt modelId="{762587B8-9083-4856-8D0F-D9867E529939}" type="pres">
      <dgm:prSet presAssocID="{A2D513BE-D7E2-4100-9CFE-443A32A9919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B53B9939-1FCC-4051-B996-E8F1F85DA438}" type="pres">
      <dgm:prSet presAssocID="{A2D513BE-D7E2-4100-9CFE-443A32A99191}" presName="iconSpace" presStyleCnt="0"/>
      <dgm:spPr/>
    </dgm:pt>
    <dgm:pt modelId="{EDDAB08E-CB57-4BA4-8636-6376A27AD0BE}" type="pres">
      <dgm:prSet presAssocID="{A2D513BE-D7E2-4100-9CFE-443A32A99191}" presName="parTx" presStyleLbl="revTx" presStyleIdx="4" presStyleCnt="6">
        <dgm:presLayoutVars>
          <dgm:chMax val="0"/>
          <dgm:chPref val="0"/>
        </dgm:presLayoutVars>
      </dgm:prSet>
      <dgm:spPr/>
    </dgm:pt>
    <dgm:pt modelId="{0C433469-4622-490A-A5A2-ABC2FBB73506}" type="pres">
      <dgm:prSet presAssocID="{A2D513BE-D7E2-4100-9CFE-443A32A99191}" presName="txSpace" presStyleCnt="0"/>
      <dgm:spPr/>
    </dgm:pt>
    <dgm:pt modelId="{553778F8-E47D-4013-A122-8894703D209C}" type="pres">
      <dgm:prSet presAssocID="{A2D513BE-D7E2-4100-9CFE-443A32A99191}" presName="desTx" presStyleLbl="revTx" presStyleIdx="5" presStyleCnt="6">
        <dgm:presLayoutVars/>
      </dgm:prSet>
      <dgm:spPr/>
    </dgm:pt>
  </dgm:ptLst>
  <dgm:cxnLst>
    <dgm:cxn modelId="{DDE76801-9DED-4AE3-8CE9-044CBDC3412A}" type="presOf" srcId="{A2D513BE-D7E2-4100-9CFE-443A32A99191}" destId="{EDDAB08E-CB57-4BA4-8636-6376A27AD0BE}" srcOrd="0" destOrd="0" presId="urn:microsoft.com/office/officeart/2018/2/layout/IconLabelDescriptionList"/>
    <dgm:cxn modelId="{56F0AC66-6AB7-4B80-86A5-A5E54B5E621A}" type="presOf" srcId="{D8E4BBAF-04FE-47D4-9998-D630A3F8CA8A}" destId="{9784FA11-EFD0-4A2D-935C-A7A657AC58F7}" srcOrd="0" destOrd="0" presId="urn:microsoft.com/office/officeart/2018/2/layout/IconLabelDescriptionList"/>
    <dgm:cxn modelId="{ABD6DF69-DA63-4453-84FC-DC0B08725003}" type="presOf" srcId="{4925C8BC-B5D0-4612-83ED-758BBF3D5B08}" destId="{1991086F-373A-4A5C-8ECB-5D034714BDFC}" srcOrd="0" destOrd="0" presId="urn:microsoft.com/office/officeart/2018/2/layout/IconLabelDescriptionList"/>
    <dgm:cxn modelId="{997FED70-9D5B-41AA-AA98-A24D056CF20D}" type="presOf" srcId="{17B06288-FF94-4790-BBCF-46682149721F}" destId="{BE66E376-1771-45C5-BA63-BC521F4C5023}" srcOrd="0" destOrd="0" presId="urn:microsoft.com/office/officeart/2018/2/layout/IconLabelDescriptionList"/>
    <dgm:cxn modelId="{3B3C7487-D3EA-4F95-B524-CA0F335C659F}" srcId="{D8E4BBAF-04FE-47D4-9998-D630A3F8CA8A}" destId="{A2D513BE-D7E2-4100-9CFE-443A32A99191}" srcOrd="2" destOrd="0" parTransId="{46B624D5-2849-4139-99E6-B14ABDC54FC0}" sibTransId="{5B86A33C-AC0B-44E2-AD1A-0268590CCBF3}"/>
    <dgm:cxn modelId="{FE063596-B357-4843-AA88-1A2C9471C6D9}" srcId="{14FC4985-EFCD-4306-8108-A96BA16E82AB}" destId="{17B06288-FF94-4790-BBCF-46682149721F}" srcOrd="0" destOrd="0" parTransId="{3F5A0CD3-A87D-499E-AA6D-2BA8C432F266}" sibTransId="{B43AAE10-5F39-456E-842D-78509F18C47C}"/>
    <dgm:cxn modelId="{0B9D87A0-8686-4BD9-AA8A-40171316566C}" type="presOf" srcId="{9F352F4B-DE3B-4E0A-80D4-6D6DCEA5AA86}" destId="{553778F8-E47D-4013-A122-8894703D209C}" srcOrd="0" destOrd="0" presId="urn:microsoft.com/office/officeart/2018/2/layout/IconLabelDescriptionList"/>
    <dgm:cxn modelId="{C83779A5-B4B6-452C-B39C-226827075AF4}" type="presOf" srcId="{F0EDECFD-7850-43DF-BF85-C6F9A3DCE799}" destId="{91DF3B9B-54BF-4F63-BBEF-0EDDB82E81EA}" srcOrd="0" destOrd="0" presId="urn:microsoft.com/office/officeart/2018/2/layout/IconLabelDescriptionList"/>
    <dgm:cxn modelId="{E026E3AA-C924-4324-92AB-624740AD64A0}" srcId="{A2D513BE-D7E2-4100-9CFE-443A32A99191}" destId="{9F352F4B-DE3B-4E0A-80D4-6D6DCEA5AA86}" srcOrd="0" destOrd="0" parTransId="{E5C329BF-26B4-4931-8B65-799F0C990B01}" sibTransId="{1B15186D-A1E5-4776-81B6-D604A85AE94A}"/>
    <dgm:cxn modelId="{4E1570DA-AE1F-4D9B-B14A-DA3E0FF14628}" type="presOf" srcId="{14FC4985-EFCD-4306-8108-A96BA16E82AB}" destId="{CD5802C0-F88C-46FA-8EE6-90740BC0947F}" srcOrd="0" destOrd="0" presId="urn:microsoft.com/office/officeart/2018/2/layout/IconLabelDescriptionList"/>
    <dgm:cxn modelId="{6A5DB5DC-4B58-4664-9B5E-2E534A38EB57}" srcId="{A2D513BE-D7E2-4100-9CFE-443A32A99191}" destId="{E58E3060-3423-4A11-973A-D6B582E957CD}" srcOrd="1" destOrd="0" parTransId="{AC704A2D-F770-42D9-8EC1-553DFAC7AB78}" sibTransId="{328605C8-50E0-4B18-98AF-F1A99A86B9B4}"/>
    <dgm:cxn modelId="{F91381DE-F2E8-43C5-8450-562B203489DE}" srcId="{D8E4BBAF-04FE-47D4-9998-D630A3F8CA8A}" destId="{14FC4985-EFCD-4306-8108-A96BA16E82AB}" srcOrd="0" destOrd="0" parTransId="{120C47CD-D43C-4F08-89DD-EC5DFC3B1104}" sibTransId="{F5E5EA2F-457E-4C7E-8F70-FAB61953ACC9}"/>
    <dgm:cxn modelId="{48E1E6E3-91A1-43D5-9012-451902905DFD}" srcId="{D8E4BBAF-04FE-47D4-9998-D630A3F8CA8A}" destId="{4925C8BC-B5D0-4612-83ED-758BBF3D5B08}" srcOrd="1" destOrd="0" parTransId="{2909C760-A1ED-4DA7-8DC3-371DB38C157B}" sibTransId="{97EFEB70-D393-431A-A929-CC980D30A99D}"/>
    <dgm:cxn modelId="{102A7BEB-DEF7-4591-9198-545335563FD5}" srcId="{4925C8BC-B5D0-4612-83ED-758BBF3D5B08}" destId="{F0EDECFD-7850-43DF-BF85-C6F9A3DCE799}" srcOrd="0" destOrd="0" parTransId="{FA21A82C-045A-4AC6-8514-D60F16FDAF77}" sibTransId="{700B784A-CCC8-48A1-91CA-C7684BCBFFDC}"/>
    <dgm:cxn modelId="{E086C5FF-8C26-4DD9-9F83-A77A89673874}" type="presOf" srcId="{E58E3060-3423-4A11-973A-D6B582E957CD}" destId="{553778F8-E47D-4013-A122-8894703D209C}" srcOrd="0" destOrd="1" presId="urn:microsoft.com/office/officeart/2018/2/layout/IconLabelDescriptionList"/>
    <dgm:cxn modelId="{01A67F48-EA01-4B6E-A19E-3A78A23D669E}" type="presParOf" srcId="{9784FA11-EFD0-4A2D-935C-A7A657AC58F7}" destId="{A2392277-16BF-40C5-8B10-9EC6332F01A8}" srcOrd="0" destOrd="0" presId="urn:microsoft.com/office/officeart/2018/2/layout/IconLabelDescriptionList"/>
    <dgm:cxn modelId="{A8AF6BED-55A7-4E56-B0AD-26E25313907F}" type="presParOf" srcId="{A2392277-16BF-40C5-8B10-9EC6332F01A8}" destId="{091A7204-4AED-43AF-A7D5-0033D4C3F0E9}" srcOrd="0" destOrd="0" presId="urn:microsoft.com/office/officeart/2018/2/layout/IconLabelDescriptionList"/>
    <dgm:cxn modelId="{331EF7ED-216B-473A-9A2D-18D39D36AE42}" type="presParOf" srcId="{A2392277-16BF-40C5-8B10-9EC6332F01A8}" destId="{D3032556-FF54-4E14-89DB-8291530C49F6}" srcOrd="1" destOrd="0" presId="urn:microsoft.com/office/officeart/2018/2/layout/IconLabelDescriptionList"/>
    <dgm:cxn modelId="{028394D2-0CF8-4181-A283-5569AAD8144B}" type="presParOf" srcId="{A2392277-16BF-40C5-8B10-9EC6332F01A8}" destId="{CD5802C0-F88C-46FA-8EE6-90740BC0947F}" srcOrd="2" destOrd="0" presId="urn:microsoft.com/office/officeart/2018/2/layout/IconLabelDescriptionList"/>
    <dgm:cxn modelId="{FB67DD0A-40C9-4685-923D-C94C8E329ADE}" type="presParOf" srcId="{A2392277-16BF-40C5-8B10-9EC6332F01A8}" destId="{A632110C-15B0-4CA4-838C-C8FD09F7B623}" srcOrd="3" destOrd="0" presId="urn:microsoft.com/office/officeart/2018/2/layout/IconLabelDescriptionList"/>
    <dgm:cxn modelId="{A1F15AAF-DA33-4B62-A933-BA9E63D7C473}" type="presParOf" srcId="{A2392277-16BF-40C5-8B10-9EC6332F01A8}" destId="{BE66E376-1771-45C5-BA63-BC521F4C5023}" srcOrd="4" destOrd="0" presId="urn:microsoft.com/office/officeart/2018/2/layout/IconLabelDescriptionList"/>
    <dgm:cxn modelId="{2A740A95-FB5D-4A3E-A2D5-BDA5479D7E25}" type="presParOf" srcId="{9784FA11-EFD0-4A2D-935C-A7A657AC58F7}" destId="{AAD1B0E6-E05A-4FA2-8962-93AE553A6933}" srcOrd="1" destOrd="0" presId="urn:microsoft.com/office/officeart/2018/2/layout/IconLabelDescriptionList"/>
    <dgm:cxn modelId="{9CA4B1D0-66BC-44E6-AAC0-BCAF888C2D1F}" type="presParOf" srcId="{9784FA11-EFD0-4A2D-935C-A7A657AC58F7}" destId="{BDADD15F-DEE8-4D73-9251-6868A963F693}" srcOrd="2" destOrd="0" presId="urn:microsoft.com/office/officeart/2018/2/layout/IconLabelDescriptionList"/>
    <dgm:cxn modelId="{D6634666-DC37-482E-96CB-436D5DF426A3}" type="presParOf" srcId="{BDADD15F-DEE8-4D73-9251-6868A963F693}" destId="{FE5586E7-70C2-49CF-AF40-1A2DF2E1E007}" srcOrd="0" destOrd="0" presId="urn:microsoft.com/office/officeart/2018/2/layout/IconLabelDescriptionList"/>
    <dgm:cxn modelId="{42903E83-D294-44AE-9366-5AC1641455F8}" type="presParOf" srcId="{BDADD15F-DEE8-4D73-9251-6868A963F693}" destId="{B26DE731-DDB4-4C79-9965-94F72836F481}" srcOrd="1" destOrd="0" presId="urn:microsoft.com/office/officeart/2018/2/layout/IconLabelDescriptionList"/>
    <dgm:cxn modelId="{EC2190B0-A983-4D6B-BABA-3C63F522EA0F}" type="presParOf" srcId="{BDADD15F-DEE8-4D73-9251-6868A963F693}" destId="{1991086F-373A-4A5C-8ECB-5D034714BDFC}" srcOrd="2" destOrd="0" presId="urn:microsoft.com/office/officeart/2018/2/layout/IconLabelDescriptionList"/>
    <dgm:cxn modelId="{B9FB0535-64D4-4E61-B09F-D69E4AA550C5}" type="presParOf" srcId="{BDADD15F-DEE8-4D73-9251-6868A963F693}" destId="{3B6C3E62-F630-493B-A87E-6454B4F01097}" srcOrd="3" destOrd="0" presId="urn:microsoft.com/office/officeart/2018/2/layout/IconLabelDescriptionList"/>
    <dgm:cxn modelId="{91601BFD-768E-47E2-82EA-65A88BCF9416}" type="presParOf" srcId="{BDADD15F-DEE8-4D73-9251-6868A963F693}" destId="{91DF3B9B-54BF-4F63-BBEF-0EDDB82E81EA}" srcOrd="4" destOrd="0" presId="urn:microsoft.com/office/officeart/2018/2/layout/IconLabelDescriptionList"/>
    <dgm:cxn modelId="{E15E82CE-FA48-40A3-A3EA-F5EA112DD1F6}" type="presParOf" srcId="{9784FA11-EFD0-4A2D-935C-A7A657AC58F7}" destId="{39B2487D-43A3-4D19-93E4-BC0323B60011}" srcOrd="3" destOrd="0" presId="urn:microsoft.com/office/officeart/2018/2/layout/IconLabelDescriptionList"/>
    <dgm:cxn modelId="{5233D92D-1E77-4AC7-B6B4-221725F5E61D}" type="presParOf" srcId="{9784FA11-EFD0-4A2D-935C-A7A657AC58F7}" destId="{40C9FDDF-2DF8-49B8-909D-166AD2F979D6}" srcOrd="4" destOrd="0" presId="urn:microsoft.com/office/officeart/2018/2/layout/IconLabelDescriptionList"/>
    <dgm:cxn modelId="{727A0D9F-FC9B-4017-9133-BFB03F332B73}" type="presParOf" srcId="{40C9FDDF-2DF8-49B8-909D-166AD2F979D6}" destId="{762587B8-9083-4856-8D0F-D9867E529939}" srcOrd="0" destOrd="0" presId="urn:microsoft.com/office/officeart/2018/2/layout/IconLabelDescriptionList"/>
    <dgm:cxn modelId="{3E6D1152-7B44-48BF-AD88-7A60CED74CD3}" type="presParOf" srcId="{40C9FDDF-2DF8-49B8-909D-166AD2F979D6}" destId="{B53B9939-1FCC-4051-B996-E8F1F85DA438}" srcOrd="1" destOrd="0" presId="urn:microsoft.com/office/officeart/2018/2/layout/IconLabelDescriptionList"/>
    <dgm:cxn modelId="{88CD107F-1BF4-49BB-9346-8DDBA821CBC8}" type="presParOf" srcId="{40C9FDDF-2DF8-49B8-909D-166AD2F979D6}" destId="{EDDAB08E-CB57-4BA4-8636-6376A27AD0BE}" srcOrd="2" destOrd="0" presId="urn:microsoft.com/office/officeart/2018/2/layout/IconLabelDescriptionList"/>
    <dgm:cxn modelId="{B74DD3D7-B5DC-42E8-BA40-FF3206F7A2A6}" type="presParOf" srcId="{40C9FDDF-2DF8-49B8-909D-166AD2F979D6}" destId="{0C433469-4622-490A-A5A2-ABC2FBB73506}" srcOrd="3" destOrd="0" presId="urn:microsoft.com/office/officeart/2018/2/layout/IconLabelDescriptionList"/>
    <dgm:cxn modelId="{A971D95C-7D11-4395-AB66-BB59B10BDFFD}" type="presParOf" srcId="{40C9FDDF-2DF8-49B8-909D-166AD2F979D6}" destId="{553778F8-E47D-4013-A122-8894703D209C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1A7204-4AED-43AF-A7D5-0033D4C3F0E9}">
      <dsp:nvSpPr>
        <dsp:cNvPr id="0" name=""/>
        <dsp:cNvSpPr/>
      </dsp:nvSpPr>
      <dsp:spPr>
        <a:xfrm>
          <a:off x="6486" y="632618"/>
          <a:ext cx="854929" cy="85492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5802C0-F88C-46FA-8EE6-90740BC0947F}">
      <dsp:nvSpPr>
        <dsp:cNvPr id="0" name=""/>
        <dsp:cNvSpPr/>
      </dsp:nvSpPr>
      <dsp:spPr>
        <a:xfrm>
          <a:off x="6486" y="1613433"/>
          <a:ext cx="2442656" cy="366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600" kern="1200"/>
            <a:t>Memorable</a:t>
          </a:r>
        </a:p>
      </dsp:txBody>
      <dsp:txXfrm>
        <a:off x="6486" y="1613433"/>
        <a:ext cx="2442656" cy="366398"/>
      </dsp:txXfrm>
    </dsp:sp>
    <dsp:sp modelId="{BE66E376-1771-45C5-BA63-BC521F4C5023}">
      <dsp:nvSpPr>
        <dsp:cNvPr id="0" name=""/>
        <dsp:cNvSpPr/>
      </dsp:nvSpPr>
      <dsp:spPr>
        <a:xfrm>
          <a:off x="6486" y="2038383"/>
          <a:ext cx="2442656" cy="1521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Even though story plots might be more complex than a set of numbers, the fact that they engage both sides of the brain makes them more memorable</a:t>
          </a:r>
        </a:p>
      </dsp:txBody>
      <dsp:txXfrm>
        <a:off x="6486" y="2038383"/>
        <a:ext cx="2442656" cy="1521802"/>
      </dsp:txXfrm>
    </dsp:sp>
    <dsp:sp modelId="{FE5586E7-70C2-49CF-AF40-1A2DF2E1E007}">
      <dsp:nvSpPr>
        <dsp:cNvPr id="0" name=""/>
        <dsp:cNvSpPr/>
      </dsp:nvSpPr>
      <dsp:spPr>
        <a:xfrm>
          <a:off x="2876607" y="632618"/>
          <a:ext cx="854929" cy="85492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91086F-373A-4A5C-8ECB-5D034714BDFC}">
      <dsp:nvSpPr>
        <dsp:cNvPr id="0" name=""/>
        <dsp:cNvSpPr/>
      </dsp:nvSpPr>
      <dsp:spPr>
        <a:xfrm>
          <a:off x="2876607" y="1613433"/>
          <a:ext cx="2442656" cy="366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600" kern="1200"/>
            <a:t>Believable</a:t>
          </a:r>
        </a:p>
      </dsp:txBody>
      <dsp:txXfrm>
        <a:off x="2876607" y="1613433"/>
        <a:ext cx="2442656" cy="366398"/>
      </dsp:txXfrm>
    </dsp:sp>
    <dsp:sp modelId="{91DF3B9B-54BF-4F63-BBEF-0EDDB82E81EA}">
      <dsp:nvSpPr>
        <dsp:cNvPr id="0" name=""/>
        <dsp:cNvSpPr/>
      </dsp:nvSpPr>
      <dsp:spPr>
        <a:xfrm>
          <a:off x="2876607" y="2038383"/>
          <a:ext cx="2442656" cy="1521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Stories are more believable than statistics</a:t>
          </a:r>
        </a:p>
      </dsp:txBody>
      <dsp:txXfrm>
        <a:off x="2876607" y="2038383"/>
        <a:ext cx="2442656" cy="1521802"/>
      </dsp:txXfrm>
    </dsp:sp>
    <dsp:sp modelId="{762587B8-9083-4856-8D0F-D9867E529939}">
      <dsp:nvSpPr>
        <dsp:cNvPr id="0" name=""/>
        <dsp:cNvSpPr/>
      </dsp:nvSpPr>
      <dsp:spPr>
        <a:xfrm>
          <a:off x="5746728" y="632618"/>
          <a:ext cx="854929" cy="85492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DAB08E-CB57-4BA4-8636-6376A27AD0BE}">
      <dsp:nvSpPr>
        <dsp:cNvPr id="0" name=""/>
        <dsp:cNvSpPr/>
      </dsp:nvSpPr>
      <dsp:spPr>
        <a:xfrm>
          <a:off x="5746728" y="1613433"/>
          <a:ext cx="2442656" cy="366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600" kern="1200"/>
            <a:t>Inspiring</a:t>
          </a:r>
        </a:p>
      </dsp:txBody>
      <dsp:txXfrm>
        <a:off x="5746728" y="1613433"/>
        <a:ext cx="2442656" cy="366398"/>
      </dsp:txXfrm>
    </dsp:sp>
    <dsp:sp modelId="{553778F8-E47D-4013-A122-8894703D209C}">
      <dsp:nvSpPr>
        <dsp:cNvPr id="0" name=""/>
        <dsp:cNvSpPr/>
      </dsp:nvSpPr>
      <dsp:spPr>
        <a:xfrm>
          <a:off x="5746728" y="2038383"/>
          <a:ext cx="2442656" cy="1521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Telling and listening to stories can help to align individual and company values and goals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i="1" kern="1200"/>
            <a:t>Clark &amp; Bartholome. Team-building-bonanza.com</a:t>
          </a:r>
          <a:endParaRPr lang="en-US" sz="1700" kern="1200"/>
        </a:p>
      </dsp:txBody>
      <dsp:txXfrm>
        <a:off x="5746728" y="2038383"/>
        <a:ext cx="2442656" cy="15218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7C8643-CFEB-4C04-8B97-DD1136F2758F}" type="datetime1">
              <a:rPr lang="en-GB" altLang="en-US"/>
              <a:pPr/>
              <a:t>08/07/2025</a:t>
            </a:fld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094E98D-06D2-4742-AFC2-2A5C9113BAB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19197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D284A89-02DE-4065-BF0E-9C11A67C019F}" type="datetimeFigureOut">
              <a:rPr lang="en-US" altLang="en-US"/>
              <a:pPr/>
              <a:t>7/8/25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9C09742-B9BD-437E-9661-E06519556D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37208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Gender. Sexuality. Slaves. In death benefits</a:t>
            </a:r>
          </a:p>
          <a:p>
            <a:r>
              <a:rPr lang="en-US" dirty="0"/>
              <a:t>Reaction of governments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C09742-B9BD-437E-9661-E06519556D1A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7665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learn from the experiences of others</a:t>
            </a:r>
          </a:p>
          <a:p>
            <a:r>
              <a:rPr lang="en-US" dirty="0" err="1"/>
              <a:t>Cinnection</a:t>
            </a:r>
            <a:r>
              <a:rPr lang="en-US" dirty="0"/>
              <a:t> – you tell stories when you first meet someone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C09742-B9BD-437E-9661-E06519556D1A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320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you really want someone else telling your story for you 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09742-B9BD-437E-9661-E06519556D1A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5101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Who in your organization/team is a great story teller? Do they have this as a part of their role?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C09742-B9BD-437E-9661-E06519556D1A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9522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time get people doing this.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C09742-B9BD-437E-9661-E06519556D1A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088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Pairs or trios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C09742-B9BD-437E-9661-E06519556D1A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4517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65683" y="3162718"/>
            <a:ext cx="5486400" cy="990600"/>
          </a:xfrm>
          <a:prstGeom prst="rect">
            <a:avLst/>
          </a:prstGeom>
        </p:spPr>
        <p:txBody>
          <a:bodyPr vert="horz"/>
          <a:lstStyle>
            <a:lvl1pPr algn="l">
              <a:buNone/>
              <a:defRPr sz="2400" b="1" i="0">
                <a:solidFill>
                  <a:schemeClr val="tx2"/>
                </a:solidFill>
                <a:latin typeface="Arial"/>
                <a:cs typeface="Arial"/>
              </a:defRPr>
            </a:lvl1pPr>
            <a:lvl2pPr>
              <a:buNone/>
              <a:defRPr sz="2400" b="1" i="0">
                <a:latin typeface="Arial"/>
                <a:cs typeface="Arial"/>
              </a:defRPr>
            </a:lvl2pPr>
            <a:lvl3pPr>
              <a:buNone/>
              <a:defRPr sz="2400" b="1" i="0">
                <a:latin typeface="Arial"/>
                <a:cs typeface="Arial"/>
              </a:defRPr>
            </a:lvl3pPr>
            <a:lvl4pPr>
              <a:buNone/>
              <a:defRPr sz="2400" b="1" i="0">
                <a:latin typeface="Arial"/>
                <a:cs typeface="Arial"/>
              </a:defRPr>
            </a:lvl4pPr>
            <a:lvl5pPr>
              <a:buNone/>
              <a:defRPr sz="2400" b="1" i="0"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65683" y="4839118"/>
            <a:ext cx="4953000" cy="381000"/>
          </a:xfrm>
          <a:prstGeom prst="rect">
            <a:avLst/>
          </a:prstGeom>
        </p:spPr>
        <p:txBody>
          <a:bodyPr vert="horz"/>
          <a:lstStyle>
            <a:lvl1pPr algn="l">
              <a:buNone/>
              <a:defRPr sz="1800" b="1" i="0">
                <a:solidFill>
                  <a:schemeClr val="accent2"/>
                </a:solidFill>
                <a:latin typeface="Arial"/>
                <a:cs typeface="Arial"/>
              </a:defRPr>
            </a:lvl1pPr>
            <a:lvl2pPr>
              <a:buNone/>
              <a:defRPr sz="1800" b="1" i="0">
                <a:latin typeface="Arial"/>
                <a:cs typeface="Arial"/>
              </a:defRPr>
            </a:lvl2pPr>
            <a:lvl3pPr>
              <a:buNone/>
              <a:defRPr sz="1800" b="1" i="0">
                <a:latin typeface="Arial"/>
                <a:cs typeface="Arial"/>
              </a:defRPr>
            </a:lvl3pPr>
            <a:lvl4pPr>
              <a:buNone/>
              <a:defRPr sz="1800" b="1" i="0">
                <a:latin typeface="Arial"/>
                <a:cs typeface="Arial"/>
              </a:defRPr>
            </a:lvl4pPr>
            <a:lvl5pPr>
              <a:buNone/>
              <a:defRPr sz="1800" b="1" i="0"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65683" y="5296318"/>
            <a:ext cx="4953000" cy="381000"/>
          </a:xfrm>
          <a:prstGeom prst="rect">
            <a:avLst/>
          </a:prstGeom>
        </p:spPr>
        <p:txBody>
          <a:bodyPr vert="horz"/>
          <a:lstStyle>
            <a:lvl1pPr algn="l">
              <a:buNone/>
              <a:defRPr sz="1800" b="0" i="0">
                <a:solidFill>
                  <a:schemeClr val="accent4"/>
                </a:solidFill>
                <a:latin typeface="Arial"/>
                <a:cs typeface="Arial"/>
              </a:defRPr>
            </a:lvl1pPr>
            <a:lvl2pPr algn="ctr">
              <a:buNone/>
              <a:defRPr sz="1800" b="0" i="0">
                <a:latin typeface="Arial"/>
                <a:cs typeface="Arial"/>
              </a:defRPr>
            </a:lvl2pPr>
            <a:lvl3pPr algn="ctr">
              <a:buNone/>
              <a:defRPr sz="1800" b="0" i="0">
                <a:latin typeface="Arial"/>
                <a:cs typeface="Arial"/>
              </a:defRPr>
            </a:lvl3pPr>
            <a:lvl4pPr algn="ctr">
              <a:buNone/>
              <a:defRPr sz="1800" b="0" i="0">
                <a:latin typeface="Arial"/>
                <a:cs typeface="Arial"/>
              </a:defRPr>
            </a:lvl4pPr>
            <a:lvl5pPr algn="ctr">
              <a:buNone/>
              <a:defRPr sz="1800" b="0" i="0"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13376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7886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/>
                </a:solidFill>
              </a:defRPr>
            </a:lvl1pPr>
          </a:lstStyle>
          <a:p>
            <a:pPr algn="r"/>
            <a:r>
              <a:rPr lang="en-GB" dirty="0"/>
              <a:t>www.NDTi.org.uk</a:t>
            </a:r>
          </a:p>
        </p:txBody>
      </p:sp>
    </p:spTree>
    <p:extLst>
      <p:ext uri="{BB962C8B-B14F-4D97-AF65-F5344CB8AC3E}">
        <p14:creationId xmlns:p14="http://schemas.microsoft.com/office/powerpoint/2010/main" val="4161529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57281">
            <a:off x="7482541" y="-401404"/>
            <a:ext cx="2073243" cy="2063973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7886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/>
                </a:solidFill>
              </a:defRPr>
            </a:lvl1pPr>
          </a:lstStyle>
          <a:p>
            <a:pPr algn="r"/>
            <a:r>
              <a:rPr lang="en-GB" dirty="0"/>
              <a:t>www.NDTi.org.uk</a:t>
            </a:r>
          </a:p>
        </p:txBody>
      </p:sp>
    </p:spTree>
    <p:extLst>
      <p:ext uri="{BB962C8B-B14F-4D97-AF65-F5344CB8AC3E}">
        <p14:creationId xmlns:p14="http://schemas.microsoft.com/office/powerpoint/2010/main" val="672150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57281">
            <a:off x="7482541" y="-401404"/>
            <a:ext cx="2073243" cy="2063973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7886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/>
                </a:solidFill>
              </a:defRPr>
            </a:lvl1pPr>
          </a:lstStyle>
          <a:p>
            <a:pPr algn="r"/>
            <a:r>
              <a:rPr lang="en-GB" dirty="0"/>
              <a:t>www.NDTi.org.uk</a:t>
            </a:r>
          </a:p>
        </p:txBody>
      </p:sp>
    </p:spTree>
    <p:extLst>
      <p:ext uri="{BB962C8B-B14F-4D97-AF65-F5344CB8AC3E}">
        <p14:creationId xmlns:p14="http://schemas.microsoft.com/office/powerpoint/2010/main" val="3660125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57281">
            <a:off x="7482541" y="-401404"/>
            <a:ext cx="2073243" cy="206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1646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7886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/>
                </a:solidFill>
              </a:defRPr>
            </a:lvl1pPr>
          </a:lstStyle>
          <a:p>
            <a:pPr algn="r"/>
            <a:r>
              <a:rPr lang="en-GB" dirty="0"/>
              <a:t>www.NDTi.org.uk</a:t>
            </a:r>
          </a:p>
        </p:txBody>
      </p:sp>
    </p:spTree>
    <p:extLst>
      <p:ext uri="{BB962C8B-B14F-4D97-AF65-F5344CB8AC3E}">
        <p14:creationId xmlns:p14="http://schemas.microsoft.com/office/powerpoint/2010/main" val="896165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57281">
            <a:off x="7482541" y="-401404"/>
            <a:ext cx="2073243" cy="2063973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7886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/>
                </a:solidFill>
              </a:defRPr>
            </a:lvl1pPr>
          </a:lstStyle>
          <a:p>
            <a:pPr algn="r"/>
            <a:r>
              <a:rPr lang="en-GB" dirty="0"/>
              <a:t>www.NDTi.org.uk</a:t>
            </a:r>
          </a:p>
        </p:txBody>
      </p:sp>
    </p:spTree>
    <p:extLst>
      <p:ext uri="{BB962C8B-B14F-4D97-AF65-F5344CB8AC3E}">
        <p14:creationId xmlns:p14="http://schemas.microsoft.com/office/powerpoint/2010/main" val="2565418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57281">
            <a:off x="7482541" y="-401404"/>
            <a:ext cx="2073243" cy="2063973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7886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/>
                </a:solidFill>
              </a:defRPr>
            </a:lvl1pPr>
          </a:lstStyle>
          <a:p>
            <a:pPr algn="r"/>
            <a:r>
              <a:rPr lang="en-GB" dirty="0"/>
              <a:t>www.NDTi.org.uk</a:t>
            </a:r>
          </a:p>
        </p:txBody>
      </p:sp>
    </p:spTree>
    <p:extLst>
      <p:ext uri="{BB962C8B-B14F-4D97-AF65-F5344CB8AC3E}">
        <p14:creationId xmlns:p14="http://schemas.microsoft.com/office/powerpoint/2010/main" val="3257790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57281">
            <a:off x="7482541" y="-401404"/>
            <a:ext cx="2073243" cy="206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382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7886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/>
                </a:solidFill>
              </a:defRPr>
            </a:lvl1pPr>
          </a:lstStyle>
          <a:p>
            <a:pPr algn="r"/>
            <a:r>
              <a:rPr lang="en-GB" dirty="0"/>
              <a:t>www.NDTi.org.uk</a:t>
            </a:r>
          </a:p>
        </p:txBody>
      </p:sp>
    </p:spTree>
    <p:extLst>
      <p:ext uri="{BB962C8B-B14F-4D97-AF65-F5344CB8AC3E}">
        <p14:creationId xmlns:p14="http://schemas.microsoft.com/office/powerpoint/2010/main" val="1506103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6745596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57281">
            <a:off x="7482541" y="-401404"/>
            <a:ext cx="2073243" cy="2063973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7886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/>
                </a:solidFill>
              </a:defRPr>
            </a:lvl1pPr>
          </a:lstStyle>
          <a:p>
            <a:pPr algn="r"/>
            <a:r>
              <a:rPr lang="en-GB" dirty="0"/>
              <a:t>www.NDTi.org.uk</a:t>
            </a:r>
          </a:p>
        </p:txBody>
      </p:sp>
    </p:spTree>
    <p:extLst>
      <p:ext uri="{BB962C8B-B14F-4D97-AF65-F5344CB8AC3E}">
        <p14:creationId xmlns:p14="http://schemas.microsoft.com/office/powerpoint/2010/main" val="193646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57281">
            <a:off x="7482541" y="-401404"/>
            <a:ext cx="2073243" cy="2063973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7886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/>
                </a:solidFill>
              </a:defRPr>
            </a:lvl1pPr>
          </a:lstStyle>
          <a:p>
            <a:pPr algn="r"/>
            <a:r>
              <a:rPr lang="en-GB" dirty="0"/>
              <a:t>www.NDTi.org.uk</a:t>
            </a:r>
          </a:p>
        </p:txBody>
      </p:sp>
    </p:spTree>
    <p:extLst>
      <p:ext uri="{BB962C8B-B14F-4D97-AF65-F5344CB8AC3E}">
        <p14:creationId xmlns:p14="http://schemas.microsoft.com/office/powerpoint/2010/main" val="3124132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57281">
            <a:off x="7482541" y="-401404"/>
            <a:ext cx="2073243" cy="206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331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7886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/>
                </a:solidFill>
              </a:defRPr>
            </a:lvl1pPr>
          </a:lstStyle>
          <a:p>
            <a:pPr algn="r"/>
            <a:r>
              <a:rPr lang="en-GB" dirty="0"/>
              <a:t>www.NDTi.org.uk</a:t>
            </a:r>
          </a:p>
        </p:txBody>
      </p:sp>
    </p:spTree>
    <p:extLst>
      <p:ext uri="{BB962C8B-B14F-4D97-AF65-F5344CB8AC3E}">
        <p14:creationId xmlns:p14="http://schemas.microsoft.com/office/powerpoint/2010/main" val="4045553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57281">
            <a:off x="7482541" y="-401404"/>
            <a:ext cx="2073243" cy="2063973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7886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/>
                </a:solidFill>
              </a:defRPr>
            </a:lvl1pPr>
          </a:lstStyle>
          <a:p>
            <a:pPr algn="r"/>
            <a:r>
              <a:rPr lang="en-GB" dirty="0"/>
              <a:t>www.NDTi.org.uk</a:t>
            </a:r>
          </a:p>
        </p:txBody>
      </p:sp>
    </p:spTree>
    <p:extLst>
      <p:ext uri="{BB962C8B-B14F-4D97-AF65-F5344CB8AC3E}">
        <p14:creationId xmlns:p14="http://schemas.microsoft.com/office/powerpoint/2010/main" val="2407744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57281">
            <a:off x="7482541" y="-401404"/>
            <a:ext cx="2073243" cy="2063973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7886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/>
                </a:solidFill>
              </a:defRPr>
            </a:lvl1pPr>
          </a:lstStyle>
          <a:p>
            <a:pPr algn="r"/>
            <a:r>
              <a:rPr lang="en-GB" dirty="0"/>
              <a:t>www.NDTi.org.uk</a:t>
            </a:r>
          </a:p>
        </p:txBody>
      </p:sp>
    </p:spTree>
    <p:extLst>
      <p:ext uri="{BB962C8B-B14F-4D97-AF65-F5344CB8AC3E}">
        <p14:creationId xmlns:p14="http://schemas.microsoft.com/office/powerpoint/2010/main" val="2186957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57281">
            <a:off x="7482541" y="-401404"/>
            <a:ext cx="2073243" cy="206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612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27000" y="-101600"/>
            <a:ext cx="9448800" cy="17399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213089"/>
            <a:ext cx="2541589" cy="11105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52237">
            <a:off x="5994061" y="4136305"/>
            <a:ext cx="4090078" cy="40717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57281">
            <a:off x="7482541" y="-401404"/>
            <a:ext cx="2073243" cy="206397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63" r:id="rId1"/>
    <p:sldLayoutId id="2147484169" r:id="rId2"/>
  </p:sldLayoutIdLst>
  <p:transition spd="slow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anose="020B0600070205080204" pitchFamily="34" charset="-128"/>
          <a:cs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anose="020B0600070205080204" pitchFamily="34" charset="-128"/>
          <a:cs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anose="020B0600070205080204" pitchFamily="34" charset="-128"/>
          <a:cs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anose="020B0600070205080204" pitchFamily="34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 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662112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7886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/>
                </a:solidFill>
              </a:defRPr>
            </a:lvl1pPr>
          </a:lstStyle>
          <a:p>
            <a:pPr algn="r"/>
            <a:r>
              <a:rPr lang="en-GB" dirty="0"/>
              <a:t>www.NDTi.org.uk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57281">
            <a:off x="7482541" y="-401404"/>
            <a:ext cx="2073243" cy="206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56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5" r:id="rId1"/>
    <p:sldLayoutId id="2147484177" r:id="rId2"/>
    <p:sldLayoutId id="2147484179" r:id="rId3"/>
    <p:sldLayoutId id="214748418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86C7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 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662112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7886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/>
                </a:solidFill>
              </a:defRPr>
            </a:lvl1pPr>
          </a:lstStyle>
          <a:p>
            <a:pPr algn="r"/>
            <a:r>
              <a:rPr lang="en-GB" dirty="0"/>
              <a:t>www.NDTi.org.uk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57281">
            <a:off x="7482541" y="-401404"/>
            <a:ext cx="2073243" cy="206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723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5" r:id="rId1"/>
    <p:sldLayoutId id="2147484186" r:id="rId2"/>
    <p:sldLayoutId id="2147484187" r:id="rId3"/>
    <p:sldLayoutId id="214748418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86C7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 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662112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7886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/>
                </a:solidFill>
              </a:defRPr>
            </a:lvl1pPr>
          </a:lstStyle>
          <a:p>
            <a:pPr algn="r"/>
            <a:r>
              <a:rPr lang="en-GB" dirty="0"/>
              <a:t>www.NDTi.org.uk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57281">
            <a:off x="7482541" y="-401404"/>
            <a:ext cx="2073243" cy="206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934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0" r:id="rId1"/>
    <p:sldLayoutId id="2147484191" r:id="rId2"/>
    <p:sldLayoutId id="2147484192" r:id="rId3"/>
    <p:sldLayoutId id="214748419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86C7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 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662112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7886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/>
                </a:solidFill>
              </a:defRPr>
            </a:lvl1pPr>
          </a:lstStyle>
          <a:p>
            <a:pPr algn="r"/>
            <a:r>
              <a:rPr lang="en-GB" dirty="0"/>
              <a:t>www.NDTi.org.uk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57281">
            <a:off x="7482541" y="-401404"/>
            <a:ext cx="2073243" cy="206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268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196" r:id="rId2"/>
    <p:sldLayoutId id="2147484197" r:id="rId3"/>
    <p:sldLayoutId id="214748419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86C7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5682" y="3162718"/>
            <a:ext cx="6507557" cy="990600"/>
          </a:xfrm>
        </p:spPr>
        <p:txBody>
          <a:bodyPr/>
          <a:lstStyle/>
          <a:p>
            <a:r>
              <a:rPr lang="en-GB" dirty="0"/>
              <a:t>Storytelling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5500600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9D536C-6E73-E34C-93B2-E8D9435A24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0638" y="-69273"/>
            <a:ext cx="11968933" cy="69965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348429-3C6A-F041-9F85-6AD791D5B4BC}"/>
              </a:ext>
            </a:extLst>
          </p:cNvPr>
          <p:cNvSpPr txBox="1"/>
          <p:nvPr/>
        </p:nvSpPr>
        <p:spPr>
          <a:xfrm>
            <a:off x="5053912" y="186965"/>
            <a:ext cx="423836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Bauhaus 93" pitchFamily="82" charset="77"/>
              </a:rPr>
              <a:t>Not everyone is a great story teller, That’s ok. </a:t>
            </a:r>
          </a:p>
          <a:p>
            <a:r>
              <a:rPr lang="en-US" sz="4800" dirty="0">
                <a:solidFill>
                  <a:srgbClr val="FF0000"/>
                </a:solidFill>
                <a:latin typeface="Bauhaus 93" pitchFamily="82" charset="77"/>
              </a:rPr>
              <a:t>But someone has to be…</a:t>
            </a:r>
          </a:p>
          <a:p>
            <a:endParaRPr lang="en-US" sz="4800" dirty="0">
              <a:solidFill>
                <a:srgbClr val="FF0000"/>
              </a:solidFill>
              <a:latin typeface="Bauhaus 93" pitchFamily="82" charset="77"/>
            </a:endParaRPr>
          </a:p>
          <a:p>
            <a:endParaRPr lang="en-US" sz="4800" dirty="0">
              <a:solidFill>
                <a:srgbClr val="FF0000"/>
              </a:solidFill>
              <a:latin typeface="Bauhaus 93" pitchFamily="82" charset="77"/>
            </a:endParaRPr>
          </a:p>
          <a:p>
            <a:r>
              <a:rPr lang="en-US" sz="4800" dirty="0">
                <a:solidFill>
                  <a:srgbClr val="FF0000"/>
                </a:solidFill>
                <a:latin typeface="Bauhaus 93" pitchFamily="82" charset="77"/>
              </a:rPr>
              <a:t>Who is yours?</a:t>
            </a:r>
          </a:p>
        </p:txBody>
      </p:sp>
    </p:spTree>
    <p:extLst>
      <p:ext uri="{BB962C8B-B14F-4D97-AF65-F5344CB8AC3E}">
        <p14:creationId xmlns:p14="http://schemas.microsoft.com/office/powerpoint/2010/main" val="2102507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Storytelling grid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84941"/>
              </p:ext>
            </p:extLst>
          </p:nvPr>
        </p:nvGraphicFramePr>
        <p:xfrm>
          <a:off x="628650" y="1801436"/>
          <a:ext cx="7886700" cy="417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7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Chalkboard"/>
                          <a:cs typeface="Chalkboard"/>
                        </a:rPr>
                        <a:t>Stories you want to tell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halkboard"/>
                          <a:cs typeface="Chalkboard"/>
                        </a:rPr>
                        <a:t>Audiences you want to reach 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9751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Storytelling grid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4950114"/>
              </p:ext>
            </p:extLst>
          </p:nvPr>
        </p:nvGraphicFramePr>
        <p:xfrm>
          <a:off x="628650" y="1380933"/>
          <a:ext cx="7886700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7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Chalkboard"/>
                          <a:cs typeface="Chalkboard"/>
                        </a:rPr>
                        <a:t>Stories you want to tell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halkboard"/>
                          <a:cs typeface="Chalkboard"/>
                        </a:rPr>
                        <a:t>Audiences you want to reach 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  <a:latin typeface="Chalkboard"/>
                          <a:cs typeface="Chalkboard"/>
                        </a:rPr>
                        <a:t>Borrow until you have your own (credit)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  <a:latin typeface="Chalkboard"/>
                          <a:cs typeface="Chalkboard"/>
                        </a:rPr>
                        <a:t>Does story have a ‘stale by’ date 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  <a:latin typeface="Chalkboard"/>
                          <a:cs typeface="Chalkboard"/>
                        </a:rPr>
                        <a:t>Where and how to tell the story is as important as the story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  <a:latin typeface="Chalkboard"/>
                          <a:cs typeface="Chalkboard"/>
                        </a:rPr>
                        <a:t>Remember how ineffective most corporate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  <a:latin typeface="Chalkboard"/>
                          <a:cs typeface="Chalkboard"/>
                        </a:rPr>
                        <a:t> communication strategies are</a:t>
                      </a:r>
                      <a:endParaRPr lang="en-US" dirty="0">
                        <a:solidFill>
                          <a:srgbClr val="FF0000"/>
                        </a:solidFill>
                        <a:latin typeface="Chalkboard"/>
                        <a:cs typeface="Chalkboard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2810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change you want to make ….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28650" y="1801436"/>
          <a:ext cx="7886700" cy="417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7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Chalkboard"/>
                          <a:cs typeface="Chalkboard"/>
                        </a:rPr>
                        <a:t>Stories you want to tell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halkboard"/>
                          <a:cs typeface="Chalkboard"/>
                        </a:rPr>
                        <a:t>Audiences you want to reach 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8000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Tell us a story. Remember …..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latin typeface="Arial" charset="0"/>
                <a:ea typeface="ＭＳ Ｐゴシック" charset="0"/>
              </a:rPr>
              <a:t>You need to tell stories that you like</a:t>
            </a:r>
          </a:p>
          <a:p>
            <a:r>
              <a:rPr lang="en-US" dirty="0">
                <a:latin typeface="Arial" charset="0"/>
                <a:ea typeface="ＭＳ Ｐゴシック" charset="0"/>
              </a:rPr>
              <a:t>Take time to prepare</a:t>
            </a:r>
          </a:p>
          <a:p>
            <a:r>
              <a:rPr lang="en-US" dirty="0">
                <a:latin typeface="Arial" charset="0"/>
                <a:ea typeface="ＭＳ Ｐゴシック" charset="0"/>
              </a:rPr>
              <a:t>Do not hesitate to remove the slow parts</a:t>
            </a:r>
          </a:p>
          <a:p>
            <a:r>
              <a:rPr lang="en-US" dirty="0">
                <a:latin typeface="Arial" charset="0"/>
                <a:ea typeface="ＭＳ Ｐゴシック" charset="0"/>
              </a:rPr>
              <a:t>Use a strong and confident voice</a:t>
            </a:r>
          </a:p>
          <a:p>
            <a:r>
              <a:rPr lang="en-US" dirty="0">
                <a:latin typeface="Arial" charset="0"/>
                <a:ea typeface="ＭＳ Ｐゴシック" charset="0"/>
              </a:rPr>
              <a:t>Avoid “the moral of the story” finishes</a:t>
            </a:r>
          </a:p>
          <a:p>
            <a:pPr marL="457200" lvl="1" indent="0" algn="r">
              <a:buNone/>
            </a:pPr>
            <a:r>
              <a:rPr lang="en-US" sz="1400" i="1" dirty="0">
                <a:latin typeface="Arial" charset="0"/>
                <a:ea typeface="ＭＳ Ｐゴシック" charset="0"/>
              </a:rPr>
              <a:t>Adapted from S </a:t>
            </a:r>
            <a:r>
              <a:rPr lang="en-US" sz="1400" i="1" dirty="0" err="1">
                <a:latin typeface="Arial" charset="0"/>
                <a:ea typeface="ＭＳ Ｐゴシック" charset="0"/>
              </a:rPr>
              <a:t>Buvala</a:t>
            </a:r>
            <a:r>
              <a:rPr lang="en-US" sz="1400" i="1" dirty="0">
                <a:latin typeface="Arial" charset="0"/>
                <a:ea typeface="ＭＳ Ｐゴシック" charset="0"/>
              </a:rPr>
              <a:t>. Storytelling Tips – 9 Tips for Better Story Telling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888" y="2330310"/>
            <a:ext cx="3573462" cy="312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2242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AC7B5-BF93-F457-6AF0-DC79716CC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 blame the Neanderthals for </a:t>
            </a:r>
            <a:br>
              <a:rPr lang="en-US" dirty="0"/>
            </a:br>
            <a:r>
              <a:rPr lang="en-US" dirty="0"/>
              <a:t>David Walliams</a:t>
            </a:r>
          </a:p>
        </p:txBody>
      </p:sp>
      <p:pic>
        <p:nvPicPr>
          <p:cNvPr id="5" name="Content Placeholder 4" descr="A person with a beard&#10;&#10;Description automatically generated with medium confidence">
            <a:extLst>
              <a:ext uri="{FF2B5EF4-FFF2-40B4-BE49-F238E27FC236}">
                <a16:creationId xmlns:a16="http://schemas.microsoft.com/office/drawing/2014/main" id="{7F99E3D4-653B-61D7-D5ED-995AB61BE4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412" y="2917538"/>
            <a:ext cx="2341671" cy="2238766"/>
          </a:xfrm>
        </p:spPr>
      </p:pic>
      <p:pic>
        <p:nvPicPr>
          <p:cNvPr id="9" name="Picture 8" descr="A picture containing text, umbrella, accessory&#10;&#10;Description automatically generated">
            <a:extLst>
              <a:ext uri="{FF2B5EF4-FFF2-40B4-BE49-F238E27FC236}">
                <a16:creationId xmlns:a16="http://schemas.microsoft.com/office/drawing/2014/main" id="{86A7A6E4-12C2-C134-091F-2B0A6B4C2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243" y="2558927"/>
            <a:ext cx="2210313" cy="32150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5005A3C-92FA-4107-D218-FB6466621D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0998" y="3011455"/>
            <a:ext cx="3117330" cy="207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063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84AAC-3767-7E94-C4A2-C5D95F34F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erson with a beard&#10;&#10;Description automatically generated with medium confidence">
            <a:extLst>
              <a:ext uri="{FF2B5EF4-FFF2-40B4-BE49-F238E27FC236}">
                <a16:creationId xmlns:a16="http://schemas.microsoft.com/office/drawing/2014/main" id="{43967234-5D59-B549-7639-2C58B08A21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7034784"/>
          </a:xfrm>
        </p:spPr>
      </p:pic>
    </p:spTree>
    <p:extLst>
      <p:ext uri="{BB962C8B-B14F-4D97-AF65-F5344CB8AC3E}">
        <p14:creationId xmlns:p14="http://schemas.microsoft.com/office/powerpoint/2010/main" val="3967901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993B6-0B93-964C-89D7-E0240B005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A23573B-3F07-7B48-BB33-E635A7A433A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62084" y="1825625"/>
            <a:ext cx="3200282" cy="435133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D51538-84E5-9A43-AA46-9C48065B15F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‘Pirates didn’t just tell stories, they creatively weaponized the art of story telling’ </a:t>
            </a:r>
          </a:p>
        </p:txBody>
      </p:sp>
    </p:spTree>
    <p:extLst>
      <p:ext uri="{BB962C8B-B14F-4D97-AF65-F5344CB8AC3E}">
        <p14:creationId xmlns:p14="http://schemas.microsoft.com/office/powerpoint/2010/main" val="407846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>
                <a:latin typeface="Arial" charset="0"/>
                <a:ea typeface="ＭＳ Ｐゴシック" charset="0"/>
              </a:rPr>
              <a:t>‘I’ve never seen a great military, political or corporate leader who was not a great story teller. Telling stories is a core competency in business, although its one that we don’t pay enough attention to.’</a:t>
            </a:r>
          </a:p>
          <a:p>
            <a:pPr marL="457200" lvl="1" indent="0" algn="r">
              <a:buNone/>
            </a:pPr>
            <a:r>
              <a:rPr lang="en-US" i="1" dirty="0">
                <a:latin typeface="Arial" charset="0"/>
                <a:ea typeface="ＭＳ Ｐゴシック" charset="0"/>
              </a:rPr>
              <a:t>Brian </a:t>
            </a:r>
            <a:r>
              <a:rPr lang="en-US" i="1" dirty="0" err="1">
                <a:latin typeface="Arial" charset="0"/>
                <a:ea typeface="ＭＳ Ｐゴシック" charset="0"/>
              </a:rPr>
              <a:t>Ferren</a:t>
            </a:r>
            <a:r>
              <a:rPr lang="en-US" i="1" dirty="0">
                <a:latin typeface="Arial" charset="0"/>
                <a:ea typeface="ＭＳ Ｐゴシック" charset="0"/>
              </a:rPr>
              <a:t>  </a:t>
            </a:r>
          </a:p>
          <a:p>
            <a:pPr marL="457200" lvl="1" indent="0" algn="r">
              <a:buNone/>
            </a:pPr>
            <a:r>
              <a:rPr lang="en-US" i="1" dirty="0">
                <a:latin typeface="Arial" charset="0"/>
                <a:ea typeface="ＭＳ Ｐゴシック" charset="0"/>
              </a:rPr>
              <a:t>Futurist, Disney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576" y="2106607"/>
            <a:ext cx="3051175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5458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8022D-B0FB-7B31-9727-90F2E0540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Why do stories work?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2F5E8-5936-EBBC-9F86-5900317144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Agreement seems to be:</a:t>
            </a:r>
          </a:p>
          <a:p>
            <a:r>
              <a:rPr lang="en-US" dirty="0"/>
              <a:t>Sharing experiences and offering meaning </a:t>
            </a:r>
          </a:p>
          <a:p>
            <a:r>
              <a:rPr lang="en-US" dirty="0"/>
              <a:t>Stories produce hormones. Cortisol – stress. Oxytocin – connection &amp; empathy. Dopamine – hope &amp; optimism</a:t>
            </a:r>
          </a:p>
          <a:p>
            <a:r>
              <a:rPr lang="en-US" dirty="0"/>
              <a:t>Stories build connection. Connect shared traditions, histories</a:t>
            </a:r>
          </a:p>
          <a:p>
            <a:r>
              <a:rPr lang="en-US" dirty="0"/>
              <a:t>Build understanding and empathy</a:t>
            </a:r>
          </a:p>
          <a:p>
            <a:r>
              <a:rPr lang="en-US" dirty="0"/>
              <a:t>Trigger imagination and creativity.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50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r>
              <a:rPr lang="en-GB" sz="3500">
                <a:solidFill>
                  <a:srgbClr val="FFFFFF"/>
                </a:solidFill>
              </a:rPr>
              <a:t>Stories convey meaning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B27A224-E8B7-37EA-88DC-5A9D9A9D22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7977379"/>
              </p:ext>
            </p:extLst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4322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Storytelling tips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latin typeface="Arial" charset="0"/>
                <a:ea typeface="ＭＳ Ｐゴシック" charset="0"/>
              </a:rPr>
              <a:t>You need to tell stories that you like</a:t>
            </a:r>
          </a:p>
          <a:p>
            <a:r>
              <a:rPr lang="en-US" dirty="0">
                <a:latin typeface="Arial" charset="0"/>
                <a:ea typeface="ＭＳ Ｐゴシック" charset="0"/>
              </a:rPr>
              <a:t>Take time to prepare</a:t>
            </a:r>
          </a:p>
          <a:p>
            <a:r>
              <a:rPr lang="en-US" dirty="0">
                <a:latin typeface="Arial" charset="0"/>
                <a:ea typeface="ＭＳ Ｐゴシック" charset="0"/>
              </a:rPr>
              <a:t>Do not hesitate to remove the slow parts</a:t>
            </a:r>
          </a:p>
          <a:p>
            <a:r>
              <a:rPr lang="en-US" dirty="0">
                <a:latin typeface="Arial" charset="0"/>
                <a:ea typeface="ＭＳ Ｐゴシック" charset="0"/>
              </a:rPr>
              <a:t>Use a strong and confident voice</a:t>
            </a:r>
          </a:p>
          <a:p>
            <a:r>
              <a:rPr lang="en-US" dirty="0">
                <a:latin typeface="Arial" charset="0"/>
                <a:ea typeface="ＭＳ Ｐゴシック" charset="0"/>
              </a:rPr>
              <a:t>Avoid “the moral of the story” finishes</a:t>
            </a:r>
          </a:p>
          <a:p>
            <a:pPr marL="457200" lvl="1" indent="0" algn="r">
              <a:buNone/>
            </a:pPr>
            <a:r>
              <a:rPr lang="en-US" sz="1400" i="1" dirty="0">
                <a:latin typeface="Arial" charset="0"/>
                <a:ea typeface="ＭＳ Ｐゴシック" charset="0"/>
              </a:rPr>
              <a:t>Adapted from S </a:t>
            </a:r>
            <a:r>
              <a:rPr lang="en-US" sz="1400" i="1" dirty="0" err="1">
                <a:latin typeface="Arial" charset="0"/>
                <a:ea typeface="ＭＳ Ｐゴシック" charset="0"/>
              </a:rPr>
              <a:t>Buvala</a:t>
            </a:r>
            <a:r>
              <a:rPr lang="en-US" sz="1400" i="1" dirty="0">
                <a:latin typeface="Arial" charset="0"/>
                <a:ea typeface="ＭＳ Ｐゴシック" charset="0"/>
              </a:rPr>
              <a:t>. Storytelling Tips – 9 Tips for Better Story Telling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888" y="2330310"/>
            <a:ext cx="3573462" cy="312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1119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379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DTi Swatches">
      <a:dk1>
        <a:srgbClr val="06173F"/>
      </a:dk1>
      <a:lt1>
        <a:sysClr val="window" lastClr="FFFFFF"/>
      </a:lt1>
      <a:dk2>
        <a:srgbClr val="19226D"/>
      </a:dk2>
      <a:lt2>
        <a:srgbClr val="85C2D7"/>
      </a:lt2>
      <a:accent1>
        <a:srgbClr val="06AD9E"/>
      </a:accent1>
      <a:accent2>
        <a:srgbClr val="027B7B"/>
      </a:accent2>
      <a:accent3>
        <a:srgbClr val="6D245D"/>
      </a:accent3>
      <a:accent4>
        <a:srgbClr val="9F2160"/>
      </a:accent4>
      <a:accent5>
        <a:srgbClr val="4BACC6"/>
      </a:accent5>
      <a:accent6>
        <a:srgbClr val="AFB031"/>
      </a:accent6>
      <a:hlink>
        <a:srgbClr val="027B7B"/>
      </a:hlink>
      <a:folHlink>
        <a:srgbClr val="06AD9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NDTi Swatches">
      <a:dk1>
        <a:srgbClr val="06173F"/>
      </a:dk1>
      <a:lt1>
        <a:sysClr val="window" lastClr="FFFFFF"/>
      </a:lt1>
      <a:dk2>
        <a:srgbClr val="19226D"/>
      </a:dk2>
      <a:lt2>
        <a:srgbClr val="85C2D7"/>
      </a:lt2>
      <a:accent1>
        <a:srgbClr val="06AD9E"/>
      </a:accent1>
      <a:accent2>
        <a:srgbClr val="027B7B"/>
      </a:accent2>
      <a:accent3>
        <a:srgbClr val="6D245D"/>
      </a:accent3>
      <a:accent4>
        <a:srgbClr val="9F2160"/>
      </a:accent4>
      <a:accent5>
        <a:srgbClr val="4BACC6"/>
      </a:accent5>
      <a:accent6>
        <a:srgbClr val="AFB031"/>
      </a:accent6>
      <a:hlink>
        <a:srgbClr val="027B7B"/>
      </a:hlink>
      <a:folHlink>
        <a:srgbClr val="06AD9E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NDTi Swatches">
      <a:dk1>
        <a:srgbClr val="06173F"/>
      </a:dk1>
      <a:lt1>
        <a:sysClr val="window" lastClr="FFFFFF"/>
      </a:lt1>
      <a:dk2>
        <a:srgbClr val="19226D"/>
      </a:dk2>
      <a:lt2>
        <a:srgbClr val="85C2D7"/>
      </a:lt2>
      <a:accent1>
        <a:srgbClr val="06AD9E"/>
      </a:accent1>
      <a:accent2>
        <a:srgbClr val="027B7B"/>
      </a:accent2>
      <a:accent3>
        <a:srgbClr val="6D245D"/>
      </a:accent3>
      <a:accent4>
        <a:srgbClr val="9F2160"/>
      </a:accent4>
      <a:accent5>
        <a:srgbClr val="4BACC6"/>
      </a:accent5>
      <a:accent6>
        <a:srgbClr val="AFB031"/>
      </a:accent6>
      <a:hlink>
        <a:srgbClr val="027B7B"/>
      </a:hlink>
      <a:folHlink>
        <a:srgbClr val="06AD9E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NDTi Swatches">
      <a:dk1>
        <a:srgbClr val="06173F"/>
      </a:dk1>
      <a:lt1>
        <a:sysClr val="window" lastClr="FFFFFF"/>
      </a:lt1>
      <a:dk2>
        <a:srgbClr val="19226D"/>
      </a:dk2>
      <a:lt2>
        <a:srgbClr val="85C2D7"/>
      </a:lt2>
      <a:accent1>
        <a:srgbClr val="06AD9E"/>
      </a:accent1>
      <a:accent2>
        <a:srgbClr val="027B7B"/>
      </a:accent2>
      <a:accent3>
        <a:srgbClr val="6D245D"/>
      </a:accent3>
      <a:accent4>
        <a:srgbClr val="9F2160"/>
      </a:accent4>
      <a:accent5>
        <a:srgbClr val="4BACC6"/>
      </a:accent5>
      <a:accent6>
        <a:srgbClr val="AFB031"/>
      </a:accent6>
      <a:hlink>
        <a:srgbClr val="027B7B"/>
      </a:hlink>
      <a:folHlink>
        <a:srgbClr val="06AD9E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ustom Design">
  <a:themeElements>
    <a:clrScheme name="NDTi Swatches">
      <a:dk1>
        <a:srgbClr val="06173F"/>
      </a:dk1>
      <a:lt1>
        <a:sysClr val="window" lastClr="FFFFFF"/>
      </a:lt1>
      <a:dk2>
        <a:srgbClr val="19226D"/>
      </a:dk2>
      <a:lt2>
        <a:srgbClr val="85C2D7"/>
      </a:lt2>
      <a:accent1>
        <a:srgbClr val="06AD9E"/>
      </a:accent1>
      <a:accent2>
        <a:srgbClr val="027B7B"/>
      </a:accent2>
      <a:accent3>
        <a:srgbClr val="6D245D"/>
      </a:accent3>
      <a:accent4>
        <a:srgbClr val="9F2160"/>
      </a:accent4>
      <a:accent5>
        <a:srgbClr val="4BACC6"/>
      </a:accent5>
      <a:accent6>
        <a:srgbClr val="AFB031"/>
      </a:accent6>
      <a:hlink>
        <a:srgbClr val="027B7B"/>
      </a:hlink>
      <a:folHlink>
        <a:srgbClr val="06AD9E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1136EDE627934B96D329B022CFADAE" ma:contentTypeVersion="18" ma:contentTypeDescription="Create a new document." ma:contentTypeScope="" ma:versionID="e45f70718803bb07d3199555fb90d055">
  <xsd:schema xmlns:xsd="http://www.w3.org/2001/XMLSchema" xmlns:xs="http://www.w3.org/2001/XMLSchema" xmlns:p="http://schemas.microsoft.com/office/2006/metadata/properties" xmlns:ns2="a04c578a-e57e-4451-b850-fe6a6afead3b" xmlns:ns3="cdd0132d-0faa-40a4-8d33-7f7ce7363557" xmlns:ns4="1dbf5afa-48de-4a31-a281-d5404744caed" targetNamespace="http://schemas.microsoft.com/office/2006/metadata/properties" ma:root="true" ma:fieldsID="3fed30ab15284be38029bfa5968c06ed" ns2:_="" ns3:_="" ns4:_="">
    <xsd:import namespace="a04c578a-e57e-4451-b850-fe6a6afead3b"/>
    <xsd:import namespace="cdd0132d-0faa-40a4-8d33-7f7ce7363557"/>
    <xsd:import namespace="1dbf5afa-48de-4a31-a281-d5404744ca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4c578a-e57e-4451-b850-fe6a6afead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9cb60a3e-0406-48f8-bbfc-0685756c0e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d0132d-0faa-40a4-8d33-7f7ce736355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bf5afa-48de-4a31-a281-d5404744caed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758efad2-62c6-4701-9ea4-ae6fa461e3f1}" ma:internalName="TaxCatchAll" ma:showField="CatchAllData" ma:web="cdd0132d-0faa-40a4-8d33-7f7ce73635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F28B589-851A-4B4F-8D8A-D139897231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D74120-4CB1-451C-99B1-03ADE0D6B3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4c578a-e57e-4451-b850-fe6a6afead3b"/>
    <ds:schemaRef ds:uri="cdd0132d-0faa-40a4-8d33-7f7ce7363557"/>
    <ds:schemaRef ds:uri="1dbf5afa-48de-4a31-a281-d5404744ca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19908</TotalTime>
  <Words>475</Words>
  <Application>Microsoft Macintosh PowerPoint</Application>
  <PresentationFormat>On-screen Show (4:3)</PresentationFormat>
  <Paragraphs>81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Bauhaus 93</vt:lpstr>
      <vt:lpstr>Calibri</vt:lpstr>
      <vt:lpstr>Chalkboard</vt:lpstr>
      <vt:lpstr>Office Theme</vt:lpstr>
      <vt:lpstr>Custom Design</vt:lpstr>
      <vt:lpstr>1_Custom Design</vt:lpstr>
      <vt:lpstr>2_Custom Design</vt:lpstr>
      <vt:lpstr>3_Custom Design</vt:lpstr>
      <vt:lpstr>PowerPoint Presentation</vt:lpstr>
      <vt:lpstr>I blame the Neanderthals for  David Walliams</vt:lpstr>
      <vt:lpstr>PowerPoint Presentation</vt:lpstr>
      <vt:lpstr>    </vt:lpstr>
      <vt:lpstr>PowerPoint Presentation</vt:lpstr>
      <vt:lpstr> Why do stories work? </vt:lpstr>
      <vt:lpstr>Stories convey meaning </vt:lpstr>
      <vt:lpstr>Storytelling tips </vt:lpstr>
      <vt:lpstr>PowerPoint Presentation</vt:lpstr>
      <vt:lpstr>PowerPoint Presentation</vt:lpstr>
      <vt:lpstr>Storytelling grid</vt:lpstr>
      <vt:lpstr>Storytelling grid</vt:lpstr>
      <vt:lpstr>A change you want to make ….</vt:lpstr>
      <vt:lpstr>Tell us a story. Remember …..</vt:lpstr>
    </vt:vector>
  </TitlesOfParts>
  <Company>Steven Carter Associates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 Carter</dc:creator>
  <cp:lastModifiedBy>Bill Love</cp:lastModifiedBy>
  <cp:revision>428</cp:revision>
  <cp:lastPrinted>2014-07-22T12:24:33Z</cp:lastPrinted>
  <dcterms:created xsi:type="dcterms:W3CDTF">2017-04-19T20:33:12Z</dcterms:created>
  <dcterms:modified xsi:type="dcterms:W3CDTF">2025-07-08T06:42:48Z</dcterms:modified>
</cp:coreProperties>
</file>