
<file path=[Content_Types].xml><?xml version="1.0" encoding="utf-8"?>
<Types xmlns="http://schemas.openxmlformats.org/package/2006/content-types">
  <Default Extension="jpeg" ContentType="image/jpeg"/>
  <Default Extension="jpg" ContentType="image/jp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17"/>
  </p:notesMasterIdLst>
  <p:sldIdLst>
    <p:sldId id="256" r:id="rId5"/>
    <p:sldId id="257" r:id="rId6"/>
    <p:sldId id="259" r:id="rId7"/>
    <p:sldId id="281" r:id="rId8"/>
    <p:sldId id="274" r:id="rId9"/>
    <p:sldId id="285" r:id="rId10"/>
    <p:sldId id="279" r:id="rId11"/>
    <p:sldId id="286" r:id="rId12"/>
    <p:sldId id="282" r:id="rId13"/>
    <p:sldId id="287" r:id="rId14"/>
    <p:sldId id="278" r:id="rId15"/>
    <p:sldId id="272" r:id="rId16"/>
  </p:sldIdLst>
  <p:sldSz cx="9144000" cy="6858000" type="screen4x3"/>
  <p:notesSz cx="9144000" cy="6858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880">
          <p15:clr>
            <a:srgbClr val="A4A3A4"/>
          </p15:clr>
        </p15:guide>
        <p15:guide id="2" pos="216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3819" autoAdjust="0"/>
  </p:normalViewPr>
  <p:slideViewPr>
    <p:cSldViewPr>
      <p:cViewPr varScale="1">
        <p:scale>
          <a:sx n="84" d="100"/>
          <a:sy n="84" d="100"/>
        </p:scale>
        <p:origin x="2394" y="84"/>
      </p:cViewPr>
      <p:guideLst>
        <p:guide orient="horz" pos="2880"/>
        <p:guide pos="216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presProps" Target="presProps.xml"/><Relationship Id="rId3" Type="http://schemas.openxmlformats.org/officeDocument/2006/relationships/customXml" Target="../customXml/item3.xml"/><Relationship Id="rId21" Type="http://schemas.openxmlformats.org/officeDocument/2006/relationships/tableStyles" Target="tableStyle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slide" Target="slides/slide11.xml"/><Relationship Id="rId10" Type="http://schemas.openxmlformats.org/officeDocument/2006/relationships/slide" Target="slides/slide6.xml"/><Relationship Id="rId19"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962400" cy="3444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5180013" y="0"/>
            <a:ext cx="3962400" cy="344488"/>
          </a:xfrm>
          <a:prstGeom prst="rect">
            <a:avLst/>
          </a:prstGeom>
        </p:spPr>
        <p:txBody>
          <a:bodyPr vert="horz" lIns="91440" tIns="45720" rIns="91440" bIns="45720" rtlCol="0"/>
          <a:lstStyle>
            <a:lvl1pPr algn="r">
              <a:defRPr sz="1200"/>
            </a:lvl1pPr>
          </a:lstStyle>
          <a:p>
            <a:fld id="{C0749750-1012-4CAD-90B6-2449031F68B3}" type="datetimeFigureOut">
              <a:rPr lang="en-GB" smtClean="0"/>
              <a:t>16/10/2023</a:t>
            </a:fld>
            <a:endParaRPr lang="en-GB"/>
          </a:p>
        </p:txBody>
      </p:sp>
      <p:sp>
        <p:nvSpPr>
          <p:cNvPr id="4" name="Slide Image Placeholder 3"/>
          <p:cNvSpPr>
            <a:spLocks noGrp="1" noRot="1" noChangeAspect="1"/>
          </p:cNvSpPr>
          <p:nvPr>
            <p:ph type="sldImg" idx="2"/>
          </p:nvPr>
        </p:nvSpPr>
        <p:spPr>
          <a:xfrm>
            <a:off x="3028950" y="857250"/>
            <a:ext cx="3086100" cy="231457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914400" y="3300413"/>
            <a:ext cx="7315200" cy="2700337"/>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6513513"/>
            <a:ext cx="3962400" cy="3444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5180013" y="6513513"/>
            <a:ext cx="3962400" cy="344487"/>
          </a:xfrm>
          <a:prstGeom prst="rect">
            <a:avLst/>
          </a:prstGeom>
        </p:spPr>
        <p:txBody>
          <a:bodyPr vert="horz" lIns="91440" tIns="45720" rIns="91440" bIns="45720" rtlCol="0" anchor="b"/>
          <a:lstStyle>
            <a:lvl1pPr algn="r">
              <a:defRPr sz="1200"/>
            </a:lvl1pPr>
          </a:lstStyle>
          <a:p>
            <a:fld id="{DD892BE1-E64A-4A88-AC6D-B16A86D61F0B}" type="slidenum">
              <a:rPr lang="en-GB" smtClean="0"/>
              <a:t>‹#›</a:t>
            </a:fld>
            <a:endParaRPr lang="en-GB"/>
          </a:p>
        </p:txBody>
      </p:sp>
    </p:spTree>
    <p:extLst>
      <p:ext uri="{BB962C8B-B14F-4D97-AF65-F5344CB8AC3E}">
        <p14:creationId xmlns:p14="http://schemas.microsoft.com/office/powerpoint/2010/main" val="403153421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Remind attendees that this session will be recorded. </a:t>
            </a:r>
          </a:p>
        </p:txBody>
      </p:sp>
      <p:sp>
        <p:nvSpPr>
          <p:cNvPr id="4" name="Slide Number Placeholder 3"/>
          <p:cNvSpPr>
            <a:spLocks noGrp="1"/>
          </p:cNvSpPr>
          <p:nvPr>
            <p:ph type="sldNum" sz="quarter" idx="5"/>
          </p:nvPr>
        </p:nvSpPr>
        <p:spPr/>
        <p:txBody>
          <a:bodyPr/>
          <a:lstStyle/>
          <a:p>
            <a:fld id="{DD892BE1-E64A-4A88-AC6D-B16A86D61F0B}" type="slidenum">
              <a:rPr lang="en-GB" smtClean="0"/>
              <a:t>2</a:t>
            </a:fld>
            <a:endParaRPr lang="en-GB"/>
          </a:p>
        </p:txBody>
      </p:sp>
    </p:spTree>
    <p:extLst>
      <p:ext uri="{BB962C8B-B14F-4D97-AF65-F5344CB8AC3E}">
        <p14:creationId xmlns:p14="http://schemas.microsoft.com/office/powerpoint/2010/main" val="301856040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Encourage attendees to put their answers in the chat or raise hand and say it out loud. </a:t>
            </a:r>
          </a:p>
        </p:txBody>
      </p:sp>
      <p:sp>
        <p:nvSpPr>
          <p:cNvPr id="4" name="Slide Number Placeholder 3"/>
          <p:cNvSpPr>
            <a:spLocks noGrp="1"/>
          </p:cNvSpPr>
          <p:nvPr>
            <p:ph type="sldNum" sz="quarter" idx="5"/>
          </p:nvPr>
        </p:nvSpPr>
        <p:spPr/>
        <p:txBody>
          <a:bodyPr/>
          <a:lstStyle/>
          <a:p>
            <a:fld id="{DD892BE1-E64A-4A88-AC6D-B16A86D61F0B}" type="slidenum">
              <a:rPr lang="en-GB" smtClean="0"/>
              <a:t>4</a:t>
            </a:fld>
            <a:endParaRPr lang="en-GB"/>
          </a:p>
        </p:txBody>
      </p:sp>
    </p:spTree>
    <p:extLst>
      <p:ext uri="{BB962C8B-B14F-4D97-AF65-F5344CB8AC3E}">
        <p14:creationId xmlns:p14="http://schemas.microsoft.com/office/powerpoint/2010/main" val="28586945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a brief overview of each principle and highlight that our resources take them through each principle in detail.</a:t>
            </a:r>
          </a:p>
        </p:txBody>
      </p:sp>
      <p:sp>
        <p:nvSpPr>
          <p:cNvPr id="4" name="Slide Number Placeholder 3"/>
          <p:cNvSpPr>
            <a:spLocks noGrp="1"/>
          </p:cNvSpPr>
          <p:nvPr>
            <p:ph type="sldNum" sz="quarter" idx="5"/>
          </p:nvPr>
        </p:nvSpPr>
        <p:spPr/>
        <p:txBody>
          <a:bodyPr/>
          <a:lstStyle/>
          <a:p>
            <a:fld id="{DD892BE1-E64A-4A88-AC6D-B16A86D61F0B}" type="slidenum">
              <a:rPr lang="en-GB" smtClean="0"/>
              <a:t>5</a:t>
            </a:fld>
            <a:endParaRPr lang="en-GB"/>
          </a:p>
        </p:txBody>
      </p:sp>
    </p:spTree>
    <p:extLst>
      <p:ext uri="{BB962C8B-B14F-4D97-AF65-F5344CB8AC3E}">
        <p14:creationId xmlns:p14="http://schemas.microsoft.com/office/powerpoint/2010/main" val="324758870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Give a brief overview of each principle and highlight that our resources take them through each principle in detail.</a:t>
            </a:r>
          </a:p>
        </p:txBody>
      </p:sp>
      <p:sp>
        <p:nvSpPr>
          <p:cNvPr id="4" name="Slide Number Placeholder 3"/>
          <p:cNvSpPr>
            <a:spLocks noGrp="1"/>
          </p:cNvSpPr>
          <p:nvPr>
            <p:ph type="sldNum" sz="quarter" idx="5"/>
          </p:nvPr>
        </p:nvSpPr>
        <p:spPr/>
        <p:txBody>
          <a:bodyPr/>
          <a:lstStyle/>
          <a:p>
            <a:fld id="{DD892BE1-E64A-4A88-AC6D-B16A86D61F0B}" type="slidenum">
              <a:rPr lang="en-GB" smtClean="0"/>
              <a:t>6</a:t>
            </a:fld>
            <a:endParaRPr lang="en-GB"/>
          </a:p>
        </p:txBody>
      </p:sp>
    </p:spTree>
    <p:extLst>
      <p:ext uri="{BB962C8B-B14F-4D97-AF65-F5344CB8AC3E}">
        <p14:creationId xmlns:p14="http://schemas.microsoft.com/office/powerpoint/2010/main" val="292676301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a:p>
        </p:txBody>
      </p:sp>
      <p:sp>
        <p:nvSpPr>
          <p:cNvPr id="4" name="Slide Number Placeholder 3"/>
          <p:cNvSpPr>
            <a:spLocks noGrp="1"/>
          </p:cNvSpPr>
          <p:nvPr>
            <p:ph type="sldNum" sz="quarter" idx="5"/>
          </p:nvPr>
        </p:nvSpPr>
        <p:spPr/>
        <p:txBody>
          <a:bodyPr/>
          <a:lstStyle/>
          <a:p>
            <a:fld id="{DD892BE1-E64A-4A88-AC6D-B16A86D61F0B}" type="slidenum">
              <a:rPr lang="en-GB" smtClean="0"/>
              <a:t>7</a:t>
            </a:fld>
            <a:endParaRPr lang="en-GB"/>
          </a:p>
        </p:txBody>
      </p:sp>
    </p:spTree>
    <p:extLst>
      <p:ext uri="{BB962C8B-B14F-4D97-AF65-F5344CB8AC3E}">
        <p14:creationId xmlns:p14="http://schemas.microsoft.com/office/powerpoint/2010/main" val="348428234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We’ll circulate a list of resources after the webinar. </a:t>
            </a:r>
          </a:p>
          <a:p>
            <a:endParaRPr lang="en-GB" dirty="0"/>
          </a:p>
          <a:p>
            <a:r>
              <a:rPr lang="en-GB" dirty="0"/>
              <a:t>Effective </a:t>
            </a:r>
            <a:r>
              <a:rPr lang="en-GB" dirty="0" err="1"/>
              <a:t>supervison</a:t>
            </a:r>
            <a:r>
              <a:rPr lang="en-GB" dirty="0"/>
              <a:t> guide: Effective supervision supports good working relationships, helps you to address any issues</a:t>
            </a:r>
          </a:p>
          <a:p>
            <a:r>
              <a:rPr lang="en-GB" dirty="0"/>
              <a:t>and celebrate achievements, gives you the opportunity to discuss learning and development. It shares advice and tips about what works well, to help you to</a:t>
            </a:r>
          </a:p>
          <a:p>
            <a:r>
              <a:rPr lang="en-GB" dirty="0"/>
              <a:t>think about how you can make supervision work for you and your staff. </a:t>
            </a:r>
          </a:p>
          <a:p>
            <a:endParaRPr lang="en-GB" dirty="0"/>
          </a:p>
          <a:p>
            <a:r>
              <a:rPr lang="en-GB" dirty="0"/>
              <a:t>Conversational assessment : This form of assessment enables you to find out what matters most to people. so you can target your resources where they’ll have the most impact. The relaxed and open way of doing a conversational assessment encourages people to explore different and more imaginative ways to meet care </a:t>
            </a:r>
            <a:r>
              <a:rPr lang="en-GB"/>
              <a:t>and support needs</a:t>
            </a:r>
            <a:r>
              <a:rPr lang="en-GB" dirty="0"/>
              <a:t>. Sometimes this can lead to people managing for longer with less support.</a:t>
            </a:r>
          </a:p>
        </p:txBody>
      </p:sp>
      <p:sp>
        <p:nvSpPr>
          <p:cNvPr id="4" name="Slide Number Placeholder 3"/>
          <p:cNvSpPr>
            <a:spLocks noGrp="1"/>
          </p:cNvSpPr>
          <p:nvPr>
            <p:ph type="sldNum" sz="quarter" idx="5"/>
          </p:nvPr>
        </p:nvSpPr>
        <p:spPr/>
        <p:txBody>
          <a:bodyPr/>
          <a:lstStyle/>
          <a:p>
            <a:fld id="{DD892BE1-E64A-4A88-AC6D-B16A86D61F0B}" type="slidenum">
              <a:rPr lang="en-GB" smtClean="0"/>
              <a:t>8</a:t>
            </a:fld>
            <a:endParaRPr lang="en-GB"/>
          </a:p>
        </p:txBody>
      </p:sp>
    </p:spTree>
    <p:extLst>
      <p:ext uri="{BB962C8B-B14F-4D97-AF65-F5344CB8AC3E}">
        <p14:creationId xmlns:p14="http://schemas.microsoft.com/office/powerpoint/2010/main" val="2052878537"/>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a:t>Daisy to add Poll on the screen </a:t>
            </a:r>
          </a:p>
        </p:txBody>
      </p:sp>
      <p:sp>
        <p:nvSpPr>
          <p:cNvPr id="4" name="Slide Number Placeholder 3"/>
          <p:cNvSpPr>
            <a:spLocks noGrp="1"/>
          </p:cNvSpPr>
          <p:nvPr>
            <p:ph type="sldNum" sz="quarter" idx="5"/>
          </p:nvPr>
        </p:nvSpPr>
        <p:spPr/>
        <p:txBody>
          <a:bodyPr/>
          <a:lstStyle/>
          <a:p>
            <a:fld id="{DD892BE1-E64A-4A88-AC6D-B16A86D61F0B}" type="slidenum">
              <a:rPr lang="en-GB" smtClean="0"/>
              <a:t>11</a:t>
            </a:fld>
            <a:endParaRPr lang="en-GB"/>
          </a:p>
        </p:txBody>
      </p:sp>
    </p:spTree>
    <p:extLst>
      <p:ext uri="{BB962C8B-B14F-4D97-AF65-F5344CB8AC3E}">
        <p14:creationId xmlns:p14="http://schemas.microsoft.com/office/powerpoint/2010/main" val="883404958"/>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obj" preserve="1">
  <p:cSld name="Title Slide">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734300" y="0"/>
            <a:ext cx="1409700" cy="1409700"/>
          </a:xfrm>
          <a:prstGeom prst="rect">
            <a:avLst/>
          </a:prstGeom>
        </p:spPr>
      </p:pic>
      <p:sp>
        <p:nvSpPr>
          <p:cNvPr id="17" name="bg object 17"/>
          <p:cNvSpPr/>
          <p:nvPr/>
        </p:nvSpPr>
        <p:spPr>
          <a:xfrm>
            <a:off x="0" y="6416040"/>
            <a:ext cx="9144000" cy="441959"/>
          </a:xfrm>
          <a:custGeom>
            <a:avLst/>
            <a:gdLst/>
            <a:ahLst/>
            <a:cxnLst/>
            <a:rect l="l" t="t" r="r" b="b"/>
            <a:pathLst>
              <a:path w="9144000" h="441959">
                <a:moveTo>
                  <a:pt x="9144000" y="0"/>
                </a:moveTo>
                <a:lnTo>
                  <a:pt x="0" y="0"/>
                </a:lnTo>
                <a:lnTo>
                  <a:pt x="0" y="441960"/>
                </a:lnTo>
                <a:lnTo>
                  <a:pt x="9144000" y="441960"/>
                </a:lnTo>
                <a:lnTo>
                  <a:pt x="9144000" y="0"/>
                </a:lnTo>
                <a:close/>
              </a:path>
            </a:pathLst>
          </a:custGeom>
          <a:solidFill>
            <a:srgbClr val="005EB8"/>
          </a:solidFill>
        </p:spPr>
        <p:txBody>
          <a:bodyPr wrap="square" lIns="0" tIns="0" rIns="0" bIns="0" rtlCol="0"/>
          <a:lstStyle/>
          <a:p>
            <a:endParaRPr/>
          </a:p>
        </p:txBody>
      </p:sp>
      <p:sp>
        <p:nvSpPr>
          <p:cNvPr id="18" name="bg object 18"/>
          <p:cNvSpPr/>
          <p:nvPr/>
        </p:nvSpPr>
        <p:spPr>
          <a:xfrm>
            <a:off x="0" y="6416040"/>
            <a:ext cx="9144000" cy="441959"/>
          </a:xfrm>
          <a:custGeom>
            <a:avLst/>
            <a:gdLst/>
            <a:ahLst/>
            <a:cxnLst/>
            <a:rect l="l" t="t" r="r" b="b"/>
            <a:pathLst>
              <a:path w="9144000" h="441959">
                <a:moveTo>
                  <a:pt x="0" y="441960"/>
                </a:moveTo>
                <a:lnTo>
                  <a:pt x="9144000" y="441960"/>
                </a:lnTo>
                <a:lnTo>
                  <a:pt x="9144000" y="0"/>
                </a:lnTo>
                <a:lnTo>
                  <a:pt x="0" y="0"/>
                </a:lnTo>
                <a:lnTo>
                  <a:pt x="0" y="441960"/>
                </a:lnTo>
                <a:close/>
              </a:path>
            </a:pathLst>
          </a:custGeom>
          <a:ln w="12700">
            <a:solidFill>
              <a:srgbClr val="004385"/>
            </a:solidFill>
          </a:ln>
        </p:spPr>
        <p:txBody>
          <a:bodyPr wrap="square" lIns="0" tIns="0" rIns="0" bIns="0" rtlCol="0"/>
          <a:lstStyle/>
          <a:p>
            <a:endParaRPr/>
          </a:p>
        </p:txBody>
      </p:sp>
      <p:pic>
        <p:nvPicPr>
          <p:cNvPr id="19" name="bg object 19"/>
          <p:cNvPicPr/>
          <p:nvPr/>
        </p:nvPicPr>
        <p:blipFill>
          <a:blip r:embed="rId3" cstate="print"/>
          <a:stretch>
            <a:fillRect/>
          </a:stretch>
        </p:blipFill>
        <p:spPr>
          <a:xfrm>
            <a:off x="7737347" y="1609344"/>
            <a:ext cx="1228344" cy="4616196"/>
          </a:xfrm>
          <a:prstGeom prst="rect">
            <a:avLst/>
          </a:prstGeom>
        </p:spPr>
      </p:pic>
      <p:sp>
        <p:nvSpPr>
          <p:cNvPr id="2" name="Holder 2"/>
          <p:cNvSpPr>
            <a:spLocks noGrp="1"/>
          </p:cNvSpPr>
          <p:nvPr>
            <p:ph type="ctrTitle"/>
          </p:nvPr>
        </p:nvSpPr>
        <p:spPr>
          <a:xfrm>
            <a:off x="446633" y="1283970"/>
            <a:ext cx="2961004" cy="848360"/>
          </a:xfrm>
          <a:prstGeom prst="rect">
            <a:avLst/>
          </a:prstGeom>
        </p:spPr>
        <p:txBody>
          <a:bodyPr wrap="square" lIns="0" tIns="0" rIns="0" bIns="0">
            <a:spAutoFit/>
          </a:bodyPr>
          <a:lstStyle>
            <a:lvl1pPr>
              <a:defRPr sz="5400" b="0" i="0">
                <a:solidFill>
                  <a:schemeClr val="tx1"/>
                </a:solidFill>
                <a:latin typeface="Arial MT"/>
                <a:cs typeface="Arial MT"/>
              </a:defRPr>
            </a:lvl1pPr>
          </a:lstStyle>
          <a:p>
            <a:endParaRPr/>
          </a:p>
        </p:txBody>
      </p:sp>
      <p:sp>
        <p:nvSpPr>
          <p:cNvPr id="3" name="Holder 3"/>
          <p:cNvSpPr>
            <a:spLocks noGrp="1"/>
          </p:cNvSpPr>
          <p:nvPr>
            <p:ph type="subTitle" idx="4"/>
          </p:nvPr>
        </p:nvSpPr>
        <p:spPr>
          <a:xfrm>
            <a:off x="1371600" y="3840480"/>
            <a:ext cx="6400800" cy="1714500"/>
          </a:xfrm>
          <a:prstGeom prst="rect">
            <a:avLst/>
          </a:prstGeom>
        </p:spPr>
        <p:txBody>
          <a:bodyPr wrap="square" lIns="0" tIns="0" rIns="0" bIns="0">
            <a:spAutoFit/>
          </a:bodyPr>
          <a:lstStyle>
            <a:lvl1pPr>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734300" y="0"/>
            <a:ext cx="1409700" cy="1409700"/>
          </a:xfrm>
          <a:prstGeom prst="rect">
            <a:avLst/>
          </a:prstGeom>
        </p:spPr>
      </p:pic>
      <p:sp>
        <p:nvSpPr>
          <p:cNvPr id="17" name="bg object 17"/>
          <p:cNvSpPr/>
          <p:nvPr/>
        </p:nvSpPr>
        <p:spPr>
          <a:xfrm>
            <a:off x="0" y="6416040"/>
            <a:ext cx="9144000" cy="441959"/>
          </a:xfrm>
          <a:custGeom>
            <a:avLst/>
            <a:gdLst/>
            <a:ahLst/>
            <a:cxnLst/>
            <a:rect l="l" t="t" r="r" b="b"/>
            <a:pathLst>
              <a:path w="9144000" h="441959">
                <a:moveTo>
                  <a:pt x="9144000" y="0"/>
                </a:moveTo>
                <a:lnTo>
                  <a:pt x="0" y="0"/>
                </a:lnTo>
                <a:lnTo>
                  <a:pt x="0" y="441960"/>
                </a:lnTo>
                <a:lnTo>
                  <a:pt x="9144000" y="441960"/>
                </a:lnTo>
                <a:lnTo>
                  <a:pt x="9144000" y="0"/>
                </a:lnTo>
                <a:close/>
              </a:path>
            </a:pathLst>
          </a:custGeom>
          <a:solidFill>
            <a:srgbClr val="005EB8"/>
          </a:solidFill>
        </p:spPr>
        <p:txBody>
          <a:bodyPr wrap="square" lIns="0" tIns="0" rIns="0" bIns="0" rtlCol="0"/>
          <a:lstStyle/>
          <a:p>
            <a:endParaRPr/>
          </a:p>
        </p:txBody>
      </p:sp>
      <p:sp>
        <p:nvSpPr>
          <p:cNvPr id="18" name="bg object 18"/>
          <p:cNvSpPr/>
          <p:nvPr/>
        </p:nvSpPr>
        <p:spPr>
          <a:xfrm>
            <a:off x="0" y="6416040"/>
            <a:ext cx="9144000" cy="441959"/>
          </a:xfrm>
          <a:custGeom>
            <a:avLst/>
            <a:gdLst/>
            <a:ahLst/>
            <a:cxnLst/>
            <a:rect l="l" t="t" r="r" b="b"/>
            <a:pathLst>
              <a:path w="9144000" h="441959">
                <a:moveTo>
                  <a:pt x="0" y="441960"/>
                </a:moveTo>
                <a:lnTo>
                  <a:pt x="9144000" y="441960"/>
                </a:lnTo>
                <a:lnTo>
                  <a:pt x="9144000" y="0"/>
                </a:lnTo>
                <a:lnTo>
                  <a:pt x="0" y="0"/>
                </a:lnTo>
                <a:lnTo>
                  <a:pt x="0" y="441960"/>
                </a:lnTo>
                <a:close/>
              </a:path>
            </a:pathLst>
          </a:custGeom>
          <a:ln w="12700">
            <a:solidFill>
              <a:srgbClr val="004385"/>
            </a:solidFill>
          </a:ln>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1" i="0">
                <a:solidFill>
                  <a:srgbClr val="A10067"/>
                </a:solidFill>
                <a:latin typeface="Arial"/>
                <a:cs typeface="Arial"/>
              </a:defRPr>
            </a:lvl1pPr>
          </a:lstStyle>
          <a:p>
            <a:endParaRPr/>
          </a:p>
        </p:txBody>
      </p:sp>
      <p:sp>
        <p:nvSpPr>
          <p:cNvPr id="3" name="Holder 3"/>
          <p:cNvSpPr>
            <a:spLocks noGrp="1"/>
          </p:cNvSpPr>
          <p:nvPr>
            <p:ph type="body" idx="1"/>
          </p:nvPr>
        </p:nvSpPr>
        <p:spPr/>
        <p:txBody>
          <a:bodyPr lIns="0" tIns="0" rIns="0" bIns="0"/>
          <a:lstStyle>
            <a:lvl1pPr>
              <a:defRPr b="0" i="0">
                <a:solidFill>
                  <a:schemeClr val="tx1"/>
                </a:solidFill>
              </a:defRPr>
            </a:lvl1pPr>
          </a:lstStyle>
          <a:p>
            <a:endParaRPr/>
          </a:p>
        </p:txBody>
      </p:sp>
      <p:sp>
        <p:nvSpPr>
          <p:cNvPr id="4" name="Holder 4"/>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5" name="Holder 5"/>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10/16/2023</a:t>
            </a:fld>
            <a:endParaRPr lang="en-US"/>
          </a:p>
        </p:txBody>
      </p:sp>
      <p:sp>
        <p:nvSpPr>
          <p:cNvPr id="6" name="Holder 6"/>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reserve="1">
  <p:cSld name="Two Content">
    <p:spTree>
      <p:nvGrpSpPr>
        <p:cNvPr id="1" name=""/>
        <p:cNvGrpSpPr/>
        <p:nvPr/>
      </p:nvGrpSpPr>
      <p:grpSpPr>
        <a:xfrm>
          <a:off x="0" y="0"/>
          <a:ext cx="0" cy="0"/>
          <a:chOff x="0" y="0"/>
          <a:chExt cx="0" cy="0"/>
        </a:xfrm>
      </p:grpSpPr>
      <p:sp>
        <p:nvSpPr>
          <p:cNvPr id="2" name="Holder 2"/>
          <p:cNvSpPr>
            <a:spLocks noGrp="1"/>
          </p:cNvSpPr>
          <p:nvPr>
            <p:ph type="title"/>
          </p:nvPr>
        </p:nvSpPr>
        <p:spPr/>
        <p:txBody>
          <a:bodyPr lIns="0" tIns="0" rIns="0" bIns="0"/>
          <a:lstStyle>
            <a:lvl1pPr>
              <a:defRPr sz="4400" b="1" i="0">
                <a:solidFill>
                  <a:srgbClr val="A10067"/>
                </a:solidFill>
                <a:latin typeface="Arial"/>
                <a:cs typeface="Arial"/>
              </a:defRPr>
            </a:lvl1pPr>
          </a:lstStyle>
          <a:p>
            <a:endParaRPr/>
          </a:p>
        </p:txBody>
      </p:sp>
      <p:sp>
        <p:nvSpPr>
          <p:cNvPr id="3" name="Holder 3"/>
          <p:cNvSpPr>
            <a:spLocks noGrp="1"/>
          </p:cNvSpPr>
          <p:nvPr>
            <p:ph sz="half" idx="2"/>
          </p:nvPr>
        </p:nvSpPr>
        <p:spPr>
          <a:xfrm>
            <a:off x="457200" y="1577340"/>
            <a:ext cx="3977640" cy="4526280"/>
          </a:xfrm>
          <a:prstGeom prst="rect">
            <a:avLst/>
          </a:prstGeom>
        </p:spPr>
        <p:txBody>
          <a:bodyPr wrap="square" lIns="0" tIns="0" rIns="0" bIns="0">
            <a:spAutoFit/>
          </a:bodyPr>
          <a:lstStyle>
            <a:lvl1pPr>
              <a:defRPr/>
            </a:lvl1pPr>
          </a:lstStyle>
          <a:p>
            <a:endParaRPr/>
          </a:p>
        </p:txBody>
      </p:sp>
      <p:sp>
        <p:nvSpPr>
          <p:cNvPr id="4" name="Holder 4"/>
          <p:cNvSpPr>
            <a:spLocks noGrp="1"/>
          </p:cNvSpPr>
          <p:nvPr>
            <p:ph sz="half" idx="3"/>
          </p:nvPr>
        </p:nvSpPr>
        <p:spPr>
          <a:xfrm>
            <a:off x="4709160" y="1577340"/>
            <a:ext cx="3977640" cy="4526280"/>
          </a:xfrm>
          <a:prstGeom prst="rect">
            <a:avLst/>
          </a:prstGeom>
        </p:spPr>
        <p:txBody>
          <a:bodyPr wrap="square" lIns="0" tIns="0" rIns="0" bIns="0">
            <a:spAutoFit/>
          </a:bodyPr>
          <a:lstStyle>
            <a:lvl1pPr>
              <a:defRPr/>
            </a:lvl1pPr>
          </a:lstStyle>
          <a:p>
            <a:endParaRPr/>
          </a:p>
        </p:txBody>
      </p:sp>
      <p:sp>
        <p:nvSpPr>
          <p:cNvPr id="5" name="Holder 5"/>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6" name="Holder 6"/>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10/16/2023</a:t>
            </a:fld>
            <a:endParaRPr lang="en-US"/>
          </a:p>
        </p:txBody>
      </p:sp>
      <p:sp>
        <p:nvSpPr>
          <p:cNvPr id="7" name="Holder 7"/>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obj" preserve="1">
  <p:cSld name="Title Only">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2" cstate="print"/>
          <a:stretch>
            <a:fillRect/>
          </a:stretch>
        </p:blipFill>
        <p:spPr>
          <a:xfrm>
            <a:off x="7426452" y="0"/>
            <a:ext cx="1717548" cy="1717548"/>
          </a:xfrm>
          <a:prstGeom prst="rect">
            <a:avLst/>
          </a:prstGeom>
        </p:spPr>
      </p:pic>
      <p:sp>
        <p:nvSpPr>
          <p:cNvPr id="17" name="bg object 17"/>
          <p:cNvSpPr/>
          <p:nvPr/>
        </p:nvSpPr>
        <p:spPr>
          <a:xfrm>
            <a:off x="0" y="6416040"/>
            <a:ext cx="9144000" cy="441959"/>
          </a:xfrm>
          <a:custGeom>
            <a:avLst/>
            <a:gdLst/>
            <a:ahLst/>
            <a:cxnLst/>
            <a:rect l="l" t="t" r="r" b="b"/>
            <a:pathLst>
              <a:path w="9144000" h="441959">
                <a:moveTo>
                  <a:pt x="9144000" y="0"/>
                </a:moveTo>
                <a:lnTo>
                  <a:pt x="0" y="0"/>
                </a:lnTo>
                <a:lnTo>
                  <a:pt x="0" y="441960"/>
                </a:lnTo>
                <a:lnTo>
                  <a:pt x="9144000" y="441960"/>
                </a:lnTo>
                <a:lnTo>
                  <a:pt x="9144000" y="0"/>
                </a:lnTo>
                <a:close/>
              </a:path>
            </a:pathLst>
          </a:custGeom>
          <a:solidFill>
            <a:srgbClr val="005EB8"/>
          </a:solidFill>
        </p:spPr>
        <p:txBody>
          <a:bodyPr wrap="square" lIns="0" tIns="0" rIns="0" bIns="0" rtlCol="0"/>
          <a:lstStyle/>
          <a:p>
            <a:endParaRPr/>
          </a:p>
        </p:txBody>
      </p:sp>
      <p:sp>
        <p:nvSpPr>
          <p:cNvPr id="2" name="Holder 2"/>
          <p:cNvSpPr>
            <a:spLocks noGrp="1"/>
          </p:cNvSpPr>
          <p:nvPr>
            <p:ph type="title"/>
          </p:nvPr>
        </p:nvSpPr>
        <p:spPr/>
        <p:txBody>
          <a:bodyPr lIns="0" tIns="0" rIns="0" bIns="0"/>
          <a:lstStyle>
            <a:lvl1pPr>
              <a:defRPr sz="4400" b="1" i="0">
                <a:solidFill>
                  <a:srgbClr val="A10067"/>
                </a:solidFill>
                <a:latin typeface="Arial"/>
                <a:cs typeface="Arial"/>
              </a:defRPr>
            </a:lvl1pPr>
          </a:lstStyle>
          <a:p>
            <a:endParaRPr/>
          </a:p>
        </p:txBody>
      </p:sp>
      <p:sp>
        <p:nvSpPr>
          <p:cNvPr id="3" name="Holder 3"/>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4" name="Holder 4"/>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10/16/2023</a:t>
            </a:fld>
            <a:endParaRPr lang="en-US"/>
          </a:p>
        </p:txBody>
      </p:sp>
      <p:sp>
        <p:nvSpPr>
          <p:cNvPr id="5" name="Holder 5"/>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obj" preserve="1">
  <p:cSld name="Blank">
    <p:spTree>
      <p:nvGrpSpPr>
        <p:cNvPr id="1" name=""/>
        <p:cNvGrpSpPr/>
        <p:nvPr/>
      </p:nvGrpSpPr>
      <p:grpSpPr>
        <a:xfrm>
          <a:off x="0" y="0"/>
          <a:ext cx="0" cy="0"/>
          <a:chOff x="0" y="0"/>
          <a:chExt cx="0" cy="0"/>
        </a:xfrm>
      </p:grpSpPr>
      <p:sp>
        <p:nvSpPr>
          <p:cNvPr id="2" name="Holder 2"/>
          <p:cNvSpPr>
            <a:spLocks noGrp="1"/>
          </p:cNvSpPr>
          <p:nvPr>
            <p:ph type="ftr" sz="quarter" idx="5"/>
          </p:nvPr>
        </p:nvSpPr>
        <p:spPr/>
        <p:txBody>
          <a:bodyPr lIns="0" tIns="0" rIns="0" bIns="0"/>
          <a:lstStyle>
            <a:lvl1pPr algn="ctr">
              <a:defRPr>
                <a:solidFill>
                  <a:schemeClr val="tx1">
                    <a:tint val="75000"/>
                  </a:schemeClr>
                </a:solidFill>
              </a:defRPr>
            </a:lvl1pPr>
          </a:lstStyle>
          <a:p>
            <a:endParaRPr/>
          </a:p>
        </p:txBody>
      </p:sp>
      <p:sp>
        <p:nvSpPr>
          <p:cNvPr id="3" name="Holder 3"/>
          <p:cNvSpPr>
            <a:spLocks noGrp="1"/>
          </p:cNvSpPr>
          <p:nvPr>
            <p:ph type="dt" sz="half" idx="6"/>
          </p:nvPr>
        </p:nvSpPr>
        <p:spPr/>
        <p:txBody>
          <a:bodyPr lIns="0" tIns="0" rIns="0" bIns="0"/>
          <a:lstStyle>
            <a:lvl1pPr algn="l">
              <a:defRPr>
                <a:solidFill>
                  <a:schemeClr val="tx1">
                    <a:tint val="75000"/>
                  </a:schemeClr>
                </a:solidFill>
              </a:defRPr>
            </a:lvl1pPr>
          </a:lstStyle>
          <a:p>
            <a:fld id="{1D8BD707-D9CF-40AE-B4C6-C98DA3205C09}" type="datetimeFigureOut">
              <a:rPr lang="en-US"/>
              <a:t>10/16/2023</a:t>
            </a:fld>
            <a:endParaRPr lang="en-US"/>
          </a:p>
        </p:txBody>
      </p:sp>
      <p:sp>
        <p:nvSpPr>
          <p:cNvPr id="4" name="Holder 4"/>
          <p:cNvSpPr>
            <a:spLocks noGrp="1"/>
          </p:cNvSpPr>
          <p:nvPr>
            <p:ph type="sldNum" sz="quarter" idx="7"/>
          </p:nvPr>
        </p:nvSpPr>
        <p:spPr/>
        <p:txBody>
          <a:bodyPr lIns="0" tIns="0" rIns="0" bIns="0"/>
          <a:lstStyle>
            <a:lvl1pPr algn="r">
              <a:defRPr>
                <a:solidFill>
                  <a:schemeClr val="tx1">
                    <a:tint val="75000"/>
                  </a:schemeClr>
                </a:solidFill>
              </a:defRPr>
            </a:lvl1pPr>
          </a:lstStyle>
          <a:p>
            <a:fld id="{B6F15528-21DE-4FAA-801E-634DDDAF4B2B}" type="slidenum">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1.jp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heme" Target="../theme/theme1.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6" name="bg object 16"/>
          <p:cNvPicPr/>
          <p:nvPr/>
        </p:nvPicPr>
        <p:blipFill>
          <a:blip r:embed="rId7" cstate="print"/>
          <a:stretch>
            <a:fillRect/>
          </a:stretch>
        </p:blipFill>
        <p:spPr>
          <a:xfrm>
            <a:off x="7734300" y="0"/>
            <a:ext cx="1409700" cy="1409700"/>
          </a:xfrm>
          <a:prstGeom prst="rect">
            <a:avLst/>
          </a:prstGeom>
        </p:spPr>
      </p:pic>
      <p:sp>
        <p:nvSpPr>
          <p:cNvPr id="17" name="bg object 17"/>
          <p:cNvSpPr/>
          <p:nvPr/>
        </p:nvSpPr>
        <p:spPr>
          <a:xfrm>
            <a:off x="0" y="6416040"/>
            <a:ext cx="9144000" cy="441959"/>
          </a:xfrm>
          <a:custGeom>
            <a:avLst/>
            <a:gdLst/>
            <a:ahLst/>
            <a:cxnLst/>
            <a:rect l="l" t="t" r="r" b="b"/>
            <a:pathLst>
              <a:path w="9144000" h="441959">
                <a:moveTo>
                  <a:pt x="9144000" y="0"/>
                </a:moveTo>
                <a:lnTo>
                  <a:pt x="0" y="0"/>
                </a:lnTo>
                <a:lnTo>
                  <a:pt x="0" y="441960"/>
                </a:lnTo>
                <a:lnTo>
                  <a:pt x="9144000" y="441960"/>
                </a:lnTo>
                <a:lnTo>
                  <a:pt x="9144000" y="0"/>
                </a:lnTo>
                <a:close/>
              </a:path>
            </a:pathLst>
          </a:custGeom>
          <a:solidFill>
            <a:srgbClr val="005EB8"/>
          </a:solidFill>
        </p:spPr>
        <p:txBody>
          <a:bodyPr wrap="square" lIns="0" tIns="0" rIns="0" bIns="0" rtlCol="0"/>
          <a:lstStyle/>
          <a:p>
            <a:endParaRPr/>
          </a:p>
        </p:txBody>
      </p:sp>
      <p:sp>
        <p:nvSpPr>
          <p:cNvPr id="2" name="Holder 2"/>
          <p:cNvSpPr>
            <a:spLocks noGrp="1"/>
          </p:cNvSpPr>
          <p:nvPr>
            <p:ph type="title"/>
          </p:nvPr>
        </p:nvSpPr>
        <p:spPr>
          <a:xfrm>
            <a:off x="2590672" y="2440746"/>
            <a:ext cx="3962654" cy="1556385"/>
          </a:xfrm>
          <a:prstGeom prst="rect">
            <a:avLst/>
          </a:prstGeom>
        </p:spPr>
        <p:txBody>
          <a:bodyPr wrap="square" lIns="0" tIns="0" rIns="0" bIns="0">
            <a:spAutoFit/>
          </a:bodyPr>
          <a:lstStyle>
            <a:lvl1pPr>
              <a:defRPr sz="4400" b="1" i="0">
                <a:solidFill>
                  <a:srgbClr val="A10067"/>
                </a:solidFill>
                <a:latin typeface="Arial"/>
                <a:cs typeface="Arial"/>
              </a:defRPr>
            </a:lvl1pPr>
          </a:lstStyle>
          <a:p>
            <a:endParaRPr/>
          </a:p>
        </p:txBody>
      </p:sp>
      <p:sp>
        <p:nvSpPr>
          <p:cNvPr id="3" name="Holder 3"/>
          <p:cNvSpPr>
            <a:spLocks noGrp="1"/>
          </p:cNvSpPr>
          <p:nvPr>
            <p:ph type="body" idx="1"/>
          </p:nvPr>
        </p:nvSpPr>
        <p:spPr>
          <a:xfrm>
            <a:off x="446633" y="1332737"/>
            <a:ext cx="8250732" cy="2901950"/>
          </a:xfrm>
          <a:prstGeom prst="rect">
            <a:avLst/>
          </a:prstGeom>
        </p:spPr>
        <p:txBody>
          <a:bodyPr wrap="square" lIns="0" tIns="0" rIns="0" bIns="0">
            <a:spAutoFit/>
          </a:bodyPr>
          <a:lstStyle>
            <a:lvl1pPr>
              <a:defRPr b="0" i="0">
                <a:solidFill>
                  <a:schemeClr val="tx1"/>
                </a:solidFill>
              </a:defRPr>
            </a:lvl1pPr>
          </a:lstStyle>
          <a:p>
            <a:endParaRPr/>
          </a:p>
        </p:txBody>
      </p:sp>
      <p:sp>
        <p:nvSpPr>
          <p:cNvPr id="4" name="Holder 4"/>
          <p:cNvSpPr>
            <a:spLocks noGrp="1"/>
          </p:cNvSpPr>
          <p:nvPr>
            <p:ph type="ftr" sz="quarter" idx="5"/>
          </p:nvPr>
        </p:nvSpPr>
        <p:spPr>
          <a:xfrm>
            <a:off x="3108960" y="6377940"/>
            <a:ext cx="2926080" cy="342900"/>
          </a:xfrm>
          <a:prstGeom prst="rect">
            <a:avLst/>
          </a:prstGeom>
        </p:spPr>
        <p:txBody>
          <a:bodyPr wrap="square" lIns="0" tIns="0" rIns="0" bIns="0">
            <a:spAutoFit/>
          </a:bodyPr>
          <a:lstStyle>
            <a:lvl1pPr algn="ctr">
              <a:defRPr>
                <a:solidFill>
                  <a:schemeClr val="tx1">
                    <a:tint val="75000"/>
                  </a:schemeClr>
                </a:solidFill>
              </a:defRPr>
            </a:lvl1pPr>
          </a:lstStyle>
          <a:p>
            <a:endParaRPr/>
          </a:p>
        </p:txBody>
      </p:sp>
      <p:sp>
        <p:nvSpPr>
          <p:cNvPr id="5" name="Holder 5"/>
          <p:cNvSpPr>
            <a:spLocks noGrp="1"/>
          </p:cNvSpPr>
          <p:nvPr>
            <p:ph type="dt" sz="half" idx="6"/>
          </p:nvPr>
        </p:nvSpPr>
        <p:spPr>
          <a:xfrm>
            <a:off x="457200" y="6377940"/>
            <a:ext cx="2103120" cy="342900"/>
          </a:xfrm>
          <a:prstGeom prst="rect">
            <a:avLst/>
          </a:prstGeom>
        </p:spPr>
        <p:txBody>
          <a:bodyPr wrap="square" lIns="0" tIns="0" rIns="0" bIns="0">
            <a:spAutoFit/>
          </a:bodyPr>
          <a:lstStyle>
            <a:lvl1pPr algn="l">
              <a:defRPr>
                <a:solidFill>
                  <a:schemeClr val="tx1">
                    <a:tint val="75000"/>
                  </a:schemeClr>
                </a:solidFill>
              </a:defRPr>
            </a:lvl1pPr>
          </a:lstStyle>
          <a:p>
            <a:fld id="{1D8BD707-D9CF-40AE-B4C6-C98DA3205C09}" type="datetimeFigureOut">
              <a:rPr lang="en-US"/>
              <a:t>10/16/2023</a:t>
            </a:fld>
            <a:endParaRPr lang="en-US"/>
          </a:p>
        </p:txBody>
      </p:sp>
      <p:sp>
        <p:nvSpPr>
          <p:cNvPr id="6" name="Holder 6"/>
          <p:cNvSpPr>
            <a:spLocks noGrp="1"/>
          </p:cNvSpPr>
          <p:nvPr>
            <p:ph type="sldNum" sz="quarter" idx="7"/>
          </p:nvPr>
        </p:nvSpPr>
        <p:spPr>
          <a:xfrm>
            <a:off x="6583680" y="6377940"/>
            <a:ext cx="2103120" cy="342900"/>
          </a:xfrm>
          <a:prstGeom prst="rect">
            <a:avLst/>
          </a:prstGeom>
        </p:spPr>
        <p:txBody>
          <a:bodyPr wrap="square" lIns="0" tIns="0" rIns="0" bIns="0">
            <a:spAutoFit/>
          </a:bodyPr>
          <a:lstStyle>
            <a:lvl1pPr algn="r">
              <a:defRPr>
                <a:solidFill>
                  <a:schemeClr val="tx1">
                    <a:tint val="75000"/>
                  </a:schemeClr>
                </a:solidFill>
              </a:defRPr>
            </a:lvl1pPr>
          </a:lstStyle>
          <a:p>
            <a:fld id="{B6F15528-21DE-4FAA-801E-634DDDAF4B2B}" type="slidenum">
              <a:t>‹#›</a:t>
            </a:fld>
            <a:endParaRP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Lst>
  <p:txStyles>
    <p:titleStyle>
      <a:lvl1pPr>
        <a:defRPr>
          <a:latin typeface="+mj-lt"/>
          <a:ea typeface="+mj-ea"/>
          <a:cs typeface="+mj-cs"/>
        </a:defRPr>
      </a:lvl1pPr>
    </p:titleStyle>
    <p:body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bodyStyle>
    <p:otherStyle>
      <a:lvl1pPr marL="0">
        <a:defRPr>
          <a:latin typeface="+mn-lt"/>
          <a:ea typeface="+mn-ea"/>
          <a:cs typeface="+mn-cs"/>
        </a:defRPr>
      </a:lvl1pPr>
      <a:lvl2pPr marL="457200">
        <a:defRPr>
          <a:latin typeface="+mn-lt"/>
          <a:ea typeface="+mn-ea"/>
          <a:cs typeface="+mn-cs"/>
        </a:defRPr>
      </a:lvl2pPr>
      <a:lvl3pPr marL="914400">
        <a:defRPr>
          <a:latin typeface="+mn-lt"/>
          <a:ea typeface="+mn-ea"/>
          <a:cs typeface="+mn-cs"/>
        </a:defRPr>
      </a:lvl3pPr>
      <a:lvl4pPr marL="1371600">
        <a:defRPr>
          <a:latin typeface="+mn-lt"/>
          <a:ea typeface="+mn-ea"/>
          <a:cs typeface="+mn-cs"/>
        </a:defRPr>
      </a:lvl4pPr>
      <a:lvl5pPr marL="1828800">
        <a:defRPr>
          <a:latin typeface="+mn-lt"/>
          <a:ea typeface="+mn-ea"/>
          <a:cs typeface="+mn-cs"/>
        </a:defRPr>
      </a:lvl5pPr>
      <a:lvl6pPr marL="2286000">
        <a:defRPr>
          <a:latin typeface="+mn-lt"/>
          <a:ea typeface="+mn-ea"/>
          <a:cs typeface="+mn-cs"/>
        </a:defRPr>
      </a:lvl6pPr>
      <a:lvl7pPr marL="2743200">
        <a:defRPr>
          <a:latin typeface="+mn-lt"/>
          <a:ea typeface="+mn-ea"/>
          <a:cs typeface="+mn-cs"/>
        </a:defRPr>
      </a:lvl7pPr>
      <a:lvl8pPr marL="3200400">
        <a:defRPr>
          <a:latin typeface="+mn-lt"/>
          <a:ea typeface="+mn-ea"/>
          <a:cs typeface="+mn-cs"/>
        </a:defRPr>
      </a:lvl8pPr>
      <a:lvl9pPr marL="3657600">
        <a:defRPr>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3" Type="http://schemas.openxmlformats.org/officeDocument/2006/relationships/image" Target="../media/image12.jpg"/><Relationship Id="rId2" Type="http://schemas.openxmlformats.org/officeDocument/2006/relationships/notesSlide" Target="../notesSlides/notesSlide7.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2" Type="http://schemas.openxmlformats.org/officeDocument/2006/relationships/image" Target="../media/image13.png"/><Relationship Id="rId1" Type="http://schemas.openxmlformats.org/officeDocument/2006/relationships/slideLayout" Target="../slideLayouts/slideLayout5.xml"/></Relationships>
</file>

<file path=ppt/slides/_rels/slide2.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6.png"/></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7.png"/></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image" Target="../media/image9.png"/><Relationship Id="rId4" Type="http://schemas.openxmlformats.org/officeDocument/2006/relationships/image" Target="../media/image8.png"/></Relationships>
</file>

<file path=ppt/slides/_rels/slide9.xml.rels><?xml version="1.0" encoding="UTF-8" standalone="yes"?>
<Relationships xmlns="http://schemas.openxmlformats.org/package/2006/relationships"><Relationship Id="rId3" Type="http://schemas.openxmlformats.org/officeDocument/2006/relationships/image" Target="../media/image11.svg"/><Relationship Id="rId2" Type="http://schemas.openxmlformats.org/officeDocument/2006/relationships/image" Target="../media/image10.png"/><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0" y="3293364"/>
            <a:ext cx="9143999" cy="2983992"/>
          </a:xfrm>
          <a:prstGeom prst="rect">
            <a:avLst/>
          </a:prstGeom>
        </p:spPr>
      </p:pic>
      <p:sp>
        <p:nvSpPr>
          <p:cNvPr id="3" name="object 3"/>
          <p:cNvSpPr txBox="1">
            <a:spLocks noGrp="1"/>
          </p:cNvSpPr>
          <p:nvPr>
            <p:ph type="title"/>
          </p:nvPr>
        </p:nvSpPr>
        <p:spPr>
          <a:xfrm>
            <a:off x="381000" y="228600"/>
            <a:ext cx="6934200" cy="1491434"/>
          </a:xfrm>
          <a:prstGeom prst="rect">
            <a:avLst/>
          </a:prstGeom>
        </p:spPr>
        <p:txBody>
          <a:bodyPr vert="horz" wrap="square" lIns="0" tIns="12065" rIns="0" bIns="0" rtlCol="0">
            <a:spAutoFit/>
          </a:bodyPr>
          <a:lstStyle/>
          <a:p>
            <a:pPr marL="12700" marR="5080">
              <a:lnSpc>
                <a:spcPct val="114100"/>
              </a:lnSpc>
              <a:spcBef>
                <a:spcPts val="95"/>
              </a:spcBef>
            </a:pPr>
            <a:br>
              <a:rPr lang="en-GB" b="1" dirty="0">
                <a:solidFill>
                  <a:srgbClr val="0065BD"/>
                </a:solidFill>
                <a:effectLst/>
                <a:latin typeface="Arial" panose="020B0604020202020204" pitchFamily="34" charset="0"/>
              </a:rPr>
            </a:br>
            <a:endParaRPr dirty="0">
              <a:solidFill>
                <a:srgbClr val="005EB8"/>
              </a:solidFill>
            </a:endParaRPr>
          </a:p>
        </p:txBody>
      </p:sp>
      <p:sp>
        <p:nvSpPr>
          <p:cNvPr id="9" name="TextBox 8">
            <a:extLst>
              <a:ext uri="{FF2B5EF4-FFF2-40B4-BE49-F238E27FC236}">
                <a16:creationId xmlns:a16="http://schemas.microsoft.com/office/drawing/2014/main" id="{A78F48F2-31DF-AFE5-4E6D-78CBC7BCDCE5}"/>
              </a:ext>
            </a:extLst>
          </p:cNvPr>
          <p:cNvSpPr txBox="1"/>
          <p:nvPr/>
        </p:nvSpPr>
        <p:spPr>
          <a:xfrm>
            <a:off x="383176" y="228600"/>
            <a:ext cx="6093823" cy="2308324"/>
          </a:xfrm>
          <a:prstGeom prst="rect">
            <a:avLst/>
          </a:prstGeom>
          <a:noFill/>
        </p:spPr>
        <p:txBody>
          <a:bodyPr wrap="square">
            <a:spAutoFit/>
          </a:bodyPr>
          <a:lstStyle/>
          <a:p>
            <a:pPr algn="l"/>
            <a:r>
              <a:rPr lang="en-GB" sz="3600" b="1" dirty="0">
                <a:solidFill>
                  <a:srgbClr val="0065BD"/>
                </a:solidFill>
                <a:effectLst/>
                <a:latin typeface="Arial" panose="020B0604020202020204" pitchFamily="34" charset="0"/>
              </a:rPr>
              <a:t>Peer </a:t>
            </a:r>
            <a:r>
              <a:rPr lang="en-GB" sz="3600" b="1" dirty="0">
                <a:solidFill>
                  <a:srgbClr val="0065BD"/>
                </a:solidFill>
                <a:latin typeface="Arial" panose="020B0604020202020204" pitchFamily="34" charset="0"/>
              </a:rPr>
              <a:t>based approaches</a:t>
            </a:r>
            <a:r>
              <a:rPr lang="en-GB" sz="3600" b="1" dirty="0">
                <a:solidFill>
                  <a:srgbClr val="0065BD"/>
                </a:solidFill>
                <a:effectLst/>
                <a:latin typeface="Arial" panose="020B0604020202020204" pitchFamily="34" charset="0"/>
              </a:rPr>
              <a:t>: empowering connections in adult social care webinar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4845A6-298F-F323-054F-52A23D69CACE}"/>
              </a:ext>
            </a:extLst>
          </p:cNvPr>
          <p:cNvSpPr>
            <a:spLocks noGrp="1"/>
          </p:cNvSpPr>
          <p:nvPr>
            <p:ph type="title"/>
          </p:nvPr>
        </p:nvSpPr>
        <p:spPr>
          <a:xfrm>
            <a:off x="381000" y="228600"/>
            <a:ext cx="6477000" cy="677108"/>
          </a:xfrm>
        </p:spPr>
        <p:txBody>
          <a:bodyPr/>
          <a:lstStyle/>
          <a:p>
            <a:r>
              <a:rPr lang="en-GB" dirty="0">
                <a:solidFill>
                  <a:srgbClr val="0070C0"/>
                </a:solidFill>
              </a:rPr>
              <a:t>What do you need?</a:t>
            </a:r>
          </a:p>
        </p:txBody>
      </p:sp>
      <p:sp>
        <p:nvSpPr>
          <p:cNvPr id="4" name="TextBox 3">
            <a:extLst>
              <a:ext uri="{FF2B5EF4-FFF2-40B4-BE49-F238E27FC236}">
                <a16:creationId xmlns:a16="http://schemas.microsoft.com/office/drawing/2014/main" id="{11FC4590-0159-C38E-A8B1-EAF7174F0B8F}"/>
              </a:ext>
            </a:extLst>
          </p:cNvPr>
          <p:cNvSpPr txBox="1"/>
          <p:nvPr/>
        </p:nvSpPr>
        <p:spPr>
          <a:xfrm>
            <a:off x="381000" y="1447800"/>
            <a:ext cx="4572000" cy="1569660"/>
          </a:xfrm>
          <a:prstGeom prst="rect">
            <a:avLst/>
          </a:prstGeom>
          <a:noFill/>
        </p:spPr>
        <p:txBody>
          <a:bodyPr wrap="square">
            <a:spAutoFit/>
          </a:bodyPr>
          <a:lstStyle/>
          <a:p>
            <a:pPr marL="0" indent="0">
              <a:buNone/>
            </a:pPr>
            <a:r>
              <a:rPr lang="en-GB" sz="2400" dirty="0">
                <a:latin typeface="Arial" panose="020B0604020202020204" pitchFamily="34" charset="0"/>
                <a:cs typeface="Arial" panose="020B0604020202020204" pitchFamily="34" charset="0"/>
              </a:rPr>
              <a:t>Pop it in the chat </a:t>
            </a:r>
          </a:p>
          <a:p>
            <a:pPr marL="0" indent="0">
              <a:buNone/>
            </a:pPr>
            <a:endParaRPr lang="en-GB" sz="2400" dirty="0">
              <a:latin typeface="Arial" panose="020B0604020202020204" pitchFamily="34" charset="0"/>
              <a:cs typeface="Arial" panose="020B0604020202020204" pitchFamily="34" charset="0"/>
            </a:endParaRPr>
          </a:p>
          <a:p>
            <a:pPr marL="0" indent="0">
              <a:buNone/>
            </a:pPr>
            <a:r>
              <a:rPr lang="en-GB" sz="2400" dirty="0">
                <a:latin typeface="Arial" panose="020B0604020202020204" pitchFamily="34" charset="0"/>
                <a:cs typeface="Arial" panose="020B0604020202020204" pitchFamily="34" charset="0"/>
              </a:rPr>
              <a:t>What are your future requirements for next year? </a:t>
            </a:r>
          </a:p>
        </p:txBody>
      </p:sp>
    </p:spTree>
    <p:extLst>
      <p:ext uri="{BB962C8B-B14F-4D97-AF65-F5344CB8AC3E}">
        <p14:creationId xmlns:p14="http://schemas.microsoft.com/office/powerpoint/2010/main" val="4909760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2667000" y="2059292"/>
            <a:ext cx="6096000" cy="1854803"/>
          </a:xfrm>
          <a:prstGeom prst="rect">
            <a:avLst/>
          </a:prstGeom>
        </p:spPr>
        <p:txBody>
          <a:bodyPr vert="horz" wrap="square" lIns="0" tIns="12700" rIns="0" bIns="0" rtlCol="0">
            <a:spAutoFit/>
          </a:bodyPr>
          <a:lstStyle/>
          <a:p>
            <a:pPr marL="97155" marR="5080">
              <a:lnSpc>
                <a:spcPct val="114100"/>
              </a:lnSpc>
              <a:spcBef>
                <a:spcPts val="100"/>
              </a:spcBef>
            </a:pPr>
            <a:r>
              <a:rPr lang="en-GB" sz="3600" dirty="0">
                <a:solidFill>
                  <a:srgbClr val="0070C0"/>
                </a:solidFill>
              </a:rPr>
              <a:t>Are you inclined to look at peer support as part of your future work? </a:t>
            </a:r>
            <a:endParaRPr sz="3600" dirty="0">
              <a:solidFill>
                <a:srgbClr val="0070C0"/>
              </a:solidFill>
            </a:endParaRPr>
          </a:p>
        </p:txBody>
      </p:sp>
      <p:pic>
        <p:nvPicPr>
          <p:cNvPr id="3" name="object 3"/>
          <p:cNvPicPr/>
          <p:nvPr/>
        </p:nvPicPr>
        <p:blipFill>
          <a:blip r:embed="rId3" cstate="print"/>
          <a:stretch>
            <a:fillRect/>
          </a:stretch>
        </p:blipFill>
        <p:spPr>
          <a:xfrm>
            <a:off x="906224" y="2033166"/>
            <a:ext cx="1329434" cy="1915296"/>
          </a:xfrm>
          <a:prstGeom prst="rect">
            <a:avLst/>
          </a:prstGeom>
        </p:spPr>
      </p:pic>
    </p:spTree>
    <p:extLst>
      <p:ext uri="{BB962C8B-B14F-4D97-AF65-F5344CB8AC3E}">
        <p14:creationId xmlns:p14="http://schemas.microsoft.com/office/powerpoint/2010/main" val="111311056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2" name="object 2"/>
          <p:cNvSpPr/>
          <p:nvPr/>
        </p:nvSpPr>
        <p:spPr>
          <a:xfrm>
            <a:off x="0" y="0"/>
            <a:ext cx="9144000" cy="6858000"/>
          </a:xfrm>
          <a:custGeom>
            <a:avLst/>
            <a:gdLst/>
            <a:ahLst/>
            <a:cxnLst/>
            <a:rect l="l" t="t" r="r" b="b"/>
            <a:pathLst>
              <a:path w="9144000" h="6858000">
                <a:moveTo>
                  <a:pt x="9144000" y="0"/>
                </a:moveTo>
                <a:lnTo>
                  <a:pt x="0" y="0"/>
                </a:lnTo>
                <a:lnTo>
                  <a:pt x="0" y="6858000"/>
                </a:lnTo>
                <a:lnTo>
                  <a:pt x="9144000" y="6858000"/>
                </a:lnTo>
                <a:lnTo>
                  <a:pt x="9144000" y="0"/>
                </a:lnTo>
                <a:close/>
              </a:path>
            </a:pathLst>
          </a:custGeom>
          <a:solidFill>
            <a:srgbClr val="005EB8"/>
          </a:solidFill>
        </p:spPr>
        <p:txBody>
          <a:bodyPr wrap="square" lIns="0" tIns="0" rIns="0" bIns="0" rtlCol="0"/>
          <a:lstStyle/>
          <a:p>
            <a:endParaRPr/>
          </a:p>
        </p:txBody>
      </p:sp>
      <p:grpSp>
        <p:nvGrpSpPr>
          <p:cNvPr id="3" name="object 3"/>
          <p:cNvGrpSpPr/>
          <p:nvPr/>
        </p:nvGrpSpPr>
        <p:grpSpPr>
          <a:xfrm>
            <a:off x="-6350" y="0"/>
            <a:ext cx="9156700" cy="6870700"/>
            <a:chOff x="-6350" y="0"/>
            <a:chExt cx="9156700" cy="6870700"/>
          </a:xfrm>
        </p:grpSpPr>
        <p:sp>
          <p:nvSpPr>
            <p:cNvPr id="4" name="object 4"/>
            <p:cNvSpPr/>
            <p:nvPr/>
          </p:nvSpPr>
          <p:spPr>
            <a:xfrm>
              <a:off x="0" y="0"/>
              <a:ext cx="9144000" cy="6858000"/>
            </a:xfrm>
            <a:custGeom>
              <a:avLst/>
              <a:gdLst/>
              <a:ahLst/>
              <a:cxnLst/>
              <a:rect l="l" t="t" r="r" b="b"/>
              <a:pathLst>
                <a:path w="9144000" h="6858000">
                  <a:moveTo>
                    <a:pt x="0" y="6858000"/>
                  </a:moveTo>
                  <a:lnTo>
                    <a:pt x="9144000" y="6858000"/>
                  </a:lnTo>
                  <a:lnTo>
                    <a:pt x="9144000" y="0"/>
                  </a:lnTo>
                  <a:lnTo>
                    <a:pt x="0" y="0"/>
                  </a:lnTo>
                  <a:lnTo>
                    <a:pt x="0" y="6858000"/>
                  </a:lnTo>
                  <a:close/>
                </a:path>
              </a:pathLst>
            </a:custGeom>
            <a:ln w="12700">
              <a:solidFill>
                <a:srgbClr val="004385"/>
              </a:solidFill>
            </a:ln>
          </p:spPr>
          <p:txBody>
            <a:bodyPr wrap="square" lIns="0" tIns="0" rIns="0" bIns="0" rtlCol="0"/>
            <a:lstStyle/>
            <a:p>
              <a:endParaRPr/>
            </a:p>
          </p:txBody>
        </p:sp>
        <p:pic>
          <p:nvPicPr>
            <p:cNvPr id="5" name="object 5"/>
            <p:cNvPicPr/>
            <p:nvPr/>
          </p:nvPicPr>
          <p:blipFill>
            <a:blip r:embed="rId2" cstate="print"/>
            <a:stretch>
              <a:fillRect/>
            </a:stretch>
          </p:blipFill>
          <p:spPr>
            <a:xfrm>
              <a:off x="1773935" y="1812035"/>
              <a:ext cx="5596127" cy="3233928"/>
            </a:xfrm>
            <a:prstGeom prst="rect">
              <a:avLst/>
            </a:prstGeom>
          </p:spPr>
        </p:pic>
      </p:gr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a:extLst>
              <a:ext uri="{FF2B5EF4-FFF2-40B4-BE49-F238E27FC236}">
                <a16:creationId xmlns:a16="http://schemas.microsoft.com/office/drawing/2014/main" id="{158C0311-EBF3-3330-298E-BFAF16AA9464}"/>
              </a:ext>
            </a:extLst>
          </p:cNvPr>
          <p:cNvSpPr>
            <a:spLocks noGrp="1"/>
          </p:cNvSpPr>
          <p:nvPr>
            <p:ph type="title"/>
          </p:nvPr>
        </p:nvSpPr>
        <p:spPr>
          <a:xfrm>
            <a:off x="304800" y="304800"/>
            <a:ext cx="9822619" cy="677108"/>
          </a:xfrm>
        </p:spPr>
        <p:txBody>
          <a:bodyPr/>
          <a:lstStyle/>
          <a:p>
            <a:r>
              <a:rPr lang="en-US" dirty="0">
                <a:solidFill>
                  <a:srgbClr val="0070C0"/>
                </a:solidFill>
              </a:rPr>
              <a:t>Virtual housekeeping</a:t>
            </a:r>
          </a:p>
        </p:txBody>
      </p:sp>
      <p:pic>
        <p:nvPicPr>
          <p:cNvPr id="7" name="Picture 6">
            <a:extLst>
              <a:ext uri="{FF2B5EF4-FFF2-40B4-BE49-F238E27FC236}">
                <a16:creationId xmlns:a16="http://schemas.microsoft.com/office/drawing/2014/main" id="{BC3DF4F0-C077-8F8C-4CFB-174905F1BC2A}"/>
              </a:ext>
            </a:extLst>
          </p:cNvPr>
          <p:cNvPicPr>
            <a:picLocks noChangeAspect="1"/>
          </p:cNvPicPr>
          <p:nvPr/>
        </p:nvPicPr>
        <p:blipFill>
          <a:blip r:embed="rId3"/>
          <a:stretch>
            <a:fillRect/>
          </a:stretch>
        </p:blipFill>
        <p:spPr>
          <a:xfrm>
            <a:off x="304800" y="1295400"/>
            <a:ext cx="6907658" cy="5014188"/>
          </a:xfrm>
          <a:prstGeom prst="rect">
            <a:avLst/>
          </a:prstGeo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2" cstate="print"/>
          <a:stretch>
            <a:fillRect/>
          </a:stretch>
        </p:blipFill>
        <p:spPr>
          <a:xfrm>
            <a:off x="7737347" y="1609344"/>
            <a:ext cx="1228344" cy="4616196"/>
          </a:xfrm>
          <a:prstGeom prst="rect">
            <a:avLst/>
          </a:prstGeom>
        </p:spPr>
      </p:pic>
      <p:sp>
        <p:nvSpPr>
          <p:cNvPr id="3" name="object 3"/>
          <p:cNvSpPr txBox="1">
            <a:spLocks noGrp="1"/>
          </p:cNvSpPr>
          <p:nvPr>
            <p:ph type="title"/>
          </p:nvPr>
        </p:nvSpPr>
        <p:spPr>
          <a:xfrm>
            <a:off x="446633" y="407670"/>
            <a:ext cx="5259705" cy="574040"/>
          </a:xfrm>
          <a:prstGeom prst="rect">
            <a:avLst/>
          </a:prstGeom>
        </p:spPr>
        <p:txBody>
          <a:bodyPr vert="horz" wrap="square" lIns="0" tIns="12700" rIns="0" bIns="0" rtlCol="0">
            <a:spAutoFit/>
          </a:bodyPr>
          <a:lstStyle/>
          <a:p>
            <a:pPr marL="12700">
              <a:lnSpc>
                <a:spcPct val="100000"/>
              </a:lnSpc>
              <a:spcBef>
                <a:spcPts val="100"/>
              </a:spcBef>
            </a:pPr>
            <a:r>
              <a:rPr lang="en-GB" sz="3600" spc="-5" dirty="0">
                <a:solidFill>
                  <a:srgbClr val="005EB8"/>
                </a:solidFill>
              </a:rPr>
              <a:t>Agenda </a:t>
            </a:r>
            <a:endParaRPr sz="3600" dirty="0"/>
          </a:p>
        </p:txBody>
      </p:sp>
      <p:sp>
        <p:nvSpPr>
          <p:cNvPr id="6" name="TextBox 5">
            <a:extLst>
              <a:ext uri="{FF2B5EF4-FFF2-40B4-BE49-F238E27FC236}">
                <a16:creationId xmlns:a16="http://schemas.microsoft.com/office/drawing/2014/main" id="{0B2F4CB7-43BF-F9B0-96A4-A0F5764BAE45}"/>
              </a:ext>
            </a:extLst>
          </p:cNvPr>
          <p:cNvSpPr txBox="1"/>
          <p:nvPr/>
        </p:nvSpPr>
        <p:spPr>
          <a:xfrm>
            <a:off x="446632" y="1295400"/>
            <a:ext cx="6411367" cy="1938992"/>
          </a:xfrm>
          <a:prstGeom prst="rect">
            <a:avLst/>
          </a:prstGeom>
          <a:noFill/>
        </p:spPr>
        <p:txBody>
          <a:bodyPr wrap="square" rtlCol="0">
            <a:spAutoFit/>
          </a:bodyPr>
          <a:lstStyle/>
          <a:p>
            <a:pPr marL="285750" indent="-285750">
              <a:buFont typeface="Wingdings" panose="05000000000000000000" pitchFamily="2" charset="2"/>
              <a:buChar char="§"/>
            </a:pPr>
            <a:r>
              <a:rPr lang="en-GB" sz="2400" dirty="0">
                <a:effectLst/>
                <a:latin typeface="Arial" panose="020B0604020202020204" pitchFamily="34" charset="0"/>
                <a:ea typeface="Times New Roman" panose="02020603050405020304" pitchFamily="18" charset="0"/>
                <a:cs typeface="Times New Roman" panose="02020603050405020304" pitchFamily="18" charset="0"/>
              </a:rPr>
              <a:t>Understanding peer support</a:t>
            </a:r>
          </a:p>
          <a:p>
            <a:pPr marL="285750" indent="-285750">
              <a:buFont typeface="Wingdings" panose="05000000000000000000" pitchFamily="2" charset="2"/>
              <a:buChar char="§"/>
            </a:pPr>
            <a:r>
              <a:rPr lang="en-GB" sz="2400" dirty="0">
                <a:effectLst/>
                <a:latin typeface="Arial" panose="020B0604020202020204" pitchFamily="34" charset="0"/>
                <a:ea typeface="Calibri" panose="020F0502020204030204" pitchFamily="34" charset="0"/>
                <a:cs typeface="Arial" panose="020B0604020202020204" pitchFamily="34" charset="0"/>
              </a:rPr>
              <a:t>The role of social media in peer support</a:t>
            </a:r>
          </a:p>
          <a:p>
            <a:pPr marL="285750" indent="-285750">
              <a:buFont typeface="Wingdings" panose="05000000000000000000" pitchFamily="2" charset="2"/>
              <a:buChar char="§"/>
            </a:pPr>
            <a:r>
              <a:rPr lang="en-GB" sz="2400" dirty="0">
                <a:latin typeface="Arial" panose="020B0604020202020204" pitchFamily="34" charset="0"/>
                <a:cs typeface="Arial" panose="020B0604020202020204" pitchFamily="34" charset="0"/>
              </a:rPr>
              <a:t>Tools and resources</a:t>
            </a:r>
          </a:p>
          <a:p>
            <a:pPr marL="285750" indent="-285750">
              <a:buFont typeface="Wingdings" panose="05000000000000000000" pitchFamily="2" charset="2"/>
              <a:buChar char="§"/>
            </a:pPr>
            <a:r>
              <a:rPr lang="en-GB" sz="2400" dirty="0">
                <a:latin typeface="Arial" panose="020B0604020202020204" pitchFamily="34" charset="0"/>
                <a:cs typeface="Arial" panose="020B0604020202020204" pitchFamily="34" charset="0"/>
              </a:rPr>
              <a:t>Q&amp;A session</a:t>
            </a:r>
          </a:p>
          <a:p>
            <a:pPr marL="285750" indent="-285750">
              <a:buFont typeface="Wingdings" panose="05000000000000000000" pitchFamily="2" charset="2"/>
              <a:buChar char="§"/>
            </a:pPr>
            <a:r>
              <a:rPr lang="en-GB" sz="2400" dirty="0">
                <a:latin typeface="Arial" panose="020B0604020202020204" pitchFamily="34" charset="0"/>
                <a:cs typeface="Arial" panose="020B0604020202020204" pitchFamily="34" charset="0"/>
              </a:rPr>
              <a:t>Conclusion and next steps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7737347" y="1609344"/>
            <a:ext cx="1228344" cy="4616196"/>
          </a:xfrm>
          <a:prstGeom prst="rect">
            <a:avLst/>
          </a:prstGeom>
        </p:spPr>
      </p:pic>
      <p:sp>
        <p:nvSpPr>
          <p:cNvPr id="3" name="object 3"/>
          <p:cNvSpPr txBox="1">
            <a:spLocks noGrp="1"/>
          </p:cNvSpPr>
          <p:nvPr>
            <p:ph type="title"/>
          </p:nvPr>
        </p:nvSpPr>
        <p:spPr>
          <a:xfrm>
            <a:off x="533400" y="1524000"/>
            <a:ext cx="5259705" cy="2782813"/>
          </a:xfrm>
          <a:prstGeom prst="rect">
            <a:avLst/>
          </a:prstGeom>
        </p:spPr>
        <p:txBody>
          <a:bodyPr vert="horz" wrap="square" lIns="0" tIns="12700" rIns="0" bIns="0" rtlCol="0">
            <a:spAutoFit/>
          </a:bodyPr>
          <a:lstStyle/>
          <a:p>
            <a:pPr marL="12700">
              <a:lnSpc>
                <a:spcPct val="100000"/>
              </a:lnSpc>
              <a:spcBef>
                <a:spcPts val="100"/>
              </a:spcBef>
            </a:pPr>
            <a:r>
              <a:rPr lang="en-GB" sz="3600" spc="-5" dirty="0">
                <a:solidFill>
                  <a:srgbClr val="005EB8"/>
                </a:solidFill>
              </a:rPr>
              <a:t>Can you share an experience where peer support made a significant difference in your work?</a:t>
            </a:r>
            <a:endParaRPr sz="3600" dirty="0"/>
          </a:p>
        </p:txBody>
      </p:sp>
    </p:spTree>
    <p:extLst>
      <p:ext uri="{BB962C8B-B14F-4D97-AF65-F5344CB8AC3E}">
        <p14:creationId xmlns:p14="http://schemas.microsoft.com/office/powerpoint/2010/main" val="6120011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7737347" y="1609344"/>
            <a:ext cx="1228344" cy="4616196"/>
          </a:xfrm>
          <a:prstGeom prst="rect">
            <a:avLst/>
          </a:prstGeom>
        </p:spPr>
      </p:pic>
      <p:sp>
        <p:nvSpPr>
          <p:cNvPr id="3" name="object 3"/>
          <p:cNvSpPr txBox="1">
            <a:spLocks noGrp="1"/>
          </p:cNvSpPr>
          <p:nvPr>
            <p:ph type="title"/>
          </p:nvPr>
        </p:nvSpPr>
        <p:spPr>
          <a:xfrm>
            <a:off x="431392" y="228600"/>
            <a:ext cx="6716167" cy="566822"/>
          </a:xfrm>
          <a:prstGeom prst="rect">
            <a:avLst/>
          </a:prstGeom>
        </p:spPr>
        <p:txBody>
          <a:bodyPr vert="horz" wrap="square" lIns="0" tIns="12700" rIns="0" bIns="0" rtlCol="0">
            <a:spAutoFit/>
          </a:bodyPr>
          <a:lstStyle/>
          <a:p>
            <a:pPr marL="12700">
              <a:spcBef>
                <a:spcPts val="100"/>
              </a:spcBef>
            </a:pPr>
            <a:r>
              <a:rPr lang="en-GB" sz="3600" dirty="0">
                <a:solidFill>
                  <a:srgbClr val="0070C0"/>
                </a:solidFill>
                <a:latin typeface="Arial" panose="020B0604020202020204" pitchFamily="34" charset="0"/>
                <a:ea typeface="Times New Roman" panose="02020603050405020304" pitchFamily="18" charset="0"/>
                <a:cs typeface="Times New Roman" panose="02020603050405020304" pitchFamily="18" charset="0"/>
              </a:rPr>
              <a:t>What is peer support?</a:t>
            </a:r>
            <a:r>
              <a:rPr lang="en-GB" sz="3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 </a:t>
            </a:r>
            <a:endParaRPr sz="3600" dirty="0"/>
          </a:p>
        </p:txBody>
      </p:sp>
      <p:sp>
        <p:nvSpPr>
          <p:cNvPr id="8" name="TextBox 7">
            <a:extLst>
              <a:ext uri="{FF2B5EF4-FFF2-40B4-BE49-F238E27FC236}">
                <a16:creationId xmlns:a16="http://schemas.microsoft.com/office/drawing/2014/main" id="{F7FD030E-FC7A-F9FE-AF6F-6E158D10B96A}"/>
              </a:ext>
            </a:extLst>
          </p:cNvPr>
          <p:cNvSpPr txBox="1"/>
          <p:nvPr/>
        </p:nvSpPr>
        <p:spPr>
          <a:xfrm>
            <a:off x="431392" y="982176"/>
            <a:ext cx="7112407" cy="4893647"/>
          </a:xfrm>
          <a:prstGeom prst="rect">
            <a:avLst/>
          </a:prstGeom>
          <a:noFill/>
        </p:spPr>
        <p:txBody>
          <a:bodyPr wrap="square">
            <a:spAutoFit/>
          </a:bodyPr>
          <a:lstStyle/>
          <a:p>
            <a:r>
              <a:rPr lang="en-GB" sz="2400" dirty="0">
                <a:latin typeface="Arial" panose="020B0604020202020204" pitchFamily="34" charset="0"/>
                <a:cs typeface="Arial" panose="020B0604020202020204" pitchFamily="34" charset="0"/>
              </a:rPr>
              <a:t>Peer support is a mutually beneficial arrangement which is ultimately about people helping and aiding each other through shared experiences.</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Peer support aims to:</a:t>
            </a:r>
          </a:p>
          <a:p>
            <a:endParaRPr lang="en-GB" sz="2400" dirty="0">
              <a:latin typeface="Arial" panose="020B0604020202020204" pitchFamily="34" charset="0"/>
              <a:cs typeface="Arial" panose="020B0604020202020204" pitchFamily="34" charset="0"/>
            </a:endParaRPr>
          </a:p>
          <a:p>
            <a:r>
              <a:rPr lang="en-GB" sz="2400" dirty="0">
                <a:latin typeface="Arial" panose="020B0604020202020204" pitchFamily="34" charset="0"/>
                <a:cs typeface="Arial" panose="020B0604020202020204" pitchFamily="34" charset="0"/>
              </a:rPr>
              <a:t>■ bring together people with shared experiences to support each other,</a:t>
            </a:r>
          </a:p>
          <a:p>
            <a:r>
              <a:rPr lang="en-GB" sz="2400" dirty="0">
                <a:latin typeface="Arial" panose="020B0604020202020204" pitchFamily="34" charset="0"/>
                <a:cs typeface="Arial" panose="020B0604020202020204" pitchFamily="34" charset="0"/>
              </a:rPr>
              <a:t>■ provide a space where people feel accepted and understood,</a:t>
            </a:r>
          </a:p>
          <a:p>
            <a:r>
              <a:rPr lang="en-GB" sz="2400" dirty="0">
                <a:latin typeface="Arial" panose="020B0604020202020204" pitchFamily="34" charset="0"/>
                <a:cs typeface="Arial" panose="020B0604020202020204" pitchFamily="34" charset="0"/>
              </a:rPr>
              <a:t>■ treat everyone’s experiences as being equally important,</a:t>
            </a:r>
          </a:p>
          <a:p>
            <a:r>
              <a:rPr lang="en-GB" sz="2400" dirty="0">
                <a:latin typeface="Arial" panose="020B0604020202020204" pitchFamily="34" charset="0"/>
                <a:cs typeface="Arial" panose="020B0604020202020204" pitchFamily="34" charset="0"/>
              </a:rPr>
              <a:t>■ involve both giving and receiving support.</a:t>
            </a:r>
          </a:p>
        </p:txBody>
      </p:sp>
    </p:spTree>
    <p:extLst>
      <p:ext uri="{BB962C8B-B14F-4D97-AF65-F5344CB8AC3E}">
        <p14:creationId xmlns:p14="http://schemas.microsoft.com/office/powerpoint/2010/main" val="129595075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7737347" y="1609344"/>
            <a:ext cx="1228344" cy="4616196"/>
          </a:xfrm>
          <a:prstGeom prst="rect">
            <a:avLst/>
          </a:prstGeom>
        </p:spPr>
      </p:pic>
      <p:sp>
        <p:nvSpPr>
          <p:cNvPr id="3" name="object 3"/>
          <p:cNvSpPr txBox="1">
            <a:spLocks noGrp="1"/>
          </p:cNvSpPr>
          <p:nvPr>
            <p:ph type="title"/>
          </p:nvPr>
        </p:nvSpPr>
        <p:spPr>
          <a:xfrm>
            <a:off x="446633" y="407670"/>
            <a:ext cx="6716167" cy="1120820"/>
          </a:xfrm>
          <a:prstGeom prst="rect">
            <a:avLst/>
          </a:prstGeom>
        </p:spPr>
        <p:txBody>
          <a:bodyPr vert="horz" wrap="square" lIns="0" tIns="12700" rIns="0" bIns="0" rtlCol="0">
            <a:spAutoFit/>
          </a:bodyPr>
          <a:lstStyle/>
          <a:p>
            <a:pPr marL="12700">
              <a:spcBef>
                <a:spcPts val="100"/>
              </a:spcBef>
            </a:pPr>
            <a:r>
              <a:rPr lang="en-GB" sz="3600" b="1" dirty="0">
                <a:solidFill>
                  <a:srgbClr val="0070C0"/>
                </a:solidFill>
                <a:effectLst/>
                <a:latin typeface="Arial" panose="020B0604020202020204" pitchFamily="34" charset="0"/>
                <a:ea typeface="Times New Roman" panose="02020603050405020304" pitchFamily="18" charset="0"/>
                <a:cs typeface="Times New Roman" panose="02020603050405020304" pitchFamily="18" charset="0"/>
              </a:rPr>
              <a:t>Understanding peer support </a:t>
            </a:r>
            <a:br>
              <a:rPr lang="en-GB" sz="3600" b="1" dirty="0">
                <a:effectLst/>
                <a:latin typeface="Arial" panose="020B0604020202020204" pitchFamily="34" charset="0"/>
                <a:ea typeface="Times New Roman" panose="02020603050405020304" pitchFamily="18" charset="0"/>
                <a:cs typeface="Times New Roman" panose="02020603050405020304" pitchFamily="18" charset="0"/>
              </a:rPr>
            </a:br>
            <a:endParaRPr sz="3600" dirty="0"/>
          </a:p>
        </p:txBody>
      </p:sp>
      <p:pic>
        <p:nvPicPr>
          <p:cNvPr id="6" name="Picture 5">
            <a:extLst>
              <a:ext uri="{FF2B5EF4-FFF2-40B4-BE49-F238E27FC236}">
                <a16:creationId xmlns:a16="http://schemas.microsoft.com/office/drawing/2014/main" id="{C2F8BB24-926C-D998-6436-8C50A2CA031D}"/>
              </a:ext>
            </a:extLst>
          </p:cNvPr>
          <p:cNvPicPr>
            <a:picLocks noChangeAspect="1"/>
          </p:cNvPicPr>
          <p:nvPr/>
        </p:nvPicPr>
        <p:blipFill>
          <a:blip r:embed="rId4"/>
          <a:stretch>
            <a:fillRect/>
          </a:stretch>
        </p:blipFill>
        <p:spPr>
          <a:xfrm>
            <a:off x="3981635" y="1371600"/>
            <a:ext cx="3207838" cy="4191000"/>
          </a:xfrm>
          <a:prstGeom prst="rect">
            <a:avLst/>
          </a:prstGeom>
        </p:spPr>
      </p:pic>
      <p:sp>
        <p:nvSpPr>
          <p:cNvPr id="5" name="TextBox 4">
            <a:extLst>
              <a:ext uri="{FF2B5EF4-FFF2-40B4-BE49-F238E27FC236}">
                <a16:creationId xmlns:a16="http://schemas.microsoft.com/office/drawing/2014/main" id="{B48986AB-A5DA-008C-31CC-6D36C4DD713E}"/>
              </a:ext>
            </a:extLst>
          </p:cNvPr>
          <p:cNvSpPr txBox="1"/>
          <p:nvPr/>
        </p:nvSpPr>
        <p:spPr>
          <a:xfrm>
            <a:off x="472758" y="1491914"/>
            <a:ext cx="3207837" cy="2677656"/>
          </a:xfrm>
          <a:prstGeom prst="rect">
            <a:avLst/>
          </a:prstGeom>
          <a:noFill/>
        </p:spPr>
        <p:txBody>
          <a:bodyPr wrap="square">
            <a:spAutoFit/>
          </a:bodyPr>
          <a:lstStyle/>
          <a:p>
            <a:r>
              <a:rPr lang="en-GB" sz="2400" dirty="0">
                <a:solidFill>
                  <a:srgbClr val="212529"/>
                </a:solidFill>
                <a:latin typeface="Arial" panose="020B0604020202020204" pitchFamily="34" charset="0"/>
                <a:cs typeface="Arial" panose="020B0604020202020204" pitchFamily="34" charset="0"/>
              </a:rPr>
              <a:t>P</a:t>
            </a:r>
            <a:r>
              <a:rPr lang="en-GB" sz="2400" b="0" i="0" dirty="0">
                <a:solidFill>
                  <a:srgbClr val="212529"/>
                </a:solidFill>
                <a:effectLst/>
                <a:latin typeface="Arial" panose="020B0604020202020204" pitchFamily="34" charset="0"/>
                <a:cs typeface="Arial" panose="020B0604020202020204" pitchFamily="34" charset="0"/>
              </a:rPr>
              <a:t>rinciples and values to prompt you to define which principles and values suit the purpose of your peer support group.</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6101762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7737347" y="1609344"/>
            <a:ext cx="1228344" cy="4616196"/>
          </a:xfrm>
          <a:prstGeom prst="rect">
            <a:avLst/>
          </a:prstGeom>
        </p:spPr>
      </p:pic>
      <p:sp>
        <p:nvSpPr>
          <p:cNvPr id="3" name="object 3"/>
          <p:cNvSpPr txBox="1">
            <a:spLocks noGrp="1"/>
          </p:cNvSpPr>
          <p:nvPr>
            <p:ph type="title"/>
          </p:nvPr>
        </p:nvSpPr>
        <p:spPr>
          <a:xfrm>
            <a:off x="446633" y="407670"/>
            <a:ext cx="6716167" cy="1674817"/>
          </a:xfrm>
          <a:prstGeom prst="rect">
            <a:avLst/>
          </a:prstGeom>
        </p:spPr>
        <p:txBody>
          <a:bodyPr vert="horz" wrap="square" lIns="0" tIns="12700" rIns="0" bIns="0" rtlCol="0">
            <a:spAutoFit/>
          </a:bodyPr>
          <a:lstStyle/>
          <a:p>
            <a:pPr marL="12700">
              <a:spcBef>
                <a:spcPts val="100"/>
              </a:spcBef>
            </a:pPr>
            <a:r>
              <a:rPr lang="en-GB" sz="3600" dirty="0">
                <a:solidFill>
                  <a:srgbClr val="0070C0"/>
                </a:solidFill>
                <a:effectLst/>
                <a:latin typeface="Arial" panose="020B0604020202020204" pitchFamily="34" charset="0"/>
                <a:ea typeface="Calibri" panose="020F0502020204030204" pitchFamily="34" charset="0"/>
                <a:cs typeface="Arial" panose="020B0604020202020204" pitchFamily="34" charset="0"/>
              </a:rPr>
              <a:t>The role of social media in peer support</a:t>
            </a:r>
            <a:br>
              <a:rPr lang="en-GB" sz="3600" dirty="0">
                <a:effectLst/>
                <a:latin typeface="Arial" panose="020B0604020202020204" pitchFamily="34" charset="0"/>
                <a:ea typeface="Calibri" panose="020F0502020204030204" pitchFamily="34" charset="0"/>
                <a:cs typeface="Arial" panose="020B0604020202020204" pitchFamily="34" charset="0"/>
              </a:rPr>
            </a:br>
            <a:endParaRPr sz="3600" dirty="0">
              <a:solidFill>
                <a:srgbClr val="0070C0"/>
              </a:solidFill>
            </a:endParaRPr>
          </a:p>
        </p:txBody>
      </p:sp>
      <p:pic>
        <p:nvPicPr>
          <p:cNvPr id="6" name="Picture 5">
            <a:extLst>
              <a:ext uri="{FF2B5EF4-FFF2-40B4-BE49-F238E27FC236}">
                <a16:creationId xmlns:a16="http://schemas.microsoft.com/office/drawing/2014/main" id="{9D654E28-9B03-A68A-75F9-256BA1F0280E}"/>
              </a:ext>
            </a:extLst>
          </p:cNvPr>
          <p:cNvPicPr>
            <a:picLocks noChangeAspect="1"/>
          </p:cNvPicPr>
          <p:nvPr/>
        </p:nvPicPr>
        <p:blipFill>
          <a:blip r:embed="rId4"/>
          <a:stretch>
            <a:fillRect/>
          </a:stretch>
        </p:blipFill>
        <p:spPr>
          <a:xfrm>
            <a:off x="4168451" y="1481596"/>
            <a:ext cx="3238836" cy="4443018"/>
          </a:xfrm>
          <a:prstGeom prst="rect">
            <a:avLst/>
          </a:prstGeom>
        </p:spPr>
      </p:pic>
      <p:sp>
        <p:nvSpPr>
          <p:cNvPr id="9" name="TextBox 8">
            <a:extLst>
              <a:ext uri="{FF2B5EF4-FFF2-40B4-BE49-F238E27FC236}">
                <a16:creationId xmlns:a16="http://schemas.microsoft.com/office/drawing/2014/main" id="{6B7B4818-C7B6-83F8-54E6-AB6B69B6AA1C}"/>
              </a:ext>
            </a:extLst>
          </p:cNvPr>
          <p:cNvSpPr txBox="1"/>
          <p:nvPr/>
        </p:nvSpPr>
        <p:spPr>
          <a:xfrm>
            <a:off x="446633" y="1769630"/>
            <a:ext cx="3479720" cy="4154984"/>
          </a:xfrm>
          <a:prstGeom prst="rect">
            <a:avLst/>
          </a:prstGeom>
          <a:noFill/>
        </p:spPr>
        <p:txBody>
          <a:bodyPr wrap="square">
            <a:spAutoFit/>
          </a:bodyPr>
          <a:lstStyle/>
          <a:p>
            <a:r>
              <a:rPr lang="en-GB" sz="2400" b="0" i="0" dirty="0">
                <a:solidFill>
                  <a:srgbClr val="212529"/>
                </a:solidFill>
                <a:effectLst/>
                <a:latin typeface="Arial" panose="020B0604020202020204" pitchFamily="34" charset="0"/>
                <a:cs typeface="Arial" panose="020B0604020202020204" pitchFamily="34" charset="0"/>
              </a:rPr>
              <a:t>Social media is a useful tool both for keeping in communication with your existing peer support group as well as reach potential members. This document offers guidance on best practice when using social media.</a:t>
            </a:r>
            <a:endParaRPr lang="en-GB" sz="24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687384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object 2"/>
          <p:cNvPicPr/>
          <p:nvPr/>
        </p:nvPicPr>
        <p:blipFill>
          <a:blip r:embed="rId3" cstate="print"/>
          <a:stretch>
            <a:fillRect/>
          </a:stretch>
        </p:blipFill>
        <p:spPr>
          <a:xfrm>
            <a:off x="7737347" y="1609344"/>
            <a:ext cx="1228344" cy="4616196"/>
          </a:xfrm>
          <a:prstGeom prst="rect">
            <a:avLst/>
          </a:prstGeom>
        </p:spPr>
      </p:pic>
      <p:sp>
        <p:nvSpPr>
          <p:cNvPr id="3" name="object 3"/>
          <p:cNvSpPr txBox="1">
            <a:spLocks noGrp="1"/>
          </p:cNvSpPr>
          <p:nvPr>
            <p:ph type="title"/>
          </p:nvPr>
        </p:nvSpPr>
        <p:spPr>
          <a:xfrm>
            <a:off x="446633" y="407670"/>
            <a:ext cx="6716167" cy="1120820"/>
          </a:xfrm>
          <a:prstGeom prst="rect">
            <a:avLst/>
          </a:prstGeom>
        </p:spPr>
        <p:txBody>
          <a:bodyPr vert="horz" wrap="square" lIns="0" tIns="12700" rIns="0" bIns="0" rtlCol="0">
            <a:spAutoFit/>
          </a:bodyPr>
          <a:lstStyle/>
          <a:p>
            <a:pPr marL="12700">
              <a:spcBef>
                <a:spcPts val="100"/>
              </a:spcBef>
            </a:pPr>
            <a:r>
              <a:rPr lang="en-GB" sz="3600" dirty="0">
                <a:solidFill>
                  <a:srgbClr val="0070C0"/>
                </a:solidFill>
                <a:effectLst/>
                <a:latin typeface="Arial" panose="020B0604020202020204" pitchFamily="34" charset="0"/>
                <a:ea typeface="Calibri" panose="020F0502020204030204" pitchFamily="34" charset="0"/>
                <a:cs typeface="Arial" panose="020B0604020202020204" pitchFamily="34" charset="0"/>
              </a:rPr>
              <a:t>Tools and resources</a:t>
            </a:r>
            <a:br>
              <a:rPr lang="en-GB" sz="3600" dirty="0">
                <a:effectLst/>
                <a:latin typeface="Arial" panose="020B0604020202020204" pitchFamily="34" charset="0"/>
                <a:ea typeface="Calibri" panose="020F0502020204030204" pitchFamily="34" charset="0"/>
                <a:cs typeface="Arial" panose="020B0604020202020204" pitchFamily="34" charset="0"/>
              </a:rPr>
            </a:br>
            <a:endParaRPr sz="3600" dirty="0">
              <a:solidFill>
                <a:srgbClr val="0070C0"/>
              </a:solidFill>
            </a:endParaRPr>
          </a:p>
        </p:txBody>
      </p:sp>
      <p:pic>
        <p:nvPicPr>
          <p:cNvPr id="5" name="Picture 4">
            <a:extLst>
              <a:ext uri="{FF2B5EF4-FFF2-40B4-BE49-F238E27FC236}">
                <a16:creationId xmlns:a16="http://schemas.microsoft.com/office/drawing/2014/main" id="{EC341E17-4ED3-FFB7-0306-75B90DA2C42D}"/>
              </a:ext>
            </a:extLst>
          </p:cNvPr>
          <p:cNvPicPr>
            <a:picLocks noChangeAspect="1"/>
          </p:cNvPicPr>
          <p:nvPr/>
        </p:nvPicPr>
        <p:blipFill>
          <a:blip r:embed="rId4"/>
          <a:stretch>
            <a:fillRect/>
          </a:stretch>
        </p:blipFill>
        <p:spPr>
          <a:xfrm>
            <a:off x="481467" y="1371600"/>
            <a:ext cx="3328533" cy="4659944"/>
          </a:xfrm>
          <a:prstGeom prst="rect">
            <a:avLst/>
          </a:prstGeom>
        </p:spPr>
      </p:pic>
      <p:pic>
        <p:nvPicPr>
          <p:cNvPr id="7" name="Picture 6">
            <a:extLst>
              <a:ext uri="{FF2B5EF4-FFF2-40B4-BE49-F238E27FC236}">
                <a16:creationId xmlns:a16="http://schemas.microsoft.com/office/drawing/2014/main" id="{247D844C-4043-1475-6BB6-E239B0F0FB74}"/>
              </a:ext>
            </a:extLst>
          </p:cNvPr>
          <p:cNvPicPr>
            <a:picLocks noChangeAspect="1"/>
          </p:cNvPicPr>
          <p:nvPr/>
        </p:nvPicPr>
        <p:blipFill>
          <a:blip r:embed="rId5"/>
          <a:stretch>
            <a:fillRect/>
          </a:stretch>
        </p:blipFill>
        <p:spPr>
          <a:xfrm>
            <a:off x="4209668" y="1389016"/>
            <a:ext cx="3252692" cy="4616195"/>
          </a:xfrm>
          <a:prstGeom prst="rect">
            <a:avLst/>
          </a:prstGeom>
        </p:spPr>
      </p:pic>
    </p:spTree>
    <p:extLst>
      <p:ext uri="{BB962C8B-B14F-4D97-AF65-F5344CB8AC3E}">
        <p14:creationId xmlns:p14="http://schemas.microsoft.com/office/powerpoint/2010/main" val="367530020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object 2"/>
          <p:cNvSpPr txBox="1">
            <a:spLocks noGrp="1"/>
          </p:cNvSpPr>
          <p:nvPr>
            <p:ph type="title"/>
          </p:nvPr>
        </p:nvSpPr>
        <p:spPr>
          <a:xfrm>
            <a:off x="3733800" y="2593414"/>
            <a:ext cx="4800854" cy="720197"/>
          </a:xfrm>
          <a:prstGeom prst="rect">
            <a:avLst/>
          </a:prstGeom>
        </p:spPr>
        <p:txBody>
          <a:bodyPr vert="horz" wrap="square" lIns="0" tIns="12700" rIns="0" bIns="0" rtlCol="0">
            <a:spAutoFit/>
          </a:bodyPr>
          <a:lstStyle/>
          <a:p>
            <a:pPr marL="97155" marR="5080">
              <a:lnSpc>
                <a:spcPct val="114100"/>
              </a:lnSpc>
              <a:spcBef>
                <a:spcPts val="100"/>
              </a:spcBef>
            </a:pPr>
            <a:r>
              <a:rPr lang="en-GB" dirty="0">
                <a:solidFill>
                  <a:srgbClr val="0070C0"/>
                </a:solidFill>
              </a:rPr>
              <a:t>Q&amp;A session </a:t>
            </a:r>
            <a:endParaRPr dirty="0">
              <a:solidFill>
                <a:srgbClr val="0070C0"/>
              </a:solidFill>
            </a:endParaRPr>
          </a:p>
        </p:txBody>
      </p:sp>
      <p:pic>
        <p:nvPicPr>
          <p:cNvPr id="3" name="object 3" descr="Speech with solid fill"/>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rcRect/>
          <a:stretch/>
        </p:blipFill>
        <p:spPr>
          <a:xfrm>
            <a:off x="228600" y="1676400"/>
            <a:ext cx="3276600" cy="3200400"/>
          </a:xfrm>
          <a:prstGeom prst="rect">
            <a:avLst/>
          </a:prstGeom>
        </p:spPr>
      </p:pic>
    </p:spTree>
    <p:extLst>
      <p:ext uri="{BB962C8B-B14F-4D97-AF65-F5344CB8AC3E}">
        <p14:creationId xmlns:p14="http://schemas.microsoft.com/office/powerpoint/2010/main" val="286671143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5EB8"/>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_ip_UnifiedCompliancePolicyUIAction xmlns="http://schemas.microsoft.com/sharepoint/v3" xsi:nil="true"/>
    <lcf76f155ced4ddcb4097134ff3c332f xmlns="44ccd035-f28d-4601-a828-5a91c4cde5c4">
      <Terms xmlns="http://schemas.microsoft.com/office/infopath/2007/PartnerControls"/>
    </lcf76f155ced4ddcb4097134ff3c332f>
    <_ip_UnifiedCompliancePolicyProperties xmlns="http://schemas.microsoft.com/sharepoint/v3" xsi:nil="true"/>
    <TaxCatchAll xmlns="a0f7d661-22f8-46eb-b0fd-84d32385946e" xsi:nil="true"/>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FA298A85892E674FB1276068502D0146" ma:contentTypeVersion="20" ma:contentTypeDescription="Create a new document." ma:contentTypeScope="" ma:versionID="2209919254e8e5e6e2aa203c1eb4695d">
  <xsd:schema xmlns:xsd="http://www.w3.org/2001/XMLSchema" xmlns:xs="http://www.w3.org/2001/XMLSchema" xmlns:p="http://schemas.microsoft.com/office/2006/metadata/properties" xmlns:ns1="http://schemas.microsoft.com/sharepoint/v3" xmlns:ns2="44ccd035-f28d-4601-a828-5a91c4cde5c4" xmlns:ns3="a0f7d661-22f8-46eb-b0fd-84d32385946e" targetNamespace="http://schemas.microsoft.com/office/2006/metadata/properties" ma:root="true" ma:fieldsID="612aeeb8e6c2ace7229925be8ec5a689" ns1:_="" ns2:_="" ns3:_="">
    <xsd:import namespace="http://schemas.microsoft.com/sharepoint/v3"/>
    <xsd:import namespace="44ccd035-f28d-4601-a828-5a91c4cde5c4"/>
    <xsd:import namespace="a0f7d661-22f8-46eb-b0fd-84d32385946e"/>
    <xsd:element name="properties">
      <xsd:complexType>
        <xsd:sequence>
          <xsd:element name="documentManagement">
            <xsd:complexType>
              <xsd:all>
                <xsd:element ref="ns2:MediaServiceMetadata" minOccurs="0"/>
                <xsd:element ref="ns2:MediaServiceFastMetadata" minOccurs="0"/>
                <xsd:element ref="ns3:SharedWithUsers" minOccurs="0"/>
                <xsd:element ref="ns3:SharedWithDetails" minOccurs="0"/>
                <xsd:element ref="ns2:MediaServiceAutoKeyPoints" minOccurs="0"/>
                <xsd:element ref="ns2:MediaServiceKeyPoints" minOccurs="0"/>
                <xsd:element ref="ns2:MediaServiceOCR" minOccurs="0"/>
                <xsd:element ref="ns2:MediaServiceGenerationTime" minOccurs="0"/>
                <xsd:element ref="ns2:MediaServiceEventHashCode" minOccurs="0"/>
                <xsd:element ref="ns2:MediaServiceDateTaken" minOccurs="0"/>
                <xsd:element ref="ns2:MediaLengthInSeconds" minOccurs="0"/>
                <xsd:element ref="ns1:_ip_UnifiedCompliancePolicyProperties" minOccurs="0"/>
                <xsd:element ref="ns1:_ip_UnifiedCompliancePolicyUIAction" minOccurs="0"/>
                <xsd:element ref="ns2:lcf76f155ced4ddcb4097134ff3c332f" minOccurs="0"/>
                <xsd:element ref="ns3:TaxCatchAll" minOccurs="0"/>
                <xsd:element ref="ns2:MediaServiceLocation" minOccurs="0"/>
                <xsd:element ref="ns2:MediaServiceSearchProperties" minOccurs="0"/>
                <xsd:element ref="ns2:MediaServiceObjectDetectorVersion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_ip_UnifiedCompliancePolicyProperties" ma:index="19" nillable="true" ma:displayName="Unified Compliance Policy Properties" ma:hidden="true" ma:internalName="_ip_UnifiedCompliancePolicyProperties">
      <xsd:simpleType>
        <xsd:restriction base="dms:Note"/>
      </xsd:simpleType>
    </xsd:element>
    <xsd:element name="_ip_UnifiedCompliancePolicyUIAction" ma:index="20" nillable="true" ma:displayName="Unified Compliance Policy UI Action" ma:hidden="true" ma:internalName="_ip_UnifiedCompliancePolicyUIAction">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4ccd035-f28d-4601-a828-5a91c4cde5c4"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DateTaken" ma:index="17" nillable="true" ma:displayName="MediaServiceDateTaken" ma:hidden="true" ma:internalName="MediaServiceDateTaken" ma:readOnly="true">
      <xsd:simpleType>
        <xsd:restriction base="dms:Text"/>
      </xsd:simpleType>
    </xsd:element>
    <xsd:element name="MediaLengthInSeconds" ma:index="18" nillable="true" ma:displayName="MediaLengthInSeconds" ma:hidden="true" ma:internalName="MediaLengthInSeconds" ma:readOnly="true">
      <xsd:simpleType>
        <xsd:restriction base="dms:Unknown"/>
      </xsd:simpleType>
    </xsd:element>
    <xsd:element name="lcf76f155ced4ddcb4097134ff3c332f" ma:index="22" nillable="true" ma:taxonomy="true" ma:internalName="lcf76f155ced4ddcb4097134ff3c332f" ma:taxonomyFieldName="MediaServiceImageTags" ma:displayName="Image Tags" ma:readOnly="false" ma:fieldId="{5cf76f15-5ced-4ddc-b409-7134ff3c332f}" ma:taxonomyMulti="true" ma:sspId="e83e0442-0aa8-451b-8352-edc6ece9c078" ma:termSetId="09814cd3-568e-fe90-9814-8d621ff8fb84" ma:anchorId="fba54fb3-c3e1-fe81-a776-ca4b69148c4d" ma:open="true" ma:isKeyword="false">
      <xsd:complexType>
        <xsd:sequence>
          <xsd:element ref="pc:Terms" minOccurs="0" maxOccurs="1"/>
        </xsd:sequence>
      </xsd:complexType>
    </xsd:element>
    <xsd:element name="MediaServiceLocation" ma:index="24" nillable="true" ma:displayName="Location" ma:internalName="MediaServiceLocation" ma:readOnly="true">
      <xsd:simpleType>
        <xsd:restriction base="dms:Text"/>
      </xsd:simpleType>
    </xsd:element>
    <xsd:element name="MediaServiceSearchProperties" ma:index="25" nillable="true" ma:displayName="MediaServiceSearchProperties" ma:hidden="true" ma:internalName="MediaServiceSearchProperties" ma:readOnly="true">
      <xsd:simpleType>
        <xsd:restriction base="dms:Note"/>
      </xsd:simpleType>
    </xsd:element>
    <xsd:element name="MediaServiceObjectDetectorVersions" ma:index="26" nillable="true" ma:displayName="MediaServiceObjectDetectorVersions" ma:description="" ma:hidden="true" ma:indexed="true" ma:internalName="MediaServiceObjectDetectorVersion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a0f7d661-22f8-46eb-b0fd-84d32385946e"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TaxCatchAll" ma:index="23" nillable="true" ma:displayName="Taxonomy Catch All Column" ma:hidden="true" ma:list="{e0382f5b-935c-467a-8e06-80bba9d1a7a0}" ma:internalName="TaxCatchAll" ma:showField="CatchAllData" ma:web="a0f7d661-22f8-46eb-b0fd-84d32385946e">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39EA011A-FEFD-44AE-ABBD-EBC1BB9C7B75}">
  <ds:schemaRefs>
    <ds:schemaRef ds:uri="http://schemas.microsoft.com/office/2006/metadata/properties"/>
    <ds:schemaRef ds:uri="http://schemas.microsoft.com/office/infopath/2007/PartnerControls"/>
    <ds:schemaRef ds:uri="http://schemas.microsoft.com/sharepoint/v3"/>
    <ds:schemaRef ds:uri="44ccd035-f28d-4601-a828-5a91c4cde5c4"/>
    <ds:schemaRef ds:uri="a0f7d661-22f8-46eb-b0fd-84d32385946e"/>
  </ds:schemaRefs>
</ds:datastoreItem>
</file>

<file path=customXml/itemProps2.xml><?xml version="1.0" encoding="utf-8"?>
<ds:datastoreItem xmlns:ds="http://schemas.openxmlformats.org/officeDocument/2006/customXml" ds:itemID="{002C1912-28C5-43BC-BC85-5CCCC3AD5A37}">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microsoft.com/sharepoint/v3"/>
    <ds:schemaRef ds:uri="44ccd035-f28d-4601-a828-5a91c4cde5c4"/>
    <ds:schemaRef ds:uri="a0f7d661-22f8-46eb-b0fd-84d32385946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7B76BE33-9EA5-4D94-9009-89D3FF8CCC9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228</TotalTime>
  <Words>456</Words>
  <Application>Microsoft Office PowerPoint</Application>
  <PresentationFormat>On-screen Show (4:3)</PresentationFormat>
  <Paragraphs>49</Paragraphs>
  <Slides>12</Slides>
  <Notes>7</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Arial</vt:lpstr>
      <vt:lpstr>Arial MT</vt:lpstr>
      <vt:lpstr>Calibri</vt:lpstr>
      <vt:lpstr>Wingdings</vt:lpstr>
      <vt:lpstr>Office Theme</vt:lpstr>
      <vt:lpstr> </vt:lpstr>
      <vt:lpstr>Virtual housekeeping</vt:lpstr>
      <vt:lpstr>Agenda </vt:lpstr>
      <vt:lpstr>Can you share an experience where peer support made a significant difference in your work?</vt:lpstr>
      <vt:lpstr>What is peer support? </vt:lpstr>
      <vt:lpstr>Understanding peer support  </vt:lpstr>
      <vt:lpstr>The role of social media in peer support </vt:lpstr>
      <vt:lpstr>Tools and resources </vt:lpstr>
      <vt:lpstr>Q&amp;A session </vt:lpstr>
      <vt:lpstr>What do you need?</vt:lpstr>
      <vt:lpstr>Are you inclined to look at peer support as part of your future work? </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Laura Owen</dc:creator>
  <cp:lastModifiedBy>Daisy Schofield</cp:lastModifiedBy>
  <cp:revision>2</cp:revision>
  <dcterms:created xsi:type="dcterms:W3CDTF">2023-09-22T09:29:48Z</dcterms:created>
  <dcterms:modified xsi:type="dcterms:W3CDTF">2023-10-16T10:03:51Z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reated">
    <vt:filetime>2023-08-02T00:00:00Z</vt:filetime>
  </property>
  <property fmtid="{D5CDD505-2E9C-101B-9397-08002B2CF9AE}" pid="3" name="Creator">
    <vt:lpwstr>Microsoft® PowerPoint® for Microsoft 365</vt:lpwstr>
  </property>
  <property fmtid="{D5CDD505-2E9C-101B-9397-08002B2CF9AE}" pid="4" name="LastSaved">
    <vt:filetime>2023-09-22T00:00:00Z</vt:filetime>
  </property>
  <property fmtid="{D5CDD505-2E9C-101B-9397-08002B2CF9AE}" pid="5" name="MSIP_Label_f194113b-ecba-4458-8e2e-fa038bf17a69_Enabled">
    <vt:lpwstr>true</vt:lpwstr>
  </property>
  <property fmtid="{D5CDD505-2E9C-101B-9397-08002B2CF9AE}" pid="6" name="MSIP_Label_f194113b-ecba-4458-8e2e-fa038bf17a69_SetDate">
    <vt:lpwstr>2023-09-22T10:38:40Z</vt:lpwstr>
  </property>
  <property fmtid="{D5CDD505-2E9C-101B-9397-08002B2CF9AE}" pid="7" name="MSIP_Label_f194113b-ecba-4458-8e2e-fa038bf17a69_Method">
    <vt:lpwstr>Standard</vt:lpwstr>
  </property>
  <property fmtid="{D5CDD505-2E9C-101B-9397-08002B2CF9AE}" pid="8" name="MSIP_Label_f194113b-ecba-4458-8e2e-fa038bf17a69_Name">
    <vt:lpwstr>Internal</vt:lpwstr>
  </property>
  <property fmtid="{D5CDD505-2E9C-101B-9397-08002B2CF9AE}" pid="9" name="MSIP_Label_f194113b-ecba-4458-8e2e-fa038bf17a69_SiteId">
    <vt:lpwstr>5c317017-415d-43e6-ada1-7668f9ad3f9f</vt:lpwstr>
  </property>
  <property fmtid="{D5CDD505-2E9C-101B-9397-08002B2CF9AE}" pid="10" name="MSIP_Label_f194113b-ecba-4458-8e2e-fa038bf17a69_ActionId">
    <vt:lpwstr>b792f077-7fe7-4780-9886-9dff61e4d825</vt:lpwstr>
  </property>
  <property fmtid="{D5CDD505-2E9C-101B-9397-08002B2CF9AE}" pid="11" name="MSIP_Label_f194113b-ecba-4458-8e2e-fa038bf17a69_ContentBits">
    <vt:lpwstr>0</vt:lpwstr>
  </property>
  <property fmtid="{D5CDD505-2E9C-101B-9397-08002B2CF9AE}" pid="12" name="ContentTypeId">
    <vt:lpwstr>0x010100FA298A85892E674FB1276068502D0146</vt:lpwstr>
  </property>
  <property fmtid="{D5CDD505-2E9C-101B-9397-08002B2CF9AE}" pid="13" name="MediaServiceImageTags">
    <vt:lpwstr/>
  </property>
</Properties>
</file>