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6"/>
  </p:notesMasterIdLst>
  <p:sldIdLst>
    <p:sldId id="256" r:id="rId5"/>
    <p:sldId id="436" r:id="rId6"/>
    <p:sldId id="257" r:id="rId7"/>
    <p:sldId id="437" r:id="rId8"/>
    <p:sldId id="443" r:id="rId9"/>
    <p:sldId id="280" r:id="rId10"/>
    <p:sldId id="438" r:id="rId11"/>
    <p:sldId id="260" r:id="rId12"/>
    <p:sldId id="444" r:id="rId13"/>
    <p:sldId id="261" r:id="rId14"/>
    <p:sldId id="445" r:id="rId15"/>
    <p:sldId id="439" r:id="rId16"/>
    <p:sldId id="446" r:id="rId17"/>
    <p:sldId id="268" r:id="rId18"/>
    <p:sldId id="447" r:id="rId19"/>
    <p:sldId id="267" r:id="rId20"/>
    <p:sldId id="448" r:id="rId21"/>
    <p:sldId id="441" r:id="rId22"/>
    <p:sldId id="281" r:id="rId23"/>
    <p:sldId id="259" r:id="rId24"/>
    <p:sldId id="265" r:id="rId25"/>
    <p:sldId id="449" r:id="rId26"/>
    <p:sldId id="285" r:id="rId27"/>
    <p:sldId id="450" r:id="rId28"/>
    <p:sldId id="282" r:id="rId29"/>
    <p:sldId id="266" r:id="rId30"/>
    <p:sldId id="451" r:id="rId31"/>
    <p:sldId id="283" r:id="rId32"/>
    <p:sldId id="284" r:id="rId33"/>
    <p:sldId id="452" r:id="rId34"/>
    <p:sldId id="428" r:id="rId35"/>
    <p:sldId id="453" r:id="rId36"/>
    <p:sldId id="434" r:id="rId37"/>
    <p:sldId id="415" r:id="rId38"/>
    <p:sldId id="429" r:id="rId39"/>
    <p:sldId id="430" r:id="rId40"/>
    <p:sldId id="433" r:id="rId41"/>
    <p:sldId id="442" r:id="rId42"/>
    <p:sldId id="416" r:id="rId43"/>
    <p:sldId id="417" r:id="rId44"/>
    <p:sldId id="422" r:id="rId45"/>
    <p:sldId id="423" r:id="rId46"/>
    <p:sldId id="424" r:id="rId47"/>
    <p:sldId id="425" r:id="rId48"/>
    <p:sldId id="426" r:id="rId49"/>
    <p:sldId id="418" r:id="rId50"/>
    <p:sldId id="420" r:id="rId51"/>
    <p:sldId id="286" r:id="rId52"/>
    <p:sldId id="412" r:id="rId53"/>
    <p:sldId id="454" r:id="rId54"/>
    <p:sldId id="455"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07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AC83D5-19CC-48FB-BC24-B95ECE9EE512}" v="31" dt="2021-08-03T15:50:42.1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75" autoAdjust="0"/>
    <p:restoredTop sz="63023" autoAdjust="0"/>
  </p:normalViewPr>
  <p:slideViewPr>
    <p:cSldViewPr snapToGrid="0">
      <p:cViewPr varScale="1">
        <p:scale>
          <a:sx n="42" d="100"/>
          <a:sy n="42" d="100"/>
        </p:scale>
        <p:origin x="1528" y="36"/>
      </p:cViewPr>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hew Errington" userId="fb94a5db-b8be-4de8-9036-5f9bc68d281e" providerId="ADAL" clId="{8FAC83D5-19CC-48FB-BC24-B95ECE9EE512}"/>
    <pc:docChg chg="undo custSel addSld delSld modSld sldOrd">
      <pc:chgData name="Matthew Errington" userId="fb94a5db-b8be-4de8-9036-5f9bc68d281e" providerId="ADAL" clId="{8FAC83D5-19CC-48FB-BC24-B95ECE9EE512}" dt="2021-08-03T16:15:28.929" v="10182" actId="20577"/>
      <pc:docMkLst>
        <pc:docMk/>
      </pc:docMkLst>
      <pc:sldChg chg="modNotesTx">
        <pc:chgData name="Matthew Errington" userId="fb94a5db-b8be-4de8-9036-5f9bc68d281e" providerId="ADAL" clId="{8FAC83D5-19CC-48FB-BC24-B95ECE9EE512}" dt="2021-07-16T11:04:30.158" v="1436" actId="20577"/>
        <pc:sldMkLst>
          <pc:docMk/>
          <pc:sldMk cId="2534303151" sldId="256"/>
        </pc:sldMkLst>
      </pc:sldChg>
      <pc:sldChg chg="modSp mod ord modNotesTx">
        <pc:chgData name="Matthew Errington" userId="fb94a5db-b8be-4de8-9036-5f9bc68d281e" providerId="ADAL" clId="{8FAC83D5-19CC-48FB-BC24-B95ECE9EE512}" dt="2021-08-03T15:48:40.426" v="9021" actId="20577"/>
        <pc:sldMkLst>
          <pc:docMk/>
          <pc:sldMk cId="1612092175" sldId="257"/>
        </pc:sldMkLst>
        <pc:spChg chg="mod">
          <ac:chgData name="Matthew Errington" userId="fb94a5db-b8be-4de8-9036-5f9bc68d281e" providerId="ADAL" clId="{8FAC83D5-19CC-48FB-BC24-B95ECE9EE512}" dt="2021-07-16T10:43:23.409" v="103" actId="20577"/>
          <ac:spMkLst>
            <pc:docMk/>
            <pc:sldMk cId="1612092175" sldId="257"/>
            <ac:spMk id="2" creationId="{1B5ABD2F-9701-486C-9400-673B736185BF}"/>
          </ac:spMkLst>
        </pc:spChg>
        <pc:spChg chg="mod">
          <ac:chgData name="Matthew Errington" userId="fb94a5db-b8be-4de8-9036-5f9bc68d281e" providerId="ADAL" clId="{8FAC83D5-19CC-48FB-BC24-B95ECE9EE512}" dt="2021-08-03T15:48:40.426" v="9021" actId="20577"/>
          <ac:spMkLst>
            <pc:docMk/>
            <pc:sldMk cId="1612092175" sldId="257"/>
            <ac:spMk id="3" creationId="{87686ACF-ECDE-4D53-87C1-9193644C0D07}"/>
          </ac:spMkLst>
        </pc:spChg>
      </pc:sldChg>
      <pc:sldChg chg="delSp modSp add mod setBg delDesignElem">
        <pc:chgData name="Matthew Errington" userId="fb94a5db-b8be-4de8-9036-5f9bc68d281e" providerId="ADAL" clId="{8FAC83D5-19CC-48FB-BC24-B95ECE9EE512}" dt="2021-08-03T12:55:15.950" v="2213" actId="403"/>
        <pc:sldMkLst>
          <pc:docMk/>
          <pc:sldMk cId="2020659070" sldId="260"/>
        </pc:sldMkLst>
        <pc:spChg chg="del">
          <ac:chgData name="Matthew Errington" userId="fb94a5db-b8be-4de8-9036-5f9bc68d281e" providerId="ADAL" clId="{8FAC83D5-19CC-48FB-BC24-B95ECE9EE512}" dt="2021-07-16T10:42:30.961" v="51"/>
          <ac:spMkLst>
            <pc:docMk/>
            <pc:sldMk cId="2020659070" sldId="260"/>
            <ac:spMk id="13" creationId="{1A95671B-3CC6-4792-9114-B74FAEA224E6}"/>
          </ac:spMkLst>
        </pc:spChg>
        <pc:graphicFrameChg chg="modGraphic">
          <ac:chgData name="Matthew Errington" userId="fb94a5db-b8be-4de8-9036-5f9bc68d281e" providerId="ADAL" clId="{8FAC83D5-19CC-48FB-BC24-B95ECE9EE512}" dt="2021-08-03T12:55:15.950" v="2213" actId="403"/>
          <ac:graphicFrameMkLst>
            <pc:docMk/>
            <pc:sldMk cId="2020659070" sldId="260"/>
            <ac:graphicFrameMk id="8" creationId="{0C1834C4-B855-4939-A7E3-79AEE8806298}"/>
          </ac:graphicFrameMkLst>
        </pc:graphicFrameChg>
      </pc:sldChg>
      <pc:sldChg chg="delSp modSp add mod setBg delDesignElem">
        <pc:chgData name="Matthew Errington" userId="fb94a5db-b8be-4de8-9036-5f9bc68d281e" providerId="ADAL" clId="{8FAC83D5-19CC-48FB-BC24-B95ECE9EE512}" dt="2021-08-03T13:09:46.084" v="2489" actId="403"/>
        <pc:sldMkLst>
          <pc:docMk/>
          <pc:sldMk cId="436221652" sldId="261"/>
        </pc:sldMkLst>
        <pc:spChg chg="del">
          <ac:chgData name="Matthew Errington" userId="fb94a5db-b8be-4de8-9036-5f9bc68d281e" providerId="ADAL" clId="{8FAC83D5-19CC-48FB-BC24-B95ECE9EE512}" dt="2021-07-16T10:42:30.961" v="51"/>
          <ac:spMkLst>
            <pc:docMk/>
            <pc:sldMk cId="436221652" sldId="261"/>
            <ac:spMk id="13" creationId="{1A95671B-3CC6-4792-9114-B74FAEA224E6}"/>
          </ac:spMkLst>
        </pc:spChg>
        <pc:graphicFrameChg chg="modGraphic">
          <ac:chgData name="Matthew Errington" userId="fb94a5db-b8be-4de8-9036-5f9bc68d281e" providerId="ADAL" clId="{8FAC83D5-19CC-48FB-BC24-B95ECE9EE512}" dt="2021-08-03T13:09:46.084" v="2489" actId="403"/>
          <ac:graphicFrameMkLst>
            <pc:docMk/>
            <pc:sldMk cId="436221652" sldId="261"/>
            <ac:graphicFrameMk id="8" creationId="{2B2F168E-0AC0-45FE-B9EE-2594CC13555B}"/>
          </ac:graphicFrameMkLst>
        </pc:graphicFrameChg>
      </pc:sldChg>
      <pc:sldChg chg="modSp mod">
        <pc:chgData name="Matthew Errington" userId="fb94a5db-b8be-4de8-9036-5f9bc68d281e" providerId="ADAL" clId="{8FAC83D5-19CC-48FB-BC24-B95ECE9EE512}" dt="2021-08-03T14:19:22.828" v="5026" actId="403"/>
        <pc:sldMkLst>
          <pc:docMk/>
          <pc:sldMk cId="928802252" sldId="265"/>
        </pc:sldMkLst>
        <pc:graphicFrameChg chg="modGraphic">
          <ac:chgData name="Matthew Errington" userId="fb94a5db-b8be-4de8-9036-5f9bc68d281e" providerId="ADAL" clId="{8FAC83D5-19CC-48FB-BC24-B95ECE9EE512}" dt="2021-08-03T14:19:22.828" v="5026" actId="403"/>
          <ac:graphicFrameMkLst>
            <pc:docMk/>
            <pc:sldMk cId="928802252" sldId="265"/>
            <ac:graphicFrameMk id="3" creationId="{B3A01A6C-141E-4249-A4D5-FCD818A2F53D}"/>
          </ac:graphicFrameMkLst>
        </pc:graphicFrameChg>
      </pc:sldChg>
      <pc:sldChg chg="modSp mod">
        <pc:chgData name="Matthew Errington" userId="fb94a5db-b8be-4de8-9036-5f9bc68d281e" providerId="ADAL" clId="{8FAC83D5-19CC-48FB-BC24-B95ECE9EE512}" dt="2021-08-03T14:39:09.884" v="6126" actId="13926"/>
        <pc:sldMkLst>
          <pc:docMk/>
          <pc:sldMk cId="3814667921" sldId="266"/>
        </pc:sldMkLst>
        <pc:graphicFrameChg chg="modGraphic">
          <ac:chgData name="Matthew Errington" userId="fb94a5db-b8be-4de8-9036-5f9bc68d281e" providerId="ADAL" clId="{8FAC83D5-19CC-48FB-BC24-B95ECE9EE512}" dt="2021-08-03T14:39:09.884" v="6126" actId="13926"/>
          <ac:graphicFrameMkLst>
            <pc:docMk/>
            <pc:sldMk cId="3814667921" sldId="266"/>
            <ac:graphicFrameMk id="3" creationId="{38282AF1-F5B9-4448-A47F-AEDE11DE2CD7}"/>
          </ac:graphicFrameMkLst>
        </pc:graphicFrameChg>
      </pc:sldChg>
      <pc:sldChg chg="delSp modSp add mod setBg delDesignElem">
        <pc:chgData name="Matthew Errington" userId="fb94a5db-b8be-4de8-9036-5f9bc68d281e" providerId="ADAL" clId="{8FAC83D5-19CC-48FB-BC24-B95ECE9EE512}" dt="2021-08-03T15:51:35.893" v="9089" actId="113"/>
        <pc:sldMkLst>
          <pc:docMk/>
          <pc:sldMk cId="530388725" sldId="267"/>
        </pc:sldMkLst>
        <pc:spChg chg="mod">
          <ac:chgData name="Matthew Errington" userId="fb94a5db-b8be-4de8-9036-5f9bc68d281e" providerId="ADAL" clId="{8FAC83D5-19CC-48FB-BC24-B95ECE9EE512}" dt="2021-08-03T15:51:35.893" v="9089" actId="113"/>
          <ac:spMkLst>
            <pc:docMk/>
            <pc:sldMk cId="530388725" sldId="267"/>
            <ac:spMk id="3" creationId="{5E096795-1189-43AD-9959-A986E4967C50}"/>
          </ac:spMkLst>
        </pc:spChg>
        <pc:spChg chg="del">
          <ac:chgData name="Matthew Errington" userId="fb94a5db-b8be-4de8-9036-5f9bc68d281e" providerId="ADAL" clId="{8FAC83D5-19CC-48FB-BC24-B95ECE9EE512}" dt="2021-07-16T10:42:30.961" v="51"/>
          <ac:spMkLst>
            <pc:docMk/>
            <pc:sldMk cId="530388725" sldId="267"/>
            <ac:spMk id="13" creationId="{1A95671B-3CC6-4792-9114-B74FAEA224E6}"/>
          </ac:spMkLst>
        </pc:spChg>
        <pc:graphicFrameChg chg="modGraphic">
          <ac:chgData name="Matthew Errington" userId="fb94a5db-b8be-4de8-9036-5f9bc68d281e" providerId="ADAL" clId="{8FAC83D5-19CC-48FB-BC24-B95ECE9EE512}" dt="2021-08-03T13:55:22.739" v="4617" actId="403"/>
          <ac:graphicFrameMkLst>
            <pc:docMk/>
            <pc:sldMk cId="530388725" sldId="267"/>
            <ac:graphicFrameMk id="8" creationId="{000F11D6-8671-48AF-9E52-05D67A214138}"/>
          </ac:graphicFrameMkLst>
        </pc:graphicFrameChg>
      </pc:sldChg>
      <pc:sldChg chg="delSp modSp add mod setBg delDesignElem">
        <pc:chgData name="Matthew Errington" userId="fb94a5db-b8be-4de8-9036-5f9bc68d281e" providerId="ADAL" clId="{8FAC83D5-19CC-48FB-BC24-B95ECE9EE512}" dt="2021-08-03T13:46:10.889" v="4092" actId="113"/>
        <pc:sldMkLst>
          <pc:docMk/>
          <pc:sldMk cId="3736948756" sldId="268"/>
        </pc:sldMkLst>
        <pc:spChg chg="del">
          <ac:chgData name="Matthew Errington" userId="fb94a5db-b8be-4de8-9036-5f9bc68d281e" providerId="ADAL" clId="{8FAC83D5-19CC-48FB-BC24-B95ECE9EE512}" dt="2021-07-16T10:42:30.961" v="51"/>
          <ac:spMkLst>
            <pc:docMk/>
            <pc:sldMk cId="3736948756" sldId="268"/>
            <ac:spMk id="20" creationId="{1A95671B-3CC6-4792-9114-B74FAEA224E6}"/>
          </ac:spMkLst>
        </pc:spChg>
        <pc:graphicFrameChg chg="modGraphic">
          <ac:chgData name="Matthew Errington" userId="fb94a5db-b8be-4de8-9036-5f9bc68d281e" providerId="ADAL" clId="{8FAC83D5-19CC-48FB-BC24-B95ECE9EE512}" dt="2021-08-03T13:46:10.889" v="4092" actId="113"/>
          <ac:graphicFrameMkLst>
            <pc:docMk/>
            <pc:sldMk cId="3736948756" sldId="268"/>
            <ac:graphicFrameMk id="8" creationId="{53BA8CDA-AE63-46C1-BDAB-000982C8E410}"/>
          </ac:graphicFrameMkLst>
        </pc:graphicFrameChg>
      </pc:sldChg>
      <pc:sldChg chg="add">
        <pc:chgData name="Matthew Errington" userId="fb94a5db-b8be-4de8-9036-5f9bc68d281e" providerId="ADAL" clId="{8FAC83D5-19CC-48FB-BC24-B95ECE9EE512}" dt="2021-07-16T10:41:15.069" v="44"/>
        <pc:sldMkLst>
          <pc:docMk/>
          <pc:sldMk cId="3496358393" sldId="280"/>
        </pc:sldMkLst>
      </pc:sldChg>
      <pc:sldChg chg="modSp mod">
        <pc:chgData name="Matthew Errington" userId="fb94a5db-b8be-4de8-9036-5f9bc68d281e" providerId="ADAL" clId="{8FAC83D5-19CC-48FB-BC24-B95ECE9EE512}" dt="2021-08-03T14:37:33.026" v="6118" actId="403"/>
        <pc:sldMkLst>
          <pc:docMk/>
          <pc:sldMk cId="4294710091" sldId="282"/>
        </pc:sldMkLst>
        <pc:graphicFrameChg chg="modGraphic">
          <ac:chgData name="Matthew Errington" userId="fb94a5db-b8be-4de8-9036-5f9bc68d281e" providerId="ADAL" clId="{8FAC83D5-19CC-48FB-BC24-B95ECE9EE512}" dt="2021-08-03T14:37:33.026" v="6118" actId="403"/>
          <ac:graphicFrameMkLst>
            <pc:docMk/>
            <pc:sldMk cId="4294710091" sldId="282"/>
            <ac:graphicFrameMk id="4" creationId="{2F515D53-39B4-4A4E-B263-425EE39AB948}"/>
          </ac:graphicFrameMkLst>
        </pc:graphicFrameChg>
      </pc:sldChg>
      <pc:sldChg chg="modSp mod">
        <pc:chgData name="Matthew Errington" userId="fb94a5db-b8be-4de8-9036-5f9bc68d281e" providerId="ADAL" clId="{8FAC83D5-19CC-48FB-BC24-B95ECE9EE512}" dt="2021-08-03T14:46:58.985" v="6834" actId="403"/>
        <pc:sldMkLst>
          <pc:docMk/>
          <pc:sldMk cId="801022300" sldId="283"/>
        </pc:sldMkLst>
        <pc:spChg chg="mod">
          <ac:chgData name="Matthew Errington" userId="fb94a5db-b8be-4de8-9036-5f9bc68d281e" providerId="ADAL" clId="{8FAC83D5-19CC-48FB-BC24-B95ECE9EE512}" dt="2021-08-02T16:21:07.388" v="1474" actId="20577"/>
          <ac:spMkLst>
            <pc:docMk/>
            <pc:sldMk cId="801022300" sldId="283"/>
            <ac:spMk id="2" creationId="{9C5BB465-564F-4288-BEC3-67478D6D7B9F}"/>
          </ac:spMkLst>
        </pc:spChg>
        <pc:graphicFrameChg chg="modGraphic">
          <ac:chgData name="Matthew Errington" userId="fb94a5db-b8be-4de8-9036-5f9bc68d281e" providerId="ADAL" clId="{8FAC83D5-19CC-48FB-BC24-B95ECE9EE512}" dt="2021-08-03T14:46:58.985" v="6834" actId="403"/>
          <ac:graphicFrameMkLst>
            <pc:docMk/>
            <pc:sldMk cId="801022300" sldId="283"/>
            <ac:graphicFrameMk id="4" creationId="{7B6433D5-DCA3-4E27-913E-E970570F3B30}"/>
          </ac:graphicFrameMkLst>
        </pc:graphicFrameChg>
      </pc:sldChg>
      <pc:sldChg chg="modSp mod">
        <pc:chgData name="Matthew Errington" userId="fb94a5db-b8be-4de8-9036-5f9bc68d281e" providerId="ADAL" clId="{8FAC83D5-19CC-48FB-BC24-B95ECE9EE512}" dt="2021-08-03T14:48:19.433" v="6837" actId="403"/>
        <pc:sldMkLst>
          <pc:docMk/>
          <pc:sldMk cId="2334631821" sldId="284"/>
        </pc:sldMkLst>
        <pc:spChg chg="mod">
          <ac:chgData name="Matthew Errington" userId="fb94a5db-b8be-4de8-9036-5f9bc68d281e" providerId="ADAL" clId="{8FAC83D5-19CC-48FB-BC24-B95ECE9EE512}" dt="2021-08-02T16:21:31.209" v="1510" actId="20577"/>
          <ac:spMkLst>
            <pc:docMk/>
            <pc:sldMk cId="2334631821" sldId="284"/>
            <ac:spMk id="2" creationId="{9C5BB465-564F-4288-BEC3-67478D6D7B9F}"/>
          </ac:spMkLst>
        </pc:spChg>
        <pc:graphicFrameChg chg="modGraphic">
          <ac:chgData name="Matthew Errington" userId="fb94a5db-b8be-4de8-9036-5f9bc68d281e" providerId="ADAL" clId="{8FAC83D5-19CC-48FB-BC24-B95ECE9EE512}" dt="2021-08-03T14:48:19.433" v="6837" actId="403"/>
          <ac:graphicFrameMkLst>
            <pc:docMk/>
            <pc:sldMk cId="2334631821" sldId="284"/>
            <ac:graphicFrameMk id="3" creationId="{4329C972-1B8C-4617-8EBB-A6400C53FC02}"/>
          </ac:graphicFrameMkLst>
        </pc:graphicFrameChg>
      </pc:sldChg>
      <pc:sldChg chg="modSp mod">
        <pc:chgData name="Matthew Errington" userId="fb94a5db-b8be-4de8-9036-5f9bc68d281e" providerId="ADAL" clId="{8FAC83D5-19CC-48FB-BC24-B95ECE9EE512}" dt="2021-08-03T14:26:56.876" v="5650" actId="403"/>
        <pc:sldMkLst>
          <pc:docMk/>
          <pc:sldMk cId="4194142585" sldId="285"/>
        </pc:sldMkLst>
        <pc:graphicFrameChg chg="modGraphic">
          <ac:chgData name="Matthew Errington" userId="fb94a5db-b8be-4de8-9036-5f9bc68d281e" providerId="ADAL" clId="{8FAC83D5-19CC-48FB-BC24-B95ECE9EE512}" dt="2021-08-03T14:26:56.876" v="5650" actId="403"/>
          <ac:graphicFrameMkLst>
            <pc:docMk/>
            <pc:sldMk cId="4194142585" sldId="285"/>
            <ac:graphicFrameMk id="4" creationId="{0E210401-78E1-4AC3-8687-97A383DED1B9}"/>
          </ac:graphicFrameMkLst>
        </pc:graphicFrameChg>
      </pc:sldChg>
      <pc:sldChg chg="modSp mod modNotesTx">
        <pc:chgData name="Matthew Errington" userId="fb94a5db-b8be-4de8-9036-5f9bc68d281e" providerId="ADAL" clId="{8FAC83D5-19CC-48FB-BC24-B95ECE9EE512}" dt="2021-08-03T16:08:12.033" v="9827" actId="27636"/>
        <pc:sldMkLst>
          <pc:docMk/>
          <pc:sldMk cId="850921769" sldId="286"/>
        </pc:sldMkLst>
        <pc:spChg chg="mod">
          <ac:chgData name="Matthew Errington" userId="fb94a5db-b8be-4de8-9036-5f9bc68d281e" providerId="ADAL" clId="{8FAC83D5-19CC-48FB-BC24-B95ECE9EE512}" dt="2021-08-03T16:06:59.480" v="9792" actId="20577"/>
          <ac:spMkLst>
            <pc:docMk/>
            <pc:sldMk cId="850921769" sldId="286"/>
            <ac:spMk id="2" creationId="{251970C5-C207-40D4-AE76-E83E6D65967B}"/>
          </ac:spMkLst>
        </pc:spChg>
        <pc:spChg chg="mod">
          <ac:chgData name="Matthew Errington" userId="fb94a5db-b8be-4de8-9036-5f9bc68d281e" providerId="ADAL" clId="{8FAC83D5-19CC-48FB-BC24-B95ECE9EE512}" dt="2021-08-03T16:08:12.033" v="9827" actId="27636"/>
          <ac:spMkLst>
            <pc:docMk/>
            <pc:sldMk cId="850921769" sldId="286"/>
            <ac:spMk id="3" creationId="{DCD04309-737F-4913-A9CB-B60FF2B693B5}"/>
          </ac:spMkLst>
        </pc:spChg>
      </pc:sldChg>
      <pc:sldChg chg="del">
        <pc:chgData name="Matthew Errington" userId="fb94a5db-b8be-4de8-9036-5f9bc68d281e" providerId="ADAL" clId="{8FAC83D5-19CC-48FB-BC24-B95ECE9EE512}" dt="2021-07-16T10:55:08.420" v="698" actId="47"/>
        <pc:sldMkLst>
          <pc:docMk/>
          <pc:sldMk cId="1649746499" sldId="287"/>
        </pc:sldMkLst>
      </pc:sldChg>
      <pc:sldChg chg="del">
        <pc:chgData name="Matthew Errington" userId="fb94a5db-b8be-4de8-9036-5f9bc68d281e" providerId="ADAL" clId="{8FAC83D5-19CC-48FB-BC24-B95ECE9EE512}" dt="2021-07-16T10:55:08.420" v="698" actId="47"/>
        <pc:sldMkLst>
          <pc:docMk/>
          <pc:sldMk cId="3431230967" sldId="288"/>
        </pc:sldMkLst>
      </pc:sldChg>
      <pc:sldChg chg="del">
        <pc:chgData name="Matthew Errington" userId="fb94a5db-b8be-4de8-9036-5f9bc68d281e" providerId="ADAL" clId="{8FAC83D5-19CC-48FB-BC24-B95ECE9EE512}" dt="2021-07-16T10:55:08.420" v="698" actId="47"/>
        <pc:sldMkLst>
          <pc:docMk/>
          <pc:sldMk cId="2978221145" sldId="355"/>
        </pc:sldMkLst>
      </pc:sldChg>
      <pc:sldChg chg="del">
        <pc:chgData name="Matthew Errington" userId="fb94a5db-b8be-4de8-9036-5f9bc68d281e" providerId="ADAL" clId="{8FAC83D5-19CC-48FB-BC24-B95ECE9EE512}" dt="2021-07-16T10:55:08.420" v="698" actId="47"/>
        <pc:sldMkLst>
          <pc:docMk/>
          <pc:sldMk cId="7694917" sldId="375"/>
        </pc:sldMkLst>
      </pc:sldChg>
      <pc:sldChg chg="del">
        <pc:chgData name="Matthew Errington" userId="fb94a5db-b8be-4de8-9036-5f9bc68d281e" providerId="ADAL" clId="{8FAC83D5-19CC-48FB-BC24-B95ECE9EE512}" dt="2021-07-16T10:55:08.420" v="698" actId="47"/>
        <pc:sldMkLst>
          <pc:docMk/>
          <pc:sldMk cId="3434924611" sldId="376"/>
        </pc:sldMkLst>
      </pc:sldChg>
      <pc:sldChg chg="del">
        <pc:chgData name="Matthew Errington" userId="fb94a5db-b8be-4de8-9036-5f9bc68d281e" providerId="ADAL" clId="{8FAC83D5-19CC-48FB-BC24-B95ECE9EE512}" dt="2021-07-16T10:55:08.420" v="698" actId="47"/>
        <pc:sldMkLst>
          <pc:docMk/>
          <pc:sldMk cId="1671257266" sldId="408"/>
        </pc:sldMkLst>
      </pc:sldChg>
      <pc:sldChg chg="del">
        <pc:chgData name="Matthew Errington" userId="fb94a5db-b8be-4de8-9036-5f9bc68d281e" providerId="ADAL" clId="{8FAC83D5-19CC-48FB-BC24-B95ECE9EE512}" dt="2021-07-16T10:55:08.420" v="698" actId="47"/>
        <pc:sldMkLst>
          <pc:docMk/>
          <pc:sldMk cId="3371935667" sldId="409"/>
        </pc:sldMkLst>
      </pc:sldChg>
      <pc:sldChg chg="del">
        <pc:chgData name="Matthew Errington" userId="fb94a5db-b8be-4de8-9036-5f9bc68d281e" providerId="ADAL" clId="{8FAC83D5-19CC-48FB-BC24-B95ECE9EE512}" dt="2021-07-16T10:55:08.420" v="698" actId="47"/>
        <pc:sldMkLst>
          <pc:docMk/>
          <pc:sldMk cId="1622918290" sldId="411"/>
        </pc:sldMkLst>
      </pc:sldChg>
      <pc:sldChg chg="modSp mod modNotesTx">
        <pc:chgData name="Matthew Errington" userId="fb94a5db-b8be-4de8-9036-5f9bc68d281e" providerId="ADAL" clId="{8FAC83D5-19CC-48FB-BC24-B95ECE9EE512}" dt="2021-08-03T16:10:56.838" v="9981" actId="404"/>
        <pc:sldMkLst>
          <pc:docMk/>
          <pc:sldMk cId="2899786233" sldId="412"/>
        </pc:sldMkLst>
        <pc:spChg chg="mod">
          <ac:chgData name="Matthew Errington" userId="fb94a5db-b8be-4de8-9036-5f9bc68d281e" providerId="ADAL" clId="{8FAC83D5-19CC-48FB-BC24-B95ECE9EE512}" dt="2021-08-03T16:10:56.838" v="9981" actId="404"/>
          <ac:spMkLst>
            <pc:docMk/>
            <pc:sldMk cId="2899786233" sldId="412"/>
            <ac:spMk id="3" creationId="{DCD04309-737F-4913-A9CB-B60FF2B693B5}"/>
          </ac:spMkLst>
        </pc:spChg>
      </pc:sldChg>
      <pc:sldChg chg="modSp del mod modNotesTx">
        <pc:chgData name="Matthew Errington" userId="fb94a5db-b8be-4de8-9036-5f9bc68d281e" providerId="ADAL" clId="{8FAC83D5-19CC-48FB-BC24-B95ECE9EE512}" dt="2021-08-03T15:34:51.621" v="8022" actId="47"/>
        <pc:sldMkLst>
          <pc:docMk/>
          <pc:sldMk cId="2023614015" sldId="413"/>
        </pc:sldMkLst>
        <pc:spChg chg="mod">
          <ac:chgData name="Matthew Errington" userId="fb94a5db-b8be-4de8-9036-5f9bc68d281e" providerId="ADAL" clId="{8FAC83D5-19CC-48FB-BC24-B95ECE9EE512}" dt="2021-08-02T11:33:18.208" v="1454" actId="20577"/>
          <ac:spMkLst>
            <pc:docMk/>
            <pc:sldMk cId="2023614015" sldId="413"/>
            <ac:spMk id="2" creationId="{251970C5-C207-40D4-AE76-E83E6D65967B}"/>
          </ac:spMkLst>
        </pc:spChg>
      </pc:sldChg>
      <pc:sldChg chg="modSp mod">
        <pc:chgData name="Matthew Errington" userId="fb94a5db-b8be-4de8-9036-5f9bc68d281e" providerId="ADAL" clId="{8FAC83D5-19CC-48FB-BC24-B95ECE9EE512}" dt="2021-08-03T15:09:31.844" v="7851" actId="14100"/>
        <pc:sldMkLst>
          <pc:docMk/>
          <pc:sldMk cId="509150076" sldId="415"/>
        </pc:sldMkLst>
        <pc:spChg chg="mod">
          <ac:chgData name="Matthew Errington" userId="fb94a5db-b8be-4de8-9036-5f9bc68d281e" providerId="ADAL" clId="{8FAC83D5-19CC-48FB-BC24-B95ECE9EE512}" dt="2021-08-03T15:09:31.844" v="7851" actId="14100"/>
          <ac:spMkLst>
            <pc:docMk/>
            <pc:sldMk cId="509150076" sldId="415"/>
            <ac:spMk id="3" creationId="{DCD04309-737F-4913-A9CB-B60FF2B693B5}"/>
          </ac:spMkLst>
        </pc:spChg>
      </pc:sldChg>
      <pc:sldChg chg="del">
        <pc:chgData name="Matthew Errington" userId="fb94a5db-b8be-4de8-9036-5f9bc68d281e" providerId="ADAL" clId="{8FAC83D5-19CC-48FB-BC24-B95ECE9EE512}" dt="2021-07-16T10:55:08.420" v="698" actId="47"/>
        <pc:sldMkLst>
          <pc:docMk/>
          <pc:sldMk cId="4279975969" sldId="419"/>
        </pc:sldMkLst>
      </pc:sldChg>
      <pc:sldChg chg="modSp mod">
        <pc:chgData name="Matthew Errington" userId="fb94a5db-b8be-4de8-9036-5f9bc68d281e" providerId="ADAL" clId="{8FAC83D5-19CC-48FB-BC24-B95ECE9EE512}" dt="2021-08-03T16:06:21.205" v="9748" actId="20577"/>
        <pc:sldMkLst>
          <pc:docMk/>
          <pc:sldMk cId="4165432374" sldId="420"/>
        </pc:sldMkLst>
        <pc:spChg chg="mod">
          <ac:chgData name="Matthew Errington" userId="fb94a5db-b8be-4de8-9036-5f9bc68d281e" providerId="ADAL" clId="{8FAC83D5-19CC-48FB-BC24-B95ECE9EE512}" dt="2021-08-03T16:06:21.205" v="9748" actId="20577"/>
          <ac:spMkLst>
            <pc:docMk/>
            <pc:sldMk cId="4165432374" sldId="420"/>
            <ac:spMk id="3" creationId="{BEB33107-7646-4DD0-AD31-09C9F083B365}"/>
          </ac:spMkLst>
        </pc:spChg>
      </pc:sldChg>
      <pc:sldChg chg="del">
        <pc:chgData name="Matthew Errington" userId="fb94a5db-b8be-4de8-9036-5f9bc68d281e" providerId="ADAL" clId="{8FAC83D5-19CC-48FB-BC24-B95ECE9EE512}" dt="2021-08-03T15:23:02.791" v="7855" actId="2696"/>
        <pc:sldMkLst>
          <pc:docMk/>
          <pc:sldMk cId="2904791467" sldId="427"/>
        </pc:sldMkLst>
      </pc:sldChg>
      <pc:sldChg chg="modSp mod">
        <pc:chgData name="Matthew Errington" userId="fb94a5db-b8be-4de8-9036-5f9bc68d281e" providerId="ADAL" clId="{8FAC83D5-19CC-48FB-BC24-B95ECE9EE512}" dt="2021-08-02T16:21:50.527" v="1532" actId="20577"/>
        <pc:sldMkLst>
          <pc:docMk/>
          <pc:sldMk cId="3338944002" sldId="428"/>
        </pc:sldMkLst>
        <pc:spChg chg="mod">
          <ac:chgData name="Matthew Errington" userId="fb94a5db-b8be-4de8-9036-5f9bc68d281e" providerId="ADAL" clId="{8FAC83D5-19CC-48FB-BC24-B95ECE9EE512}" dt="2021-08-02T16:21:50.527" v="1532" actId="20577"/>
          <ac:spMkLst>
            <pc:docMk/>
            <pc:sldMk cId="3338944002" sldId="428"/>
            <ac:spMk id="2" creationId="{9C5BB465-564F-4288-BEC3-67478D6D7B9F}"/>
          </ac:spMkLst>
        </pc:spChg>
      </pc:sldChg>
      <pc:sldChg chg="modSp mod">
        <pc:chgData name="Matthew Errington" userId="fb94a5db-b8be-4de8-9036-5f9bc68d281e" providerId="ADAL" clId="{8FAC83D5-19CC-48FB-BC24-B95ECE9EE512}" dt="2021-08-03T15:10:40.600" v="7854" actId="20577"/>
        <pc:sldMkLst>
          <pc:docMk/>
          <pc:sldMk cId="1353078318" sldId="429"/>
        </pc:sldMkLst>
        <pc:spChg chg="mod">
          <ac:chgData name="Matthew Errington" userId="fb94a5db-b8be-4de8-9036-5f9bc68d281e" providerId="ADAL" clId="{8FAC83D5-19CC-48FB-BC24-B95ECE9EE512}" dt="2021-08-03T15:10:40.600" v="7854" actId="20577"/>
          <ac:spMkLst>
            <pc:docMk/>
            <pc:sldMk cId="1353078318" sldId="429"/>
            <ac:spMk id="3" creationId="{DCD04309-737F-4913-A9CB-B60FF2B693B5}"/>
          </ac:spMkLst>
        </pc:spChg>
      </pc:sldChg>
      <pc:sldChg chg="del">
        <pc:chgData name="Matthew Errington" userId="fb94a5db-b8be-4de8-9036-5f9bc68d281e" providerId="ADAL" clId="{8FAC83D5-19CC-48FB-BC24-B95ECE9EE512}" dt="2021-07-16T10:55:08.420" v="698" actId="47"/>
        <pc:sldMkLst>
          <pc:docMk/>
          <pc:sldMk cId="2810128717" sldId="432"/>
        </pc:sldMkLst>
      </pc:sldChg>
      <pc:sldChg chg="modSp mod">
        <pc:chgData name="Matthew Errington" userId="fb94a5db-b8be-4de8-9036-5f9bc68d281e" providerId="ADAL" clId="{8FAC83D5-19CC-48FB-BC24-B95ECE9EE512}" dt="2021-07-16T10:54:31.968" v="697" actId="20577"/>
        <pc:sldMkLst>
          <pc:docMk/>
          <pc:sldMk cId="705374024" sldId="433"/>
        </pc:sldMkLst>
        <pc:spChg chg="mod">
          <ac:chgData name="Matthew Errington" userId="fb94a5db-b8be-4de8-9036-5f9bc68d281e" providerId="ADAL" clId="{8FAC83D5-19CC-48FB-BC24-B95ECE9EE512}" dt="2021-07-16T10:54:31.968" v="697" actId="20577"/>
          <ac:spMkLst>
            <pc:docMk/>
            <pc:sldMk cId="705374024" sldId="433"/>
            <ac:spMk id="2" creationId="{4E747B79-9030-44F6-A4CC-061EEE932A3F}"/>
          </ac:spMkLst>
        </pc:spChg>
      </pc:sldChg>
      <pc:sldChg chg="modSp add del mod">
        <pc:chgData name="Matthew Errington" userId="fb94a5db-b8be-4de8-9036-5f9bc68d281e" providerId="ADAL" clId="{8FAC83D5-19CC-48FB-BC24-B95ECE9EE512}" dt="2021-07-16T11:00:49.367" v="699" actId="47"/>
        <pc:sldMkLst>
          <pc:docMk/>
          <pc:sldMk cId="43042828" sldId="435"/>
        </pc:sldMkLst>
        <pc:spChg chg="mod">
          <ac:chgData name="Matthew Errington" userId="fb94a5db-b8be-4de8-9036-5f9bc68d281e" providerId="ADAL" clId="{8FAC83D5-19CC-48FB-BC24-B95ECE9EE512}" dt="2021-07-16T10:40:06.616" v="36" actId="20577"/>
          <ac:spMkLst>
            <pc:docMk/>
            <pc:sldMk cId="43042828" sldId="435"/>
            <ac:spMk id="2" creationId="{73D39552-6AF8-4011-B053-BED856F2EA0A}"/>
          </ac:spMkLst>
        </pc:spChg>
        <pc:graphicFrameChg chg="mod">
          <ac:chgData name="Matthew Errington" userId="fb94a5db-b8be-4de8-9036-5f9bc68d281e" providerId="ADAL" clId="{8FAC83D5-19CC-48FB-BC24-B95ECE9EE512}" dt="2021-07-16T10:40:13.966" v="42" actId="478"/>
          <ac:graphicFrameMkLst>
            <pc:docMk/>
            <pc:sldMk cId="43042828" sldId="435"/>
            <ac:graphicFrameMk id="8" creationId="{0EE9684D-805D-4B88-85FE-826B63F50CD6}"/>
          </ac:graphicFrameMkLst>
        </pc:graphicFrameChg>
      </pc:sldChg>
      <pc:sldChg chg="add">
        <pc:chgData name="Matthew Errington" userId="fb94a5db-b8be-4de8-9036-5f9bc68d281e" providerId="ADAL" clId="{8FAC83D5-19CC-48FB-BC24-B95ECE9EE512}" dt="2021-07-16T10:39:51.144" v="1" actId="2890"/>
        <pc:sldMkLst>
          <pc:docMk/>
          <pc:sldMk cId="3835251826" sldId="436"/>
        </pc:sldMkLst>
      </pc:sldChg>
      <pc:sldChg chg="delSp add setBg delDesignElem">
        <pc:chgData name="Matthew Errington" userId="fb94a5db-b8be-4de8-9036-5f9bc68d281e" providerId="ADAL" clId="{8FAC83D5-19CC-48FB-BC24-B95ECE9EE512}" dt="2021-07-16T10:41:15.069" v="44"/>
        <pc:sldMkLst>
          <pc:docMk/>
          <pc:sldMk cId="3209098230" sldId="437"/>
        </pc:sldMkLst>
        <pc:spChg chg="del">
          <ac:chgData name="Matthew Errington" userId="fb94a5db-b8be-4de8-9036-5f9bc68d281e" providerId="ADAL" clId="{8FAC83D5-19CC-48FB-BC24-B95ECE9EE512}" dt="2021-07-16T10:41:15.069" v="44"/>
          <ac:spMkLst>
            <pc:docMk/>
            <pc:sldMk cId="3209098230" sldId="437"/>
            <ac:spMk id="18" creationId="{1A95671B-3CC6-4792-9114-B74FAEA224E6}"/>
          </ac:spMkLst>
        </pc:spChg>
      </pc:sldChg>
      <pc:sldChg chg="delSp modSp add mod setBg delDesignElem">
        <pc:chgData name="Matthew Errington" userId="fb94a5db-b8be-4de8-9036-5f9bc68d281e" providerId="ADAL" clId="{8FAC83D5-19CC-48FB-BC24-B95ECE9EE512}" dt="2021-08-03T12:45:59.519" v="2203" actId="403"/>
        <pc:sldMkLst>
          <pc:docMk/>
          <pc:sldMk cId="2709522725" sldId="438"/>
        </pc:sldMkLst>
        <pc:spChg chg="del">
          <ac:chgData name="Matthew Errington" userId="fb94a5db-b8be-4de8-9036-5f9bc68d281e" providerId="ADAL" clId="{8FAC83D5-19CC-48FB-BC24-B95ECE9EE512}" dt="2021-07-16T10:42:30.961" v="51"/>
          <ac:spMkLst>
            <pc:docMk/>
            <pc:sldMk cId="2709522725" sldId="438"/>
            <ac:spMk id="13" creationId="{1A95671B-3CC6-4792-9114-B74FAEA224E6}"/>
          </ac:spMkLst>
        </pc:spChg>
        <pc:graphicFrameChg chg="mod modGraphic">
          <ac:chgData name="Matthew Errington" userId="fb94a5db-b8be-4de8-9036-5f9bc68d281e" providerId="ADAL" clId="{8FAC83D5-19CC-48FB-BC24-B95ECE9EE512}" dt="2021-08-03T12:45:59.519" v="2203" actId="403"/>
          <ac:graphicFrameMkLst>
            <pc:docMk/>
            <pc:sldMk cId="2709522725" sldId="438"/>
            <ac:graphicFrameMk id="8" creationId="{F983DE77-AD23-4A9A-B157-B835CE0E291E}"/>
          </ac:graphicFrameMkLst>
        </pc:graphicFrameChg>
      </pc:sldChg>
      <pc:sldChg chg="delSp modSp add mod setBg delDesignElem">
        <pc:chgData name="Matthew Errington" userId="fb94a5db-b8be-4de8-9036-5f9bc68d281e" providerId="ADAL" clId="{8FAC83D5-19CC-48FB-BC24-B95ECE9EE512}" dt="2021-08-03T13:24:35.708" v="3143" actId="403"/>
        <pc:sldMkLst>
          <pc:docMk/>
          <pc:sldMk cId="3538852253" sldId="439"/>
        </pc:sldMkLst>
        <pc:spChg chg="del">
          <ac:chgData name="Matthew Errington" userId="fb94a5db-b8be-4de8-9036-5f9bc68d281e" providerId="ADAL" clId="{8FAC83D5-19CC-48FB-BC24-B95ECE9EE512}" dt="2021-07-16T10:42:30.961" v="51"/>
          <ac:spMkLst>
            <pc:docMk/>
            <pc:sldMk cId="3538852253" sldId="439"/>
            <ac:spMk id="13" creationId="{1A95671B-3CC6-4792-9114-B74FAEA224E6}"/>
          </ac:spMkLst>
        </pc:spChg>
        <pc:graphicFrameChg chg="mod modGraphic">
          <ac:chgData name="Matthew Errington" userId="fb94a5db-b8be-4de8-9036-5f9bc68d281e" providerId="ADAL" clId="{8FAC83D5-19CC-48FB-BC24-B95ECE9EE512}" dt="2021-08-03T13:24:35.708" v="3143" actId="403"/>
          <ac:graphicFrameMkLst>
            <pc:docMk/>
            <pc:sldMk cId="3538852253" sldId="439"/>
            <ac:graphicFrameMk id="8" creationId="{78A708D5-7924-4411-95FD-96E6D9FBDC65}"/>
          </ac:graphicFrameMkLst>
        </pc:graphicFrameChg>
      </pc:sldChg>
      <pc:sldChg chg="add del">
        <pc:chgData name="Matthew Errington" userId="fb94a5db-b8be-4de8-9036-5f9bc68d281e" providerId="ADAL" clId="{8FAC83D5-19CC-48FB-BC24-B95ECE9EE512}" dt="2021-07-16T10:53:31.484" v="655" actId="47"/>
        <pc:sldMkLst>
          <pc:docMk/>
          <pc:sldMk cId="835203571" sldId="440"/>
        </pc:sldMkLst>
      </pc:sldChg>
      <pc:sldChg chg="addSp delSp add del setBg delDesignElem">
        <pc:chgData name="Matthew Errington" userId="fb94a5db-b8be-4de8-9036-5f9bc68d281e" providerId="ADAL" clId="{8FAC83D5-19CC-48FB-BC24-B95ECE9EE512}" dt="2021-07-16T10:43:01.597" v="59"/>
        <pc:sldMkLst>
          <pc:docMk/>
          <pc:sldMk cId="3911946623" sldId="440"/>
        </pc:sldMkLst>
        <pc:spChg chg="add del">
          <ac:chgData name="Matthew Errington" userId="fb94a5db-b8be-4de8-9036-5f9bc68d281e" providerId="ADAL" clId="{8FAC83D5-19CC-48FB-BC24-B95ECE9EE512}" dt="2021-07-16T10:43:01.597" v="59"/>
          <ac:spMkLst>
            <pc:docMk/>
            <pc:sldMk cId="3911946623" sldId="440"/>
            <ac:spMk id="13" creationId="{1A95671B-3CC6-4792-9114-B74FAEA224E6}"/>
          </ac:spMkLst>
        </pc:spChg>
      </pc:sldChg>
      <pc:sldChg chg="addSp delSp modSp add mod">
        <pc:chgData name="Matthew Errington" userId="fb94a5db-b8be-4de8-9036-5f9bc68d281e" providerId="ADAL" clId="{8FAC83D5-19CC-48FB-BC24-B95ECE9EE512}" dt="2021-08-03T15:54:30.636" v="9243" actId="20577"/>
        <pc:sldMkLst>
          <pc:docMk/>
          <pc:sldMk cId="2644056071" sldId="441"/>
        </pc:sldMkLst>
        <pc:spChg chg="del">
          <ac:chgData name="Matthew Errington" userId="fb94a5db-b8be-4de8-9036-5f9bc68d281e" providerId="ADAL" clId="{8FAC83D5-19CC-48FB-BC24-B95ECE9EE512}" dt="2021-07-16T10:52:56.593" v="635" actId="478"/>
          <ac:spMkLst>
            <pc:docMk/>
            <pc:sldMk cId="2644056071" sldId="441"/>
            <ac:spMk id="2" creationId="{1B5ABD2F-9701-486C-9400-673B736185BF}"/>
          </ac:spMkLst>
        </pc:spChg>
        <pc:spChg chg="del mod">
          <ac:chgData name="Matthew Errington" userId="fb94a5db-b8be-4de8-9036-5f9bc68d281e" providerId="ADAL" clId="{8FAC83D5-19CC-48FB-BC24-B95ECE9EE512}" dt="2021-07-16T10:52:50.695" v="629" actId="478"/>
          <ac:spMkLst>
            <pc:docMk/>
            <pc:sldMk cId="2644056071" sldId="441"/>
            <ac:spMk id="3" creationId="{87686ACF-ECDE-4D53-87C1-9193644C0D07}"/>
          </ac:spMkLst>
        </pc:spChg>
        <pc:spChg chg="add mod">
          <ac:chgData name="Matthew Errington" userId="fb94a5db-b8be-4de8-9036-5f9bc68d281e" providerId="ADAL" clId="{8FAC83D5-19CC-48FB-BC24-B95ECE9EE512}" dt="2021-08-03T15:54:30.636" v="9243" actId="20577"/>
          <ac:spMkLst>
            <pc:docMk/>
            <pc:sldMk cId="2644056071" sldId="441"/>
            <ac:spMk id="6" creationId="{2985C257-FAC6-4DA2-9491-B21776E4DA4A}"/>
          </ac:spMkLst>
        </pc:spChg>
        <pc:spChg chg="add del mod">
          <ac:chgData name="Matthew Errington" userId="fb94a5db-b8be-4de8-9036-5f9bc68d281e" providerId="ADAL" clId="{8FAC83D5-19CC-48FB-BC24-B95ECE9EE512}" dt="2021-07-16T10:53:00.252" v="636" actId="478"/>
          <ac:spMkLst>
            <pc:docMk/>
            <pc:sldMk cId="2644056071" sldId="441"/>
            <ac:spMk id="8" creationId="{9E24CEE5-167F-4135-8546-0EB7D9895B30}"/>
          </ac:spMkLst>
        </pc:spChg>
      </pc:sldChg>
      <pc:sldChg chg="addSp delSp add del setBg delDesignElem">
        <pc:chgData name="Matthew Errington" userId="fb94a5db-b8be-4de8-9036-5f9bc68d281e" providerId="ADAL" clId="{8FAC83D5-19CC-48FB-BC24-B95ECE9EE512}" dt="2021-07-16T10:43:01.597" v="59"/>
        <pc:sldMkLst>
          <pc:docMk/>
          <pc:sldMk cId="4168661979" sldId="441"/>
        </pc:sldMkLst>
        <pc:spChg chg="add del">
          <ac:chgData name="Matthew Errington" userId="fb94a5db-b8be-4de8-9036-5f9bc68d281e" providerId="ADAL" clId="{8FAC83D5-19CC-48FB-BC24-B95ECE9EE512}" dt="2021-07-16T10:43:01.597" v="59"/>
          <ac:spMkLst>
            <pc:docMk/>
            <pc:sldMk cId="4168661979" sldId="441"/>
            <ac:spMk id="13" creationId="{1A95671B-3CC6-4792-9114-B74FAEA224E6}"/>
          </ac:spMkLst>
        </pc:spChg>
      </pc:sldChg>
      <pc:sldChg chg="add">
        <pc:chgData name="Matthew Errington" userId="fb94a5db-b8be-4de8-9036-5f9bc68d281e" providerId="ADAL" clId="{8FAC83D5-19CC-48FB-BC24-B95ECE9EE512}" dt="2021-07-16T10:53:51.901" v="656" actId="2890"/>
        <pc:sldMkLst>
          <pc:docMk/>
          <pc:sldMk cId="671598554" sldId="442"/>
        </pc:sldMkLst>
      </pc:sldChg>
      <pc:sldChg chg="addSp delSp add del setBg delDesignElem">
        <pc:chgData name="Matthew Errington" userId="fb94a5db-b8be-4de8-9036-5f9bc68d281e" providerId="ADAL" clId="{8FAC83D5-19CC-48FB-BC24-B95ECE9EE512}" dt="2021-07-16T10:43:01.597" v="59"/>
        <pc:sldMkLst>
          <pc:docMk/>
          <pc:sldMk cId="2567407338" sldId="442"/>
        </pc:sldMkLst>
        <pc:spChg chg="add del">
          <ac:chgData name="Matthew Errington" userId="fb94a5db-b8be-4de8-9036-5f9bc68d281e" providerId="ADAL" clId="{8FAC83D5-19CC-48FB-BC24-B95ECE9EE512}" dt="2021-07-16T10:43:01.597" v="59"/>
          <ac:spMkLst>
            <pc:docMk/>
            <pc:sldMk cId="2567407338" sldId="442"/>
            <ac:spMk id="13" creationId="{1A95671B-3CC6-4792-9114-B74FAEA224E6}"/>
          </ac:spMkLst>
        </pc:spChg>
      </pc:sldChg>
      <pc:sldChg chg="addSp delSp add del setBg delDesignElem">
        <pc:chgData name="Matthew Errington" userId="fb94a5db-b8be-4de8-9036-5f9bc68d281e" providerId="ADAL" clId="{8FAC83D5-19CC-48FB-BC24-B95ECE9EE512}" dt="2021-07-16T10:43:01.597" v="59"/>
        <pc:sldMkLst>
          <pc:docMk/>
          <pc:sldMk cId="1817149497" sldId="443"/>
        </pc:sldMkLst>
        <pc:spChg chg="add del">
          <ac:chgData name="Matthew Errington" userId="fb94a5db-b8be-4de8-9036-5f9bc68d281e" providerId="ADAL" clId="{8FAC83D5-19CC-48FB-BC24-B95ECE9EE512}" dt="2021-07-16T10:43:01.597" v="59"/>
          <ac:spMkLst>
            <pc:docMk/>
            <pc:sldMk cId="1817149497" sldId="443"/>
            <ac:spMk id="13" creationId="{1A95671B-3CC6-4792-9114-B74FAEA224E6}"/>
          </ac:spMkLst>
        </pc:spChg>
      </pc:sldChg>
      <pc:sldChg chg="addSp delSp modSp add mod">
        <pc:chgData name="Matthew Errington" userId="fb94a5db-b8be-4de8-9036-5f9bc68d281e" providerId="ADAL" clId="{8FAC83D5-19CC-48FB-BC24-B95ECE9EE512}" dt="2021-08-03T12:15:29.591" v="2182" actId="403"/>
        <pc:sldMkLst>
          <pc:docMk/>
          <pc:sldMk cId="2522812510" sldId="443"/>
        </pc:sldMkLst>
        <pc:spChg chg="add mod">
          <ac:chgData name="Matthew Errington" userId="fb94a5db-b8be-4de8-9036-5f9bc68d281e" providerId="ADAL" clId="{8FAC83D5-19CC-48FB-BC24-B95ECE9EE512}" dt="2021-08-03T12:15:29.591" v="2182" actId="403"/>
          <ac:spMkLst>
            <pc:docMk/>
            <pc:sldMk cId="2522812510" sldId="443"/>
            <ac:spMk id="3" creationId="{315CB7E9-BE89-4767-AF99-3F1380030E71}"/>
          </ac:spMkLst>
        </pc:spChg>
        <pc:spChg chg="del">
          <ac:chgData name="Matthew Errington" userId="fb94a5db-b8be-4de8-9036-5f9bc68d281e" providerId="ADAL" clId="{8FAC83D5-19CC-48FB-BC24-B95ECE9EE512}" dt="2021-08-03T12:10:45.609" v="1534" actId="478"/>
          <ac:spMkLst>
            <pc:docMk/>
            <pc:sldMk cId="2522812510" sldId="443"/>
            <ac:spMk id="14" creationId="{236C5779-FE8C-4B32-9398-69254EC4DC81}"/>
          </ac:spMkLst>
        </pc:spChg>
        <pc:graphicFrameChg chg="mod modGraphic">
          <ac:chgData name="Matthew Errington" userId="fb94a5db-b8be-4de8-9036-5f9bc68d281e" providerId="ADAL" clId="{8FAC83D5-19CC-48FB-BC24-B95ECE9EE512}" dt="2021-08-03T12:11:33.155" v="1543" actId="113"/>
          <ac:graphicFrameMkLst>
            <pc:docMk/>
            <pc:sldMk cId="2522812510" sldId="443"/>
            <ac:graphicFrameMk id="13" creationId="{BDE9C564-6A15-4588-9DF8-9B9E63D9B36D}"/>
          </ac:graphicFrameMkLst>
        </pc:graphicFrameChg>
      </pc:sldChg>
      <pc:sldChg chg="addSp modSp add mod">
        <pc:chgData name="Matthew Errington" userId="fb94a5db-b8be-4de8-9036-5f9bc68d281e" providerId="ADAL" clId="{8FAC83D5-19CC-48FB-BC24-B95ECE9EE512}" dt="2021-08-03T13:05:00.304" v="2477" actId="403"/>
        <pc:sldMkLst>
          <pc:docMk/>
          <pc:sldMk cId="930424623" sldId="444"/>
        </pc:sldMkLst>
        <pc:spChg chg="add mod">
          <ac:chgData name="Matthew Errington" userId="fb94a5db-b8be-4de8-9036-5f9bc68d281e" providerId="ADAL" clId="{8FAC83D5-19CC-48FB-BC24-B95ECE9EE512}" dt="2021-08-03T12:57:35.647" v="2461" actId="20577"/>
          <ac:spMkLst>
            <pc:docMk/>
            <pc:sldMk cId="930424623" sldId="444"/>
            <ac:spMk id="3" creationId="{8BDD6C07-DCC2-42EA-B366-239B08AED1F3}"/>
          </ac:spMkLst>
        </pc:spChg>
        <pc:graphicFrameChg chg="mod modGraphic">
          <ac:chgData name="Matthew Errington" userId="fb94a5db-b8be-4de8-9036-5f9bc68d281e" providerId="ADAL" clId="{8FAC83D5-19CC-48FB-BC24-B95ECE9EE512}" dt="2021-08-03T13:05:00.304" v="2477" actId="403"/>
          <ac:graphicFrameMkLst>
            <pc:docMk/>
            <pc:sldMk cId="930424623" sldId="444"/>
            <ac:graphicFrameMk id="8" creationId="{0C1834C4-B855-4939-A7E3-79AEE8806298}"/>
          </ac:graphicFrameMkLst>
        </pc:graphicFrameChg>
      </pc:sldChg>
      <pc:sldChg chg="modSp add del mod">
        <pc:chgData name="Matthew Errington" userId="fb94a5db-b8be-4de8-9036-5f9bc68d281e" providerId="ADAL" clId="{8FAC83D5-19CC-48FB-BC24-B95ECE9EE512}" dt="2021-08-03T12:42:46.138" v="2187" actId="47"/>
        <pc:sldMkLst>
          <pc:docMk/>
          <pc:sldMk cId="1743871499" sldId="444"/>
        </pc:sldMkLst>
        <pc:graphicFrameChg chg="modGraphic">
          <ac:chgData name="Matthew Errington" userId="fb94a5db-b8be-4de8-9036-5f9bc68d281e" providerId="ADAL" clId="{8FAC83D5-19CC-48FB-BC24-B95ECE9EE512}" dt="2021-08-03T12:41:35.528" v="2186" actId="403"/>
          <ac:graphicFrameMkLst>
            <pc:docMk/>
            <pc:sldMk cId="1743871499" sldId="444"/>
            <ac:graphicFrameMk id="8" creationId="{F983DE77-AD23-4A9A-B157-B835CE0E291E}"/>
          </ac:graphicFrameMkLst>
        </pc:graphicFrameChg>
      </pc:sldChg>
      <pc:sldChg chg="addSp delSp add del setBg delDesignElem">
        <pc:chgData name="Matthew Errington" userId="fb94a5db-b8be-4de8-9036-5f9bc68d281e" providerId="ADAL" clId="{8FAC83D5-19CC-48FB-BC24-B95ECE9EE512}" dt="2021-07-16T10:43:01.597" v="59"/>
        <pc:sldMkLst>
          <pc:docMk/>
          <pc:sldMk cId="3549828509" sldId="444"/>
        </pc:sldMkLst>
        <pc:spChg chg="add del">
          <ac:chgData name="Matthew Errington" userId="fb94a5db-b8be-4de8-9036-5f9bc68d281e" providerId="ADAL" clId="{8FAC83D5-19CC-48FB-BC24-B95ECE9EE512}" dt="2021-07-16T10:43:01.597" v="59"/>
          <ac:spMkLst>
            <pc:docMk/>
            <pc:sldMk cId="3549828509" sldId="444"/>
            <ac:spMk id="20" creationId="{1A95671B-3CC6-4792-9114-B74FAEA224E6}"/>
          </ac:spMkLst>
        </pc:spChg>
      </pc:sldChg>
      <pc:sldChg chg="addSp modSp add mod">
        <pc:chgData name="Matthew Errington" userId="fb94a5db-b8be-4de8-9036-5f9bc68d281e" providerId="ADAL" clId="{8FAC83D5-19CC-48FB-BC24-B95ECE9EE512}" dt="2021-08-03T13:15:30.549" v="3125" actId="20577"/>
        <pc:sldMkLst>
          <pc:docMk/>
          <pc:sldMk cId="460259803" sldId="445"/>
        </pc:sldMkLst>
        <pc:spChg chg="add mod">
          <ac:chgData name="Matthew Errington" userId="fb94a5db-b8be-4de8-9036-5f9bc68d281e" providerId="ADAL" clId="{8FAC83D5-19CC-48FB-BC24-B95ECE9EE512}" dt="2021-08-03T13:15:30.549" v="3125" actId="20577"/>
          <ac:spMkLst>
            <pc:docMk/>
            <pc:sldMk cId="460259803" sldId="445"/>
            <ac:spMk id="3" creationId="{CA303B33-1EC6-4F8C-B70C-857DFDEF4849}"/>
          </ac:spMkLst>
        </pc:spChg>
        <pc:graphicFrameChg chg="modGraphic">
          <ac:chgData name="Matthew Errington" userId="fb94a5db-b8be-4de8-9036-5f9bc68d281e" providerId="ADAL" clId="{8FAC83D5-19CC-48FB-BC24-B95ECE9EE512}" dt="2021-08-03T13:11:35.874" v="2491" actId="14100"/>
          <ac:graphicFrameMkLst>
            <pc:docMk/>
            <pc:sldMk cId="460259803" sldId="445"/>
            <ac:graphicFrameMk id="8" creationId="{2B2F168E-0AC0-45FE-B9EE-2594CC13555B}"/>
          </ac:graphicFrameMkLst>
        </pc:graphicFrameChg>
      </pc:sldChg>
      <pc:sldChg chg="addSp delSp add del setBg delDesignElem">
        <pc:chgData name="Matthew Errington" userId="fb94a5db-b8be-4de8-9036-5f9bc68d281e" providerId="ADAL" clId="{8FAC83D5-19CC-48FB-BC24-B95ECE9EE512}" dt="2021-07-16T10:43:01.597" v="59"/>
        <pc:sldMkLst>
          <pc:docMk/>
          <pc:sldMk cId="1905571808" sldId="445"/>
        </pc:sldMkLst>
        <pc:spChg chg="add del">
          <ac:chgData name="Matthew Errington" userId="fb94a5db-b8be-4de8-9036-5f9bc68d281e" providerId="ADAL" clId="{8FAC83D5-19CC-48FB-BC24-B95ECE9EE512}" dt="2021-07-16T10:43:01.597" v="59"/>
          <ac:spMkLst>
            <pc:docMk/>
            <pc:sldMk cId="1905571808" sldId="445"/>
            <ac:spMk id="13" creationId="{1A95671B-3CC6-4792-9114-B74FAEA224E6}"/>
          </ac:spMkLst>
        </pc:spChg>
      </pc:sldChg>
      <pc:sldChg chg="addSp modSp add mod">
        <pc:chgData name="Matthew Errington" userId="fb94a5db-b8be-4de8-9036-5f9bc68d281e" providerId="ADAL" clId="{8FAC83D5-19CC-48FB-BC24-B95ECE9EE512}" dt="2021-08-03T13:38:38.011" v="4088" actId="20577"/>
        <pc:sldMkLst>
          <pc:docMk/>
          <pc:sldMk cId="3589801014" sldId="446"/>
        </pc:sldMkLst>
        <pc:spChg chg="add mod">
          <ac:chgData name="Matthew Errington" userId="fb94a5db-b8be-4de8-9036-5f9bc68d281e" providerId="ADAL" clId="{8FAC83D5-19CC-48FB-BC24-B95ECE9EE512}" dt="2021-08-03T13:38:38.011" v="4088" actId="20577"/>
          <ac:spMkLst>
            <pc:docMk/>
            <pc:sldMk cId="3589801014" sldId="446"/>
            <ac:spMk id="3" creationId="{DC1758EA-0AF0-4BE6-83E5-337EECD7D48D}"/>
          </ac:spMkLst>
        </pc:spChg>
        <pc:graphicFrameChg chg="mod modGraphic">
          <ac:chgData name="Matthew Errington" userId="fb94a5db-b8be-4de8-9036-5f9bc68d281e" providerId="ADAL" clId="{8FAC83D5-19CC-48FB-BC24-B95ECE9EE512}" dt="2021-08-03T13:32:50.378" v="3145" actId="14100"/>
          <ac:graphicFrameMkLst>
            <pc:docMk/>
            <pc:sldMk cId="3589801014" sldId="446"/>
            <ac:graphicFrameMk id="8" creationId="{78A708D5-7924-4411-95FD-96E6D9FBDC65}"/>
          </ac:graphicFrameMkLst>
        </pc:graphicFrameChg>
      </pc:sldChg>
      <pc:sldChg chg="addSp delSp modSp add mod">
        <pc:chgData name="Matthew Errington" userId="fb94a5db-b8be-4de8-9036-5f9bc68d281e" providerId="ADAL" clId="{8FAC83D5-19CC-48FB-BC24-B95ECE9EE512}" dt="2021-08-03T16:02:25.574" v="9559" actId="1076"/>
        <pc:sldMkLst>
          <pc:docMk/>
          <pc:sldMk cId="1434653581" sldId="447"/>
        </pc:sldMkLst>
        <pc:spChg chg="add mod">
          <ac:chgData name="Matthew Errington" userId="fb94a5db-b8be-4de8-9036-5f9bc68d281e" providerId="ADAL" clId="{8FAC83D5-19CC-48FB-BC24-B95ECE9EE512}" dt="2021-08-03T16:02:25.574" v="9559" actId="1076"/>
          <ac:spMkLst>
            <pc:docMk/>
            <pc:sldMk cId="1434653581" sldId="447"/>
            <ac:spMk id="3" creationId="{29785E1F-8C72-4ABC-B3D2-7C4173F40AA4}"/>
          </ac:spMkLst>
        </pc:spChg>
        <pc:spChg chg="add mod">
          <ac:chgData name="Matthew Errington" userId="fb94a5db-b8be-4de8-9036-5f9bc68d281e" providerId="ADAL" clId="{8FAC83D5-19CC-48FB-BC24-B95ECE9EE512}" dt="2021-08-03T15:50:57.197" v="9085" actId="20577"/>
          <ac:spMkLst>
            <pc:docMk/>
            <pc:sldMk cId="1434653581" sldId="447"/>
            <ac:spMk id="4" creationId="{62CC2282-2C5E-4D2A-8605-A71AC0F70C65}"/>
          </ac:spMkLst>
        </pc:spChg>
        <pc:spChg chg="del">
          <ac:chgData name="Matthew Errington" userId="fb94a5db-b8be-4de8-9036-5f9bc68d281e" providerId="ADAL" clId="{8FAC83D5-19CC-48FB-BC24-B95ECE9EE512}" dt="2021-08-03T13:49:31.682" v="4094" actId="478"/>
          <ac:spMkLst>
            <pc:docMk/>
            <pc:sldMk cId="1434653581" sldId="447"/>
            <ac:spMk id="5" creationId="{5B0F42F1-D5EB-494A-9288-4127AD1B30C7}"/>
          </ac:spMkLst>
        </pc:spChg>
        <pc:graphicFrameChg chg="mod modGraphic">
          <ac:chgData name="Matthew Errington" userId="fb94a5db-b8be-4de8-9036-5f9bc68d281e" providerId="ADAL" clId="{8FAC83D5-19CC-48FB-BC24-B95ECE9EE512}" dt="2021-08-03T13:49:39.222" v="4096" actId="14100"/>
          <ac:graphicFrameMkLst>
            <pc:docMk/>
            <pc:sldMk cId="1434653581" sldId="447"/>
            <ac:graphicFrameMk id="8" creationId="{53BA8CDA-AE63-46C1-BDAB-000982C8E410}"/>
          </ac:graphicFrameMkLst>
        </pc:graphicFrameChg>
      </pc:sldChg>
      <pc:sldChg chg="modSp add mod">
        <pc:chgData name="Matthew Errington" userId="fb94a5db-b8be-4de8-9036-5f9bc68d281e" providerId="ADAL" clId="{8FAC83D5-19CC-48FB-BC24-B95ECE9EE512}" dt="2021-08-03T15:54:00.121" v="9232" actId="20577"/>
        <pc:sldMkLst>
          <pc:docMk/>
          <pc:sldMk cId="126181462" sldId="448"/>
        </pc:sldMkLst>
        <pc:spChg chg="mod">
          <ac:chgData name="Matthew Errington" userId="fb94a5db-b8be-4de8-9036-5f9bc68d281e" providerId="ADAL" clId="{8FAC83D5-19CC-48FB-BC24-B95ECE9EE512}" dt="2021-08-03T15:54:00.121" v="9232" actId="20577"/>
          <ac:spMkLst>
            <pc:docMk/>
            <pc:sldMk cId="126181462" sldId="448"/>
            <ac:spMk id="3" creationId="{87686ACF-ECDE-4D53-87C1-9193644C0D07}"/>
          </ac:spMkLst>
        </pc:spChg>
      </pc:sldChg>
      <pc:sldChg chg="addSp modSp add mod">
        <pc:chgData name="Matthew Errington" userId="fb94a5db-b8be-4de8-9036-5f9bc68d281e" providerId="ADAL" clId="{8FAC83D5-19CC-48FB-BC24-B95ECE9EE512}" dt="2021-08-03T14:25:38.600" v="5646" actId="115"/>
        <pc:sldMkLst>
          <pc:docMk/>
          <pc:sldMk cId="2370314250" sldId="449"/>
        </pc:sldMkLst>
        <pc:spChg chg="add mod">
          <ac:chgData name="Matthew Errington" userId="fb94a5db-b8be-4de8-9036-5f9bc68d281e" providerId="ADAL" clId="{8FAC83D5-19CC-48FB-BC24-B95ECE9EE512}" dt="2021-08-03T14:25:38.600" v="5646" actId="115"/>
          <ac:spMkLst>
            <pc:docMk/>
            <pc:sldMk cId="2370314250" sldId="449"/>
            <ac:spMk id="4" creationId="{C338E211-4423-4002-BA25-55189B12BE06}"/>
          </ac:spMkLst>
        </pc:spChg>
        <pc:graphicFrameChg chg="mod modGraphic">
          <ac:chgData name="Matthew Errington" userId="fb94a5db-b8be-4de8-9036-5f9bc68d281e" providerId="ADAL" clId="{8FAC83D5-19CC-48FB-BC24-B95ECE9EE512}" dt="2021-08-03T14:22:03.663" v="5029" actId="1076"/>
          <ac:graphicFrameMkLst>
            <pc:docMk/>
            <pc:sldMk cId="2370314250" sldId="449"/>
            <ac:graphicFrameMk id="3" creationId="{B3A01A6C-141E-4249-A4D5-FCD818A2F53D}"/>
          </ac:graphicFrameMkLst>
        </pc:graphicFrameChg>
      </pc:sldChg>
      <pc:sldChg chg="addSp modSp add mod">
        <pc:chgData name="Matthew Errington" userId="fb94a5db-b8be-4de8-9036-5f9bc68d281e" providerId="ADAL" clId="{8FAC83D5-19CC-48FB-BC24-B95ECE9EE512}" dt="2021-08-03T15:58:48.537" v="9494" actId="20577"/>
        <pc:sldMkLst>
          <pc:docMk/>
          <pc:sldMk cId="190651166" sldId="450"/>
        </pc:sldMkLst>
        <pc:spChg chg="add mod">
          <ac:chgData name="Matthew Errington" userId="fb94a5db-b8be-4de8-9036-5f9bc68d281e" providerId="ADAL" clId="{8FAC83D5-19CC-48FB-BC24-B95ECE9EE512}" dt="2021-08-03T15:58:48.537" v="9494" actId="20577"/>
          <ac:spMkLst>
            <pc:docMk/>
            <pc:sldMk cId="190651166" sldId="450"/>
            <ac:spMk id="3" creationId="{56BCA0A2-89CC-41CF-A261-5FE267E24BDD}"/>
          </ac:spMkLst>
        </pc:spChg>
        <pc:graphicFrameChg chg="mod modGraphic">
          <ac:chgData name="Matthew Errington" userId="fb94a5db-b8be-4de8-9036-5f9bc68d281e" providerId="ADAL" clId="{8FAC83D5-19CC-48FB-BC24-B95ECE9EE512}" dt="2021-08-03T14:30:50.163" v="5653" actId="1076"/>
          <ac:graphicFrameMkLst>
            <pc:docMk/>
            <pc:sldMk cId="190651166" sldId="450"/>
            <ac:graphicFrameMk id="4" creationId="{0E210401-78E1-4AC3-8687-97A383DED1B9}"/>
          </ac:graphicFrameMkLst>
        </pc:graphicFrameChg>
      </pc:sldChg>
      <pc:sldChg chg="addSp modSp add mod">
        <pc:chgData name="Matthew Errington" userId="fb94a5db-b8be-4de8-9036-5f9bc68d281e" providerId="ADAL" clId="{8FAC83D5-19CC-48FB-BC24-B95ECE9EE512}" dt="2021-08-03T16:02:08.580" v="9556" actId="403"/>
        <pc:sldMkLst>
          <pc:docMk/>
          <pc:sldMk cId="989842360" sldId="451"/>
        </pc:sldMkLst>
        <pc:spChg chg="add mod">
          <ac:chgData name="Matthew Errington" userId="fb94a5db-b8be-4de8-9036-5f9bc68d281e" providerId="ADAL" clId="{8FAC83D5-19CC-48FB-BC24-B95ECE9EE512}" dt="2021-08-03T16:02:08.580" v="9556" actId="403"/>
          <ac:spMkLst>
            <pc:docMk/>
            <pc:sldMk cId="989842360" sldId="451"/>
            <ac:spMk id="4" creationId="{C88D5F65-A5FE-4DB3-89B2-267D2F68DA53}"/>
          </ac:spMkLst>
        </pc:spChg>
        <pc:graphicFrameChg chg="mod modGraphic">
          <ac:chgData name="Matthew Errington" userId="fb94a5db-b8be-4de8-9036-5f9bc68d281e" providerId="ADAL" clId="{8FAC83D5-19CC-48FB-BC24-B95ECE9EE512}" dt="2021-08-03T14:43:08.252" v="6130" actId="14100"/>
          <ac:graphicFrameMkLst>
            <pc:docMk/>
            <pc:sldMk cId="989842360" sldId="451"/>
            <ac:graphicFrameMk id="3" creationId="{38282AF1-F5B9-4448-A47F-AEDE11DE2CD7}"/>
          </ac:graphicFrameMkLst>
        </pc:graphicFrameChg>
      </pc:sldChg>
      <pc:sldChg chg="addSp modSp add mod">
        <pc:chgData name="Matthew Errington" userId="fb94a5db-b8be-4de8-9036-5f9bc68d281e" providerId="ADAL" clId="{8FAC83D5-19CC-48FB-BC24-B95ECE9EE512}" dt="2021-08-03T16:01:43.998" v="9552" actId="403"/>
        <pc:sldMkLst>
          <pc:docMk/>
          <pc:sldMk cId="2386542593" sldId="452"/>
        </pc:sldMkLst>
        <pc:spChg chg="add mod">
          <ac:chgData name="Matthew Errington" userId="fb94a5db-b8be-4de8-9036-5f9bc68d281e" providerId="ADAL" clId="{8FAC83D5-19CC-48FB-BC24-B95ECE9EE512}" dt="2021-08-03T16:01:43.998" v="9552" actId="403"/>
          <ac:spMkLst>
            <pc:docMk/>
            <pc:sldMk cId="2386542593" sldId="452"/>
            <ac:spMk id="4" creationId="{C310DA38-2F9E-4578-A5A4-6FB08A21FCAF}"/>
          </ac:spMkLst>
        </pc:spChg>
        <pc:graphicFrameChg chg="mod modGraphic">
          <ac:chgData name="Matthew Errington" userId="fb94a5db-b8be-4de8-9036-5f9bc68d281e" providerId="ADAL" clId="{8FAC83D5-19CC-48FB-BC24-B95ECE9EE512}" dt="2021-08-03T14:53:07.104" v="6853" actId="1076"/>
          <ac:graphicFrameMkLst>
            <pc:docMk/>
            <pc:sldMk cId="2386542593" sldId="452"/>
            <ac:graphicFrameMk id="3" creationId="{4329C972-1B8C-4617-8EBB-A6400C53FC02}"/>
          </ac:graphicFrameMkLst>
        </pc:graphicFrameChg>
      </pc:sldChg>
      <pc:sldChg chg="addSp modSp add mod">
        <pc:chgData name="Matthew Errington" userId="fb94a5db-b8be-4de8-9036-5f9bc68d281e" providerId="ADAL" clId="{8FAC83D5-19CC-48FB-BC24-B95ECE9EE512}" dt="2021-08-03T16:01:55.441" v="9554" actId="403"/>
        <pc:sldMkLst>
          <pc:docMk/>
          <pc:sldMk cId="3838469112" sldId="453"/>
        </pc:sldMkLst>
        <pc:spChg chg="add mod">
          <ac:chgData name="Matthew Errington" userId="fb94a5db-b8be-4de8-9036-5f9bc68d281e" providerId="ADAL" clId="{8FAC83D5-19CC-48FB-BC24-B95ECE9EE512}" dt="2021-08-03T16:01:55.441" v="9554" actId="403"/>
          <ac:spMkLst>
            <pc:docMk/>
            <pc:sldMk cId="3838469112" sldId="453"/>
            <ac:spMk id="3" creationId="{F7E145FB-D82A-4EEF-826B-33F74E06C347}"/>
          </ac:spMkLst>
        </pc:spChg>
        <pc:graphicFrameChg chg="mod modGraphic">
          <ac:chgData name="Matthew Errington" userId="fb94a5db-b8be-4de8-9036-5f9bc68d281e" providerId="ADAL" clId="{8FAC83D5-19CC-48FB-BC24-B95ECE9EE512}" dt="2021-08-03T14:57:20.057" v="7442" actId="14100"/>
          <ac:graphicFrameMkLst>
            <pc:docMk/>
            <pc:sldMk cId="3838469112" sldId="453"/>
            <ac:graphicFrameMk id="4" creationId="{C6717930-B9EB-40CC-92B9-D380D4BFCD6C}"/>
          </ac:graphicFrameMkLst>
        </pc:graphicFrameChg>
      </pc:sldChg>
      <pc:sldChg chg="modSp add mod">
        <pc:chgData name="Matthew Errington" userId="fb94a5db-b8be-4de8-9036-5f9bc68d281e" providerId="ADAL" clId="{8FAC83D5-19CC-48FB-BC24-B95ECE9EE512}" dt="2021-08-03T16:12:55.347" v="10061" actId="20577"/>
        <pc:sldMkLst>
          <pc:docMk/>
          <pc:sldMk cId="800847768" sldId="454"/>
        </pc:sldMkLst>
        <pc:spChg chg="mod">
          <ac:chgData name="Matthew Errington" userId="fb94a5db-b8be-4de8-9036-5f9bc68d281e" providerId="ADAL" clId="{8FAC83D5-19CC-48FB-BC24-B95ECE9EE512}" dt="2021-08-03T15:35:28.346" v="8053" actId="20577"/>
          <ac:spMkLst>
            <pc:docMk/>
            <pc:sldMk cId="800847768" sldId="454"/>
            <ac:spMk id="2" creationId="{1B5ABD2F-9701-486C-9400-673B736185BF}"/>
          </ac:spMkLst>
        </pc:spChg>
        <pc:spChg chg="mod">
          <ac:chgData name="Matthew Errington" userId="fb94a5db-b8be-4de8-9036-5f9bc68d281e" providerId="ADAL" clId="{8FAC83D5-19CC-48FB-BC24-B95ECE9EE512}" dt="2021-08-03T16:12:55.347" v="10061" actId="20577"/>
          <ac:spMkLst>
            <pc:docMk/>
            <pc:sldMk cId="800847768" sldId="454"/>
            <ac:spMk id="3" creationId="{87686ACF-ECDE-4D53-87C1-9193644C0D07}"/>
          </ac:spMkLst>
        </pc:spChg>
      </pc:sldChg>
      <pc:sldChg chg="modSp add mod">
        <pc:chgData name="Matthew Errington" userId="fb94a5db-b8be-4de8-9036-5f9bc68d281e" providerId="ADAL" clId="{8FAC83D5-19CC-48FB-BC24-B95ECE9EE512}" dt="2021-08-03T16:15:28.929" v="10182" actId="20577"/>
        <pc:sldMkLst>
          <pc:docMk/>
          <pc:sldMk cId="2888608921" sldId="455"/>
        </pc:sldMkLst>
        <pc:spChg chg="mod">
          <ac:chgData name="Matthew Errington" userId="fb94a5db-b8be-4de8-9036-5f9bc68d281e" providerId="ADAL" clId="{8FAC83D5-19CC-48FB-BC24-B95ECE9EE512}" dt="2021-08-03T15:37:55.179" v="8471" actId="20577"/>
          <ac:spMkLst>
            <pc:docMk/>
            <pc:sldMk cId="2888608921" sldId="455"/>
            <ac:spMk id="2" creationId="{1B5ABD2F-9701-486C-9400-673B736185BF}"/>
          </ac:spMkLst>
        </pc:spChg>
        <pc:spChg chg="mod">
          <ac:chgData name="Matthew Errington" userId="fb94a5db-b8be-4de8-9036-5f9bc68d281e" providerId="ADAL" clId="{8FAC83D5-19CC-48FB-BC24-B95ECE9EE512}" dt="2021-08-03T16:15:28.929" v="10182" actId="20577"/>
          <ac:spMkLst>
            <pc:docMk/>
            <pc:sldMk cId="2888608921" sldId="455"/>
            <ac:spMk id="3" creationId="{87686ACF-ECDE-4D53-87C1-9193644C0D07}"/>
          </ac:spMkLst>
        </pc:spChg>
      </pc:sldChg>
      <pc:sldMasterChg chg="delSldLayout">
        <pc:chgData name="Matthew Errington" userId="fb94a5db-b8be-4de8-9036-5f9bc68d281e" providerId="ADAL" clId="{8FAC83D5-19CC-48FB-BC24-B95ECE9EE512}" dt="2021-07-16T10:55:08.420" v="698" actId="47"/>
        <pc:sldMasterMkLst>
          <pc:docMk/>
          <pc:sldMasterMk cId="2796100191" sldId="2147483648"/>
        </pc:sldMasterMkLst>
        <pc:sldLayoutChg chg="del">
          <pc:chgData name="Matthew Errington" userId="fb94a5db-b8be-4de8-9036-5f9bc68d281e" providerId="ADAL" clId="{8FAC83D5-19CC-48FB-BC24-B95ECE9EE512}" dt="2021-07-16T10:55:08.420" v="698" actId="47"/>
          <pc:sldLayoutMkLst>
            <pc:docMk/>
            <pc:sldMasterMk cId="2796100191" sldId="2147483648"/>
            <pc:sldLayoutMk cId="4114535408" sldId="2147483660"/>
          </pc:sldLayoutMkLst>
        </pc:sldLayoutChg>
        <pc:sldLayoutChg chg="del">
          <pc:chgData name="Matthew Errington" userId="fb94a5db-b8be-4de8-9036-5f9bc68d281e" providerId="ADAL" clId="{8FAC83D5-19CC-48FB-BC24-B95ECE9EE512}" dt="2021-07-16T10:55:08.420" v="698" actId="47"/>
          <pc:sldLayoutMkLst>
            <pc:docMk/>
            <pc:sldMasterMk cId="2796100191" sldId="2147483648"/>
            <pc:sldLayoutMk cId="4168016195" sldId="2147483661"/>
          </pc:sldLayoutMkLst>
        </pc:sldLayoutChg>
        <pc:sldLayoutChg chg="del">
          <pc:chgData name="Matthew Errington" userId="fb94a5db-b8be-4de8-9036-5f9bc68d281e" providerId="ADAL" clId="{8FAC83D5-19CC-48FB-BC24-B95ECE9EE512}" dt="2021-07-16T10:55:08.420" v="698" actId="47"/>
          <pc:sldLayoutMkLst>
            <pc:docMk/>
            <pc:sldMasterMk cId="2796100191" sldId="2147483648"/>
            <pc:sldLayoutMk cId="786820580" sldId="2147483662"/>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r>
            <a:rPr lang="en-US" sz="2000" dirty="0"/>
            <a:t>163,000 jobs in </a:t>
          </a:r>
          <a:r>
            <a:rPr lang="en-US" sz="2000" dirty="0">
              <a:latin typeface="Calibri Light" panose="020F0302020204030204"/>
            </a:rPr>
            <a:t>adult</a:t>
          </a:r>
          <a:r>
            <a:rPr lang="en-US" sz="2000" dirty="0"/>
            <a:t> social care</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1800" dirty="0"/>
            <a:t>2607 CQC Registered services across the East Midlands &amp; Milton Keynes Area</a:t>
          </a:r>
          <a:r>
            <a:rPr lang="en-GB" sz="1400" dirty="0"/>
            <a:t>. </a:t>
          </a:r>
          <a:endParaRPr lang="en-US" sz="14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custT="1"/>
      <dgm:spPr/>
      <dgm:t>
        <a:bodyPr/>
        <a:lstStyle/>
        <a:p>
          <a:pPr algn="ctr"/>
          <a:endParaRPr lang="en-GB" sz="1400" dirty="0"/>
        </a:p>
        <a:p>
          <a:pPr algn="ctr"/>
          <a:endParaRPr lang="en-GB" sz="1400" dirty="0"/>
        </a:p>
        <a:p>
          <a:pPr algn="ctr"/>
          <a:r>
            <a:rPr lang="en-GB" sz="1800" dirty="0"/>
            <a:t>1,560 Social Workers</a:t>
          </a:r>
        </a:p>
        <a:p>
          <a:pPr algn="ctr"/>
          <a:r>
            <a:rPr lang="en-GB" sz="1800" dirty="0"/>
            <a:t>2,975 Nurses</a:t>
          </a:r>
        </a:p>
        <a:p>
          <a:pPr algn="ctr"/>
          <a:r>
            <a:rPr lang="en-GB" sz="1800" dirty="0"/>
            <a:t>250+ Occupational Therapists</a:t>
          </a:r>
        </a:p>
        <a:p>
          <a:pPr algn="ctr"/>
          <a:endParaRPr lang="en-GB" sz="1400" dirty="0"/>
        </a:p>
        <a:p>
          <a:pPr algn="ctr"/>
          <a:endParaRPr lang="en-US" sz="1400" dirty="0"/>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AABF7E4D-D475-4BC9-A03F-D3FADD2842CC}">
      <dgm:prSet custT="1"/>
      <dgm:spPr/>
      <dgm:t>
        <a:bodyPr/>
        <a:lstStyle/>
        <a:p>
          <a:r>
            <a:rPr kumimoji="0" lang="en-GB" sz="1800" b="0" i="0" u="none" strike="noStrike" cap="none" spc="0" normalizeH="0" baseline="0" noProof="0" dirty="0">
              <a:ln>
                <a:noFill/>
              </a:ln>
              <a:solidFill>
                <a:schemeClr val="bg2"/>
              </a:solidFill>
              <a:effectLst/>
              <a:uLnTx/>
              <a:uFillTx/>
              <a:latin typeface="+mn-lt"/>
              <a:ea typeface="+mn-ea"/>
              <a:cs typeface="+mn-cs"/>
            </a:rPr>
            <a:t>The adult social care sector in the East Midlands contributed</a:t>
          </a:r>
        </a:p>
        <a:p>
          <a:pPr>
            <a:buClrTx/>
            <a:buSzTx/>
            <a:buFontTx/>
            <a:buNone/>
          </a:pPr>
          <a:r>
            <a:rPr kumimoji="0" lang="en-GB" sz="1800" b="0" i="0" u="none" strike="noStrike" cap="none" spc="0" normalizeH="0" baseline="0" noProof="0" dirty="0">
              <a:ln>
                <a:noFill/>
              </a:ln>
              <a:solidFill>
                <a:schemeClr val="bg2"/>
              </a:solidFill>
              <a:effectLst/>
              <a:uLnTx/>
              <a:uFillTx/>
              <a:latin typeface="+mn-lt"/>
              <a:ea typeface="+mn-ea"/>
              <a:cs typeface="+mn-cs"/>
            </a:rPr>
            <a:t>£3.8billion</a:t>
          </a:r>
        </a:p>
        <a:p>
          <a:pPr>
            <a:buClrTx/>
            <a:buSzTx/>
            <a:buFontTx/>
            <a:buNone/>
          </a:pPr>
          <a:r>
            <a:rPr kumimoji="0" lang="en-GB" sz="1800" b="0" i="0" u="none" strike="noStrike" cap="none" spc="0" normalizeH="0" baseline="0" noProof="0" dirty="0">
              <a:ln>
                <a:noFill/>
              </a:ln>
              <a:solidFill>
                <a:schemeClr val="bg2"/>
              </a:solidFill>
              <a:effectLst/>
              <a:uLnTx/>
              <a:uFillTx/>
              <a:latin typeface="+mn-lt"/>
              <a:ea typeface="+mn-ea"/>
              <a:cs typeface="+mn-cs"/>
            </a:rPr>
            <a:t>to the economy</a:t>
          </a:r>
          <a:endParaRPr lang="en-US" sz="1800" b="0" dirty="0">
            <a:solidFill>
              <a:schemeClr val="bg2"/>
            </a:solidFill>
            <a:latin typeface="+mn-lt"/>
          </a:endParaRPr>
        </a:p>
      </dgm:t>
    </dgm:pt>
    <dgm:pt modelId="{A37195C6-CB9F-4375-9F0E-EA52D42236F2}" type="parTrans" cxnId="{515BE8E5-D1CE-4ECF-92BE-5846E8E87F17}">
      <dgm:prSet/>
      <dgm:spPr/>
      <dgm:t>
        <a:bodyPr/>
        <a:lstStyle/>
        <a:p>
          <a:endParaRPr lang="en-US"/>
        </a:p>
      </dgm:t>
    </dgm:pt>
    <dgm:pt modelId="{7CE5AF45-9233-4763-8786-9B378821FE4E}" type="sibTrans" cxnId="{515BE8E5-D1CE-4ECF-92BE-5846E8E87F17}">
      <dgm:prSet/>
      <dgm:spPr/>
      <dgm:t>
        <a:bodyPr/>
        <a:lstStyle/>
        <a:p>
          <a:endParaRPr lang="en-US"/>
        </a:p>
      </dgm:t>
    </dgm:pt>
    <dgm:pt modelId="{D11998E6-8746-4BAD-8E12-045CA1ADECEE}">
      <dgm:prSet custT="1"/>
      <dgm:spPr/>
      <dgm:t>
        <a:bodyPr/>
        <a:lstStyle/>
        <a:p>
          <a:r>
            <a:rPr lang="en-US" sz="1800" dirty="0"/>
            <a:t>For the independent sector workforce alone, to grow proportionately to the ageing population we would require at least 37,262 more staff within 15 years </a:t>
          </a:r>
        </a:p>
      </dgm:t>
    </dgm:pt>
    <dgm:pt modelId="{32B79429-465B-4600-A540-AAE588BC29DE}" type="parTrans" cxnId="{7BBD8F3D-D5B7-492E-9148-6B21704877FC}">
      <dgm:prSet/>
      <dgm:spPr/>
      <dgm:t>
        <a:bodyPr/>
        <a:lstStyle/>
        <a:p>
          <a:endParaRPr lang="en-US"/>
        </a:p>
      </dgm:t>
    </dgm:pt>
    <dgm:pt modelId="{37250B9E-FFEF-4B9A-AE63-6C8C3AC84E05}" type="sibTrans" cxnId="{7BBD8F3D-D5B7-492E-9148-6B21704877FC}">
      <dgm:prSet/>
      <dgm:spPr/>
      <dgm:t>
        <a:bodyPr/>
        <a:lstStyle/>
        <a:p>
          <a:endParaRPr lang="en-US"/>
        </a:p>
      </dgm:t>
    </dgm:pt>
    <dgm:pt modelId="{A3CF828A-FCAD-4C6D-B560-A90E9BB7EA45}">
      <dgm:prSet custT="1"/>
      <dgm:spPr/>
      <dgm:t>
        <a:bodyPr/>
        <a:lstStyle/>
        <a:p>
          <a:r>
            <a:rPr lang="en-GB" sz="1800" dirty="0"/>
            <a:t>Since 2012, there has been a 12% increase in the number of </a:t>
          </a:r>
          <a:r>
            <a:rPr lang="en-GB" sz="1800" dirty="0">
              <a:latin typeface="Calibri Light" panose="020F0302020204030204"/>
            </a:rPr>
            <a:t>adult</a:t>
          </a:r>
          <a:r>
            <a:rPr lang="en-GB" sz="1800" dirty="0"/>
            <a:t> social care jobs in the independent sector and local authorities</a:t>
          </a:r>
          <a:endParaRPr lang="en-US" sz="1800" dirty="0"/>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6">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6">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6">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6">
        <dgm:presLayoutVars>
          <dgm:bulletEnabled val="1"/>
        </dgm:presLayoutVars>
      </dgm:prSet>
      <dgm:spPr/>
    </dgm:pt>
    <dgm:pt modelId="{AA23CBC1-7DE8-4CC1-A941-CED646FCFB07}" type="pres">
      <dgm:prSet presAssocID="{7CE5AF45-9233-4763-8786-9B378821FE4E}" presName="sibTrans" presStyleCnt="0"/>
      <dgm:spPr/>
    </dgm:pt>
    <dgm:pt modelId="{C00B1531-1647-4B5B-94A1-90B7F7AB1237}" type="pres">
      <dgm:prSet presAssocID="{D11998E6-8746-4BAD-8E12-045CA1ADECEE}" presName="node" presStyleLbl="node1" presStyleIdx="4" presStyleCnt="6">
        <dgm:presLayoutVars>
          <dgm:bulletEnabled val="1"/>
        </dgm:presLayoutVars>
      </dgm:prSet>
      <dgm:spPr/>
    </dgm:pt>
    <dgm:pt modelId="{33519C53-C5BA-4B6E-8DCC-FE7A1B8154C6}" type="pres">
      <dgm:prSet presAssocID="{37250B9E-FFEF-4B9A-AE63-6C8C3AC84E05}" presName="sibTrans" presStyleCnt="0"/>
      <dgm:spPr/>
    </dgm:pt>
    <dgm:pt modelId="{9981F965-7F1D-4B83-9BAA-5FC529456818}" type="pres">
      <dgm:prSet presAssocID="{A3CF828A-FCAD-4C6D-B560-A90E9BB7EA45}" presName="node" presStyleLbl="node1" presStyleIdx="5" presStyleCnt="6">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5" destOrd="0" parTransId="{E588A495-1828-41D4-9691-2821CC035AC9}" sibTransId="{C7579C9F-9C07-41ED-9AC7-D137BBC2C176}"/>
    <dgm:cxn modelId="{7BBD8F3D-D5B7-492E-9148-6B21704877FC}" srcId="{981EE3AB-0C1C-4825-9FB6-B39398D7B6DC}" destId="{D11998E6-8746-4BAD-8E12-045CA1ADECEE}" srcOrd="4" destOrd="0" parTransId="{32B79429-465B-4600-A540-AAE588BC29DE}" sibTransId="{37250B9E-FFEF-4B9A-AE63-6C8C3AC84E05}"/>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E00A1BB5-B56C-4ACD-A32C-6BED7FE43E67}" type="presOf" srcId="{D11998E6-8746-4BAD-8E12-045CA1ADECEE}" destId="{C00B1531-1647-4B5B-94A1-90B7F7AB1237}" srcOrd="0" destOrd="0" presId="urn:microsoft.com/office/officeart/2005/8/layout/default"/>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70B10D6-E994-4FB1-9F41-B9C93E21E5D8}" type="presParOf" srcId="{B74CF128-CD8E-48BD-911A-412588BDAC2B}" destId="{C00B1531-1647-4B5B-94A1-90B7F7AB1237}" srcOrd="8" destOrd="0" presId="urn:microsoft.com/office/officeart/2005/8/layout/default"/>
    <dgm:cxn modelId="{BE02FA20-39A4-4A4E-9038-0A2BCBA16959}" type="presParOf" srcId="{B74CF128-CD8E-48BD-911A-412588BDAC2B}" destId="{33519C53-C5BA-4B6E-8DCC-FE7A1B8154C6}" srcOrd="9" destOrd="0" presId="urn:microsoft.com/office/officeart/2005/8/layout/default"/>
    <dgm:cxn modelId="{4B5B0115-0BEA-4A7B-9E08-434E5A3ACCB6}" type="presParOf" srcId="{B74CF128-CD8E-48BD-911A-412588BDAC2B}" destId="{9981F965-7F1D-4B83-9BAA-5FC52945681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pPr algn="ctr"/>
          <a:r>
            <a:rPr lang="en-US" sz="2000" dirty="0"/>
            <a:t>Quite a flat structure in domiciliary care services not allowing for meaningful and appropriate remunerated progression</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2000" dirty="0"/>
            <a:t> Difficulty to assess at interview who will be able to cope with the stresses of travel and lone working</a:t>
          </a:r>
          <a:endParaRPr lang="en-US" sz="20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custT="1"/>
      <dgm:spPr/>
      <dgm:t>
        <a:bodyPr/>
        <a:lstStyle/>
        <a:p>
          <a:pPr algn="ctr"/>
          <a:endParaRPr lang="en-GB" sz="1400" dirty="0"/>
        </a:p>
        <a:p>
          <a:pPr algn="ctr"/>
          <a:endParaRPr lang="en-GB" sz="1400" dirty="0"/>
        </a:p>
        <a:p>
          <a:pPr algn="ctr"/>
          <a:endParaRPr lang="en-GB" sz="1400" dirty="0"/>
        </a:p>
        <a:p>
          <a:pPr algn="ctr"/>
          <a:r>
            <a:rPr lang="en-GB" sz="2000" dirty="0"/>
            <a:t>Concerns from family of staff about lone working, particularly in winter with darker evenings.</a:t>
          </a:r>
        </a:p>
        <a:p>
          <a:pPr algn="ctr"/>
          <a:endParaRPr lang="en-GB" sz="1400" dirty="0"/>
        </a:p>
        <a:p>
          <a:pPr algn="ctr"/>
          <a:endParaRPr lang="en-GB" sz="1400" dirty="0"/>
        </a:p>
        <a:p>
          <a:pPr algn="ctr"/>
          <a:endParaRPr lang="en-US" sz="1400" dirty="0"/>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3">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3">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3">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D7EA75B8-9432-4377-A567-9EC270CCE7A9}" type="presOf" srcId="{AFCA55D8-B1D4-4B6B-9B69-6739E888ACB1}" destId="{E83E1F03-7D5B-48B1-BC4A-DB8817B18185}"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r>
            <a:rPr lang="en-US" sz="2000" dirty="0"/>
            <a:t>LA Commissioning practices</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1400" dirty="0"/>
            <a:t> </a:t>
          </a:r>
          <a:r>
            <a:rPr lang="en-GB" sz="2000" dirty="0"/>
            <a:t>Ability to offer stable / guaranteed hours / availability of hours</a:t>
          </a:r>
          <a:endParaRPr lang="en-US" sz="20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A3CF828A-FCAD-4C6D-B560-A90E9BB7EA45}">
      <dgm:prSet custT="1"/>
      <dgm:spPr/>
      <dgm:t>
        <a:bodyPr/>
        <a:lstStyle/>
        <a:p>
          <a:r>
            <a:rPr lang="en-US" sz="2000" dirty="0"/>
            <a:t>Rates of pay and improved terms and conditions</a:t>
          </a:r>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3">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3">
        <dgm:presLayoutVars>
          <dgm:bulletEnabled val="1"/>
        </dgm:presLayoutVars>
      </dgm:prSet>
      <dgm:spPr/>
    </dgm:pt>
    <dgm:pt modelId="{1795949C-7163-4294-822A-4ABFD26D12E2}" type="pres">
      <dgm:prSet presAssocID="{114E02B6-3B92-4184-9880-C1FAF8A9EDFD}" presName="sibTrans" presStyleCnt="0"/>
      <dgm:spPr/>
    </dgm:pt>
    <dgm:pt modelId="{9981F965-7F1D-4B83-9BAA-5FC529456818}" type="pres">
      <dgm:prSet presAssocID="{A3CF828A-FCAD-4C6D-B560-A90E9BB7EA45}" presName="node" presStyleLbl="node1" presStyleIdx="2" presStyleCnt="3">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2" destOrd="0" parTransId="{E588A495-1828-41D4-9691-2821CC035AC9}" sibTransId="{C7579C9F-9C07-41ED-9AC7-D137BBC2C176}"/>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B5B0115-0BEA-4A7B-9E08-434E5A3ACCB6}" type="presParOf" srcId="{B74CF128-CD8E-48BD-911A-412588BDAC2B}" destId="{9981F965-7F1D-4B83-9BAA-5FC529456818}"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dgm:spPr/>
      <dgm:t>
        <a:bodyPr/>
        <a:lstStyle/>
        <a:p>
          <a:r>
            <a:rPr lang="en-GB" dirty="0"/>
            <a:t>Around 1 in 4 </a:t>
          </a:r>
          <a:r>
            <a:rPr lang="en-GB" dirty="0">
              <a:latin typeface="Calibri Light" panose="020F0302020204030204"/>
            </a:rPr>
            <a:t>nursing</a:t>
          </a:r>
          <a:r>
            <a:rPr lang="en-GB" dirty="0"/>
            <a:t> home managers have changed role in the last year</a:t>
          </a:r>
          <a:endParaRPr lang="en-US" dirty="0"/>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dgm:spPr/>
      <dgm:t>
        <a:bodyPr/>
        <a:lstStyle/>
        <a:p>
          <a:pPr rtl="0"/>
          <a:r>
            <a:rPr lang="en-GB" dirty="0"/>
            <a:t>On average nursing homes</a:t>
          </a:r>
          <a:r>
            <a:rPr lang="en-GB" dirty="0">
              <a:latin typeface="Calibri Light" panose="020F0302020204030204"/>
            </a:rPr>
            <a:t> </a:t>
          </a:r>
          <a:r>
            <a:rPr lang="en-GB" dirty="0"/>
            <a:t> have comparatively higher turnover levels of staff than domiciliary care across the East Midlands</a:t>
          </a:r>
          <a:endParaRPr lang="en-US"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dgm:spPr/>
      <dgm:t>
        <a:bodyPr/>
        <a:lstStyle/>
        <a:p>
          <a:r>
            <a:rPr lang="en-GB" dirty="0"/>
            <a:t>On average across the East Midlands, over 50% of nursing home care workers have changed role in the past 12 months</a:t>
          </a:r>
          <a:endParaRPr lang="en-US" dirty="0"/>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AABF7E4D-D475-4BC9-A03F-D3FADD2842CC}">
      <dgm:prSet/>
      <dgm:spPr/>
      <dgm:t>
        <a:bodyPr/>
        <a:lstStyle/>
        <a:p>
          <a:pPr rtl="0"/>
          <a:r>
            <a:rPr lang="en-GB" dirty="0"/>
            <a:t>High numbers of </a:t>
          </a:r>
          <a:r>
            <a:rPr lang="en-GB" dirty="0">
              <a:latin typeface="Calibri Light" panose="020F0302020204030204"/>
            </a:rPr>
            <a:t>nurses</a:t>
          </a:r>
          <a:r>
            <a:rPr lang="en-GB" dirty="0"/>
            <a:t> reaching retirement age in the next 10 years.</a:t>
          </a:r>
          <a:r>
            <a:rPr lang="en-GB" dirty="0">
              <a:latin typeface="Calibri Light" panose="020F0302020204030204"/>
            </a:rPr>
            <a:t> </a:t>
          </a:r>
          <a:endParaRPr lang="en-US" dirty="0"/>
        </a:p>
      </dgm:t>
    </dgm:pt>
    <dgm:pt modelId="{A37195C6-CB9F-4375-9F0E-EA52D42236F2}" type="parTrans" cxnId="{515BE8E5-D1CE-4ECF-92BE-5846E8E87F17}">
      <dgm:prSet/>
      <dgm:spPr/>
      <dgm:t>
        <a:bodyPr/>
        <a:lstStyle/>
        <a:p>
          <a:endParaRPr lang="en-US"/>
        </a:p>
      </dgm:t>
    </dgm:pt>
    <dgm:pt modelId="{7CE5AF45-9233-4763-8786-9B378821FE4E}" type="sibTrans" cxnId="{515BE8E5-D1CE-4ECF-92BE-5846E8E87F17}">
      <dgm:prSet/>
      <dgm:spPr/>
      <dgm:t>
        <a:bodyPr/>
        <a:lstStyle/>
        <a:p>
          <a:endParaRPr lang="en-US"/>
        </a:p>
      </dgm:t>
    </dgm:pt>
    <dgm:pt modelId="{D11998E6-8746-4BAD-8E12-045CA1ADECEE}">
      <dgm:prSet/>
      <dgm:spPr/>
      <dgm:t>
        <a:bodyPr/>
        <a:lstStyle/>
        <a:p>
          <a:pPr rtl="0"/>
          <a:r>
            <a:rPr lang="en-GB" dirty="0"/>
            <a:t>Some areas experiencing high numbers of regulated professionals and </a:t>
          </a:r>
          <a:r>
            <a:rPr lang="en-GB" dirty="0">
              <a:latin typeface="Calibri Light" panose="020F0302020204030204"/>
            </a:rPr>
            <a:t>registered</a:t>
          </a:r>
          <a:r>
            <a:rPr lang="en-GB" dirty="0"/>
            <a:t> </a:t>
          </a:r>
          <a:r>
            <a:rPr lang="en-GB" dirty="0">
              <a:latin typeface="Calibri Light" panose="020F0302020204030204"/>
            </a:rPr>
            <a:t>managers</a:t>
          </a:r>
          <a:r>
            <a:rPr lang="en-GB" dirty="0"/>
            <a:t> reaching retirement age in the next 10 years.</a:t>
          </a:r>
          <a:r>
            <a:rPr lang="en-GB" dirty="0">
              <a:latin typeface="Calibri Light" panose="020F0302020204030204"/>
            </a:rPr>
            <a:t> </a:t>
          </a:r>
          <a:endParaRPr lang="en-US" dirty="0"/>
        </a:p>
      </dgm:t>
    </dgm:pt>
    <dgm:pt modelId="{32B79429-465B-4600-A540-AAE588BC29DE}" type="parTrans" cxnId="{7BBD8F3D-D5B7-492E-9148-6B21704877FC}">
      <dgm:prSet/>
      <dgm:spPr/>
      <dgm:t>
        <a:bodyPr/>
        <a:lstStyle/>
        <a:p>
          <a:endParaRPr lang="en-US"/>
        </a:p>
      </dgm:t>
    </dgm:pt>
    <dgm:pt modelId="{37250B9E-FFEF-4B9A-AE63-6C8C3AC84E05}" type="sibTrans" cxnId="{7BBD8F3D-D5B7-492E-9148-6B21704877FC}">
      <dgm:prSet/>
      <dgm:spPr/>
      <dgm:t>
        <a:bodyPr/>
        <a:lstStyle/>
        <a:p>
          <a:endParaRPr lang="en-US"/>
        </a:p>
      </dgm:t>
    </dgm:pt>
    <dgm:pt modelId="{A3CF828A-FCAD-4C6D-B560-A90E9BB7EA45}">
      <dgm:prSet/>
      <dgm:spPr/>
      <dgm:t>
        <a:bodyPr/>
        <a:lstStyle/>
        <a:p>
          <a:pPr rtl="0"/>
          <a:r>
            <a:rPr lang="en-GB" dirty="0"/>
            <a:t>Proportionate to size of workforce, difficulty in recruiting nurses / social workers / managers particularly in some areas.</a:t>
          </a:r>
          <a:r>
            <a:rPr lang="en-GB" dirty="0">
              <a:latin typeface="Calibri Light" panose="020F0302020204030204"/>
            </a:rPr>
            <a:t> </a:t>
          </a:r>
          <a:endParaRPr lang="en-US" dirty="0"/>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6">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6">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6">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6">
        <dgm:presLayoutVars>
          <dgm:bulletEnabled val="1"/>
        </dgm:presLayoutVars>
      </dgm:prSet>
      <dgm:spPr/>
    </dgm:pt>
    <dgm:pt modelId="{AA23CBC1-7DE8-4CC1-A941-CED646FCFB07}" type="pres">
      <dgm:prSet presAssocID="{7CE5AF45-9233-4763-8786-9B378821FE4E}" presName="sibTrans" presStyleCnt="0"/>
      <dgm:spPr/>
    </dgm:pt>
    <dgm:pt modelId="{C00B1531-1647-4B5B-94A1-90B7F7AB1237}" type="pres">
      <dgm:prSet presAssocID="{D11998E6-8746-4BAD-8E12-045CA1ADECEE}" presName="node" presStyleLbl="node1" presStyleIdx="4" presStyleCnt="6">
        <dgm:presLayoutVars>
          <dgm:bulletEnabled val="1"/>
        </dgm:presLayoutVars>
      </dgm:prSet>
      <dgm:spPr/>
    </dgm:pt>
    <dgm:pt modelId="{33519C53-C5BA-4B6E-8DCC-FE7A1B8154C6}" type="pres">
      <dgm:prSet presAssocID="{37250B9E-FFEF-4B9A-AE63-6C8C3AC84E05}" presName="sibTrans" presStyleCnt="0"/>
      <dgm:spPr/>
    </dgm:pt>
    <dgm:pt modelId="{9981F965-7F1D-4B83-9BAA-5FC529456818}" type="pres">
      <dgm:prSet presAssocID="{A3CF828A-FCAD-4C6D-B560-A90E9BB7EA45}" presName="node" presStyleLbl="node1" presStyleIdx="5" presStyleCnt="6">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5" destOrd="0" parTransId="{E588A495-1828-41D4-9691-2821CC035AC9}" sibTransId="{C7579C9F-9C07-41ED-9AC7-D137BBC2C176}"/>
    <dgm:cxn modelId="{7BBD8F3D-D5B7-492E-9148-6B21704877FC}" srcId="{981EE3AB-0C1C-4825-9FB6-B39398D7B6DC}" destId="{D11998E6-8746-4BAD-8E12-045CA1ADECEE}" srcOrd="4" destOrd="0" parTransId="{32B79429-465B-4600-A540-AAE588BC29DE}" sibTransId="{37250B9E-FFEF-4B9A-AE63-6C8C3AC84E05}"/>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E00A1BB5-B56C-4ACD-A32C-6BED7FE43E67}" type="presOf" srcId="{D11998E6-8746-4BAD-8E12-045CA1ADECEE}" destId="{C00B1531-1647-4B5B-94A1-90B7F7AB1237}" srcOrd="0" destOrd="0" presId="urn:microsoft.com/office/officeart/2005/8/layout/default"/>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70B10D6-E994-4FB1-9F41-B9C93E21E5D8}" type="presParOf" srcId="{B74CF128-CD8E-48BD-911A-412588BDAC2B}" destId="{C00B1531-1647-4B5B-94A1-90B7F7AB1237}" srcOrd="8" destOrd="0" presId="urn:microsoft.com/office/officeart/2005/8/layout/default"/>
    <dgm:cxn modelId="{BE02FA20-39A4-4A4E-9038-0A2BCBA16959}" type="presParOf" srcId="{B74CF128-CD8E-48BD-911A-412588BDAC2B}" destId="{33519C53-C5BA-4B6E-8DCC-FE7A1B8154C6}" srcOrd="9" destOrd="0" presId="urn:microsoft.com/office/officeart/2005/8/layout/default"/>
    <dgm:cxn modelId="{4B5B0115-0BEA-4A7B-9E08-434E5A3ACCB6}" type="presParOf" srcId="{B74CF128-CD8E-48BD-911A-412588BDAC2B}" destId="{9981F965-7F1D-4B83-9BAA-5FC52945681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r>
            <a:rPr lang="en-US" sz="1800" dirty="0"/>
            <a:t>Around 48,000 Care workers in non-residential services in the East </a:t>
          </a:r>
          <a:r>
            <a:rPr lang="en-US" sz="1800" dirty="0" err="1"/>
            <a:t>Mids</a:t>
          </a:r>
          <a:r>
            <a:rPr lang="en-US" sz="1800" dirty="0"/>
            <a:t> and Milton Keynes area</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1800" dirty="0"/>
            <a:t>1003 CQC Registered Domiciliary Care services across the East Midlands &amp; Milton Keynes Area</a:t>
          </a:r>
          <a:r>
            <a:rPr lang="en-GB" sz="1400" dirty="0"/>
            <a:t>. </a:t>
          </a:r>
          <a:endParaRPr lang="en-US" sz="14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custT="1"/>
      <dgm:spPr/>
      <dgm:t>
        <a:bodyPr/>
        <a:lstStyle/>
        <a:p>
          <a:pPr algn="ctr"/>
          <a:endParaRPr lang="en-GB" sz="1400" dirty="0"/>
        </a:p>
        <a:p>
          <a:pPr algn="ctr"/>
          <a:r>
            <a:rPr lang="en-GB" sz="1800" dirty="0"/>
            <a:t>83% of Domiciliary Care providers are rated as Good or Outstanding by the CQC – accurate as of January 2021</a:t>
          </a:r>
        </a:p>
        <a:p>
          <a:pPr algn="ctr"/>
          <a:endParaRPr lang="en-US" sz="1400" dirty="0"/>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AABF7E4D-D475-4BC9-A03F-D3FADD2842CC}">
      <dgm:prSet custT="1"/>
      <dgm:spPr/>
      <dgm:t>
        <a:bodyPr/>
        <a:lstStyle/>
        <a:p>
          <a:r>
            <a:rPr lang="en-US" sz="1800" b="0" dirty="0">
              <a:solidFill>
                <a:schemeClr val="bg1"/>
              </a:solidFill>
              <a:latin typeface="+mn-lt"/>
            </a:rPr>
            <a:t>Average turnover for care workers in non residential services is 43% compared to national Adult social care average of 30.4%</a:t>
          </a:r>
        </a:p>
      </dgm:t>
    </dgm:pt>
    <dgm:pt modelId="{A37195C6-CB9F-4375-9F0E-EA52D42236F2}" type="parTrans" cxnId="{515BE8E5-D1CE-4ECF-92BE-5846E8E87F17}">
      <dgm:prSet/>
      <dgm:spPr/>
      <dgm:t>
        <a:bodyPr/>
        <a:lstStyle/>
        <a:p>
          <a:endParaRPr lang="en-US"/>
        </a:p>
      </dgm:t>
    </dgm:pt>
    <dgm:pt modelId="{7CE5AF45-9233-4763-8786-9B378821FE4E}" type="sibTrans" cxnId="{515BE8E5-D1CE-4ECF-92BE-5846E8E87F17}">
      <dgm:prSet/>
      <dgm:spPr/>
      <dgm:t>
        <a:bodyPr/>
        <a:lstStyle/>
        <a:p>
          <a:endParaRPr lang="en-US"/>
        </a:p>
      </dgm:t>
    </dgm:pt>
    <dgm:pt modelId="{D11998E6-8746-4BAD-8E12-045CA1ADECEE}">
      <dgm:prSet custT="1"/>
      <dgm:spPr/>
      <dgm:t>
        <a:bodyPr/>
        <a:lstStyle/>
        <a:p>
          <a:r>
            <a:rPr lang="en-US" sz="1800" dirty="0"/>
            <a:t>Average vacancy rates for care workers in non residential services is 8.49% compared to national Adult social care average of 7.3%</a:t>
          </a:r>
        </a:p>
      </dgm:t>
    </dgm:pt>
    <dgm:pt modelId="{32B79429-465B-4600-A540-AAE588BC29DE}" type="parTrans" cxnId="{7BBD8F3D-D5B7-492E-9148-6B21704877FC}">
      <dgm:prSet/>
      <dgm:spPr/>
      <dgm:t>
        <a:bodyPr/>
        <a:lstStyle/>
        <a:p>
          <a:endParaRPr lang="en-US"/>
        </a:p>
      </dgm:t>
    </dgm:pt>
    <dgm:pt modelId="{37250B9E-FFEF-4B9A-AE63-6C8C3AC84E05}" type="sibTrans" cxnId="{7BBD8F3D-D5B7-492E-9148-6B21704877FC}">
      <dgm:prSet/>
      <dgm:spPr/>
      <dgm:t>
        <a:bodyPr/>
        <a:lstStyle/>
        <a:p>
          <a:endParaRPr lang="en-US"/>
        </a:p>
      </dgm:t>
    </dgm:pt>
    <dgm:pt modelId="{A3CF828A-FCAD-4C6D-B560-A90E9BB7EA45}">
      <dgm:prSet custT="1"/>
      <dgm:spPr/>
      <dgm:t>
        <a:bodyPr/>
        <a:lstStyle/>
        <a:p>
          <a:r>
            <a:rPr lang="en-US" sz="1800" dirty="0"/>
            <a:t>Based on growth needed for ageing population alone we would need regionally around 19,500 staff within next 15 years</a:t>
          </a:r>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6">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6">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6">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6">
        <dgm:presLayoutVars>
          <dgm:bulletEnabled val="1"/>
        </dgm:presLayoutVars>
      </dgm:prSet>
      <dgm:spPr/>
    </dgm:pt>
    <dgm:pt modelId="{AA23CBC1-7DE8-4CC1-A941-CED646FCFB07}" type="pres">
      <dgm:prSet presAssocID="{7CE5AF45-9233-4763-8786-9B378821FE4E}" presName="sibTrans" presStyleCnt="0"/>
      <dgm:spPr/>
    </dgm:pt>
    <dgm:pt modelId="{C00B1531-1647-4B5B-94A1-90B7F7AB1237}" type="pres">
      <dgm:prSet presAssocID="{D11998E6-8746-4BAD-8E12-045CA1ADECEE}" presName="node" presStyleLbl="node1" presStyleIdx="4" presStyleCnt="6">
        <dgm:presLayoutVars>
          <dgm:bulletEnabled val="1"/>
        </dgm:presLayoutVars>
      </dgm:prSet>
      <dgm:spPr/>
    </dgm:pt>
    <dgm:pt modelId="{33519C53-C5BA-4B6E-8DCC-FE7A1B8154C6}" type="pres">
      <dgm:prSet presAssocID="{37250B9E-FFEF-4B9A-AE63-6C8C3AC84E05}" presName="sibTrans" presStyleCnt="0"/>
      <dgm:spPr/>
    </dgm:pt>
    <dgm:pt modelId="{9981F965-7F1D-4B83-9BAA-5FC529456818}" type="pres">
      <dgm:prSet presAssocID="{A3CF828A-FCAD-4C6D-B560-A90E9BB7EA45}" presName="node" presStyleLbl="node1" presStyleIdx="5" presStyleCnt="6">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5" destOrd="0" parTransId="{E588A495-1828-41D4-9691-2821CC035AC9}" sibTransId="{C7579C9F-9C07-41ED-9AC7-D137BBC2C176}"/>
    <dgm:cxn modelId="{7BBD8F3D-D5B7-492E-9148-6B21704877FC}" srcId="{981EE3AB-0C1C-4825-9FB6-B39398D7B6DC}" destId="{D11998E6-8746-4BAD-8E12-045CA1ADECEE}" srcOrd="4" destOrd="0" parTransId="{32B79429-465B-4600-A540-AAE588BC29DE}" sibTransId="{37250B9E-FFEF-4B9A-AE63-6C8C3AC84E05}"/>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E00A1BB5-B56C-4ACD-A32C-6BED7FE43E67}" type="presOf" srcId="{D11998E6-8746-4BAD-8E12-045CA1ADECEE}" destId="{C00B1531-1647-4B5B-94A1-90B7F7AB1237}" srcOrd="0" destOrd="0" presId="urn:microsoft.com/office/officeart/2005/8/layout/default"/>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70B10D6-E994-4FB1-9F41-B9C93E21E5D8}" type="presParOf" srcId="{B74CF128-CD8E-48BD-911A-412588BDAC2B}" destId="{C00B1531-1647-4B5B-94A1-90B7F7AB1237}" srcOrd="8" destOrd="0" presId="urn:microsoft.com/office/officeart/2005/8/layout/default"/>
    <dgm:cxn modelId="{BE02FA20-39A4-4A4E-9038-0A2BCBA16959}" type="presParOf" srcId="{B74CF128-CD8E-48BD-911A-412588BDAC2B}" destId="{33519C53-C5BA-4B6E-8DCC-FE7A1B8154C6}" srcOrd="9" destOrd="0" presId="urn:microsoft.com/office/officeart/2005/8/layout/default"/>
    <dgm:cxn modelId="{4B5B0115-0BEA-4A7B-9E08-434E5A3ACCB6}" type="presParOf" srcId="{B74CF128-CD8E-48BD-911A-412588BDAC2B}" destId="{9981F965-7F1D-4B83-9BAA-5FC52945681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r>
            <a:rPr lang="en-US" sz="2000" dirty="0"/>
            <a:t>Constantly recruiting, hardest to attract workers to cover evenings and weekends, a number of providers unable to pay supplements for these undesirable hours</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1400" dirty="0"/>
            <a:t> </a:t>
          </a:r>
          <a:r>
            <a:rPr lang="en-GB" sz="2000" dirty="0"/>
            <a:t>Some lead providers have commented they recruit knowing the applicant may leave – due to demand on picking up work in their LA contract</a:t>
          </a:r>
          <a:endParaRPr lang="en-US" sz="20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custT="1"/>
      <dgm:spPr/>
      <dgm:t>
        <a:bodyPr/>
        <a:lstStyle/>
        <a:p>
          <a:pPr algn="ctr"/>
          <a:r>
            <a:rPr lang="en-US" sz="2000" dirty="0"/>
            <a:t>All providers we engaged with predominantly employ on a 0 hours contract - despite some offering guaranteed hours</a:t>
          </a:r>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AABF7E4D-D475-4BC9-A03F-D3FADD2842CC}">
      <dgm:prSet custT="1"/>
      <dgm:spPr/>
      <dgm:t>
        <a:bodyPr/>
        <a:lstStyle/>
        <a:p>
          <a:r>
            <a:rPr lang="en-US" sz="2000" b="0" dirty="0">
              <a:solidFill>
                <a:schemeClr val="bg2"/>
              </a:solidFill>
              <a:latin typeface="+mn-lt"/>
            </a:rPr>
            <a:t>Recruitment is currently as hard as it ever has been for many providers, experiencing low levels of applications across their recruitment methods</a:t>
          </a:r>
        </a:p>
      </dgm:t>
    </dgm:pt>
    <dgm:pt modelId="{A37195C6-CB9F-4375-9F0E-EA52D42236F2}" type="parTrans" cxnId="{515BE8E5-D1CE-4ECF-92BE-5846E8E87F17}">
      <dgm:prSet/>
      <dgm:spPr/>
      <dgm:t>
        <a:bodyPr/>
        <a:lstStyle/>
        <a:p>
          <a:endParaRPr lang="en-US"/>
        </a:p>
      </dgm:t>
    </dgm:pt>
    <dgm:pt modelId="{7CE5AF45-9233-4763-8786-9B378821FE4E}" type="sibTrans" cxnId="{515BE8E5-D1CE-4ECF-92BE-5846E8E87F17}">
      <dgm:prSet/>
      <dgm:spPr/>
      <dgm:t>
        <a:bodyPr/>
        <a:lstStyle/>
        <a:p>
          <a:endParaRPr lang="en-US"/>
        </a:p>
      </dgm:t>
    </dgm:pt>
    <dgm:pt modelId="{D11998E6-8746-4BAD-8E12-045CA1ADECEE}">
      <dgm:prSet custT="1"/>
      <dgm:spPr/>
      <dgm:t>
        <a:bodyPr/>
        <a:lstStyle/>
        <a:p>
          <a:r>
            <a:rPr lang="en-US" sz="2000" dirty="0"/>
            <a:t>Attracting car drivers can be a challenge</a:t>
          </a:r>
        </a:p>
      </dgm:t>
    </dgm:pt>
    <dgm:pt modelId="{32B79429-465B-4600-A540-AAE588BC29DE}" type="parTrans" cxnId="{7BBD8F3D-D5B7-492E-9148-6B21704877FC}">
      <dgm:prSet/>
      <dgm:spPr/>
      <dgm:t>
        <a:bodyPr/>
        <a:lstStyle/>
        <a:p>
          <a:endParaRPr lang="en-US"/>
        </a:p>
      </dgm:t>
    </dgm:pt>
    <dgm:pt modelId="{37250B9E-FFEF-4B9A-AE63-6C8C3AC84E05}" type="sibTrans" cxnId="{7BBD8F3D-D5B7-492E-9148-6B21704877FC}">
      <dgm:prSet/>
      <dgm:spPr/>
      <dgm:t>
        <a:bodyPr/>
        <a:lstStyle/>
        <a:p>
          <a:endParaRPr lang="en-US"/>
        </a:p>
      </dgm:t>
    </dgm:pt>
    <dgm:pt modelId="{A3CF828A-FCAD-4C6D-B560-A90E9BB7EA45}">
      <dgm:prSet custT="1"/>
      <dgm:spPr/>
      <dgm:t>
        <a:bodyPr/>
        <a:lstStyle/>
        <a:p>
          <a:r>
            <a:rPr lang="en-US" sz="2000" dirty="0"/>
            <a:t>Recruitment in affluent areas can be a challenge – no uplift in rates for these areas. </a:t>
          </a:r>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6">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6">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6">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6">
        <dgm:presLayoutVars>
          <dgm:bulletEnabled val="1"/>
        </dgm:presLayoutVars>
      </dgm:prSet>
      <dgm:spPr/>
    </dgm:pt>
    <dgm:pt modelId="{AA23CBC1-7DE8-4CC1-A941-CED646FCFB07}" type="pres">
      <dgm:prSet presAssocID="{7CE5AF45-9233-4763-8786-9B378821FE4E}" presName="sibTrans" presStyleCnt="0"/>
      <dgm:spPr/>
    </dgm:pt>
    <dgm:pt modelId="{C00B1531-1647-4B5B-94A1-90B7F7AB1237}" type="pres">
      <dgm:prSet presAssocID="{D11998E6-8746-4BAD-8E12-045CA1ADECEE}" presName="node" presStyleLbl="node1" presStyleIdx="4" presStyleCnt="6">
        <dgm:presLayoutVars>
          <dgm:bulletEnabled val="1"/>
        </dgm:presLayoutVars>
      </dgm:prSet>
      <dgm:spPr/>
    </dgm:pt>
    <dgm:pt modelId="{33519C53-C5BA-4B6E-8DCC-FE7A1B8154C6}" type="pres">
      <dgm:prSet presAssocID="{37250B9E-FFEF-4B9A-AE63-6C8C3AC84E05}" presName="sibTrans" presStyleCnt="0"/>
      <dgm:spPr/>
    </dgm:pt>
    <dgm:pt modelId="{9981F965-7F1D-4B83-9BAA-5FC529456818}" type="pres">
      <dgm:prSet presAssocID="{A3CF828A-FCAD-4C6D-B560-A90E9BB7EA45}" presName="node" presStyleLbl="node1" presStyleIdx="5" presStyleCnt="6">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5" destOrd="0" parTransId="{E588A495-1828-41D4-9691-2821CC035AC9}" sibTransId="{C7579C9F-9C07-41ED-9AC7-D137BBC2C176}"/>
    <dgm:cxn modelId="{7BBD8F3D-D5B7-492E-9148-6B21704877FC}" srcId="{981EE3AB-0C1C-4825-9FB6-B39398D7B6DC}" destId="{D11998E6-8746-4BAD-8E12-045CA1ADECEE}" srcOrd="4" destOrd="0" parTransId="{32B79429-465B-4600-A540-AAE588BC29DE}" sibTransId="{37250B9E-FFEF-4B9A-AE63-6C8C3AC84E05}"/>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E00A1BB5-B56C-4ACD-A32C-6BED7FE43E67}" type="presOf" srcId="{D11998E6-8746-4BAD-8E12-045CA1ADECEE}" destId="{C00B1531-1647-4B5B-94A1-90B7F7AB1237}" srcOrd="0" destOrd="0" presId="urn:microsoft.com/office/officeart/2005/8/layout/default"/>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70B10D6-E994-4FB1-9F41-B9C93E21E5D8}" type="presParOf" srcId="{B74CF128-CD8E-48BD-911A-412588BDAC2B}" destId="{C00B1531-1647-4B5B-94A1-90B7F7AB1237}" srcOrd="8" destOrd="0" presId="urn:microsoft.com/office/officeart/2005/8/layout/default"/>
    <dgm:cxn modelId="{BE02FA20-39A4-4A4E-9038-0A2BCBA16959}" type="presParOf" srcId="{B74CF128-CD8E-48BD-911A-412588BDAC2B}" destId="{33519C53-C5BA-4B6E-8DCC-FE7A1B8154C6}" srcOrd="9" destOrd="0" presId="urn:microsoft.com/office/officeart/2005/8/layout/default"/>
    <dgm:cxn modelId="{4B5B0115-0BEA-4A7B-9E08-434E5A3ACCB6}" type="presParOf" srcId="{B74CF128-CD8E-48BD-911A-412588BDAC2B}" destId="{9981F965-7F1D-4B83-9BAA-5FC52945681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r>
            <a:rPr lang="en-US" sz="2000" dirty="0"/>
            <a:t>Hours – availability of / guaranteed hours</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1400" dirty="0"/>
            <a:t> </a:t>
          </a:r>
          <a:r>
            <a:rPr lang="en-GB" sz="2000" dirty="0"/>
            <a:t>Travel</a:t>
          </a:r>
          <a:endParaRPr lang="en-US" sz="14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D11998E6-8746-4BAD-8E12-045CA1ADECEE}">
      <dgm:prSet custT="1"/>
      <dgm:spPr/>
      <dgm:t>
        <a:bodyPr/>
        <a:lstStyle/>
        <a:p>
          <a:r>
            <a:rPr lang="en-US" sz="2000" dirty="0"/>
            <a:t>Pay rates / Parity / T&amp;Cs</a:t>
          </a:r>
        </a:p>
      </dgm:t>
    </dgm:pt>
    <dgm:pt modelId="{32B79429-465B-4600-A540-AAE588BC29DE}" type="parTrans" cxnId="{7BBD8F3D-D5B7-492E-9148-6B21704877FC}">
      <dgm:prSet/>
      <dgm:spPr/>
      <dgm:t>
        <a:bodyPr/>
        <a:lstStyle/>
        <a:p>
          <a:endParaRPr lang="en-US"/>
        </a:p>
      </dgm:t>
    </dgm:pt>
    <dgm:pt modelId="{37250B9E-FFEF-4B9A-AE63-6C8C3AC84E05}" type="sibTrans" cxnId="{7BBD8F3D-D5B7-492E-9148-6B21704877FC}">
      <dgm:prSet/>
      <dgm:spPr/>
      <dgm:t>
        <a:bodyPr/>
        <a:lstStyle/>
        <a:p>
          <a:endParaRPr lang="en-US"/>
        </a:p>
      </dgm:t>
    </dgm:pt>
    <dgm:pt modelId="{A3CF828A-FCAD-4C6D-B560-A90E9BB7EA45}">
      <dgm:prSet custT="1"/>
      <dgm:spPr/>
      <dgm:t>
        <a:bodyPr/>
        <a:lstStyle/>
        <a:p>
          <a:r>
            <a:rPr lang="en-US" sz="2000" dirty="0"/>
            <a:t>Lone Working / Isolation</a:t>
          </a:r>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AABF7E4D-D475-4BC9-A03F-D3FADD2842CC}">
      <dgm:prSet custT="1"/>
      <dgm:spPr/>
      <dgm:t>
        <a:bodyPr/>
        <a:lstStyle/>
        <a:p>
          <a:r>
            <a:rPr lang="en-US" sz="2000" b="0" dirty="0">
              <a:solidFill>
                <a:schemeClr val="bg2"/>
              </a:solidFill>
              <a:latin typeface="+mn-lt"/>
            </a:rPr>
            <a:t>Career</a:t>
          </a:r>
          <a:r>
            <a:rPr lang="en-US" sz="1800" b="0" dirty="0">
              <a:solidFill>
                <a:schemeClr val="bg2"/>
              </a:solidFill>
              <a:latin typeface="+mn-lt"/>
            </a:rPr>
            <a:t> </a:t>
          </a:r>
          <a:r>
            <a:rPr lang="en-US" sz="2000" b="0" dirty="0">
              <a:solidFill>
                <a:schemeClr val="bg2"/>
              </a:solidFill>
              <a:latin typeface="+mn-lt"/>
            </a:rPr>
            <a:t>progression</a:t>
          </a:r>
          <a:endParaRPr lang="en-US" sz="1800" b="0" dirty="0">
            <a:solidFill>
              <a:schemeClr val="bg2"/>
            </a:solidFill>
            <a:latin typeface="+mn-lt"/>
          </a:endParaRPr>
        </a:p>
      </dgm:t>
    </dgm:pt>
    <dgm:pt modelId="{7CE5AF45-9233-4763-8786-9B378821FE4E}" type="sibTrans" cxnId="{515BE8E5-D1CE-4ECF-92BE-5846E8E87F17}">
      <dgm:prSet/>
      <dgm:spPr/>
      <dgm:t>
        <a:bodyPr/>
        <a:lstStyle/>
        <a:p>
          <a:endParaRPr lang="en-US"/>
        </a:p>
      </dgm:t>
    </dgm:pt>
    <dgm:pt modelId="{A37195C6-CB9F-4375-9F0E-EA52D42236F2}" type="parTrans" cxnId="{515BE8E5-D1CE-4ECF-92BE-5846E8E87F17}">
      <dgm:prSet/>
      <dgm:spPr/>
      <dgm:t>
        <a:bodyPr/>
        <a:lstStyle/>
        <a:p>
          <a:endParaRPr lang="en-US"/>
        </a:p>
      </dgm:t>
    </dgm:pt>
    <dgm:pt modelId="{CD09CF8D-1FAC-4498-918A-04F7FEB04332}">
      <dgm:prSet custT="1"/>
      <dgm:spPr/>
      <dgm:t>
        <a:bodyPr/>
        <a:lstStyle/>
        <a:p>
          <a:pPr algn="ctr"/>
          <a:endParaRPr lang="en-GB" sz="2000" dirty="0"/>
        </a:p>
        <a:p>
          <a:pPr algn="ctr"/>
          <a:endParaRPr lang="en-GB" sz="2000" dirty="0"/>
        </a:p>
        <a:p>
          <a:pPr algn="ctr"/>
          <a:r>
            <a:rPr lang="en-GB" sz="2000" dirty="0"/>
            <a:t>Local authority commissioning practices</a:t>
          </a:r>
        </a:p>
        <a:p>
          <a:pPr algn="ctr"/>
          <a:endParaRPr lang="en-GB" sz="1400" dirty="0"/>
        </a:p>
        <a:p>
          <a:pPr algn="ctr"/>
          <a:endParaRPr lang="en-GB" sz="1400" dirty="0"/>
        </a:p>
        <a:p>
          <a:pPr algn="ctr"/>
          <a:endParaRPr lang="en-US" sz="1400" dirty="0"/>
        </a:p>
      </dgm:t>
    </dgm:pt>
    <dgm:pt modelId="{CA9CBFD5-960F-44C2-B624-772DEEE104ED}" type="sibTrans" cxnId="{EE8ECAE5-0564-43BF-B341-0CEB7F3FF000}">
      <dgm:prSet/>
      <dgm:spPr/>
      <dgm:t>
        <a:bodyPr/>
        <a:lstStyle/>
        <a:p>
          <a:endParaRPr lang="en-US"/>
        </a:p>
      </dgm:t>
    </dgm:pt>
    <dgm:pt modelId="{B1F99577-88C0-4849-AA5B-E0150E2F59BA}" type="parTrans" cxnId="{EE8ECAE5-0564-43BF-B341-0CEB7F3FF000}">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6">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6">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6">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6">
        <dgm:presLayoutVars>
          <dgm:bulletEnabled val="1"/>
        </dgm:presLayoutVars>
      </dgm:prSet>
      <dgm:spPr/>
    </dgm:pt>
    <dgm:pt modelId="{AA23CBC1-7DE8-4CC1-A941-CED646FCFB07}" type="pres">
      <dgm:prSet presAssocID="{7CE5AF45-9233-4763-8786-9B378821FE4E}" presName="sibTrans" presStyleCnt="0"/>
      <dgm:spPr/>
    </dgm:pt>
    <dgm:pt modelId="{C00B1531-1647-4B5B-94A1-90B7F7AB1237}" type="pres">
      <dgm:prSet presAssocID="{D11998E6-8746-4BAD-8E12-045CA1ADECEE}" presName="node" presStyleLbl="node1" presStyleIdx="4" presStyleCnt="6">
        <dgm:presLayoutVars>
          <dgm:bulletEnabled val="1"/>
        </dgm:presLayoutVars>
      </dgm:prSet>
      <dgm:spPr/>
    </dgm:pt>
    <dgm:pt modelId="{33519C53-C5BA-4B6E-8DCC-FE7A1B8154C6}" type="pres">
      <dgm:prSet presAssocID="{37250B9E-FFEF-4B9A-AE63-6C8C3AC84E05}" presName="sibTrans" presStyleCnt="0"/>
      <dgm:spPr/>
    </dgm:pt>
    <dgm:pt modelId="{9981F965-7F1D-4B83-9BAA-5FC529456818}" type="pres">
      <dgm:prSet presAssocID="{A3CF828A-FCAD-4C6D-B560-A90E9BB7EA45}" presName="node" presStyleLbl="node1" presStyleIdx="5" presStyleCnt="6">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5" destOrd="0" parTransId="{E588A495-1828-41D4-9691-2821CC035AC9}" sibTransId="{C7579C9F-9C07-41ED-9AC7-D137BBC2C176}"/>
    <dgm:cxn modelId="{7BBD8F3D-D5B7-492E-9148-6B21704877FC}" srcId="{981EE3AB-0C1C-4825-9FB6-B39398D7B6DC}" destId="{D11998E6-8746-4BAD-8E12-045CA1ADECEE}" srcOrd="4" destOrd="0" parTransId="{32B79429-465B-4600-A540-AAE588BC29DE}" sibTransId="{37250B9E-FFEF-4B9A-AE63-6C8C3AC84E05}"/>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E00A1BB5-B56C-4ACD-A32C-6BED7FE43E67}" type="presOf" srcId="{D11998E6-8746-4BAD-8E12-045CA1ADECEE}" destId="{C00B1531-1647-4B5B-94A1-90B7F7AB1237}" srcOrd="0" destOrd="0" presId="urn:microsoft.com/office/officeart/2005/8/layout/default"/>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70B10D6-E994-4FB1-9F41-B9C93E21E5D8}" type="presParOf" srcId="{B74CF128-CD8E-48BD-911A-412588BDAC2B}" destId="{C00B1531-1647-4B5B-94A1-90B7F7AB1237}" srcOrd="8" destOrd="0" presId="urn:microsoft.com/office/officeart/2005/8/layout/default"/>
    <dgm:cxn modelId="{BE02FA20-39A4-4A4E-9038-0A2BCBA16959}" type="presParOf" srcId="{B74CF128-CD8E-48BD-911A-412588BDAC2B}" destId="{33519C53-C5BA-4B6E-8DCC-FE7A1B8154C6}" srcOrd="9" destOrd="0" presId="urn:microsoft.com/office/officeart/2005/8/layout/default"/>
    <dgm:cxn modelId="{4B5B0115-0BEA-4A7B-9E08-434E5A3ACCB6}" type="presParOf" srcId="{B74CF128-CD8E-48BD-911A-412588BDAC2B}" destId="{9981F965-7F1D-4B83-9BAA-5FC52945681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pPr algn="ctr"/>
          <a:r>
            <a:rPr lang="en-US" sz="2000" dirty="0"/>
            <a:t>High pressure on workers to pick up additional hours</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2000" dirty="0"/>
            <a:t> Too many gaps between calls </a:t>
          </a:r>
        </a:p>
        <a:p>
          <a:r>
            <a:rPr lang="en-GB" sz="2000" dirty="0"/>
            <a:t>Example of being out 5 days per week with only payment for 21 hours</a:t>
          </a:r>
          <a:endParaRPr lang="en-US" sz="20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custT="1"/>
      <dgm:spPr/>
      <dgm:t>
        <a:bodyPr/>
        <a:lstStyle/>
        <a:p>
          <a:pPr algn="ctr"/>
          <a:endParaRPr lang="en-GB" sz="1400" dirty="0"/>
        </a:p>
        <a:p>
          <a:pPr algn="ctr"/>
          <a:endParaRPr lang="en-GB" sz="1400" dirty="0"/>
        </a:p>
        <a:p>
          <a:pPr algn="ctr"/>
          <a:endParaRPr lang="en-GB" sz="1400" dirty="0"/>
        </a:p>
        <a:p>
          <a:pPr algn="ctr"/>
          <a:r>
            <a:rPr lang="en-GB" sz="2000" dirty="0"/>
            <a:t>Difficulty in providers covering evenings and weekends – majority of staff availability is in school hours</a:t>
          </a:r>
        </a:p>
        <a:p>
          <a:pPr algn="ctr"/>
          <a:endParaRPr lang="en-GB" sz="1400" dirty="0"/>
        </a:p>
        <a:p>
          <a:pPr algn="ctr"/>
          <a:endParaRPr lang="en-GB" sz="1400" dirty="0"/>
        </a:p>
        <a:p>
          <a:pPr algn="ctr"/>
          <a:endParaRPr lang="en-US" sz="1400" dirty="0"/>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AABF7E4D-D475-4BC9-A03F-D3FADD2842CC}">
      <dgm:prSet custT="1"/>
      <dgm:spPr/>
      <dgm:t>
        <a:bodyPr/>
        <a:lstStyle/>
        <a:p>
          <a:r>
            <a:rPr lang="en-US" sz="2000" b="0" dirty="0">
              <a:solidFill>
                <a:schemeClr val="bg2"/>
              </a:solidFill>
              <a:latin typeface="+mn-lt"/>
            </a:rPr>
            <a:t>Staff have uncertainty about their hours. Changes in their calls can occur on the same day and can impact on their take home pay.</a:t>
          </a:r>
        </a:p>
      </dgm:t>
    </dgm:pt>
    <dgm:pt modelId="{A37195C6-CB9F-4375-9F0E-EA52D42236F2}" type="parTrans" cxnId="{515BE8E5-D1CE-4ECF-92BE-5846E8E87F17}">
      <dgm:prSet/>
      <dgm:spPr/>
      <dgm:t>
        <a:bodyPr/>
        <a:lstStyle/>
        <a:p>
          <a:endParaRPr lang="en-US"/>
        </a:p>
      </dgm:t>
    </dgm:pt>
    <dgm:pt modelId="{7CE5AF45-9233-4763-8786-9B378821FE4E}" type="sibTrans" cxnId="{515BE8E5-D1CE-4ECF-92BE-5846E8E87F17}">
      <dgm:prSet/>
      <dgm:spPr/>
      <dgm:t>
        <a:bodyPr/>
        <a:lstStyle/>
        <a:p>
          <a:endParaRPr lang="en-US"/>
        </a:p>
      </dgm:t>
    </dgm:pt>
    <dgm:pt modelId="{D11998E6-8746-4BAD-8E12-045CA1ADECEE}">
      <dgm:prSet custT="1"/>
      <dgm:spPr/>
      <dgm:t>
        <a:bodyPr/>
        <a:lstStyle/>
        <a:p>
          <a:r>
            <a:rPr lang="en-US" sz="2000" dirty="0"/>
            <a:t>A main reason for turnover is availability of hours changing. This could be from either side, hours needed by provider or hours available from staff member.</a:t>
          </a:r>
        </a:p>
      </dgm:t>
    </dgm:pt>
    <dgm:pt modelId="{32B79429-465B-4600-A540-AAE588BC29DE}" type="parTrans" cxnId="{7BBD8F3D-D5B7-492E-9148-6B21704877FC}">
      <dgm:prSet/>
      <dgm:spPr/>
      <dgm:t>
        <a:bodyPr/>
        <a:lstStyle/>
        <a:p>
          <a:endParaRPr lang="en-US"/>
        </a:p>
      </dgm:t>
    </dgm:pt>
    <dgm:pt modelId="{37250B9E-FFEF-4B9A-AE63-6C8C3AC84E05}" type="sibTrans" cxnId="{7BBD8F3D-D5B7-492E-9148-6B21704877FC}">
      <dgm:prSet/>
      <dgm:spPr/>
      <dgm:t>
        <a:bodyPr/>
        <a:lstStyle/>
        <a:p>
          <a:endParaRPr lang="en-US"/>
        </a:p>
      </dgm:t>
    </dgm:pt>
    <dgm:pt modelId="{A3CF828A-FCAD-4C6D-B560-A90E9BB7EA45}">
      <dgm:prSet custT="1"/>
      <dgm:spPr/>
      <dgm:t>
        <a:bodyPr/>
        <a:lstStyle/>
        <a:p>
          <a:r>
            <a:rPr lang="en-US" sz="2000" dirty="0"/>
            <a:t>Majority of staff employed on a 0 hours contract</a:t>
          </a:r>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6">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6">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6">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6">
        <dgm:presLayoutVars>
          <dgm:bulletEnabled val="1"/>
        </dgm:presLayoutVars>
      </dgm:prSet>
      <dgm:spPr/>
    </dgm:pt>
    <dgm:pt modelId="{AA23CBC1-7DE8-4CC1-A941-CED646FCFB07}" type="pres">
      <dgm:prSet presAssocID="{7CE5AF45-9233-4763-8786-9B378821FE4E}" presName="sibTrans" presStyleCnt="0"/>
      <dgm:spPr/>
    </dgm:pt>
    <dgm:pt modelId="{C00B1531-1647-4B5B-94A1-90B7F7AB1237}" type="pres">
      <dgm:prSet presAssocID="{D11998E6-8746-4BAD-8E12-045CA1ADECEE}" presName="node" presStyleLbl="node1" presStyleIdx="4" presStyleCnt="6">
        <dgm:presLayoutVars>
          <dgm:bulletEnabled val="1"/>
        </dgm:presLayoutVars>
      </dgm:prSet>
      <dgm:spPr/>
    </dgm:pt>
    <dgm:pt modelId="{33519C53-C5BA-4B6E-8DCC-FE7A1B8154C6}" type="pres">
      <dgm:prSet presAssocID="{37250B9E-FFEF-4B9A-AE63-6C8C3AC84E05}" presName="sibTrans" presStyleCnt="0"/>
      <dgm:spPr/>
    </dgm:pt>
    <dgm:pt modelId="{9981F965-7F1D-4B83-9BAA-5FC529456818}" type="pres">
      <dgm:prSet presAssocID="{A3CF828A-FCAD-4C6D-B560-A90E9BB7EA45}" presName="node" presStyleLbl="node1" presStyleIdx="5" presStyleCnt="6">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5" destOrd="0" parTransId="{E588A495-1828-41D4-9691-2821CC035AC9}" sibTransId="{C7579C9F-9C07-41ED-9AC7-D137BBC2C176}"/>
    <dgm:cxn modelId="{7BBD8F3D-D5B7-492E-9148-6B21704877FC}" srcId="{981EE3AB-0C1C-4825-9FB6-B39398D7B6DC}" destId="{D11998E6-8746-4BAD-8E12-045CA1ADECEE}" srcOrd="4" destOrd="0" parTransId="{32B79429-465B-4600-A540-AAE588BC29DE}" sibTransId="{37250B9E-FFEF-4B9A-AE63-6C8C3AC84E05}"/>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E00A1BB5-B56C-4ACD-A32C-6BED7FE43E67}" type="presOf" srcId="{D11998E6-8746-4BAD-8E12-045CA1ADECEE}" destId="{C00B1531-1647-4B5B-94A1-90B7F7AB1237}" srcOrd="0" destOrd="0" presId="urn:microsoft.com/office/officeart/2005/8/layout/default"/>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70B10D6-E994-4FB1-9F41-B9C93E21E5D8}" type="presParOf" srcId="{B74CF128-CD8E-48BD-911A-412588BDAC2B}" destId="{C00B1531-1647-4B5B-94A1-90B7F7AB1237}" srcOrd="8" destOrd="0" presId="urn:microsoft.com/office/officeart/2005/8/layout/default"/>
    <dgm:cxn modelId="{BE02FA20-39A4-4A4E-9038-0A2BCBA16959}" type="presParOf" srcId="{B74CF128-CD8E-48BD-911A-412588BDAC2B}" destId="{33519C53-C5BA-4B6E-8DCC-FE7A1B8154C6}" srcOrd="9" destOrd="0" presId="urn:microsoft.com/office/officeart/2005/8/layout/default"/>
    <dgm:cxn modelId="{4B5B0115-0BEA-4A7B-9E08-434E5A3ACCB6}" type="presParOf" srcId="{B74CF128-CD8E-48BD-911A-412588BDAC2B}" destId="{9981F965-7F1D-4B83-9BAA-5FC52945681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pPr algn="ctr"/>
          <a:r>
            <a:rPr lang="en-US" sz="2000" dirty="0"/>
            <a:t>Travel time can be higher than care time, this can be a challenge for business sustainability as well as frustrating for workforce</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2000" dirty="0"/>
            <a:t> Difficulty in attracting drivers, lots of applications from those who can’t drive</a:t>
          </a:r>
          <a:endParaRPr lang="en-US" sz="20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custT="1"/>
      <dgm:spPr/>
      <dgm:t>
        <a:bodyPr/>
        <a:lstStyle/>
        <a:p>
          <a:pPr algn="ctr"/>
          <a:endParaRPr lang="en-GB" sz="1400" dirty="0"/>
        </a:p>
        <a:p>
          <a:pPr algn="ctr"/>
          <a:endParaRPr lang="en-GB" sz="1400" dirty="0"/>
        </a:p>
        <a:p>
          <a:pPr algn="ctr"/>
          <a:endParaRPr lang="en-GB" sz="1400" dirty="0"/>
        </a:p>
        <a:p>
          <a:pPr algn="ctr"/>
          <a:r>
            <a:rPr lang="en-GB" sz="2000" dirty="0"/>
            <a:t>Difficult to assess at interview stage those workers who will be okay with extensive travel and lone working</a:t>
          </a:r>
        </a:p>
        <a:p>
          <a:pPr algn="ctr"/>
          <a:endParaRPr lang="en-GB" sz="1400" dirty="0"/>
        </a:p>
        <a:p>
          <a:pPr algn="ctr"/>
          <a:endParaRPr lang="en-GB" sz="1400" dirty="0"/>
        </a:p>
        <a:p>
          <a:pPr algn="ctr"/>
          <a:endParaRPr lang="en-US" sz="1400" dirty="0"/>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AABF7E4D-D475-4BC9-A03F-D3FADD2842CC}">
      <dgm:prSet custT="1"/>
      <dgm:spPr/>
      <dgm:t>
        <a:bodyPr/>
        <a:lstStyle/>
        <a:p>
          <a:r>
            <a:rPr lang="en-US" sz="2000" b="0" dirty="0">
              <a:solidFill>
                <a:schemeClr val="bg2"/>
              </a:solidFill>
              <a:latin typeface="+mn-lt"/>
            </a:rPr>
            <a:t>Significant mileage, depreciation of vehicle and mileage payment doesn’t cover workers costs for maintenance</a:t>
          </a:r>
        </a:p>
      </dgm:t>
    </dgm:pt>
    <dgm:pt modelId="{A37195C6-CB9F-4375-9F0E-EA52D42236F2}" type="parTrans" cxnId="{515BE8E5-D1CE-4ECF-92BE-5846E8E87F17}">
      <dgm:prSet/>
      <dgm:spPr/>
      <dgm:t>
        <a:bodyPr/>
        <a:lstStyle/>
        <a:p>
          <a:endParaRPr lang="en-US"/>
        </a:p>
      </dgm:t>
    </dgm:pt>
    <dgm:pt modelId="{7CE5AF45-9233-4763-8786-9B378821FE4E}" type="sibTrans" cxnId="{515BE8E5-D1CE-4ECF-92BE-5846E8E87F17}">
      <dgm:prSet/>
      <dgm:spPr/>
      <dgm:t>
        <a:bodyPr/>
        <a:lstStyle/>
        <a:p>
          <a:endParaRPr lang="en-US"/>
        </a:p>
      </dgm:t>
    </dgm:pt>
    <dgm:pt modelId="{D11998E6-8746-4BAD-8E12-045CA1ADECEE}">
      <dgm:prSet custT="1"/>
      <dgm:spPr/>
      <dgm:t>
        <a:bodyPr/>
        <a:lstStyle/>
        <a:p>
          <a:r>
            <a:rPr lang="en-US" sz="2000" dirty="0"/>
            <a:t>Commissioning zones can mean call routes are not as effective, another provider may have to identify worker when another agency is already close by</a:t>
          </a:r>
        </a:p>
      </dgm:t>
    </dgm:pt>
    <dgm:pt modelId="{32B79429-465B-4600-A540-AAE588BC29DE}" type="parTrans" cxnId="{7BBD8F3D-D5B7-492E-9148-6B21704877FC}">
      <dgm:prSet/>
      <dgm:spPr/>
      <dgm:t>
        <a:bodyPr/>
        <a:lstStyle/>
        <a:p>
          <a:endParaRPr lang="en-US"/>
        </a:p>
      </dgm:t>
    </dgm:pt>
    <dgm:pt modelId="{37250B9E-FFEF-4B9A-AE63-6C8C3AC84E05}" type="sibTrans" cxnId="{7BBD8F3D-D5B7-492E-9148-6B21704877FC}">
      <dgm:prSet/>
      <dgm:spPr/>
      <dgm:t>
        <a:bodyPr/>
        <a:lstStyle/>
        <a:p>
          <a:endParaRPr lang="en-US"/>
        </a:p>
      </dgm:t>
    </dgm:pt>
    <dgm:pt modelId="{A3CF828A-FCAD-4C6D-B560-A90E9BB7EA45}">
      <dgm:prSet custT="1"/>
      <dgm:spPr/>
      <dgm:t>
        <a:bodyPr/>
        <a:lstStyle/>
        <a:p>
          <a:r>
            <a:rPr lang="en-US" sz="2000" dirty="0"/>
            <a:t>SMEs not commissioned by LA struggle to cluster calls in a certain area – this can lead to extensive travel and difficulty in retaining</a:t>
          </a:r>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6">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6">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6">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6">
        <dgm:presLayoutVars>
          <dgm:bulletEnabled val="1"/>
        </dgm:presLayoutVars>
      </dgm:prSet>
      <dgm:spPr/>
    </dgm:pt>
    <dgm:pt modelId="{AA23CBC1-7DE8-4CC1-A941-CED646FCFB07}" type="pres">
      <dgm:prSet presAssocID="{7CE5AF45-9233-4763-8786-9B378821FE4E}" presName="sibTrans" presStyleCnt="0"/>
      <dgm:spPr/>
    </dgm:pt>
    <dgm:pt modelId="{C00B1531-1647-4B5B-94A1-90B7F7AB1237}" type="pres">
      <dgm:prSet presAssocID="{D11998E6-8746-4BAD-8E12-045CA1ADECEE}" presName="node" presStyleLbl="node1" presStyleIdx="4" presStyleCnt="6">
        <dgm:presLayoutVars>
          <dgm:bulletEnabled val="1"/>
        </dgm:presLayoutVars>
      </dgm:prSet>
      <dgm:spPr/>
    </dgm:pt>
    <dgm:pt modelId="{33519C53-C5BA-4B6E-8DCC-FE7A1B8154C6}" type="pres">
      <dgm:prSet presAssocID="{37250B9E-FFEF-4B9A-AE63-6C8C3AC84E05}" presName="sibTrans" presStyleCnt="0"/>
      <dgm:spPr/>
    </dgm:pt>
    <dgm:pt modelId="{9981F965-7F1D-4B83-9BAA-5FC529456818}" type="pres">
      <dgm:prSet presAssocID="{A3CF828A-FCAD-4C6D-B560-A90E9BB7EA45}" presName="node" presStyleLbl="node1" presStyleIdx="5" presStyleCnt="6">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5" destOrd="0" parTransId="{E588A495-1828-41D4-9691-2821CC035AC9}" sibTransId="{C7579C9F-9C07-41ED-9AC7-D137BBC2C176}"/>
    <dgm:cxn modelId="{7BBD8F3D-D5B7-492E-9148-6B21704877FC}" srcId="{981EE3AB-0C1C-4825-9FB6-B39398D7B6DC}" destId="{D11998E6-8746-4BAD-8E12-045CA1ADECEE}" srcOrd="4" destOrd="0" parTransId="{32B79429-465B-4600-A540-AAE588BC29DE}" sibTransId="{37250B9E-FFEF-4B9A-AE63-6C8C3AC84E05}"/>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E00A1BB5-B56C-4ACD-A32C-6BED7FE43E67}" type="presOf" srcId="{D11998E6-8746-4BAD-8E12-045CA1ADECEE}" destId="{C00B1531-1647-4B5B-94A1-90B7F7AB1237}" srcOrd="0" destOrd="0" presId="urn:microsoft.com/office/officeart/2005/8/layout/default"/>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70B10D6-E994-4FB1-9F41-B9C93E21E5D8}" type="presParOf" srcId="{B74CF128-CD8E-48BD-911A-412588BDAC2B}" destId="{C00B1531-1647-4B5B-94A1-90B7F7AB1237}" srcOrd="8" destOrd="0" presId="urn:microsoft.com/office/officeart/2005/8/layout/default"/>
    <dgm:cxn modelId="{BE02FA20-39A4-4A4E-9038-0A2BCBA16959}" type="presParOf" srcId="{B74CF128-CD8E-48BD-911A-412588BDAC2B}" destId="{33519C53-C5BA-4B6E-8DCC-FE7A1B8154C6}" srcOrd="9" destOrd="0" presId="urn:microsoft.com/office/officeart/2005/8/layout/default"/>
    <dgm:cxn modelId="{4B5B0115-0BEA-4A7B-9E08-434E5A3ACCB6}" type="presParOf" srcId="{B74CF128-CD8E-48BD-911A-412588BDAC2B}" destId="{9981F965-7F1D-4B83-9BAA-5FC52945681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pPr algn="ctr"/>
          <a:r>
            <a:rPr lang="en-US" sz="2000" dirty="0"/>
            <a:t>Pressure from LA for Leads to pick up majority of work means pressure is put on to workers to do additional hours</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2000" dirty="0"/>
            <a:t> Pay per minute contracts leads to greater instability of payment / hours for staff</a:t>
          </a:r>
          <a:endParaRPr lang="en-US" sz="20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custT="1"/>
      <dgm:spPr/>
      <dgm:t>
        <a:bodyPr/>
        <a:lstStyle/>
        <a:p>
          <a:pPr algn="ctr"/>
          <a:endParaRPr lang="en-GB" sz="1400" dirty="0"/>
        </a:p>
        <a:p>
          <a:pPr algn="ctr"/>
          <a:endParaRPr lang="en-GB" sz="1400" dirty="0"/>
        </a:p>
        <a:p>
          <a:pPr algn="ctr"/>
          <a:endParaRPr lang="en-GB" sz="1400" dirty="0"/>
        </a:p>
        <a:p>
          <a:pPr algn="ctr"/>
          <a:r>
            <a:rPr lang="en-GB" sz="2000" dirty="0"/>
            <a:t>Improved terms and conditions for staff is only possible through doing privately funded work</a:t>
          </a:r>
        </a:p>
        <a:p>
          <a:pPr algn="ctr"/>
          <a:endParaRPr lang="en-GB" sz="1400" dirty="0"/>
        </a:p>
        <a:p>
          <a:pPr algn="ctr"/>
          <a:endParaRPr lang="en-GB" sz="1400" dirty="0"/>
        </a:p>
        <a:p>
          <a:pPr algn="ctr"/>
          <a:endParaRPr lang="en-US" sz="1400" dirty="0"/>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AABF7E4D-D475-4BC9-A03F-D3FADD2842CC}">
      <dgm:prSet custT="1"/>
      <dgm:spPr/>
      <dgm:t>
        <a:bodyPr/>
        <a:lstStyle/>
        <a:p>
          <a:r>
            <a:rPr lang="en-US" sz="2000" b="0" dirty="0">
              <a:solidFill>
                <a:schemeClr val="bg2"/>
              </a:solidFill>
              <a:latin typeface="+mn-lt"/>
            </a:rPr>
            <a:t>Travel time can in many instances be greater than the time commissioned to deliver care</a:t>
          </a:r>
        </a:p>
      </dgm:t>
    </dgm:pt>
    <dgm:pt modelId="{A37195C6-CB9F-4375-9F0E-EA52D42236F2}" type="parTrans" cxnId="{515BE8E5-D1CE-4ECF-92BE-5846E8E87F17}">
      <dgm:prSet/>
      <dgm:spPr/>
      <dgm:t>
        <a:bodyPr/>
        <a:lstStyle/>
        <a:p>
          <a:endParaRPr lang="en-US"/>
        </a:p>
      </dgm:t>
    </dgm:pt>
    <dgm:pt modelId="{7CE5AF45-9233-4763-8786-9B378821FE4E}" type="sibTrans" cxnId="{515BE8E5-D1CE-4ECF-92BE-5846E8E87F17}">
      <dgm:prSet/>
      <dgm:spPr/>
      <dgm:t>
        <a:bodyPr/>
        <a:lstStyle/>
        <a:p>
          <a:endParaRPr lang="en-US"/>
        </a:p>
      </dgm:t>
    </dgm:pt>
    <dgm:pt modelId="{D11998E6-8746-4BAD-8E12-045CA1ADECEE}">
      <dgm:prSet custT="1"/>
      <dgm:spPr/>
      <dgm:t>
        <a:bodyPr/>
        <a:lstStyle/>
        <a:p>
          <a:r>
            <a:rPr lang="en-US" sz="2000" dirty="0"/>
            <a:t>Commissioning zones can mean call routes are not as effective, another provider may have to identify worker when another agency is already close by</a:t>
          </a:r>
        </a:p>
      </dgm:t>
    </dgm:pt>
    <dgm:pt modelId="{32B79429-465B-4600-A540-AAE588BC29DE}" type="parTrans" cxnId="{7BBD8F3D-D5B7-492E-9148-6B21704877FC}">
      <dgm:prSet/>
      <dgm:spPr/>
      <dgm:t>
        <a:bodyPr/>
        <a:lstStyle/>
        <a:p>
          <a:endParaRPr lang="en-US"/>
        </a:p>
      </dgm:t>
    </dgm:pt>
    <dgm:pt modelId="{37250B9E-FFEF-4B9A-AE63-6C8C3AC84E05}" type="sibTrans" cxnId="{7BBD8F3D-D5B7-492E-9148-6B21704877FC}">
      <dgm:prSet/>
      <dgm:spPr/>
      <dgm:t>
        <a:bodyPr/>
        <a:lstStyle/>
        <a:p>
          <a:endParaRPr lang="en-US"/>
        </a:p>
      </dgm:t>
    </dgm:pt>
    <dgm:pt modelId="{A3CF828A-FCAD-4C6D-B560-A90E9BB7EA45}">
      <dgm:prSet custT="1"/>
      <dgm:spPr/>
      <dgm:t>
        <a:bodyPr/>
        <a:lstStyle/>
        <a:p>
          <a:r>
            <a:rPr lang="en-US" sz="2000" dirty="0"/>
            <a:t>Being set up to fail – concerns over LA work being commercially viable</a:t>
          </a:r>
        </a:p>
      </dgm:t>
    </dgm:pt>
    <dgm:pt modelId="{E588A495-1828-41D4-9691-2821CC035AC9}" type="parTrans" cxnId="{787E2F17-80BF-4EA4-B375-0DD63BD4A955}">
      <dgm:prSet/>
      <dgm:spPr/>
      <dgm:t>
        <a:bodyPr/>
        <a:lstStyle/>
        <a:p>
          <a:endParaRPr lang="en-US"/>
        </a:p>
      </dgm:t>
    </dgm:pt>
    <dgm:pt modelId="{C7579C9F-9C07-41ED-9AC7-D137BBC2C176}" type="sib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6">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6">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6">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6">
        <dgm:presLayoutVars>
          <dgm:bulletEnabled val="1"/>
        </dgm:presLayoutVars>
      </dgm:prSet>
      <dgm:spPr/>
    </dgm:pt>
    <dgm:pt modelId="{AA23CBC1-7DE8-4CC1-A941-CED646FCFB07}" type="pres">
      <dgm:prSet presAssocID="{7CE5AF45-9233-4763-8786-9B378821FE4E}" presName="sibTrans" presStyleCnt="0"/>
      <dgm:spPr/>
    </dgm:pt>
    <dgm:pt modelId="{C00B1531-1647-4B5B-94A1-90B7F7AB1237}" type="pres">
      <dgm:prSet presAssocID="{D11998E6-8746-4BAD-8E12-045CA1ADECEE}" presName="node" presStyleLbl="node1" presStyleIdx="4" presStyleCnt="6">
        <dgm:presLayoutVars>
          <dgm:bulletEnabled val="1"/>
        </dgm:presLayoutVars>
      </dgm:prSet>
      <dgm:spPr/>
    </dgm:pt>
    <dgm:pt modelId="{33519C53-C5BA-4B6E-8DCC-FE7A1B8154C6}" type="pres">
      <dgm:prSet presAssocID="{37250B9E-FFEF-4B9A-AE63-6C8C3AC84E05}" presName="sibTrans" presStyleCnt="0"/>
      <dgm:spPr/>
    </dgm:pt>
    <dgm:pt modelId="{9981F965-7F1D-4B83-9BAA-5FC529456818}" type="pres">
      <dgm:prSet presAssocID="{A3CF828A-FCAD-4C6D-B560-A90E9BB7EA45}" presName="node" presStyleLbl="node1" presStyleIdx="5" presStyleCnt="6">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5" destOrd="0" parTransId="{E588A495-1828-41D4-9691-2821CC035AC9}" sibTransId="{C7579C9F-9C07-41ED-9AC7-D137BBC2C176}"/>
    <dgm:cxn modelId="{7BBD8F3D-D5B7-492E-9148-6B21704877FC}" srcId="{981EE3AB-0C1C-4825-9FB6-B39398D7B6DC}" destId="{D11998E6-8746-4BAD-8E12-045CA1ADECEE}" srcOrd="4" destOrd="0" parTransId="{32B79429-465B-4600-A540-AAE588BC29DE}" sibTransId="{37250B9E-FFEF-4B9A-AE63-6C8C3AC84E05}"/>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E00A1BB5-B56C-4ACD-A32C-6BED7FE43E67}" type="presOf" srcId="{D11998E6-8746-4BAD-8E12-045CA1ADECEE}" destId="{C00B1531-1647-4B5B-94A1-90B7F7AB1237}" srcOrd="0" destOrd="0" presId="urn:microsoft.com/office/officeart/2005/8/layout/default"/>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70B10D6-E994-4FB1-9F41-B9C93E21E5D8}" type="presParOf" srcId="{B74CF128-CD8E-48BD-911A-412588BDAC2B}" destId="{C00B1531-1647-4B5B-94A1-90B7F7AB1237}" srcOrd="8" destOrd="0" presId="urn:microsoft.com/office/officeart/2005/8/layout/default"/>
    <dgm:cxn modelId="{BE02FA20-39A4-4A4E-9038-0A2BCBA16959}" type="presParOf" srcId="{B74CF128-CD8E-48BD-911A-412588BDAC2B}" destId="{33519C53-C5BA-4B6E-8DCC-FE7A1B8154C6}" srcOrd="9" destOrd="0" presId="urn:microsoft.com/office/officeart/2005/8/layout/default"/>
    <dgm:cxn modelId="{4B5B0115-0BEA-4A7B-9E08-434E5A3ACCB6}" type="presParOf" srcId="{B74CF128-CD8E-48BD-911A-412588BDAC2B}" destId="{9981F965-7F1D-4B83-9BAA-5FC529456818}"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81EE3AB-0C1C-4825-9FB6-B39398D7B6DC}"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AFCA55D8-B1D4-4B6B-9B69-6739E888ACB1}">
      <dgm:prSet custT="1"/>
      <dgm:spPr/>
      <dgm:t>
        <a:bodyPr/>
        <a:lstStyle/>
        <a:p>
          <a:pPr algn="ctr"/>
          <a:r>
            <a:rPr lang="en-US" sz="2000" dirty="0"/>
            <a:t>Perception workers get upskilled and then poached or leave for more favorable terms and conditions in the NHS</a:t>
          </a:r>
        </a:p>
      </dgm:t>
    </dgm:pt>
    <dgm:pt modelId="{16D70AF5-CBD4-4161-A0D4-FFF7FB361E85}" type="parTrans" cxnId="{7FDED8F1-B1AF-46DC-B356-143B6E13BADD}">
      <dgm:prSet/>
      <dgm:spPr/>
      <dgm:t>
        <a:bodyPr/>
        <a:lstStyle/>
        <a:p>
          <a:endParaRPr lang="en-US"/>
        </a:p>
      </dgm:t>
    </dgm:pt>
    <dgm:pt modelId="{02ACB36F-A5EB-46FA-90B6-73031E0F3A4B}" type="sibTrans" cxnId="{7FDED8F1-B1AF-46DC-B356-143B6E13BADD}">
      <dgm:prSet/>
      <dgm:spPr/>
      <dgm:t>
        <a:bodyPr/>
        <a:lstStyle/>
        <a:p>
          <a:endParaRPr lang="en-US"/>
        </a:p>
      </dgm:t>
    </dgm:pt>
    <dgm:pt modelId="{00871329-EE3A-419F-BBC3-87B00C4907F2}">
      <dgm:prSet custT="1"/>
      <dgm:spPr/>
      <dgm:t>
        <a:bodyPr/>
        <a:lstStyle/>
        <a:p>
          <a:r>
            <a:rPr lang="en-GB" sz="2000" dirty="0"/>
            <a:t> Domiciliary care is a forgotten workforce, overshadowed by NHS and in recent times everything seems care home focused</a:t>
          </a:r>
          <a:endParaRPr lang="en-US" sz="2000" dirty="0"/>
        </a:p>
      </dgm:t>
    </dgm:pt>
    <dgm:pt modelId="{D445FB9E-2870-4323-8D98-9B3DA782195B}" type="parTrans" cxnId="{6FEEBC64-2822-4471-829B-1FA3D0BB9F07}">
      <dgm:prSet/>
      <dgm:spPr/>
      <dgm:t>
        <a:bodyPr/>
        <a:lstStyle/>
        <a:p>
          <a:endParaRPr lang="en-US"/>
        </a:p>
      </dgm:t>
    </dgm:pt>
    <dgm:pt modelId="{114E02B6-3B92-4184-9880-C1FAF8A9EDFD}" type="sibTrans" cxnId="{6FEEBC64-2822-4471-829B-1FA3D0BB9F07}">
      <dgm:prSet/>
      <dgm:spPr/>
      <dgm:t>
        <a:bodyPr/>
        <a:lstStyle/>
        <a:p>
          <a:endParaRPr lang="en-US"/>
        </a:p>
      </dgm:t>
    </dgm:pt>
    <dgm:pt modelId="{CD09CF8D-1FAC-4498-918A-04F7FEB04332}">
      <dgm:prSet custT="1"/>
      <dgm:spPr/>
      <dgm:t>
        <a:bodyPr/>
        <a:lstStyle/>
        <a:p>
          <a:pPr algn="ctr"/>
          <a:endParaRPr lang="en-GB" sz="1400" dirty="0"/>
        </a:p>
        <a:p>
          <a:pPr algn="ctr"/>
          <a:endParaRPr lang="en-GB" sz="1400" dirty="0"/>
        </a:p>
        <a:p>
          <a:pPr algn="ctr"/>
          <a:endParaRPr lang="en-GB" sz="1400" dirty="0"/>
        </a:p>
        <a:p>
          <a:pPr algn="ctr"/>
          <a:r>
            <a:rPr lang="en-GB" sz="2000" dirty="0"/>
            <a:t>Improved terms and conditions for staff is only possible through doing privately funded work</a:t>
          </a:r>
        </a:p>
        <a:p>
          <a:pPr algn="ctr"/>
          <a:endParaRPr lang="en-GB" sz="1400" dirty="0"/>
        </a:p>
        <a:p>
          <a:pPr algn="ctr"/>
          <a:endParaRPr lang="en-GB" sz="1400" dirty="0"/>
        </a:p>
        <a:p>
          <a:pPr algn="ctr"/>
          <a:endParaRPr lang="en-US" sz="1400" dirty="0"/>
        </a:p>
      </dgm:t>
    </dgm:pt>
    <dgm:pt modelId="{B1F99577-88C0-4849-AA5B-E0150E2F59BA}" type="parTrans" cxnId="{EE8ECAE5-0564-43BF-B341-0CEB7F3FF000}">
      <dgm:prSet/>
      <dgm:spPr/>
      <dgm:t>
        <a:bodyPr/>
        <a:lstStyle/>
        <a:p>
          <a:endParaRPr lang="en-US"/>
        </a:p>
      </dgm:t>
    </dgm:pt>
    <dgm:pt modelId="{CA9CBFD5-960F-44C2-B624-772DEEE104ED}" type="sibTrans" cxnId="{EE8ECAE5-0564-43BF-B341-0CEB7F3FF000}">
      <dgm:prSet/>
      <dgm:spPr/>
      <dgm:t>
        <a:bodyPr/>
        <a:lstStyle/>
        <a:p>
          <a:endParaRPr lang="en-US"/>
        </a:p>
      </dgm:t>
    </dgm:pt>
    <dgm:pt modelId="{AABF7E4D-D475-4BC9-A03F-D3FADD2842CC}">
      <dgm:prSet custT="1"/>
      <dgm:spPr/>
      <dgm:t>
        <a:bodyPr/>
        <a:lstStyle/>
        <a:p>
          <a:r>
            <a:rPr lang="en-US" sz="2000" b="0" dirty="0">
              <a:solidFill>
                <a:schemeClr val="bg2"/>
              </a:solidFill>
              <a:latin typeface="+mn-lt"/>
            </a:rPr>
            <a:t>Lack of parity compared with NHS and children’s social care</a:t>
          </a:r>
        </a:p>
      </dgm:t>
    </dgm:pt>
    <dgm:pt modelId="{A37195C6-CB9F-4375-9F0E-EA52D42236F2}" type="parTrans" cxnId="{515BE8E5-D1CE-4ECF-92BE-5846E8E87F17}">
      <dgm:prSet/>
      <dgm:spPr/>
      <dgm:t>
        <a:bodyPr/>
        <a:lstStyle/>
        <a:p>
          <a:endParaRPr lang="en-US"/>
        </a:p>
      </dgm:t>
    </dgm:pt>
    <dgm:pt modelId="{7CE5AF45-9233-4763-8786-9B378821FE4E}" type="sibTrans" cxnId="{515BE8E5-D1CE-4ECF-92BE-5846E8E87F17}">
      <dgm:prSet/>
      <dgm:spPr/>
      <dgm:t>
        <a:bodyPr/>
        <a:lstStyle/>
        <a:p>
          <a:endParaRPr lang="en-US"/>
        </a:p>
      </dgm:t>
    </dgm:pt>
    <dgm:pt modelId="{A3CF828A-FCAD-4C6D-B560-A90E9BB7EA45}">
      <dgm:prSet custT="1"/>
      <dgm:spPr/>
      <dgm:t>
        <a:bodyPr/>
        <a:lstStyle/>
        <a:p>
          <a:r>
            <a:rPr lang="en-US" sz="2000" dirty="0"/>
            <a:t>Would love to be able to pay staff more and offer improved T&amp;Cs but unable to afford to do so</a:t>
          </a:r>
        </a:p>
      </dgm:t>
    </dgm:pt>
    <dgm:pt modelId="{C7579C9F-9C07-41ED-9AC7-D137BBC2C176}" type="sibTrans" cxnId="{787E2F17-80BF-4EA4-B375-0DD63BD4A955}">
      <dgm:prSet/>
      <dgm:spPr/>
      <dgm:t>
        <a:bodyPr/>
        <a:lstStyle/>
        <a:p>
          <a:endParaRPr lang="en-US"/>
        </a:p>
      </dgm:t>
    </dgm:pt>
    <dgm:pt modelId="{E588A495-1828-41D4-9691-2821CC035AC9}" type="parTrans" cxnId="{787E2F17-80BF-4EA4-B375-0DD63BD4A955}">
      <dgm:prSet/>
      <dgm:spPr/>
      <dgm:t>
        <a:bodyPr/>
        <a:lstStyle/>
        <a:p>
          <a:endParaRPr lang="en-US"/>
        </a:p>
      </dgm:t>
    </dgm:pt>
    <dgm:pt modelId="{B74CF128-CD8E-48BD-911A-412588BDAC2B}" type="pres">
      <dgm:prSet presAssocID="{981EE3AB-0C1C-4825-9FB6-B39398D7B6DC}" presName="diagram" presStyleCnt="0">
        <dgm:presLayoutVars>
          <dgm:dir/>
          <dgm:resizeHandles val="exact"/>
        </dgm:presLayoutVars>
      </dgm:prSet>
      <dgm:spPr/>
    </dgm:pt>
    <dgm:pt modelId="{E83E1F03-7D5B-48B1-BC4A-DB8817B18185}" type="pres">
      <dgm:prSet presAssocID="{AFCA55D8-B1D4-4B6B-9B69-6739E888ACB1}" presName="node" presStyleLbl="node1" presStyleIdx="0" presStyleCnt="5">
        <dgm:presLayoutVars>
          <dgm:bulletEnabled val="1"/>
        </dgm:presLayoutVars>
      </dgm:prSet>
      <dgm:spPr/>
    </dgm:pt>
    <dgm:pt modelId="{39206CB0-BA39-4675-98D9-2FA5FBC469F7}" type="pres">
      <dgm:prSet presAssocID="{02ACB36F-A5EB-46FA-90B6-73031E0F3A4B}" presName="sibTrans" presStyleCnt="0"/>
      <dgm:spPr/>
    </dgm:pt>
    <dgm:pt modelId="{041F5C7B-FADC-4677-AE85-CE8182A4C52F}" type="pres">
      <dgm:prSet presAssocID="{00871329-EE3A-419F-BBC3-87B00C4907F2}" presName="node" presStyleLbl="node1" presStyleIdx="1" presStyleCnt="5">
        <dgm:presLayoutVars>
          <dgm:bulletEnabled val="1"/>
        </dgm:presLayoutVars>
      </dgm:prSet>
      <dgm:spPr/>
    </dgm:pt>
    <dgm:pt modelId="{1795949C-7163-4294-822A-4ABFD26D12E2}" type="pres">
      <dgm:prSet presAssocID="{114E02B6-3B92-4184-9880-C1FAF8A9EDFD}" presName="sibTrans" presStyleCnt="0"/>
      <dgm:spPr/>
    </dgm:pt>
    <dgm:pt modelId="{74724709-624E-453D-917B-48C8DAD7D1BE}" type="pres">
      <dgm:prSet presAssocID="{CD09CF8D-1FAC-4498-918A-04F7FEB04332}" presName="node" presStyleLbl="node1" presStyleIdx="2" presStyleCnt="5">
        <dgm:presLayoutVars>
          <dgm:bulletEnabled val="1"/>
        </dgm:presLayoutVars>
      </dgm:prSet>
      <dgm:spPr/>
    </dgm:pt>
    <dgm:pt modelId="{0D9622B6-F745-49F5-9028-7AFFECD633ED}" type="pres">
      <dgm:prSet presAssocID="{CA9CBFD5-960F-44C2-B624-772DEEE104ED}" presName="sibTrans" presStyleCnt="0"/>
      <dgm:spPr/>
    </dgm:pt>
    <dgm:pt modelId="{17CAA3FE-4BE4-4135-B87B-767D71421E44}" type="pres">
      <dgm:prSet presAssocID="{AABF7E4D-D475-4BC9-A03F-D3FADD2842CC}" presName="node" presStyleLbl="node1" presStyleIdx="3" presStyleCnt="5">
        <dgm:presLayoutVars>
          <dgm:bulletEnabled val="1"/>
        </dgm:presLayoutVars>
      </dgm:prSet>
      <dgm:spPr/>
    </dgm:pt>
    <dgm:pt modelId="{AA23CBC1-7DE8-4CC1-A941-CED646FCFB07}" type="pres">
      <dgm:prSet presAssocID="{7CE5AF45-9233-4763-8786-9B378821FE4E}" presName="sibTrans" presStyleCnt="0"/>
      <dgm:spPr/>
    </dgm:pt>
    <dgm:pt modelId="{9981F965-7F1D-4B83-9BAA-5FC529456818}" type="pres">
      <dgm:prSet presAssocID="{A3CF828A-FCAD-4C6D-B560-A90E9BB7EA45}" presName="node" presStyleLbl="node1" presStyleIdx="4" presStyleCnt="5">
        <dgm:presLayoutVars>
          <dgm:bulletEnabled val="1"/>
        </dgm:presLayoutVars>
      </dgm:prSet>
      <dgm:spPr/>
    </dgm:pt>
  </dgm:ptLst>
  <dgm:cxnLst>
    <dgm:cxn modelId="{ECD9E40F-2CBC-47AD-8D9C-E581AA38CF69}" type="presOf" srcId="{981EE3AB-0C1C-4825-9FB6-B39398D7B6DC}" destId="{B74CF128-CD8E-48BD-911A-412588BDAC2B}" srcOrd="0" destOrd="0" presId="urn:microsoft.com/office/officeart/2005/8/layout/default"/>
    <dgm:cxn modelId="{787E2F17-80BF-4EA4-B375-0DD63BD4A955}" srcId="{981EE3AB-0C1C-4825-9FB6-B39398D7B6DC}" destId="{A3CF828A-FCAD-4C6D-B560-A90E9BB7EA45}" srcOrd="4" destOrd="0" parTransId="{E588A495-1828-41D4-9691-2821CC035AC9}" sibTransId="{C7579C9F-9C07-41ED-9AC7-D137BBC2C176}"/>
    <dgm:cxn modelId="{40F46E5F-EC00-4B6F-A737-29F3B74DD83A}" type="presOf" srcId="{AABF7E4D-D475-4BC9-A03F-D3FADD2842CC}" destId="{17CAA3FE-4BE4-4135-B87B-767D71421E44}" srcOrd="0" destOrd="0" presId="urn:microsoft.com/office/officeart/2005/8/layout/default"/>
    <dgm:cxn modelId="{12EDDD41-B1D6-47BE-ACC3-FA9754487FC9}" type="presOf" srcId="{00871329-EE3A-419F-BBC3-87B00C4907F2}" destId="{041F5C7B-FADC-4677-AE85-CE8182A4C52F}" srcOrd="0" destOrd="0" presId="urn:microsoft.com/office/officeart/2005/8/layout/default"/>
    <dgm:cxn modelId="{6FEEBC64-2822-4471-829B-1FA3D0BB9F07}" srcId="{981EE3AB-0C1C-4825-9FB6-B39398D7B6DC}" destId="{00871329-EE3A-419F-BBC3-87B00C4907F2}" srcOrd="1" destOrd="0" parTransId="{D445FB9E-2870-4323-8D98-9B3DA782195B}" sibTransId="{114E02B6-3B92-4184-9880-C1FAF8A9EDFD}"/>
    <dgm:cxn modelId="{D7EA75B8-9432-4377-A567-9EC270CCE7A9}" type="presOf" srcId="{AFCA55D8-B1D4-4B6B-9B69-6739E888ACB1}" destId="{E83E1F03-7D5B-48B1-BC4A-DB8817B18185}" srcOrd="0" destOrd="0" presId="urn:microsoft.com/office/officeart/2005/8/layout/default"/>
    <dgm:cxn modelId="{0920BCD8-A633-4702-93B0-7559FC2A29D8}" type="presOf" srcId="{A3CF828A-FCAD-4C6D-B560-A90E9BB7EA45}" destId="{9981F965-7F1D-4B83-9BAA-5FC529456818}" srcOrd="0" destOrd="0" presId="urn:microsoft.com/office/officeart/2005/8/layout/default"/>
    <dgm:cxn modelId="{34B127DB-4387-40AE-9FEB-8DD3E9CE294C}" type="presOf" srcId="{CD09CF8D-1FAC-4498-918A-04F7FEB04332}" destId="{74724709-624E-453D-917B-48C8DAD7D1BE}" srcOrd="0" destOrd="0" presId="urn:microsoft.com/office/officeart/2005/8/layout/default"/>
    <dgm:cxn modelId="{EE8ECAE5-0564-43BF-B341-0CEB7F3FF000}" srcId="{981EE3AB-0C1C-4825-9FB6-B39398D7B6DC}" destId="{CD09CF8D-1FAC-4498-918A-04F7FEB04332}" srcOrd="2" destOrd="0" parTransId="{B1F99577-88C0-4849-AA5B-E0150E2F59BA}" sibTransId="{CA9CBFD5-960F-44C2-B624-772DEEE104ED}"/>
    <dgm:cxn modelId="{515BE8E5-D1CE-4ECF-92BE-5846E8E87F17}" srcId="{981EE3AB-0C1C-4825-9FB6-B39398D7B6DC}" destId="{AABF7E4D-D475-4BC9-A03F-D3FADD2842CC}" srcOrd="3" destOrd="0" parTransId="{A37195C6-CB9F-4375-9F0E-EA52D42236F2}" sibTransId="{7CE5AF45-9233-4763-8786-9B378821FE4E}"/>
    <dgm:cxn modelId="{7FDED8F1-B1AF-46DC-B356-143B6E13BADD}" srcId="{981EE3AB-0C1C-4825-9FB6-B39398D7B6DC}" destId="{AFCA55D8-B1D4-4B6B-9B69-6739E888ACB1}" srcOrd="0" destOrd="0" parTransId="{16D70AF5-CBD4-4161-A0D4-FFF7FB361E85}" sibTransId="{02ACB36F-A5EB-46FA-90B6-73031E0F3A4B}"/>
    <dgm:cxn modelId="{671DE94C-77C7-45DB-A9BA-A3E2EAD07510}" type="presParOf" srcId="{B74CF128-CD8E-48BD-911A-412588BDAC2B}" destId="{E83E1F03-7D5B-48B1-BC4A-DB8817B18185}" srcOrd="0" destOrd="0" presId="urn:microsoft.com/office/officeart/2005/8/layout/default"/>
    <dgm:cxn modelId="{5C024A28-41CF-45A4-844C-09DDCD94C9E1}" type="presParOf" srcId="{B74CF128-CD8E-48BD-911A-412588BDAC2B}" destId="{39206CB0-BA39-4675-98D9-2FA5FBC469F7}" srcOrd="1" destOrd="0" presId="urn:microsoft.com/office/officeart/2005/8/layout/default"/>
    <dgm:cxn modelId="{129696FF-E2B5-4916-B323-9B7CFEF0758F}" type="presParOf" srcId="{B74CF128-CD8E-48BD-911A-412588BDAC2B}" destId="{041F5C7B-FADC-4677-AE85-CE8182A4C52F}" srcOrd="2" destOrd="0" presId="urn:microsoft.com/office/officeart/2005/8/layout/default"/>
    <dgm:cxn modelId="{8C6DDB1D-0084-4BA7-B8AB-1CD2EF1DD109}" type="presParOf" srcId="{B74CF128-CD8E-48BD-911A-412588BDAC2B}" destId="{1795949C-7163-4294-822A-4ABFD26D12E2}" srcOrd="3" destOrd="0" presId="urn:microsoft.com/office/officeart/2005/8/layout/default"/>
    <dgm:cxn modelId="{4E50B8F2-A921-4EEB-861C-30AFA0C46A6B}" type="presParOf" srcId="{B74CF128-CD8E-48BD-911A-412588BDAC2B}" destId="{74724709-624E-453D-917B-48C8DAD7D1BE}" srcOrd="4" destOrd="0" presId="urn:microsoft.com/office/officeart/2005/8/layout/default"/>
    <dgm:cxn modelId="{4807BC4A-15B7-456B-89CF-65822CE9C627}" type="presParOf" srcId="{B74CF128-CD8E-48BD-911A-412588BDAC2B}" destId="{0D9622B6-F745-49F5-9028-7AFFECD633ED}" srcOrd="5" destOrd="0" presId="urn:microsoft.com/office/officeart/2005/8/layout/default"/>
    <dgm:cxn modelId="{4A897627-2BAE-4331-9914-2F4EC3612894}" type="presParOf" srcId="{B74CF128-CD8E-48BD-911A-412588BDAC2B}" destId="{17CAA3FE-4BE4-4135-B87B-767D71421E44}" srcOrd="6" destOrd="0" presId="urn:microsoft.com/office/officeart/2005/8/layout/default"/>
    <dgm:cxn modelId="{25E00FD4-4920-46F2-98D6-A223375ADFD9}" type="presParOf" srcId="{B74CF128-CD8E-48BD-911A-412588BDAC2B}" destId="{AA23CBC1-7DE8-4CC1-A941-CED646FCFB07}" srcOrd="7" destOrd="0" presId="urn:microsoft.com/office/officeart/2005/8/layout/default"/>
    <dgm:cxn modelId="{4B5B0115-0BEA-4A7B-9E08-434E5A3ACCB6}" type="presParOf" srcId="{B74CF128-CD8E-48BD-911A-412588BDAC2B}" destId="{9981F965-7F1D-4B83-9BAA-5FC529456818}"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163,000 jobs in </a:t>
          </a:r>
          <a:r>
            <a:rPr lang="en-US" sz="2000" kern="1200" dirty="0">
              <a:latin typeface="Calibri Light" panose="020F0302020204030204"/>
            </a:rPr>
            <a:t>adult</a:t>
          </a:r>
          <a:r>
            <a:rPr lang="en-US" sz="2000" kern="1200" dirty="0"/>
            <a:t> social care</a:t>
          </a:r>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2607 CQC Registered services across the East Midlands &amp; Milton Keynes Area</a:t>
          </a:r>
          <a:r>
            <a:rPr lang="en-GB" sz="1400" kern="1200" dirty="0"/>
            <a:t>. </a:t>
          </a:r>
          <a:endParaRPr lang="en-US" sz="14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r>
            <a:rPr lang="en-GB" sz="1800" kern="1200" dirty="0"/>
            <a:t>1,560 Social Workers</a:t>
          </a:r>
        </a:p>
        <a:p>
          <a:pPr marL="0" lvl="0" indent="0" algn="ctr" defTabSz="622300">
            <a:lnSpc>
              <a:spcPct val="90000"/>
            </a:lnSpc>
            <a:spcBef>
              <a:spcPct val="0"/>
            </a:spcBef>
            <a:spcAft>
              <a:spcPct val="35000"/>
            </a:spcAft>
            <a:buNone/>
          </a:pPr>
          <a:r>
            <a:rPr lang="en-GB" sz="1800" kern="1200" dirty="0"/>
            <a:t>2,975 Nurses</a:t>
          </a:r>
        </a:p>
        <a:p>
          <a:pPr marL="0" lvl="0" indent="0" algn="ctr" defTabSz="622300">
            <a:lnSpc>
              <a:spcPct val="90000"/>
            </a:lnSpc>
            <a:spcBef>
              <a:spcPct val="0"/>
            </a:spcBef>
            <a:spcAft>
              <a:spcPct val="35000"/>
            </a:spcAft>
            <a:buNone/>
          </a:pPr>
          <a:r>
            <a:rPr lang="en-GB" sz="1800" kern="1200" dirty="0"/>
            <a:t>250+ Occupational Therapists</a:t>
          </a:r>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US" sz="1400" kern="1200" dirty="0"/>
        </a:p>
      </dsp:txBody>
      <dsp:txXfrm>
        <a:off x="7229475" y="39687"/>
        <a:ext cx="3286125" cy="1971675"/>
      </dsp:txXfrm>
    </dsp:sp>
    <dsp:sp modelId="{17CAA3FE-4BE4-4135-B87B-767D71421E44}">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kumimoji="0" lang="en-GB" sz="1800" b="0" i="0" u="none" strike="noStrike" kern="1200" cap="none" spc="0" normalizeH="0" baseline="0" noProof="0" dirty="0">
              <a:ln>
                <a:noFill/>
              </a:ln>
              <a:solidFill>
                <a:schemeClr val="bg2"/>
              </a:solidFill>
              <a:effectLst/>
              <a:uLnTx/>
              <a:uFillTx/>
              <a:latin typeface="+mn-lt"/>
              <a:ea typeface="+mn-ea"/>
              <a:cs typeface="+mn-cs"/>
            </a:rPr>
            <a:t>The adult social care sector in the East Midlands contributed</a:t>
          </a:r>
        </a:p>
        <a:p>
          <a:pPr marL="0" lvl="0" indent="0" algn="ctr" defTabSz="800100">
            <a:lnSpc>
              <a:spcPct val="90000"/>
            </a:lnSpc>
            <a:spcBef>
              <a:spcPct val="0"/>
            </a:spcBef>
            <a:spcAft>
              <a:spcPct val="35000"/>
            </a:spcAft>
            <a:buClrTx/>
            <a:buSzTx/>
            <a:buFontTx/>
            <a:buNone/>
          </a:pPr>
          <a:r>
            <a:rPr kumimoji="0" lang="en-GB" sz="1800" b="0" i="0" u="none" strike="noStrike" kern="1200" cap="none" spc="0" normalizeH="0" baseline="0" noProof="0" dirty="0">
              <a:ln>
                <a:noFill/>
              </a:ln>
              <a:solidFill>
                <a:schemeClr val="bg2"/>
              </a:solidFill>
              <a:effectLst/>
              <a:uLnTx/>
              <a:uFillTx/>
              <a:latin typeface="+mn-lt"/>
              <a:ea typeface="+mn-ea"/>
              <a:cs typeface="+mn-cs"/>
            </a:rPr>
            <a:t>£3.8billion</a:t>
          </a:r>
        </a:p>
        <a:p>
          <a:pPr marL="0" lvl="0" indent="0" algn="ctr" defTabSz="800100">
            <a:lnSpc>
              <a:spcPct val="90000"/>
            </a:lnSpc>
            <a:spcBef>
              <a:spcPct val="0"/>
            </a:spcBef>
            <a:spcAft>
              <a:spcPct val="35000"/>
            </a:spcAft>
            <a:buClrTx/>
            <a:buSzTx/>
            <a:buFontTx/>
            <a:buNone/>
          </a:pPr>
          <a:r>
            <a:rPr kumimoji="0" lang="en-GB" sz="1800" b="0" i="0" u="none" strike="noStrike" kern="1200" cap="none" spc="0" normalizeH="0" baseline="0" noProof="0" dirty="0">
              <a:ln>
                <a:noFill/>
              </a:ln>
              <a:solidFill>
                <a:schemeClr val="bg2"/>
              </a:solidFill>
              <a:effectLst/>
              <a:uLnTx/>
              <a:uFillTx/>
              <a:latin typeface="+mn-lt"/>
              <a:ea typeface="+mn-ea"/>
              <a:cs typeface="+mn-cs"/>
            </a:rPr>
            <a:t>to the economy</a:t>
          </a:r>
          <a:endParaRPr lang="en-US" sz="1800" b="0" kern="1200" dirty="0">
            <a:solidFill>
              <a:schemeClr val="bg2"/>
            </a:solidFill>
            <a:latin typeface="+mn-lt"/>
          </a:endParaRPr>
        </a:p>
      </dsp:txBody>
      <dsp:txXfrm>
        <a:off x="0" y="2339975"/>
        <a:ext cx="3286125" cy="1971675"/>
      </dsp:txXfrm>
    </dsp:sp>
    <dsp:sp modelId="{C00B1531-1647-4B5B-94A1-90B7F7AB1237}">
      <dsp:nvSpPr>
        <dsp:cNvPr id="0" name=""/>
        <dsp:cNvSpPr/>
      </dsp:nvSpPr>
      <dsp:spPr>
        <a:xfrm>
          <a:off x="3614737"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For the independent sector workforce alone, to grow proportionately to the ageing population we would require at least 37,262 more staff within 15 years </a:t>
          </a:r>
        </a:p>
      </dsp:txBody>
      <dsp:txXfrm>
        <a:off x="3614737" y="2339975"/>
        <a:ext cx="3286125" cy="1971675"/>
      </dsp:txXfrm>
    </dsp:sp>
    <dsp:sp modelId="{9981F965-7F1D-4B83-9BAA-5FC529456818}">
      <dsp:nvSpPr>
        <dsp:cNvPr id="0" name=""/>
        <dsp:cNvSpPr/>
      </dsp:nvSpPr>
      <dsp:spPr>
        <a:xfrm>
          <a:off x="7229475"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Since 2012, there has been a 12% increase in the number of </a:t>
          </a:r>
          <a:r>
            <a:rPr lang="en-GB" sz="1800" kern="1200" dirty="0">
              <a:latin typeface="Calibri Light" panose="020F0302020204030204"/>
            </a:rPr>
            <a:t>adult</a:t>
          </a:r>
          <a:r>
            <a:rPr lang="en-GB" sz="1800" kern="1200" dirty="0"/>
            <a:t> social care jobs in the independent sector and local authorities</a:t>
          </a:r>
          <a:endParaRPr lang="en-US" sz="1800" kern="1200" dirty="0"/>
        </a:p>
      </dsp:txBody>
      <dsp:txXfrm>
        <a:off x="7229475" y="2339975"/>
        <a:ext cx="3286125" cy="197167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1748064" y="2975"/>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Quite a flat structure in domiciliary care services not allowing for meaningful and appropriate remunerated progression</a:t>
          </a:r>
        </a:p>
      </dsp:txBody>
      <dsp:txXfrm>
        <a:off x="1748064" y="2975"/>
        <a:ext cx="3342605" cy="2005563"/>
      </dsp:txXfrm>
    </dsp:sp>
    <dsp:sp modelId="{041F5C7B-FADC-4677-AE85-CE8182A4C52F}">
      <dsp:nvSpPr>
        <dsp:cNvPr id="0" name=""/>
        <dsp:cNvSpPr/>
      </dsp:nvSpPr>
      <dsp:spPr>
        <a:xfrm>
          <a:off x="5424930" y="2975"/>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 Difficulty to assess at interview who will be able to cope with the stresses of travel and lone working</a:t>
          </a:r>
          <a:endParaRPr lang="en-US" sz="2000" kern="1200" dirty="0"/>
        </a:p>
      </dsp:txBody>
      <dsp:txXfrm>
        <a:off x="5424930" y="2975"/>
        <a:ext cx="3342605" cy="2005563"/>
      </dsp:txXfrm>
    </dsp:sp>
    <dsp:sp modelId="{74724709-624E-453D-917B-48C8DAD7D1BE}">
      <dsp:nvSpPr>
        <dsp:cNvPr id="0" name=""/>
        <dsp:cNvSpPr/>
      </dsp:nvSpPr>
      <dsp:spPr>
        <a:xfrm>
          <a:off x="3586497" y="2342799"/>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r>
            <a:rPr lang="en-GB" sz="2000" kern="1200" dirty="0"/>
            <a:t>Concerns from family of staff about lone working, particularly in winter with darker evenings.</a:t>
          </a:r>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US" sz="1400" kern="1200" dirty="0"/>
        </a:p>
      </dsp:txBody>
      <dsp:txXfrm>
        <a:off x="3586497" y="2342799"/>
        <a:ext cx="3342605" cy="200556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1748064" y="2975"/>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LA Commissioning practices</a:t>
          </a:r>
        </a:p>
      </dsp:txBody>
      <dsp:txXfrm>
        <a:off x="1748064" y="2975"/>
        <a:ext cx="3342605" cy="2005563"/>
      </dsp:txXfrm>
    </dsp:sp>
    <dsp:sp modelId="{041F5C7B-FADC-4677-AE85-CE8182A4C52F}">
      <dsp:nvSpPr>
        <dsp:cNvPr id="0" name=""/>
        <dsp:cNvSpPr/>
      </dsp:nvSpPr>
      <dsp:spPr>
        <a:xfrm>
          <a:off x="5424930" y="2975"/>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 </a:t>
          </a:r>
          <a:r>
            <a:rPr lang="en-GB" sz="2000" kern="1200" dirty="0"/>
            <a:t>Ability to offer stable / guaranteed hours / availability of hours</a:t>
          </a:r>
          <a:endParaRPr lang="en-US" sz="2000" kern="1200" dirty="0"/>
        </a:p>
      </dsp:txBody>
      <dsp:txXfrm>
        <a:off x="5424930" y="2975"/>
        <a:ext cx="3342605" cy="2005563"/>
      </dsp:txXfrm>
    </dsp:sp>
    <dsp:sp modelId="{9981F965-7F1D-4B83-9BAA-5FC529456818}">
      <dsp:nvSpPr>
        <dsp:cNvPr id="0" name=""/>
        <dsp:cNvSpPr/>
      </dsp:nvSpPr>
      <dsp:spPr>
        <a:xfrm>
          <a:off x="3586497" y="2342799"/>
          <a:ext cx="3342605" cy="200556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Rates of pay and improved terms and conditions</a:t>
          </a:r>
        </a:p>
      </dsp:txBody>
      <dsp:txXfrm>
        <a:off x="3586497" y="2342799"/>
        <a:ext cx="3342605" cy="20055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dirty="0"/>
            <a:t>Around 1 in 4 </a:t>
          </a:r>
          <a:r>
            <a:rPr lang="en-GB" sz="2100" kern="1200" dirty="0">
              <a:latin typeface="Calibri Light" panose="020F0302020204030204"/>
            </a:rPr>
            <a:t>nursing</a:t>
          </a:r>
          <a:r>
            <a:rPr lang="en-GB" sz="2100" kern="1200" dirty="0"/>
            <a:t> home managers have changed role in the last year</a:t>
          </a:r>
          <a:endParaRPr lang="en-US" sz="2100" kern="1200" dirty="0"/>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GB" sz="2100" kern="1200" dirty="0"/>
            <a:t>On average nursing homes</a:t>
          </a:r>
          <a:r>
            <a:rPr lang="en-GB" sz="2100" kern="1200" dirty="0">
              <a:latin typeface="Calibri Light" panose="020F0302020204030204"/>
            </a:rPr>
            <a:t> </a:t>
          </a:r>
          <a:r>
            <a:rPr lang="en-GB" sz="2100" kern="1200" dirty="0"/>
            <a:t> have comparatively higher turnover levels of staff than domiciliary care across the East Midlands</a:t>
          </a:r>
          <a:endParaRPr lang="en-US" sz="21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GB" sz="2100" kern="1200" dirty="0"/>
            <a:t>On average across the East Midlands, over 50% of nursing home care workers have changed role in the past 12 months</a:t>
          </a:r>
          <a:endParaRPr lang="en-US" sz="2100" kern="1200" dirty="0"/>
        </a:p>
      </dsp:txBody>
      <dsp:txXfrm>
        <a:off x="7229475" y="39687"/>
        <a:ext cx="3286125" cy="1971675"/>
      </dsp:txXfrm>
    </dsp:sp>
    <dsp:sp modelId="{17CAA3FE-4BE4-4135-B87B-767D71421E44}">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GB" sz="2100" kern="1200" dirty="0"/>
            <a:t>High numbers of </a:t>
          </a:r>
          <a:r>
            <a:rPr lang="en-GB" sz="2100" kern="1200" dirty="0">
              <a:latin typeface="Calibri Light" panose="020F0302020204030204"/>
            </a:rPr>
            <a:t>nurses</a:t>
          </a:r>
          <a:r>
            <a:rPr lang="en-GB" sz="2100" kern="1200" dirty="0"/>
            <a:t> reaching retirement age in the next 10 years.</a:t>
          </a:r>
          <a:r>
            <a:rPr lang="en-GB" sz="2100" kern="1200" dirty="0">
              <a:latin typeface="Calibri Light" panose="020F0302020204030204"/>
            </a:rPr>
            <a:t> </a:t>
          </a:r>
          <a:endParaRPr lang="en-US" sz="2100" kern="1200" dirty="0"/>
        </a:p>
      </dsp:txBody>
      <dsp:txXfrm>
        <a:off x="0" y="2339975"/>
        <a:ext cx="3286125" cy="1971675"/>
      </dsp:txXfrm>
    </dsp:sp>
    <dsp:sp modelId="{C00B1531-1647-4B5B-94A1-90B7F7AB1237}">
      <dsp:nvSpPr>
        <dsp:cNvPr id="0" name=""/>
        <dsp:cNvSpPr/>
      </dsp:nvSpPr>
      <dsp:spPr>
        <a:xfrm>
          <a:off x="3614737"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GB" sz="2100" kern="1200" dirty="0"/>
            <a:t>Some areas experiencing high numbers of regulated professionals and </a:t>
          </a:r>
          <a:r>
            <a:rPr lang="en-GB" sz="2100" kern="1200" dirty="0">
              <a:latin typeface="Calibri Light" panose="020F0302020204030204"/>
            </a:rPr>
            <a:t>registered</a:t>
          </a:r>
          <a:r>
            <a:rPr lang="en-GB" sz="2100" kern="1200" dirty="0"/>
            <a:t> </a:t>
          </a:r>
          <a:r>
            <a:rPr lang="en-GB" sz="2100" kern="1200" dirty="0">
              <a:latin typeface="Calibri Light" panose="020F0302020204030204"/>
            </a:rPr>
            <a:t>managers</a:t>
          </a:r>
          <a:r>
            <a:rPr lang="en-GB" sz="2100" kern="1200" dirty="0"/>
            <a:t> reaching retirement age in the next 10 years.</a:t>
          </a:r>
          <a:r>
            <a:rPr lang="en-GB" sz="2100" kern="1200" dirty="0">
              <a:latin typeface="Calibri Light" panose="020F0302020204030204"/>
            </a:rPr>
            <a:t> </a:t>
          </a:r>
          <a:endParaRPr lang="en-US" sz="2100" kern="1200" dirty="0"/>
        </a:p>
      </dsp:txBody>
      <dsp:txXfrm>
        <a:off x="3614737" y="2339975"/>
        <a:ext cx="3286125" cy="1971675"/>
      </dsp:txXfrm>
    </dsp:sp>
    <dsp:sp modelId="{9981F965-7F1D-4B83-9BAA-5FC529456818}">
      <dsp:nvSpPr>
        <dsp:cNvPr id="0" name=""/>
        <dsp:cNvSpPr/>
      </dsp:nvSpPr>
      <dsp:spPr>
        <a:xfrm>
          <a:off x="7229475"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rtl="0">
            <a:lnSpc>
              <a:spcPct val="90000"/>
            </a:lnSpc>
            <a:spcBef>
              <a:spcPct val="0"/>
            </a:spcBef>
            <a:spcAft>
              <a:spcPct val="35000"/>
            </a:spcAft>
            <a:buNone/>
          </a:pPr>
          <a:r>
            <a:rPr lang="en-GB" sz="2100" kern="1200" dirty="0"/>
            <a:t>Proportionate to size of workforce, difficulty in recruiting nurses / social workers / managers particularly in some areas.</a:t>
          </a:r>
          <a:r>
            <a:rPr lang="en-GB" sz="2100" kern="1200" dirty="0">
              <a:latin typeface="Calibri Light" panose="020F0302020204030204"/>
            </a:rPr>
            <a:t> </a:t>
          </a:r>
          <a:endParaRPr lang="en-US" sz="2100" kern="1200" dirty="0"/>
        </a:p>
      </dsp:txBody>
      <dsp:txXfrm>
        <a:off x="7229475" y="2339975"/>
        <a:ext cx="3286125" cy="19716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Around 48,000 Care workers in non-residential services in the East </a:t>
          </a:r>
          <a:r>
            <a:rPr lang="en-US" sz="1800" kern="1200" dirty="0" err="1"/>
            <a:t>Mids</a:t>
          </a:r>
          <a:r>
            <a:rPr lang="en-US" sz="1800" kern="1200" dirty="0"/>
            <a:t> and Milton Keynes area</a:t>
          </a:r>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1003 CQC Registered Domiciliary Care services across the East Midlands &amp; Milton Keynes Area</a:t>
          </a:r>
          <a:r>
            <a:rPr lang="en-GB" sz="1400" kern="1200" dirty="0"/>
            <a:t>. </a:t>
          </a:r>
          <a:endParaRPr lang="en-US" sz="14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r>
            <a:rPr lang="en-GB" sz="1800" kern="1200" dirty="0"/>
            <a:t>83% of Domiciliary Care providers are rated as Good or Outstanding by the CQC – accurate as of January 2021</a:t>
          </a:r>
        </a:p>
        <a:p>
          <a:pPr marL="0" lvl="0" indent="0" algn="ctr" defTabSz="622300">
            <a:lnSpc>
              <a:spcPct val="90000"/>
            </a:lnSpc>
            <a:spcBef>
              <a:spcPct val="0"/>
            </a:spcBef>
            <a:spcAft>
              <a:spcPct val="35000"/>
            </a:spcAft>
            <a:buNone/>
          </a:pPr>
          <a:endParaRPr lang="en-US" sz="1400" kern="1200" dirty="0"/>
        </a:p>
      </dsp:txBody>
      <dsp:txXfrm>
        <a:off x="7229475" y="39687"/>
        <a:ext cx="3286125" cy="1971675"/>
      </dsp:txXfrm>
    </dsp:sp>
    <dsp:sp modelId="{17CAA3FE-4BE4-4135-B87B-767D71421E44}">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bg1"/>
              </a:solidFill>
              <a:latin typeface="+mn-lt"/>
            </a:rPr>
            <a:t>Average turnover for care workers in non residential services is 43% compared to national Adult social care average of 30.4%</a:t>
          </a:r>
        </a:p>
      </dsp:txBody>
      <dsp:txXfrm>
        <a:off x="0" y="2339975"/>
        <a:ext cx="3286125" cy="1971675"/>
      </dsp:txXfrm>
    </dsp:sp>
    <dsp:sp modelId="{C00B1531-1647-4B5B-94A1-90B7F7AB1237}">
      <dsp:nvSpPr>
        <dsp:cNvPr id="0" name=""/>
        <dsp:cNvSpPr/>
      </dsp:nvSpPr>
      <dsp:spPr>
        <a:xfrm>
          <a:off x="3614737"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Average vacancy rates for care workers in non residential services is 8.49% compared to national Adult social care average of 7.3%</a:t>
          </a:r>
        </a:p>
      </dsp:txBody>
      <dsp:txXfrm>
        <a:off x="3614737" y="2339975"/>
        <a:ext cx="3286125" cy="1971675"/>
      </dsp:txXfrm>
    </dsp:sp>
    <dsp:sp modelId="{9981F965-7F1D-4B83-9BAA-5FC529456818}">
      <dsp:nvSpPr>
        <dsp:cNvPr id="0" name=""/>
        <dsp:cNvSpPr/>
      </dsp:nvSpPr>
      <dsp:spPr>
        <a:xfrm>
          <a:off x="7229475"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Based on growth needed for ageing population alone we would need regionally around 19,500 staff within next 15 years</a:t>
          </a:r>
        </a:p>
      </dsp:txBody>
      <dsp:txXfrm>
        <a:off x="7229475" y="2339975"/>
        <a:ext cx="3286125" cy="19716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Constantly recruiting, hardest to attract workers to cover evenings and weekends, a number of providers unable to pay supplements for these undesirable hours</a:t>
          </a:r>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 </a:t>
          </a:r>
          <a:r>
            <a:rPr lang="en-GB" sz="2000" kern="1200" dirty="0"/>
            <a:t>Some lead providers have commented they recruit knowing the applicant may leave – due to demand on picking up work in their LA contract</a:t>
          </a:r>
          <a:endParaRPr lang="en-US" sz="20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All providers we engaged with predominantly employ on a 0 hours contract - despite some offering guaranteed hours</a:t>
          </a:r>
        </a:p>
      </dsp:txBody>
      <dsp:txXfrm>
        <a:off x="7229475" y="39687"/>
        <a:ext cx="3286125" cy="1971675"/>
      </dsp:txXfrm>
    </dsp:sp>
    <dsp:sp modelId="{17CAA3FE-4BE4-4135-B87B-767D71421E44}">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solidFill>
                <a:schemeClr val="bg2"/>
              </a:solidFill>
              <a:latin typeface="+mn-lt"/>
            </a:rPr>
            <a:t>Recruitment is currently as hard as it ever has been for many providers, experiencing low levels of applications across their recruitment methods</a:t>
          </a:r>
        </a:p>
      </dsp:txBody>
      <dsp:txXfrm>
        <a:off x="0" y="2339975"/>
        <a:ext cx="3286125" cy="1971675"/>
      </dsp:txXfrm>
    </dsp:sp>
    <dsp:sp modelId="{C00B1531-1647-4B5B-94A1-90B7F7AB1237}">
      <dsp:nvSpPr>
        <dsp:cNvPr id="0" name=""/>
        <dsp:cNvSpPr/>
      </dsp:nvSpPr>
      <dsp:spPr>
        <a:xfrm>
          <a:off x="3614737"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Attracting car drivers can be a challenge</a:t>
          </a:r>
        </a:p>
      </dsp:txBody>
      <dsp:txXfrm>
        <a:off x="3614737" y="2339975"/>
        <a:ext cx="3286125" cy="1971675"/>
      </dsp:txXfrm>
    </dsp:sp>
    <dsp:sp modelId="{9981F965-7F1D-4B83-9BAA-5FC529456818}">
      <dsp:nvSpPr>
        <dsp:cNvPr id="0" name=""/>
        <dsp:cNvSpPr/>
      </dsp:nvSpPr>
      <dsp:spPr>
        <a:xfrm>
          <a:off x="7229475"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Recruitment in affluent areas can be a challenge – no uplift in rates for these areas. </a:t>
          </a:r>
        </a:p>
      </dsp:txBody>
      <dsp:txXfrm>
        <a:off x="7229475" y="2339975"/>
        <a:ext cx="3286125" cy="1971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Hours – availability of / guaranteed hours</a:t>
          </a:r>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 </a:t>
          </a:r>
          <a:r>
            <a:rPr lang="en-GB" sz="2000" kern="1200" dirty="0"/>
            <a:t>Travel</a:t>
          </a:r>
          <a:endParaRPr lang="en-US" sz="14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endParaRPr lang="en-GB" sz="2000" kern="1200" dirty="0"/>
        </a:p>
        <a:p>
          <a:pPr marL="0" lvl="0" indent="0" algn="ctr" defTabSz="889000">
            <a:lnSpc>
              <a:spcPct val="90000"/>
            </a:lnSpc>
            <a:spcBef>
              <a:spcPct val="0"/>
            </a:spcBef>
            <a:spcAft>
              <a:spcPct val="35000"/>
            </a:spcAft>
            <a:buNone/>
          </a:pPr>
          <a:endParaRPr lang="en-GB" sz="2000" kern="1200" dirty="0"/>
        </a:p>
        <a:p>
          <a:pPr marL="0" lvl="0" indent="0" algn="ctr" defTabSz="889000">
            <a:lnSpc>
              <a:spcPct val="90000"/>
            </a:lnSpc>
            <a:spcBef>
              <a:spcPct val="0"/>
            </a:spcBef>
            <a:spcAft>
              <a:spcPct val="35000"/>
            </a:spcAft>
            <a:buNone/>
          </a:pPr>
          <a:r>
            <a:rPr lang="en-GB" sz="2000" kern="1200" dirty="0"/>
            <a:t>Local authority commissioning practices</a:t>
          </a:r>
        </a:p>
        <a:p>
          <a:pPr marL="0" lvl="0" indent="0" algn="ctr" defTabSz="889000">
            <a:lnSpc>
              <a:spcPct val="90000"/>
            </a:lnSpc>
            <a:spcBef>
              <a:spcPct val="0"/>
            </a:spcBef>
            <a:spcAft>
              <a:spcPct val="35000"/>
            </a:spcAft>
            <a:buNone/>
          </a:pPr>
          <a:endParaRPr lang="en-GB" sz="1400" kern="1200" dirty="0"/>
        </a:p>
        <a:p>
          <a:pPr marL="0" lvl="0" indent="0" algn="ctr" defTabSz="889000">
            <a:lnSpc>
              <a:spcPct val="90000"/>
            </a:lnSpc>
            <a:spcBef>
              <a:spcPct val="0"/>
            </a:spcBef>
            <a:spcAft>
              <a:spcPct val="35000"/>
            </a:spcAft>
            <a:buNone/>
          </a:pPr>
          <a:endParaRPr lang="en-GB" sz="1400" kern="1200" dirty="0"/>
        </a:p>
        <a:p>
          <a:pPr marL="0" lvl="0" indent="0" algn="ctr" defTabSz="889000">
            <a:lnSpc>
              <a:spcPct val="90000"/>
            </a:lnSpc>
            <a:spcBef>
              <a:spcPct val="0"/>
            </a:spcBef>
            <a:spcAft>
              <a:spcPct val="35000"/>
            </a:spcAft>
            <a:buNone/>
          </a:pPr>
          <a:endParaRPr lang="en-US" sz="1400" kern="1200" dirty="0"/>
        </a:p>
      </dsp:txBody>
      <dsp:txXfrm>
        <a:off x="7229475" y="39687"/>
        <a:ext cx="3286125" cy="1971675"/>
      </dsp:txXfrm>
    </dsp:sp>
    <dsp:sp modelId="{17CAA3FE-4BE4-4135-B87B-767D71421E44}">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solidFill>
                <a:schemeClr val="bg2"/>
              </a:solidFill>
              <a:latin typeface="+mn-lt"/>
            </a:rPr>
            <a:t>Career</a:t>
          </a:r>
          <a:r>
            <a:rPr lang="en-US" sz="1800" b="0" kern="1200" dirty="0">
              <a:solidFill>
                <a:schemeClr val="bg2"/>
              </a:solidFill>
              <a:latin typeface="+mn-lt"/>
            </a:rPr>
            <a:t> </a:t>
          </a:r>
          <a:r>
            <a:rPr lang="en-US" sz="2000" b="0" kern="1200" dirty="0">
              <a:solidFill>
                <a:schemeClr val="bg2"/>
              </a:solidFill>
              <a:latin typeface="+mn-lt"/>
            </a:rPr>
            <a:t>progression</a:t>
          </a:r>
          <a:endParaRPr lang="en-US" sz="1800" b="0" kern="1200" dirty="0">
            <a:solidFill>
              <a:schemeClr val="bg2"/>
            </a:solidFill>
            <a:latin typeface="+mn-lt"/>
          </a:endParaRPr>
        </a:p>
      </dsp:txBody>
      <dsp:txXfrm>
        <a:off x="0" y="2339975"/>
        <a:ext cx="3286125" cy="1971675"/>
      </dsp:txXfrm>
    </dsp:sp>
    <dsp:sp modelId="{C00B1531-1647-4B5B-94A1-90B7F7AB1237}">
      <dsp:nvSpPr>
        <dsp:cNvPr id="0" name=""/>
        <dsp:cNvSpPr/>
      </dsp:nvSpPr>
      <dsp:spPr>
        <a:xfrm>
          <a:off x="3614737"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Pay rates / Parity / T&amp;Cs</a:t>
          </a:r>
        </a:p>
      </dsp:txBody>
      <dsp:txXfrm>
        <a:off x="3614737" y="2339975"/>
        <a:ext cx="3286125" cy="1971675"/>
      </dsp:txXfrm>
    </dsp:sp>
    <dsp:sp modelId="{9981F965-7F1D-4B83-9BAA-5FC529456818}">
      <dsp:nvSpPr>
        <dsp:cNvPr id="0" name=""/>
        <dsp:cNvSpPr/>
      </dsp:nvSpPr>
      <dsp:spPr>
        <a:xfrm>
          <a:off x="7229475"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Lone Working / Isolation</a:t>
          </a:r>
        </a:p>
      </dsp:txBody>
      <dsp:txXfrm>
        <a:off x="7229475" y="2339975"/>
        <a:ext cx="3286125" cy="19716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High pressure on workers to pick up additional hours</a:t>
          </a:r>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 Too many gaps between calls </a:t>
          </a:r>
        </a:p>
        <a:p>
          <a:pPr marL="0" lvl="0" indent="0" algn="ctr" defTabSz="889000">
            <a:lnSpc>
              <a:spcPct val="90000"/>
            </a:lnSpc>
            <a:spcBef>
              <a:spcPct val="0"/>
            </a:spcBef>
            <a:spcAft>
              <a:spcPct val="35000"/>
            </a:spcAft>
            <a:buNone/>
          </a:pPr>
          <a:r>
            <a:rPr lang="en-GB" sz="2000" kern="1200" dirty="0"/>
            <a:t>Example of being out 5 days per week with only payment for 21 hours</a:t>
          </a:r>
          <a:endParaRPr lang="en-US" sz="20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r>
            <a:rPr lang="en-GB" sz="2000" kern="1200" dirty="0"/>
            <a:t>Difficulty in providers covering evenings and weekends – majority of staff availability is in school hours</a:t>
          </a:r>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US" sz="1400" kern="1200" dirty="0"/>
        </a:p>
      </dsp:txBody>
      <dsp:txXfrm>
        <a:off x="7229475" y="39687"/>
        <a:ext cx="3286125" cy="1971675"/>
      </dsp:txXfrm>
    </dsp:sp>
    <dsp:sp modelId="{17CAA3FE-4BE4-4135-B87B-767D71421E44}">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solidFill>
                <a:schemeClr val="bg2"/>
              </a:solidFill>
              <a:latin typeface="+mn-lt"/>
            </a:rPr>
            <a:t>Staff have uncertainty about their hours. Changes in their calls can occur on the same day and can impact on their take home pay.</a:t>
          </a:r>
        </a:p>
      </dsp:txBody>
      <dsp:txXfrm>
        <a:off x="0" y="2339975"/>
        <a:ext cx="3286125" cy="1971675"/>
      </dsp:txXfrm>
    </dsp:sp>
    <dsp:sp modelId="{C00B1531-1647-4B5B-94A1-90B7F7AB1237}">
      <dsp:nvSpPr>
        <dsp:cNvPr id="0" name=""/>
        <dsp:cNvSpPr/>
      </dsp:nvSpPr>
      <dsp:spPr>
        <a:xfrm>
          <a:off x="3614737"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A main reason for turnover is availability of hours changing. This could be from either side, hours needed by provider or hours available from staff member.</a:t>
          </a:r>
        </a:p>
      </dsp:txBody>
      <dsp:txXfrm>
        <a:off x="3614737" y="2339975"/>
        <a:ext cx="3286125" cy="1971675"/>
      </dsp:txXfrm>
    </dsp:sp>
    <dsp:sp modelId="{9981F965-7F1D-4B83-9BAA-5FC529456818}">
      <dsp:nvSpPr>
        <dsp:cNvPr id="0" name=""/>
        <dsp:cNvSpPr/>
      </dsp:nvSpPr>
      <dsp:spPr>
        <a:xfrm>
          <a:off x="7229475"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Majority of staff employed on a 0 hours contract</a:t>
          </a:r>
        </a:p>
      </dsp:txBody>
      <dsp:txXfrm>
        <a:off x="7229475" y="2339975"/>
        <a:ext cx="3286125" cy="197167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Travel time can be higher than care time, this can be a challenge for business sustainability as well as frustrating for workforce</a:t>
          </a:r>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 Difficulty in attracting drivers, lots of applications from those who can’t drive</a:t>
          </a:r>
          <a:endParaRPr lang="en-US" sz="20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r>
            <a:rPr lang="en-GB" sz="2000" kern="1200" dirty="0"/>
            <a:t>Difficult to assess at interview stage those workers who will be okay with extensive travel and lone working</a:t>
          </a:r>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US" sz="1400" kern="1200" dirty="0"/>
        </a:p>
      </dsp:txBody>
      <dsp:txXfrm>
        <a:off x="7229475" y="39687"/>
        <a:ext cx="3286125" cy="1971675"/>
      </dsp:txXfrm>
    </dsp:sp>
    <dsp:sp modelId="{17CAA3FE-4BE4-4135-B87B-767D71421E44}">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solidFill>
                <a:schemeClr val="bg2"/>
              </a:solidFill>
              <a:latin typeface="+mn-lt"/>
            </a:rPr>
            <a:t>Significant mileage, depreciation of vehicle and mileage payment doesn’t cover workers costs for maintenance</a:t>
          </a:r>
        </a:p>
      </dsp:txBody>
      <dsp:txXfrm>
        <a:off x="0" y="2339975"/>
        <a:ext cx="3286125" cy="1971675"/>
      </dsp:txXfrm>
    </dsp:sp>
    <dsp:sp modelId="{C00B1531-1647-4B5B-94A1-90B7F7AB1237}">
      <dsp:nvSpPr>
        <dsp:cNvPr id="0" name=""/>
        <dsp:cNvSpPr/>
      </dsp:nvSpPr>
      <dsp:spPr>
        <a:xfrm>
          <a:off x="3614737"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Commissioning zones can mean call routes are not as effective, another provider may have to identify worker when another agency is already close by</a:t>
          </a:r>
        </a:p>
      </dsp:txBody>
      <dsp:txXfrm>
        <a:off x="3614737" y="2339975"/>
        <a:ext cx="3286125" cy="1971675"/>
      </dsp:txXfrm>
    </dsp:sp>
    <dsp:sp modelId="{9981F965-7F1D-4B83-9BAA-5FC529456818}">
      <dsp:nvSpPr>
        <dsp:cNvPr id="0" name=""/>
        <dsp:cNvSpPr/>
      </dsp:nvSpPr>
      <dsp:spPr>
        <a:xfrm>
          <a:off x="7229475"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SMEs not commissioned by LA struggle to cluster calls in a certain area – this can lead to extensive travel and difficulty in retaining</a:t>
          </a:r>
        </a:p>
      </dsp:txBody>
      <dsp:txXfrm>
        <a:off x="7229475" y="2339975"/>
        <a:ext cx="3286125" cy="19716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Pressure from LA for Leads to pick up majority of work means pressure is put on to workers to do additional hours</a:t>
          </a:r>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 Pay per minute contracts leads to greater instability of payment / hours for staff</a:t>
          </a:r>
          <a:endParaRPr lang="en-US" sz="20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r>
            <a:rPr lang="en-GB" sz="2000" kern="1200" dirty="0"/>
            <a:t>Improved terms and conditions for staff is only possible through doing privately funded work</a:t>
          </a:r>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US" sz="1400" kern="1200" dirty="0"/>
        </a:p>
      </dsp:txBody>
      <dsp:txXfrm>
        <a:off x="7229475" y="39687"/>
        <a:ext cx="3286125" cy="1971675"/>
      </dsp:txXfrm>
    </dsp:sp>
    <dsp:sp modelId="{17CAA3FE-4BE4-4135-B87B-767D71421E44}">
      <dsp:nvSpPr>
        <dsp:cNvPr id="0" name=""/>
        <dsp:cNvSpPr/>
      </dsp:nvSpPr>
      <dsp:spPr>
        <a:xfrm>
          <a:off x="0"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solidFill>
                <a:schemeClr val="bg2"/>
              </a:solidFill>
              <a:latin typeface="+mn-lt"/>
            </a:rPr>
            <a:t>Travel time can in many instances be greater than the time commissioned to deliver care</a:t>
          </a:r>
        </a:p>
      </dsp:txBody>
      <dsp:txXfrm>
        <a:off x="0" y="2339975"/>
        <a:ext cx="3286125" cy="1971675"/>
      </dsp:txXfrm>
    </dsp:sp>
    <dsp:sp modelId="{C00B1531-1647-4B5B-94A1-90B7F7AB1237}">
      <dsp:nvSpPr>
        <dsp:cNvPr id="0" name=""/>
        <dsp:cNvSpPr/>
      </dsp:nvSpPr>
      <dsp:spPr>
        <a:xfrm>
          <a:off x="3614737"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Commissioning zones can mean call routes are not as effective, another provider may have to identify worker when another agency is already close by</a:t>
          </a:r>
        </a:p>
      </dsp:txBody>
      <dsp:txXfrm>
        <a:off x="3614737" y="2339975"/>
        <a:ext cx="3286125" cy="1971675"/>
      </dsp:txXfrm>
    </dsp:sp>
    <dsp:sp modelId="{9981F965-7F1D-4B83-9BAA-5FC529456818}">
      <dsp:nvSpPr>
        <dsp:cNvPr id="0" name=""/>
        <dsp:cNvSpPr/>
      </dsp:nvSpPr>
      <dsp:spPr>
        <a:xfrm>
          <a:off x="7229475"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Being set up to fail – concerns over LA work being commercially viable</a:t>
          </a:r>
        </a:p>
      </dsp:txBody>
      <dsp:txXfrm>
        <a:off x="7229475" y="2339975"/>
        <a:ext cx="3286125" cy="197167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E1F03-7D5B-48B1-BC4A-DB8817B18185}">
      <dsp:nvSpPr>
        <dsp:cNvPr id="0" name=""/>
        <dsp:cNvSpPr/>
      </dsp:nvSpPr>
      <dsp:spPr>
        <a:xfrm>
          <a:off x="0"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Perception workers get upskilled and then poached or leave for more favorable terms and conditions in the NHS</a:t>
          </a:r>
        </a:p>
      </dsp:txBody>
      <dsp:txXfrm>
        <a:off x="0" y="39687"/>
        <a:ext cx="3286125" cy="1971675"/>
      </dsp:txXfrm>
    </dsp:sp>
    <dsp:sp modelId="{041F5C7B-FADC-4677-AE85-CE8182A4C52F}">
      <dsp:nvSpPr>
        <dsp:cNvPr id="0" name=""/>
        <dsp:cNvSpPr/>
      </dsp:nvSpPr>
      <dsp:spPr>
        <a:xfrm>
          <a:off x="3614737"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 Domiciliary care is a forgotten workforce, overshadowed by NHS and in recent times everything seems care home focused</a:t>
          </a:r>
          <a:endParaRPr lang="en-US" sz="2000" kern="1200" dirty="0"/>
        </a:p>
      </dsp:txBody>
      <dsp:txXfrm>
        <a:off x="3614737" y="39687"/>
        <a:ext cx="3286125" cy="1971675"/>
      </dsp:txXfrm>
    </dsp:sp>
    <dsp:sp modelId="{74724709-624E-453D-917B-48C8DAD7D1BE}">
      <dsp:nvSpPr>
        <dsp:cNvPr id="0" name=""/>
        <dsp:cNvSpPr/>
      </dsp:nvSpPr>
      <dsp:spPr>
        <a:xfrm>
          <a:off x="7229475" y="39687"/>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r>
            <a:rPr lang="en-GB" sz="2000" kern="1200" dirty="0"/>
            <a:t>Improved terms and conditions for staff is only possible through doing privately funded work</a:t>
          </a:r>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GB" sz="1400" kern="1200" dirty="0"/>
        </a:p>
        <a:p>
          <a:pPr marL="0" lvl="0" indent="0" algn="ctr" defTabSz="622300">
            <a:lnSpc>
              <a:spcPct val="90000"/>
            </a:lnSpc>
            <a:spcBef>
              <a:spcPct val="0"/>
            </a:spcBef>
            <a:spcAft>
              <a:spcPct val="35000"/>
            </a:spcAft>
            <a:buNone/>
          </a:pPr>
          <a:endParaRPr lang="en-US" sz="1400" kern="1200" dirty="0"/>
        </a:p>
      </dsp:txBody>
      <dsp:txXfrm>
        <a:off x="7229475" y="39687"/>
        <a:ext cx="3286125" cy="1971675"/>
      </dsp:txXfrm>
    </dsp:sp>
    <dsp:sp modelId="{17CAA3FE-4BE4-4135-B87B-767D71421E44}">
      <dsp:nvSpPr>
        <dsp:cNvPr id="0" name=""/>
        <dsp:cNvSpPr/>
      </dsp:nvSpPr>
      <dsp:spPr>
        <a:xfrm>
          <a:off x="1807368"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0" kern="1200" dirty="0">
              <a:solidFill>
                <a:schemeClr val="bg2"/>
              </a:solidFill>
              <a:latin typeface="+mn-lt"/>
            </a:rPr>
            <a:t>Lack of parity compared with NHS and children’s social care</a:t>
          </a:r>
        </a:p>
      </dsp:txBody>
      <dsp:txXfrm>
        <a:off x="1807368" y="2339975"/>
        <a:ext cx="3286125" cy="1971675"/>
      </dsp:txXfrm>
    </dsp:sp>
    <dsp:sp modelId="{9981F965-7F1D-4B83-9BAA-5FC529456818}">
      <dsp:nvSpPr>
        <dsp:cNvPr id="0" name=""/>
        <dsp:cNvSpPr/>
      </dsp:nvSpPr>
      <dsp:spPr>
        <a:xfrm>
          <a:off x="5422106" y="2339975"/>
          <a:ext cx="3286125" cy="19716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Would love to be able to pay staff more and offer improved T&amp;Cs but unable to afford to do so</a:t>
          </a:r>
        </a:p>
      </dsp:txBody>
      <dsp:txXfrm>
        <a:off x="5422106" y="2339975"/>
        <a:ext cx="3286125" cy="197167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A810EC-70E2-4A16-97E7-7D0195B795C4}" type="datetimeFigureOut">
              <a:rPr lang="en-GB" smtClean="0"/>
              <a:t>03/08/2021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56432C-004B-4D03-ADEB-68EEDAE8AC47}" type="slidenum">
              <a:rPr lang="en-GB" smtClean="0"/>
              <a:t>‹#›</a:t>
            </a:fld>
            <a:endParaRPr lang="en-GB"/>
          </a:p>
        </p:txBody>
      </p:sp>
    </p:spTree>
    <p:extLst>
      <p:ext uri="{BB962C8B-B14F-4D97-AF65-F5344CB8AC3E}">
        <p14:creationId xmlns:p14="http://schemas.microsoft.com/office/powerpoint/2010/main" val="1439544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Introduction – purpose / overview of what is in the presentation / introduction to presenter</a:t>
            </a:r>
          </a:p>
          <a:p>
            <a:endParaRPr lang="en-GB" dirty="0"/>
          </a:p>
          <a:p>
            <a:r>
              <a:rPr lang="en-GB" dirty="0"/>
              <a:t>Agenda </a:t>
            </a:r>
          </a:p>
          <a:p>
            <a:r>
              <a:rPr lang="en-GB" dirty="0"/>
              <a:t>Splitting into 3 parts essentially</a:t>
            </a:r>
          </a:p>
          <a:p>
            <a:pPr marL="228600" indent="-228600">
              <a:buAutoNum type="arabicPeriod"/>
            </a:pPr>
            <a:r>
              <a:rPr lang="en-GB" dirty="0"/>
              <a:t>Overview of how we have supported local authorities to understand the profile of their workforce locally and key risks</a:t>
            </a:r>
          </a:p>
          <a:p>
            <a:pPr marL="228600" indent="-228600">
              <a:buAutoNum type="arabicPeriod"/>
            </a:pPr>
            <a:r>
              <a:rPr lang="en-GB" dirty="0"/>
              <a:t>Profile of the domiciliary care market in the region, identifying anomalies, areas that impact on recruitment / retention </a:t>
            </a:r>
          </a:p>
          <a:p>
            <a:pPr marL="228600" indent="-228600">
              <a:buAutoNum type="arabicPeriod"/>
            </a:pPr>
            <a:r>
              <a:rPr lang="en-GB" dirty="0"/>
              <a:t>What providers told us about their perceptions of the barriers to effective recruitment and retention in domiciliary care</a:t>
            </a:r>
          </a:p>
          <a:p>
            <a:pPr marL="228600" indent="-228600">
              <a:buAutoNum type="arabicPeriod"/>
            </a:pPr>
            <a:endParaRPr lang="en-GB" dirty="0"/>
          </a:p>
          <a:p>
            <a:pPr marL="0" indent="0">
              <a:buNone/>
            </a:pPr>
            <a:r>
              <a:rPr lang="en-GB" dirty="0"/>
              <a:t>Mention about asking questions or offering feedback in the chat box which will be monitored and summarised at the end of each part. </a:t>
            </a:r>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1</a:t>
            </a:fld>
            <a:endParaRPr lang="en-GB"/>
          </a:p>
        </p:txBody>
      </p:sp>
    </p:spTree>
    <p:extLst>
      <p:ext uri="{BB962C8B-B14F-4D97-AF65-F5344CB8AC3E}">
        <p14:creationId xmlns:p14="http://schemas.microsoft.com/office/powerpoint/2010/main" val="621144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Across the East Midlands and MK we have almost 3000 nurses total, around 1100 of these are reaching retirement age in the next 10 years, which leaves a significant gap, as we will see as an average we already have a 12% vacancy rate for nurses in the East </a:t>
            </a:r>
            <a:r>
              <a:rPr lang="en-GB" sz="1200" kern="1200" dirty="0" err="1">
                <a:solidFill>
                  <a:schemeClr val="tx1"/>
                </a:solidFill>
                <a:effectLst/>
                <a:latin typeface="+mn-lt"/>
                <a:ea typeface="+mn-ea"/>
                <a:cs typeface="+mn-cs"/>
              </a:rPr>
              <a:t>Mids</a:t>
            </a:r>
            <a:r>
              <a:rPr lang="en-GB" sz="1200" kern="1200" dirty="0">
                <a:solidFill>
                  <a:schemeClr val="tx1"/>
                </a:solidFill>
                <a:effectLst/>
                <a:latin typeface="+mn-lt"/>
                <a:ea typeface="+mn-ea"/>
                <a:cs typeface="+mn-cs"/>
              </a:rPr>
              <a:t> and a turnover rate of over 50% so this is an area of our workforce which presents a really significant risk. </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theme is consistent across all areas with high numbers reaching retirement age.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For me, this will have strong links to career pathway work and recruiting people on progression plans, we will come on to that when we look at tips for attraction and retention.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We know that they reach retirement age in the next 10 years but that doesn’t necessarily mean they will retire, it might also be that a high number is reaching retirement age in the next 5 years, either way, we need to be doing something about this sooner than later.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10</a:t>
            </a:fld>
            <a:endParaRPr lang="en-GB"/>
          </a:p>
        </p:txBody>
      </p:sp>
    </p:spTree>
    <p:extLst>
      <p:ext uri="{BB962C8B-B14F-4D97-AF65-F5344CB8AC3E}">
        <p14:creationId xmlns:p14="http://schemas.microsoft.com/office/powerpoint/2010/main" val="3379639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Across the East Midlands and MK we have almost 3000 nurses total, around 1100 of these are reaching retirement age in the next 10 years, which leaves a significant gap, as we will see as an average we already have a 12% vacancy rate for nurses in the East </a:t>
            </a:r>
            <a:r>
              <a:rPr lang="en-GB" sz="1200" kern="1200" dirty="0" err="1">
                <a:solidFill>
                  <a:schemeClr val="tx1"/>
                </a:solidFill>
                <a:effectLst/>
                <a:latin typeface="+mn-lt"/>
                <a:ea typeface="+mn-ea"/>
                <a:cs typeface="+mn-cs"/>
              </a:rPr>
              <a:t>Mids</a:t>
            </a:r>
            <a:r>
              <a:rPr lang="en-GB" sz="1200" kern="1200" dirty="0">
                <a:solidFill>
                  <a:schemeClr val="tx1"/>
                </a:solidFill>
                <a:effectLst/>
                <a:latin typeface="+mn-lt"/>
                <a:ea typeface="+mn-ea"/>
                <a:cs typeface="+mn-cs"/>
              </a:rPr>
              <a:t> and a turnover rate of over 50% so this is an area of our workforce which presents a really significant risk. </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theme is consistent across all areas with high numbers reaching retirement age.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For me, this will have strong links to career pathway work and recruiting people on progression plans, we will come on to that when we look at tips for attraction and retention.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We know that they reach retirement age in the next 10 years but that doesn’t necessarily mean they will retire, it might also be that a high number is reaching retirement age in the next 5 years, either way, we need to be doing something about this sooner than later.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11</a:t>
            </a:fld>
            <a:endParaRPr lang="en-GB"/>
          </a:p>
        </p:txBody>
      </p:sp>
    </p:spTree>
    <p:extLst>
      <p:ext uri="{BB962C8B-B14F-4D97-AF65-F5344CB8AC3E}">
        <p14:creationId xmlns:p14="http://schemas.microsoft.com/office/powerpoint/2010/main" val="3973321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Included break down of vacancy rates which is interesting, fairly low vacancy rates as a percentage for care workers, attraction campaigns are working at an entry level, we are getting people through the door, however our greatest challenge is getting those who stay, this may be linked to our attraction methodology and selection process, but perhaps what we might gather from this is we are not necessarily shy of applications.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Our vacancy challenges come for regulated roles more so, which is more linked to progression and succession planning. This is going to form part of what we discuss with tips for attraction and retention and how we identify talent from all parts of the system to ensure we can have adequate numbers for all roles across the workforce.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have a big opportunity with high levels of numbers on DWP Job seekers credit to attract those who may have lost their employment in other sectors due to the pandemic, if we can highlight and promote new career pathways or recruit on progression plans it may motivate career changers and mean we can retain them even when other sectors reopen post pandemic. Our methodology for recruiting for the right values is going to be really important here.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12</a:t>
            </a:fld>
            <a:endParaRPr lang="en-GB"/>
          </a:p>
        </p:txBody>
      </p:sp>
    </p:spTree>
    <p:extLst>
      <p:ext uri="{BB962C8B-B14F-4D97-AF65-F5344CB8AC3E}">
        <p14:creationId xmlns:p14="http://schemas.microsoft.com/office/powerpoint/2010/main" val="3863948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Included break down of vacancy rates which is interesting, fairly low vacancy rates as a percentage for care workers, attraction campaigns are working at an entry level, we are getting people through the door, however our greatest challenge is getting those who stay, this may be linked to our attraction methodology and selection process, but perhaps what we might gather from this is we are not necessarily shy of applications.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Our vacancy challenges come for regulated roles more so, which is more linked to progression and succession planning. This is going to form part of what we discuss with tips for attraction and retention and how we identify talent from all parts of the system to ensure we can have adequate numbers for all roles across the workforce.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have a big opportunity with high levels of numbers on DWP Job seekers credit to attract those who may have lost their employment in other sectors due to the pandemic, if we can highlight and promote new career pathways or recruit on progression plans it may motivate career changers and mean we can retain them even when other sectors reopen post pandemic. Our methodology for recruiting for the right values is going to be really important here.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13</a:t>
            </a:fld>
            <a:endParaRPr lang="en-GB"/>
          </a:p>
        </p:txBody>
      </p:sp>
    </p:spTree>
    <p:extLst>
      <p:ext uri="{BB962C8B-B14F-4D97-AF65-F5344CB8AC3E}">
        <p14:creationId xmlns:p14="http://schemas.microsoft.com/office/powerpoint/2010/main" val="2632666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AMHP’s this is omitting information from for solely reaching retirement age, this pertains to only 8 local authority areas – areas not supplied information are Derbyshire / Lincolnshire</a:t>
            </a:r>
          </a:p>
          <a:p>
            <a:endParaRPr lang="en-GB" dirty="0"/>
          </a:p>
          <a:p>
            <a:r>
              <a:rPr lang="en-GB" dirty="0"/>
              <a:t>For OT’s data is fully omitted from Northamptonshire</a:t>
            </a:r>
          </a:p>
          <a:p>
            <a:endParaRPr lang="en-GB" dirty="0"/>
          </a:p>
          <a:p>
            <a:r>
              <a:rPr lang="en-GB" dirty="0"/>
              <a:t>Issues for internal workforce roles tend to be different to what is experienced in the external market, higher vacancy rates generally speaking for these roles and regulated professional roles more generally (if we include nurses), focus needs to be on succession planning with some high numbers reaching retirement age within the next 10 years. </a:t>
            </a:r>
          </a:p>
        </p:txBody>
      </p:sp>
      <p:sp>
        <p:nvSpPr>
          <p:cNvPr id="4" name="Slide Number Placeholder 3"/>
          <p:cNvSpPr>
            <a:spLocks noGrp="1"/>
          </p:cNvSpPr>
          <p:nvPr>
            <p:ph type="sldNum" sz="quarter" idx="5"/>
          </p:nvPr>
        </p:nvSpPr>
        <p:spPr/>
        <p:txBody>
          <a:bodyPr/>
          <a:lstStyle/>
          <a:p>
            <a:fld id="{6456432C-004B-4D03-ADEB-68EEDAE8AC47}" type="slidenum">
              <a:rPr lang="en-GB" smtClean="0"/>
              <a:t>14</a:t>
            </a:fld>
            <a:endParaRPr lang="en-GB"/>
          </a:p>
        </p:txBody>
      </p:sp>
    </p:spTree>
    <p:extLst>
      <p:ext uri="{BB962C8B-B14F-4D97-AF65-F5344CB8AC3E}">
        <p14:creationId xmlns:p14="http://schemas.microsoft.com/office/powerpoint/2010/main" val="3850840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AMHP’s this is omitting information from for solely reaching retirement age, this pertains to only 8 local authority areas – areas not supplied information are Derbyshire / Lincolnshire</a:t>
            </a:r>
          </a:p>
          <a:p>
            <a:endParaRPr lang="en-GB" dirty="0"/>
          </a:p>
          <a:p>
            <a:r>
              <a:rPr lang="en-GB" dirty="0"/>
              <a:t>For OT’s data is fully omitted from Northamptonshire</a:t>
            </a:r>
          </a:p>
          <a:p>
            <a:endParaRPr lang="en-GB" dirty="0"/>
          </a:p>
          <a:p>
            <a:r>
              <a:rPr lang="en-GB" dirty="0"/>
              <a:t>Issues for internal workforce roles tend to be different to what is experienced in the external market, higher vacancy rates generally speaking for these roles and regulated professional roles more generally (if we include nurses), focus needs to be on succession planning with some high numbers reaching retirement age within the next 10 years. </a:t>
            </a:r>
          </a:p>
        </p:txBody>
      </p:sp>
      <p:sp>
        <p:nvSpPr>
          <p:cNvPr id="4" name="Slide Number Placeholder 3"/>
          <p:cNvSpPr>
            <a:spLocks noGrp="1"/>
          </p:cNvSpPr>
          <p:nvPr>
            <p:ph type="sldNum" sz="quarter" idx="5"/>
          </p:nvPr>
        </p:nvSpPr>
        <p:spPr/>
        <p:txBody>
          <a:bodyPr/>
          <a:lstStyle/>
          <a:p>
            <a:fld id="{6456432C-004B-4D03-ADEB-68EEDAE8AC47}" type="slidenum">
              <a:rPr lang="en-GB" smtClean="0"/>
              <a:t>15</a:t>
            </a:fld>
            <a:endParaRPr lang="en-GB"/>
          </a:p>
        </p:txBody>
      </p:sp>
    </p:spTree>
    <p:extLst>
      <p:ext uri="{BB962C8B-B14F-4D97-AF65-F5344CB8AC3E}">
        <p14:creationId xmlns:p14="http://schemas.microsoft.com/office/powerpoint/2010/main" val="2036130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from information obtained from DWP colleagues across the region, this shows the total number of job seeker claimants as of November 20 and the percentage increase in that year of JS claimants. </a:t>
            </a:r>
          </a:p>
          <a:p>
            <a:endParaRPr lang="en-GB" dirty="0"/>
          </a:p>
          <a:p>
            <a:r>
              <a:rPr lang="en-GB" dirty="0"/>
              <a:t>As you can see there is really significant growth in the total number of JS claimants across all areas. </a:t>
            </a:r>
          </a:p>
          <a:p>
            <a:endParaRPr lang="en-GB" dirty="0"/>
          </a:p>
          <a:p>
            <a:r>
              <a:rPr lang="en-GB" dirty="0"/>
              <a:t>In each workforce pack, each area has information pertaining to industries most affected by redundancy in their locality. This information has been obtained through conversations with DWP and LEP contacts. In some areas we also have local information about furloughed industries however, in areas where this has not been practicable to obtain we have included the national data about industries most affected. </a:t>
            </a:r>
          </a:p>
          <a:p>
            <a:endParaRPr lang="en-GB" dirty="0"/>
          </a:p>
          <a:p>
            <a:r>
              <a:rPr lang="en-GB" dirty="0"/>
              <a:t>6000 or so vacancies for care workers across EM so presents a huge opportunity here to attract careers changers with nearly 175000 </a:t>
            </a:r>
            <a:r>
              <a:rPr lang="en-GB" dirty="0" err="1"/>
              <a:t>js</a:t>
            </a:r>
            <a:r>
              <a:rPr lang="en-GB" dirty="0"/>
              <a:t> claimants, can we approach those with the right values to work in ASC- talk about response to redundancy </a:t>
            </a:r>
          </a:p>
        </p:txBody>
      </p:sp>
      <p:sp>
        <p:nvSpPr>
          <p:cNvPr id="4" name="Slide Number Placeholder 3"/>
          <p:cNvSpPr>
            <a:spLocks noGrp="1"/>
          </p:cNvSpPr>
          <p:nvPr>
            <p:ph type="sldNum" sz="quarter" idx="5"/>
          </p:nvPr>
        </p:nvSpPr>
        <p:spPr/>
        <p:txBody>
          <a:bodyPr/>
          <a:lstStyle/>
          <a:p>
            <a:fld id="{6456432C-004B-4D03-ADEB-68EEDAE8AC47}" type="slidenum">
              <a:rPr lang="en-GB" smtClean="0"/>
              <a:t>16</a:t>
            </a:fld>
            <a:endParaRPr lang="en-GB"/>
          </a:p>
        </p:txBody>
      </p:sp>
    </p:spTree>
    <p:extLst>
      <p:ext uri="{BB962C8B-B14F-4D97-AF65-F5344CB8AC3E}">
        <p14:creationId xmlns:p14="http://schemas.microsoft.com/office/powerpoint/2010/main" val="38169777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17</a:t>
            </a:fld>
            <a:endParaRPr lang="en-GB"/>
          </a:p>
        </p:txBody>
      </p:sp>
    </p:spTree>
    <p:extLst>
      <p:ext uri="{BB962C8B-B14F-4D97-AF65-F5344CB8AC3E}">
        <p14:creationId xmlns:p14="http://schemas.microsoft.com/office/powerpoint/2010/main" val="3705151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initial scope of the work as agreed with EM ADASS for the desired outcomes for this piece of work. </a:t>
            </a:r>
          </a:p>
          <a:p>
            <a:endParaRPr lang="en-GB" dirty="0"/>
          </a:p>
          <a:p>
            <a:r>
              <a:rPr lang="en-GB" dirty="0"/>
              <a:t>Read from slide</a:t>
            </a:r>
          </a:p>
          <a:p>
            <a:endParaRPr lang="en-GB" dirty="0"/>
          </a:p>
          <a:p>
            <a:r>
              <a:rPr lang="en-GB" dirty="0"/>
              <a:t>Work was primarily conducted by ... – talk through process of how work was completed – what engagement was done, what the outcomes / products are and oversight from steering group</a:t>
            </a:r>
          </a:p>
          <a:p>
            <a:endParaRPr lang="en-GB" dirty="0"/>
          </a:p>
          <a:p>
            <a:r>
              <a:rPr lang="en-GB" dirty="0"/>
              <a:t>There is a second piece of work specifically looking at the domiciliary care market and identifying characteristics of providers with low turnover and conversely with high turnover rates. </a:t>
            </a:r>
          </a:p>
        </p:txBody>
      </p:sp>
      <p:sp>
        <p:nvSpPr>
          <p:cNvPr id="4" name="Slide Number Placeholder 3"/>
          <p:cNvSpPr>
            <a:spLocks noGrp="1"/>
          </p:cNvSpPr>
          <p:nvPr>
            <p:ph type="sldNum" sz="quarter" idx="5"/>
          </p:nvPr>
        </p:nvSpPr>
        <p:spPr/>
        <p:txBody>
          <a:bodyPr/>
          <a:lstStyle/>
          <a:p>
            <a:fld id="{6456432C-004B-4D03-ADEB-68EEDAE8AC47}" type="slidenum">
              <a:rPr lang="en-GB" smtClean="0"/>
              <a:t>18</a:t>
            </a:fld>
            <a:endParaRPr lang="en-GB"/>
          </a:p>
        </p:txBody>
      </p:sp>
    </p:spTree>
    <p:extLst>
      <p:ext uri="{BB962C8B-B14F-4D97-AF65-F5344CB8AC3E}">
        <p14:creationId xmlns:p14="http://schemas.microsoft.com/office/powerpoint/2010/main" val="2237584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East Midlands ADASS geographical coverage covers 10 local authority areas. </a:t>
            </a:r>
          </a:p>
          <a:p>
            <a:r>
              <a:rPr lang="en-GB" dirty="0"/>
              <a:t>For the purpose of this work, data was taken predominantly from the Skills for Care ASC-WDS system and the regional workforce reports as well as local authority area reports. </a:t>
            </a:r>
          </a:p>
          <a:p>
            <a:r>
              <a:rPr lang="en-GB" dirty="0"/>
              <a:t>Information for Milton Keynes has been added on to the EM regional report statistics as this area is engaged with EM ADASS. </a:t>
            </a:r>
          </a:p>
          <a:p>
            <a:endParaRPr lang="en-GB" dirty="0"/>
          </a:p>
          <a:p>
            <a:r>
              <a:rPr lang="en-GB" dirty="0"/>
              <a:t>Read from slide about some key statistics. </a:t>
            </a:r>
          </a:p>
          <a:p>
            <a:r>
              <a:rPr lang="en-GB" dirty="0"/>
              <a:t>Emphasis on the diversity of the workforce, how many independent sector organisations there are. </a:t>
            </a:r>
          </a:p>
          <a:p>
            <a:r>
              <a:rPr lang="en-GB" dirty="0"/>
              <a:t>Indicate this work spans all of the adult social care workforce, including external market as well as staff in local authority settings</a:t>
            </a:r>
          </a:p>
        </p:txBody>
      </p:sp>
      <p:sp>
        <p:nvSpPr>
          <p:cNvPr id="4" name="Slide Number Placeholder 3"/>
          <p:cNvSpPr>
            <a:spLocks noGrp="1"/>
          </p:cNvSpPr>
          <p:nvPr>
            <p:ph type="sldNum" sz="quarter" idx="5"/>
          </p:nvPr>
        </p:nvSpPr>
        <p:spPr/>
        <p:txBody>
          <a:bodyPr/>
          <a:lstStyle/>
          <a:p>
            <a:fld id="{6456432C-004B-4D03-ADEB-68EEDAE8AC47}" type="slidenum">
              <a:rPr lang="en-GB" smtClean="0"/>
              <a:t>19</a:t>
            </a:fld>
            <a:endParaRPr lang="en-GB"/>
          </a:p>
        </p:txBody>
      </p:sp>
    </p:spTree>
    <p:extLst>
      <p:ext uri="{BB962C8B-B14F-4D97-AF65-F5344CB8AC3E}">
        <p14:creationId xmlns:p14="http://schemas.microsoft.com/office/powerpoint/2010/main" val="3736672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East Midlands ADASS geographical coverage covers 10 local authority areas. </a:t>
            </a:r>
          </a:p>
          <a:p>
            <a:r>
              <a:rPr lang="en-GB" dirty="0"/>
              <a:t>For the purpose of this work, data was taken predominantly from the Skills for Care ASC-WDS system and the regional workforce reports as well as local authority area reports. </a:t>
            </a:r>
          </a:p>
          <a:p>
            <a:r>
              <a:rPr lang="en-GB" dirty="0"/>
              <a:t>Information for Milton Keynes has been added on to the EM regional report statistics as this area is engaged with EM ADASS. </a:t>
            </a:r>
          </a:p>
          <a:p>
            <a:endParaRPr lang="en-GB" dirty="0"/>
          </a:p>
          <a:p>
            <a:r>
              <a:rPr lang="en-GB" dirty="0"/>
              <a:t>Read from slide about some key statistics. </a:t>
            </a:r>
          </a:p>
          <a:p>
            <a:r>
              <a:rPr lang="en-GB" dirty="0"/>
              <a:t>Emphasis on the diversity of the workforce, how many independent sector organisations there are. </a:t>
            </a:r>
          </a:p>
          <a:p>
            <a:r>
              <a:rPr lang="en-GB" dirty="0"/>
              <a:t>Indicate this work spans all of the adult social care workforce, including external market as well as staff in local authority settings</a:t>
            </a:r>
          </a:p>
        </p:txBody>
      </p:sp>
      <p:sp>
        <p:nvSpPr>
          <p:cNvPr id="4" name="Slide Number Placeholder 3"/>
          <p:cNvSpPr>
            <a:spLocks noGrp="1"/>
          </p:cNvSpPr>
          <p:nvPr>
            <p:ph type="sldNum" sz="quarter" idx="5"/>
          </p:nvPr>
        </p:nvSpPr>
        <p:spPr/>
        <p:txBody>
          <a:bodyPr/>
          <a:lstStyle/>
          <a:p>
            <a:fld id="{6456432C-004B-4D03-ADEB-68EEDAE8AC47}" type="slidenum">
              <a:rPr lang="en-GB" smtClean="0"/>
              <a:t>2</a:t>
            </a:fld>
            <a:endParaRPr lang="en-GB"/>
          </a:p>
        </p:txBody>
      </p:sp>
    </p:spTree>
    <p:extLst>
      <p:ext uri="{BB962C8B-B14F-4D97-AF65-F5344CB8AC3E}">
        <p14:creationId xmlns:p14="http://schemas.microsoft.com/office/powerpoint/2010/main" val="3338382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For each sector, numbers required to replace leavers are significantly higher than the current workforce. Not all those who join the sector in the future will leave. We have an opportunity to influence turnover rates, increase the numbers of people we retain across the workforce, so these numbers are based on current data and are a worst-case scenario.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relating to non-residential, residential and nursing services, so workforce projections haven’t been included for all job roles like those who work as Personal assistants or social workers for example.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Changes in commissioning intentions and impact of technology may significantly alter the workforce projections, these are to give an idea based on the current models of care and workforce turnover and demographics about the scale of the challenge. </a:t>
            </a:r>
          </a:p>
        </p:txBody>
      </p:sp>
      <p:sp>
        <p:nvSpPr>
          <p:cNvPr id="4" name="Slide Number Placeholder 3"/>
          <p:cNvSpPr>
            <a:spLocks noGrp="1"/>
          </p:cNvSpPr>
          <p:nvPr>
            <p:ph type="sldNum" sz="quarter" idx="5"/>
          </p:nvPr>
        </p:nvSpPr>
        <p:spPr/>
        <p:txBody>
          <a:bodyPr/>
          <a:lstStyle/>
          <a:p>
            <a:fld id="{6456432C-004B-4D03-ADEB-68EEDAE8AC47}" type="slidenum">
              <a:rPr lang="en-GB" smtClean="0"/>
              <a:t>20</a:t>
            </a:fld>
            <a:endParaRPr lang="en-GB"/>
          </a:p>
        </p:txBody>
      </p:sp>
    </p:spTree>
    <p:extLst>
      <p:ext uri="{BB962C8B-B14F-4D97-AF65-F5344CB8AC3E}">
        <p14:creationId xmlns:p14="http://schemas.microsoft.com/office/powerpoint/2010/main" val="15041838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Total workforce of nearly 48.5k care workers.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Ranges from smallest being Rutland and Leicester City – 9.8% in Rutland case but a very small domiciliary care workforce, Leicester is the first significant size lowest turnover at 24.7% to the highest turnover areas being Leicestershire at 61.5% - very closely followed by MK and Northamptonshire.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Average across the area is 43.02% for care workers.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Plan to explore the characteristics of why providers may experience higher or lower turnover, this is being shared to give an overview of the current profile of the </a:t>
            </a:r>
            <a:r>
              <a:rPr lang="en-GB" sz="1200" kern="1200" dirty="0" err="1">
                <a:solidFill>
                  <a:schemeClr val="tx1"/>
                </a:solidFill>
                <a:effectLst/>
                <a:latin typeface="+mn-lt"/>
                <a:ea typeface="+mn-ea"/>
                <a:cs typeface="+mn-cs"/>
              </a:rPr>
              <a:t>dom</a:t>
            </a:r>
            <a:r>
              <a:rPr lang="en-GB" sz="1200" kern="1200" dirty="0">
                <a:solidFill>
                  <a:schemeClr val="tx1"/>
                </a:solidFill>
                <a:effectLst/>
                <a:latin typeface="+mn-lt"/>
                <a:ea typeface="+mn-ea"/>
                <a:cs typeface="+mn-cs"/>
              </a:rPr>
              <a:t> care market in the area.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21</a:t>
            </a:fld>
            <a:endParaRPr lang="en-GB"/>
          </a:p>
        </p:txBody>
      </p:sp>
    </p:spTree>
    <p:extLst>
      <p:ext uri="{BB962C8B-B14F-4D97-AF65-F5344CB8AC3E}">
        <p14:creationId xmlns:p14="http://schemas.microsoft.com/office/powerpoint/2010/main" val="1499031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Total workforce of nearly 48.5k care workers.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Ranges from smallest being Rutland and Leicester City – 9.8% in Rutland case but a very small domiciliary care workforce, Leicester is the first significant size lowest turnover at 24.7% to the highest turnover areas being Leicestershire at 61.5% - very closely followed by MK and Northamptonshire.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Average across the area is 43.02% for care workers.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Plan to explore the characteristics of why providers may experience higher or lower turnover, this is being shared to give an overview of the current profile of the </a:t>
            </a:r>
            <a:r>
              <a:rPr lang="en-GB" sz="1200" kern="1200" dirty="0" err="1">
                <a:solidFill>
                  <a:schemeClr val="tx1"/>
                </a:solidFill>
                <a:effectLst/>
                <a:latin typeface="+mn-lt"/>
                <a:ea typeface="+mn-ea"/>
                <a:cs typeface="+mn-cs"/>
              </a:rPr>
              <a:t>dom</a:t>
            </a:r>
            <a:r>
              <a:rPr lang="en-GB" sz="1200" kern="1200" dirty="0">
                <a:solidFill>
                  <a:schemeClr val="tx1"/>
                </a:solidFill>
                <a:effectLst/>
                <a:latin typeface="+mn-lt"/>
                <a:ea typeface="+mn-ea"/>
                <a:cs typeface="+mn-cs"/>
              </a:rPr>
              <a:t> care market in the area.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22</a:t>
            </a:fld>
            <a:endParaRPr lang="en-GB"/>
          </a:p>
        </p:txBody>
      </p:sp>
    </p:spTree>
    <p:extLst>
      <p:ext uri="{BB962C8B-B14F-4D97-AF65-F5344CB8AC3E}">
        <p14:creationId xmlns:p14="http://schemas.microsoft.com/office/powerpoint/2010/main" val="10528688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is information relating to care workers who leave their roles in non residential services. The percentages relate to the number who actually exit adult social care altogether rather than either churn within domiciliary care employers or move to another part of the Adult social care workforce.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important intelligence as it gives us some insight into the reasons why they might have left, areas with high exiting the sector may be attracting the wrong people in the first instance, not giving an accurate portrayal of working in the sector, or perhaps a poor experience when commencing employment.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Areas with lower percentages of leavers exiting altogether may mean recruiting the right people but perhaps higher levels of churn, social care is right for them but perhaps lone working / travel and </a:t>
            </a:r>
            <a:r>
              <a:rPr lang="en-GB" sz="1200" kern="1200" dirty="0" err="1">
                <a:solidFill>
                  <a:schemeClr val="tx1"/>
                </a:solidFill>
                <a:effectLst/>
                <a:latin typeface="+mn-lt"/>
                <a:ea typeface="+mn-ea"/>
                <a:cs typeface="+mn-cs"/>
              </a:rPr>
              <a:t>dom</a:t>
            </a:r>
            <a:r>
              <a:rPr lang="en-GB" sz="1200" kern="1200" dirty="0">
                <a:solidFill>
                  <a:schemeClr val="tx1"/>
                </a:solidFill>
                <a:effectLst/>
                <a:latin typeface="+mn-lt"/>
                <a:ea typeface="+mn-ea"/>
                <a:cs typeface="+mn-cs"/>
              </a:rPr>
              <a:t> care just isn’t the right part of ASC.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range here is interesting from 16% in Derby City through to areas like Nottingham City and Rutland where leavers are more likely to leave ASC altogether than to new ASC employment.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we have seen from age demographics in Rutland, this may be due to those leavers retiring.</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23</a:t>
            </a:fld>
            <a:endParaRPr lang="en-GB"/>
          </a:p>
        </p:txBody>
      </p:sp>
    </p:spTree>
    <p:extLst>
      <p:ext uri="{BB962C8B-B14F-4D97-AF65-F5344CB8AC3E}">
        <p14:creationId xmlns:p14="http://schemas.microsoft.com/office/powerpoint/2010/main" val="11854217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is information relating to care workers who leave their roles in non residential services. The percentages relate to the number who actually exit adult social care altogether rather than either churn within domiciliary care employers or move to another part of the Adult social care workforce.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important intelligence as it gives us some insight into the reasons why they might have left, areas with high exiting the sector may be attracting the wrong people in the first instance, not giving an accurate portrayal of working in the sector, or perhaps a poor experience when commencing employment.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Areas with lower percentages of leavers exiting altogether may mean recruiting the right people but perhaps higher levels of churn, social care is right for them but perhaps lone working / travel and </a:t>
            </a:r>
            <a:r>
              <a:rPr lang="en-GB" sz="1200" kern="1200" dirty="0" err="1">
                <a:solidFill>
                  <a:schemeClr val="tx1"/>
                </a:solidFill>
                <a:effectLst/>
                <a:latin typeface="+mn-lt"/>
                <a:ea typeface="+mn-ea"/>
                <a:cs typeface="+mn-cs"/>
              </a:rPr>
              <a:t>dom</a:t>
            </a:r>
            <a:r>
              <a:rPr lang="en-GB" sz="1200" kern="1200" dirty="0">
                <a:solidFill>
                  <a:schemeClr val="tx1"/>
                </a:solidFill>
                <a:effectLst/>
                <a:latin typeface="+mn-lt"/>
                <a:ea typeface="+mn-ea"/>
                <a:cs typeface="+mn-cs"/>
              </a:rPr>
              <a:t> care just isn’t the right part of ASC.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range here is interesting from 16% in Derby City through to areas like Nottingham City and Rutland where leavers are more likely to leave ASC altogether than to new ASC employment.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we have seen from age demographics in Rutland, this may be due to those leavers retiring.</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24</a:t>
            </a:fld>
            <a:endParaRPr lang="en-GB"/>
          </a:p>
        </p:txBody>
      </p:sp>
    </p:spTree>
    <p:extLst>
      <p:ext uri="{BB962C8B-B14F-4D97-AF65-F5344CB8AC3E}">
        <p14:creationId xmlns:p14="http://schemas.microsoft.com/office/powerpoint/2010/main" val="21514050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Total workforce of nearly 5k managerial roles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Ranges from smallest interestingly being Leicestershire at – 8.5% interesting as this is the highest turnover area for care workers, this is interesting for this area to perhaps explore this relationship and why staff at care worker level are leaving, is it management related?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At the opposite end of the spectrum is Nottingham City, Northants and MK all of which have high turnover rates for managerial roles, 1 in 4 managers changed role in MK, 1 in 3 in Northants and 1 in 2 in Nottingham City. All 3 areas also had high turnover for care workers, so perhaps some </a:t>
            </a:r>
            <a:r>
              <a:rPr lang="en-GB" sz="1200" kern="1200" dirty="0" err="1">
                <a:solidFill>
                  <a:schemeClr val="tx1"/>
                </a:solidFill>
                <a:effectLst/>
                <a:latin typeface="+mn-lt"/>
                <a:ea typeface="+mn-ea"/>
                <a:cs typeface="+mn-cs"/>
              </a:rPr>
              <a:t>unstability</a:t>
            </a:r>
            <a:r>
              <a:rPr lang="en-GB" sz="1200" kern="1200" dirty="0">
                <a:solidFill>
                  <a:schemeClr val="tx1"/>
                </a:solidFill>
                <a:effectLst/>
                <a:latin typeface="+mn-lt"/>
                <a:ea typeface="+mn-ea"/>
                <a:cs typeface="+mn-cs"/>
              </a:rPr>
              <a:t> here?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Average across the area is 22.33% for managerial roles.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will explore the impact of CQC ratings in particular and how this impacts on managerial turnover by area – do areas with higher % of providers with RI and inadequate inspections have higher turnover rates of management?</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25</a:t>
            </a:fld>
            <a:endParaRPr lang="en-GB"/>
          </a:p>
        </p:txBody>
      </p:sp>
    </p:spTree>
    <p:extLst>
      <p:ext uri="{BB962C8B-B14F-4D97-AF65-F5344CB8AC3E}">
        <p14:creationId xmlns:p14="http://schemas.microsoft.com/office/powerpoint/2010/main" val="6705463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Current vacancy rate average nationally for Adult social care is 7.3% and the care worker vacancy rate across the EM is only averaging around 8.5%, there is variation across the area as we can see from the slide, but the statistics suggest greater challenges are faced with retaining staff opposed to attracting them, of course the two are </a:t>
            </a:r>
            <a:r>
              <a:rPr lang="en-GB" dirty="0" err="1"/>
              <a:t>instrinsically</a:t>
            </a:r>
            <a:r>
              <a:rPr lang="en-GB" dirty="0"/>
              <a:t> interlinked, if we aren’t attracting and recruiting the right people then we are going to have high attrition rates. </a:t>
            </a:r>
          </a:p>
          <a:p>
            <a:endParaRPr lang="en-GB" dirty="0"/>
          </a:p>
          <a:p>
            <a:r>
              <a:rPr lang="en-GB" dirty="0"/>
              <a:t>The range for vacancy rates is from 1.6% in Nottingham City, right up to 12.9% in Northamptonshire, which also has by far the highest number of care workers in domiciliary care in the East Mids. </a:t>
            </a:r>
          </a:p>
          <a:p>
            <a:endParaRPr lang="en-GB" dirty="0"/>
          </a:p>
          <a:p>
            <a:r>
              <a:rPr lang="en-GB" dirty="0"/>
              <a:t>Comparatively the city locations have smaller vacancy rates than rural county areas, there are exceptions to this like Derbyshire, this may be because of the demographics of the populations living in urban areas being more inclined perhaps to work in ASC, or it could well be down to the impact of travel, travel time / mileage. Interesting that Derbyshire is the lowest of the county areas with the way they give a travel payment on top of their basic rate for commissioned home care. </a:t>
            </a:r>
          </a:p>
        </p:txBody>
      </p:sp>
      <p:sp>
        <p:nvSpPr>
          <p:cNvPr id="4" name="Slide Number Placeholder 3"/>
          <p:cNvSpPr>
            <a:spLocks noGrp="1"/>
          </p:cNvSpPr>
          <p:nvPr>
            <p:ph type="sldNum" sz="quarter" idx="5"/>
          </p:nvPr>
        </p:nvSpPr>
        <p:spPr/>
        <p:txBody>
          <a:bodyPr/>
          <a:lstStyle/>
          <a:p>
            <a:fld id="{6456432C-004B-4D03-ADEB-68EEDAE8AC47}" type="slidenum">
              <a:rPr lang="en-GB" smtClean="0"/>
              <a:t>26</a:t>
            </a:fld>
            <a:endParaRPr lang="en-GB"/>
          </a:p>
        </p:txBody>
      </p:sp>
    </p:spTree>
    <p:extLst>
      <p:ext uri="{BB962C8B-B14F-4D97-AF65-F5344CB8AC3E}">
        <p14:creationId xmlns:p14="http://schemas.microsoft.com/office/powerpoint/2010/main" val="3863948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Current vacancy rate average nationally for Adult social care is 7.3% and the care worker vacancy rate across the EM is only averaging around 8.5%, there is variation across the area as we can see from the slide, but the statistics suggest greater challenges are faced with retaining staff opposed to attracting them, of course the two are </a:t>
            </a:r>
            <a:r>
              <a:rPr lang="en-GB" dirty="0" err="1"/>
              <a:t>instrinsically</a:t>
            </a:r>
            <a:r>
              <a:rPr lang="en-GB" dirty="0"/>
              <a:t> interlinked, if we aren’t attracting and recruiting the right people then we are going to have high attrition rates. </a:t>
            </a:r>
          </a:p>
          <a:p>
            <a:endParaRPr lang="en-GB" dirty="0"/>
          </a:p>
          <a:p>
            <a:r>
              <a:rPr lang="en-GB" dirty="0"/>
              <a:t>The range for vacancy rates is from 1.6% in Nottingham City, right up to 12.9% in Northamptonshire, which also has by far the highest number of care workers in domiciliary care in the East Mids. </a:t>
            </a:r>
          </a:p>
          <a:p>
            <a:endParaRPr lang="en-GB" dirty="0"/>
          </a:p>
          <a:p>
            <a:r>
              <a:rPr lang="en-GB" dirty="0"/>
              <a:t>Comparatively the city locations have smaller vacancy rates than rural county areas, there are exceptions to this like Derbyshire, this may be because of the demographics of the populations living in urban areas being more inclined perhaps to work in ASC, or it could well be down to the impact of travel, travel time / mileage. Interesting that Derbyshire is the lowest of the county areas with the way they give a travel payment on top of their basic rate for commissioned home care. </a:t>
            </a:r>
          </a:p>
        </p:txBody>
      </p:sp>
      <p:sp>
        <p:nvSpPr>
          <p:cNvPr id="4" name="Slide Number Placeholder 3"/>
          <p:cNvSpPr>
            <a:spLocks noGrp="1"/>
          </p:cNvSpPr>
          <p:nvPr>
            <p:ph type="sldNum" sz="quarter" idx="5"/>
          </p:nvPr>
        </p:nvSpPr>
        <p:spPr/>
        <p:txBody>
          <a:bodyPr/>
          <a:lstStyle/>
          <a:p>
            <a:fld id="{6456432C-004B-4D03-ADEB-68EEDAE8AC47}" type="slidenum">
              <a:rPr lang="en-GB" smtClean="0"/>
              <a:t>27</a:t>
            </a:fld>
            <a:endParaRPr lang="en-GB"/>
          </a:p>
        </p:txBody>
      </p:sp>
    </p:spTree>
    <p:extLst>
      <p:ext uri="{BB962C8B-B14F-4D97-AF65-F5344CB8AC3E}">
        <p14:creationId xmlns:p14="http://schemas.microsoft.com/office/powerpoint/2010/main" val="3521830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quite a stark contrast between the ageing workforce we have in domiciliary care versus those at the beginning of their career who are choosing an Adult social care role.</a:t>
            </a:r>
          </a:p>
          <a:p>
            <a:endParaRPr lang="en-GB" dirty="0"/>
          </a:p>
          <a:p>
            <a:r>
              <a:rPr lang="en-GB" dirty="0"/>
              <a:t>On average just shy of 25% of the workforce across all job categories in Non-residential services are reaching retirement age within the next 10 years, this ranges from Derby City with 17% to Rutland with 34%. So this is a consistent challenge in our EM workforce for </a:t>
            </a:r>
            <a:r>
              <a:rPr lang="en-GB" dirty="0" err="1"/>
              <a:t>dom</a:t>
            </a:r>
            <a:r>
              <a:rPr lang="en-GB" dirty="0"/>
              <a:t> care. Our current Non-residential workforce is around 62,850 in EM this means that around 15.5k of our workforce is reaching retirement age within 10 years</a:t>
            </a:r>
          </a:p>
          <a:p>
            <a:endParaRPr lang="en-GB" dirty="0"/>
          </a:p>
          <a:p>
            <a:r>
              <a:rPr lang="en-GB" dirty="0"/>
              <a:t>Comparatively for those in the workforce aged 25 and under, this makes up less than 10% of the current workforce profile, ranging from 1% in Rutland to 13% in Nottinghamshire. In some instances like Rutland, this may reflect the profile of the population who live in this area. However, if you take out Rutland as an outlier, this is a consistent 7-13% of the workforce entering at a younger age. </a:t>
            </a:r>
          </a:p>
          <a:p>
            <a:endParaRPr lang="en-GB" dirty="0"/>
          </a:p>
          <a:p>
            <a:r>
              <a:rPr lang="en-GB" dirty="0"/>
              <a:t>Why is this? Career pathways? Perception of the sector? Financial?</a:t>
            </a:r>
          </a:p>
        </p:txBody>
      </p:sp>
      <p:sp>
        <p:nvSpPr>
          <p:cNvPr id="4" name="Slide Number Placeholder 3"/>
          <p:cNvSpPr>
            <a:spLocks noGrp="1"/>
          </p:cNvSpPr>
          <p:nvPr>
            <p:ph type="sldNum" sz="quarter" idx="5"/>
          </p:nvPr>
        </p:nvSpPr>
        <p:spPr/>
        <p:txBody>
          <a:bodyPr/>
          <a:lstStyle/>
          <a:p>
            <a:fld id="{6456432C-004B-4D03-ADEB-68EEDAE8AC47}" type="slidenum">
              <a:rPr lang="en-GB" smtClean="0"/>
              <a:t>28</a:t>
            </a:fld>
            <a:endParaRPr lang="en-GB"/>
          </a:p>
        </p:txBody>
      </p:sp>
    </p:spTree>
    <p:extLst>
      <p:ext uri="{BB962C8B-B14F-4D97-AF65-F5344CB8AC3E}">
        <p14:creationId xmlns:p14="http://schemas.microsoft.com/office/powerpoint/2010/main" val="7977916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total percentage of non-residential workforce who are on 0 hour contracts, this covers all job categories within non residential services. It also shows the percentage total of the workforce who are part time in their role, this can help us to understand the profile of current workforce, also may help us to understand target groups who are more suitable for adult social care employment. </a:t>
            </a:r>
          </a:p>
          <a:p>
            <a:endParaRPr lang="en-GB" dirty="0"/>
          </a:p>
          <a:p>
            <a:r>
              <a:rPr lang="en-GB" dirty="0"/>
              <a:t>It may also be useful to understand the challenges of attracting younger audiences to choose to work in domiciliary care as there may be some uncertainty with availability of hours and earning potential. </a:t>
            </a:r>
          </a:p>
          <a:p>
            <a:endParaRPr lang="en-GB" dirty="0"/>
          </a:p>
          <a:p>
            <a:r>
              <a:rPr lang="en-GB" dirty="0"/>
              <a:t>For 0 hour contracts the average across the region is 40% - lowest areas are Lincolnshire at 26% with higher end of the range being 58% in Leicestershire, coincidentally Leicestershire is also the area with the highest turnover rate altogether of care workers, so may be an important correlation for this area to consider. </a:t>
            </a:r>
          </a:p>
          <a:p>
            <a:endParaRPr lang="en-GB" dirty="0"/>
          </a:p>
          <a:p>
            <a:r>
              <a:rPr lang="en-GB" dirty="0"/>
              <a:t>In terms of part time, the average is 54% are on part time hours, ranging from 42% in Nottingham City through to 4 areas all over 60% - Rutland, Nottinghamshire, Milton Keynes and Derbyshire. </a:t>
            </a:r>
          </a:p>
          <a:p>
            <a:endParaRPr lang="en-GB" dirty="0"/>
          </a:p>
          <a:p>
            <a:r>
              <a:rPr lang="en-GB" dirty="0"/>
              <a:t>This may mean workers have to work more than 1 role if they want to make up to full time hours or there may be some insecurity for those commencing their career, thinking specifically of things like applying for a mortgage, moving out of home, may be difficult with a 0 hour or part time contract which is likely in domiciliary care. </a:t>
            </a:r>
          </a:p>
          <a:p>
            <a:r>
              <a:rPr lang="en-GB" dirty="0"/>
              <a:t>Compare this with residential services, the average for 0 hr contracts across East Midlands is 7.8% and 44% on part time hours. </a:t>
            </a:r>
          </a:p>
        </p:txBody>
      </p:sp>
      <p:sp>
        <p:nvSpPr>
          <p:cNvPr id="4" name="Slide Number Placeholder 3"/>
          <p:cNvSpPr>
            <a:spLocks noGrp="1"/>
          </p:cNvSpPr>
          <p:nvPr>
            <p:ph type="sldNum" sz="quarter" idx="5"/>
          </p:nvPr>
        </p:nvSpPr>
        <p:spPr/>
        <p:txBody>
          <a:bodyPr/>
          <a:lstStyle/>
          <a:p>
            <a:fld id="{6456432C-004B-4D03-ADEB-68EEDAE8AC47}" type="slidenum">
              <a:rPr lang="en-GB" smtClean="0"/>
              <a:t>29</a:t>
            </a:fld>
            <a:endParaRPr lang="en-GB"/>
          </a:p>
        </p:txBody>
      </p:sp>
    </p:spTree>
    <p:extLst>
      <p:ext uri="{BB962C8B-B14F-4D97-AF65-F5344CB8AC3E}">
        <p14:creationId xmlns:p14="http://schemas.microsoft.com/office/powerpoint/2010/main" val="115553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3</a:t>
            </a:fld>
            <a:endParaRPr lang="en-GB"/>
          </a:p>
        </p:txBody>
      </p:sp>
    </p:spTree>
    <p:extLst>
      <p:ext uri="{BB962C8B-B14F-4D97-AF65-F5344CB8AC3E}">
        <p14:creationId xmlns:p14="http://schemas.microsoft.com/office/powerpoint/2010/main" val="15975419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total percentage of non-residential workforce who are on 0 hour contracts, this covers all job categories within non residential services. It also shows the percentage total of the workforce who are part time in their role, this can help us to understand the profile of current workforce, also may help us to understand target groups who are more suitable for adult social care employment. </a:t>
            </a:r>
          </a:p>
          <a:p>
            <a:endParaRPr lang="en-GB" dirty="0"/>
          </a:p>
          <a:p>
            <a:r>
              <a:rPr lang="en-GB" dirty="0"/>
              <a:t>It may also be useful to understand the challenges of attracting younger audiences to choose to work in domiciliary care as there may be some uncertainty with availability of hours and earning potential. </a:t>
            </a:r>
          </a:p>
          <a:p>
            <a:endParaRPr lang="en-GB" dirty="0"/>
          </a:p>
          <a:p>
            <a:r>
              <a:rPr lang="en-GB" dirty="0"/>
              <a:t>For 0 hour contracts the average across the region is 40% - lowest areas are Lincolnshire at 26% with higher end of the range being 58% in Leicestershire, coincidentally Leicestershire is also the area with the highest turnover rate altogether of care workers, so may be an important correlation for this area to consider. </a:t>
            </a:r>
          </a:p>
          <a:p>
            <a:endParaRPr lang="en-GB" dirty="0"/>
          </a:p>
          <a:p>
            <a:r>
              <a:rPr lang="en-GB" dirty="0"/>
              <a:t>In terms of part time, the average is 54% are on part time hours, ranging from 42% in Nottingham City through to 4 areas all over 60% - Rutland, Nottinghamshire, Milton Keynes and Derbyshire. </a:t>
            </a:r>
          </a:p>
          <a:p>
            <a:endParaRPr lang="en-GB" dirty="0"/>
          </a:p>
          <a:p>
            <a:r>
              <a:rPr lang="en-GB" dirty="0"/>
              <a:t>This may mean workers have to work more than 1 role if they want to make up to full time hours or there may be some insecurity for those commencing their career, thinking specifically of things like applying for a mortgage, moving out of home, may be difficult with a 0 hour or part time contract which is likely in domiciliary care. </a:t>
            </a:r>
          </a:p>
          <a:p>
            <a:r>
              <a:rPr lang="en-GB" dirty="0"/>
              <a:t>Compare this with residential services, the average for 0 hr contracts across East Midlands is 7.8% and 44% on part time hours. </a:t>
            </a:r>
          </a:p>
        </p:txBody>
      </p:sp>
      <p:sp>
        <p:nvSpPr>
          <p:cNvPr id="4" name="Slide Number Placeholder 3"/>
          <p:cNvSpPr>
            <a:spLocks noGrp="1"/>
          </p:cNvSpPr>
          <p:nvPr>
            <p:ph type="sldNum" sz="quarter" idx="5"/>
          </p:nvPr>
        </p:nvSpPr>
        <p:spPr/>
        <p:txBody>
          <a:bodyPr/>
          <a:lstStyle/>
          <a:p>
            <a:fld id="{6456432C-004B-4D03-ADEB-68EEDAE8AC47}" type="slidenum">
              <a:rPr lang="en-GB" smtClean="0"/>
              <a:t>30</a:t>
            </a:fld>
            <a:endParaRPr lang="en-GB"/>
          </a:p>
        </p:txBody>
      </p:sp>
    </p:spTree>
    <p:extLst>
      <p:ext uri="{BB962C8B-B14F-4D97-AF65-F5344CB8AC3E}">
        <p14:creationId xmlns:p14="http://schemas.microsoft.com/office/powerpoint/2010/main" val="26457982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total percentage of non-residential workforce who are on 0 hour contracts, this covers all job categories within non residential services. It also shows the percentage total of the workforce who are part time in their role, this can help us to understand the profile of current workforce, also may help us to understand target groups who are more suitable for adult social care employment. </a:t>
            </a:r>
          </a:p>
          <a:p>
            <a:endParaRPr lang="en-GB" dirty="0"/>
          </a:p>
          <a:p>
            <a:r>
              <a:rPr lang="en-GB" dirty="0"/>
              <a:t>It may also be useful to understand the challenges of attracting younger audiences to choose to work in domiciliary care as there may be some uncertainty with availability of hours and earning potential. </a:t>
            </a:r>
          </a:p>
          <a:p>
            <a:endParaRPr lang="en-GB" dirty="0"/>
          </a:p>
          <a:p>
            <a:r>
              <a:rPr lang="en-GB" dirty="0"/>
              <a:t>For 0 hour contracts the average across the region is 40% - lowest areas are Lincolnshire at 26% with higher end of the range being 58% in Leicestershire, coincidentally Leicestershire is also the area with the highest turnover rate altogether of care workers, so may be an important correlation for this area to consider. </a:t>
            </a:r>
          </a:p>
          <a:p>
            <a:endParaRPr lang="en-GB" dirty="0"/>
          </a:p>
          <a:p>
            <a:r>
              <a:rPr lang="en-GB" dirty="0"/>
              <a:t>In terms of part time, the average is 54% are on part time hours, ranging from 42% in Nottingham City through to 4 areas all over 60% - Rutland, Nottinghamshire, Milton Keynes and Derbyshire. </a:t>
            </a:r>
          </a:p>
          <a:p>
            <a:endParaRPr lang="en-GB" dirty="0"/>
          </a:p>
          <a:p>
            <a:r>
              <a:rPr lang="en-GB" dirty="0"/>
              <a:t>This may mean workers have to work more than 1 role if they want to make up to full time hours or there may be some insecurity for those commencing their career, thinking specifically of things like applying for a mortgage, moving out of home, may be difficult with a 0 hour or part time contract which is likely in domiciliary care. </a:t>
            </a:r>
          </a:p>
          <a:p>
            <a:r>
              <a:rPr lang="en-GB" dirty="0"/>
              <a:t>Compare this with residential services, the average for 0 hr contracts across East Midlands is 7.8% and 44% on part time hours. </a:t>
            </a:r>
          </a:p>
        </p:txBody>
      </p:sp>
      <p:sp>
        <p:nvSpPr>
          <p:cNvPr id="4" name="Slide Number Placeholder 3"/>
          <p:cNvSpPr>
            <a:spLocks noGrp="1"/>
          </p:cNvSpPr>
          <p:nvPr>
            <p:ph type="sldNum" sz="quarter" idx="5"/>
          </p:nvPr>
        </p:nvSpPr>
        <p:spPr/>
        <p:txBody>
          <a:bodyPr/>
          <a:lstStyle/>
          <a:p>
            <a:fld id="{6456432C-004B-4D03-ADEB-68EEDAE8AC47}" type="slidenum">
              <a:rPr lang="en-GB" smtClean="0"/>
              <a:t>31</a:t>
            </a:fld>
            <a:endParaRPr lang="en-GB"/>
          </a:p>
        </p:txBody>
      </p:sp>
    </p:spTree>
    <p:extLst>
      <p:ext uri="{BB962C8B-B14F-4D97-AF65-F5344CB8AC3E}">
        <p14:creationId xmlns:p14="http://schemas.microsoft.com/office/powerpoint/2010/main" val="15853501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total percentage of non-residential workforce who are on 0 hour contracts, this covers all job categories within non residential services. It also shows the percentage total of the workforce who are part time in their role, this can help us to understand the profile of current workforce, also may help us to understand target groups who are more suitable for adult social care employment. </a:t>
            </a:r>
          </a:p>
          <a:p>
            <a:endParaRPr lang="en-GB" dirty="0"/>
          </a:p>
          <a:p>
            <a:r>
              <a:rPr lang="en-GB" dirty="0"/>
              <a:t>It may also be useful to understand the challenges of attracting younger audiences to choose to work in domiciliary care as there may be some uncertainty with availability of hours and earning potential. </a:t>
            </a:r>
          </a:p>
          <a:p>
            <a:endParaRPr lang="en-GB" dirty="0"/>
          </a:p>
          <a:p>
            <a:r>
              <a:rPr lang="en-GB" dirty="0"/>
              <a:t>For 0 hour contracts the average across the region is 40% - lowest areas are Lincolnshire at 26% with higher end of the range being 58% in Leicestershire, coincidentally Leicestershire is also the area with the highest turnover rate altogether of care workers, so may be an important correlation for this area to consider. </a:t>
            </a:r>
          </a:p>
          <a:p>
            <a:endParaRPr lang="en-GB" dirty="0"/>
          </a:p>
          <a:p>
            <a:r>
              <a:rPr lang="en-GB" dirty="0"/>
              <a:t>In terms of part time, the average is 54% are on part time hours, ranging from 42% in Nottingham City through to 4 areas all over 60% - Rutland, Nottinghamshire, Milton Keynes and Derbyshire. </a:t>
            </a:r>
          </a:p>
          <a:p>
            <a:endParaRPr lang="en-GB" dirty="0"/>
          </a:p>
          <a:p>
            <a:r>
              <a:rPr lang="en-GB" dirty="0"/>
              <a:t>This may mean workers have to work more than 1 role if they want to make up to full time hours or there may be some insecurity for those commencing their career, thinking specifically of things like applying for a mortgage, moving out of home, may be difficult with a 0 hour or part time contract which is likely in domiciliary care. </a:t>
            </a:r>
          </a:p>
          <a:p>
            <a:r>
              <a:rPr lang="en-GB" dirty="0"/>
              <a:t>Compare this with residential services, the average for 0 hr contracts across East Midlands is 7.8% and 44% on part time hours. </a:t>
            </a:r>
          </a:p>
        </p:txBody>
      </p:sp>
      <p:sp>
        <p:nvSpPr>
          <p:cNvPr id="4" name="Slide Number Placeholder 3"/>
          <p:cNvSpPr>
            <a:spLocks noGrp="1"/>
          </p:cNvSpPr>
          <p:nvPr>
            <p:ph type="sldNum" sz="quarter" idx="5"/>
          </p:nvPr>
        </p:nvSpPr>
        <p:spPr/>
        <p:txBody>
          <a:bodyPr/>
          <a:lstStyle/>
          <a:p>
            <a:fld id="{6456432C-004B-4D03-ADEB-68EEDAE8AC47}" type="slidenum">
              <a:rPr lang="en-GB" smtClean="0"/>
              <a:t>32</a:t>
            </a:fld>
            <a:endParaRPr lang="en-GB"/>
          </a:p>
        </p:txBody>
      </p:sp>
    </p:spTree>
    <p:extLst>
      <p:ext uri="{BB962C8B-B14F-4D97-AF65-F5344CB8AC3E}">
        <p14:creationId xmlns:p14="http://schemas.microsoft.com/office/powerpoint/2010/main" val="7301070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total percentage of non-residential workforce who are on 0 hour contracts, this covers all job categories within non residential services. It also shows the percentage total of the workforce who are part time in their role, this can help us to understand the profile of current workforce, also may help us to understand target groups who are more suitable for adult social care employment. </a:t>
            </a:r>
          </a:p>
          <a:p>
            <a:endParaRPr lang="en-GB" dirty="0"/>
          </a:p>
          <a:p>
            <a:r>
              <a:rPr lang="en-GB" dirty="0"/>
              <a:t>It may also be useful to understand the challenges of attracting younger audiences to choose to work in domiciliary care as there may be some uncertainty with availability of hours and earning potential. </a:t>
            </a:r>
          </a:p>
          <a:p>
            <a:endParaRPr lang="en-GB" dirty="0"/>
          </a:p>
          <a:p>
            <a:r>
              <a:rPr lang="en-GB" dirty="0"/>
              <a:t>For 0 hour contracts the average across the region is 40% - lowest areas are Lincolnshire at 26% with higher end of the range being 58% in Leicestershire, coincidentally Leicestershire is also the area with the highest turnover rate altogether of care workers, so may be an important correlation for this area to consider. </a:t>
            </a:r>
          </a:p>
          <a:p>
            <a:endParaRPr lang="en-GB" dirty="0"/>
          </a:p>
          <a:p>
            <a:r>
              <a:rPr lang="en-GB" dirty="0"/>
              <a:t>In terms of part time, the average is 54% are on part time hours, ranging from 42% in Nottingham City through to 4 areas all over 60% - Rutland, Nottinghamshire, Milton Keynes and Derbyshire. </a:t>
            </a:r>
          </a:p>
          <a:p>
            <a:endParaRPr lang="en-GB" dirty="0"/>
          </a:p>
          <a:p>
            <a:r>
              <a:rPr lang="en-GB" dirty="0"/>
              <a:t>This may mean workers have to work more than 1 role if they want to make up to full time hours or there may be some insecurity for those commencing their career, thinking specifically of things like applying for a mortgage, moving out of home, may be difficult with a 0 hour or part time contract which is likely in domiciliary care. </a:t>
            </a:r>
          </a:p>
          <a:p>
            <a:r>
              <a:rPr lang="en-GB" dirty="0"/>
              <a:t>Compare this with residential services, the average for 0 hr contracts across East Midlands is 7.8% and 44% on part time hours. </a:t>
            </a:r>
          </a:p>
        </p:txBody>
      </p:sp>
      <p:sp>
        <p:nvSpPr>
          <p:cNvPr id="4" name="Slide Number Placeholder 3"/>
          <p:cNvSpPr>
            <a:spLocks noGrp="1"/>
          </p:cNvSpPr>
          <p:nvPr>
            <p:ph type="sldNum" sz="quarter" idx="5"/>
          </p:nvPr>
        </p:nvSpPr>
        <p:spPr/>
        <p:txBody>
          <a:bodyPr/>
          <a:lstStyle/>
          <a:p>
            <a:fld id="{6456432C-004B-4D03-ADEB-68EEDAE8AC47}" type="slidenum">
              <a:rPr lang="en-GB" smtClean="0"/>
              <a:t>33</a:t>
            </a:fld>
            <a:endParaRPr lang="en-GB"/>
          </a:p>
        </p:txBody>
      </p:sp>
    </p:spTree>
    <p:extLst>
      <p:ext uri="{BB962C8B-B14F-4D97-AF65-F5344CB8AC3E}">
        <p14:creationId xmlns:p14="http://schemas.microsoft.com/office/powerpoint/2010/main" val="13518479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are the </a:t>
            </a:r>
            <a:r>
              <a:rPr lang="en-GB"/>
              <a:t>mitigating factors?</a:t>
            </a:r>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34</a:t>
            </a:fld>
            <a:endParaRPr lang="en-GB"/>
          </a:p>
        </p:txBody>
      </p:sp>
    </p:spTree>
    <p:extLst>
      <p:ext uri="{BB962C8B-B14F-4D97-AF65-F5344CB8AC3E}">
        <p14:creationId xmlns:p14="http://schemas.microsoft.com/office/powerpoint/2010/main" val="4141139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are the </a:t>
            </a:r>
            <a:r>
              <a:rPr lang="en-GB"/>
              <a:t>mitigating factors?</a:t>
            </a:r>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35</a:t>
            </a:fld>
            <a:endParaRPr lang="en-GB"/>
          </a:p>
        </p:txBody>
      </p:sp>
    </p:spTree>
    <p:extLst>
      <p:ext uri="{BB962C8B-B14F-4D97-AF65-F5344CB8AC3E}">
        <p14:creationId xmlns:p14="http://schemas.microsoft.com/office/powerpoint/2010/main" val="13796968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are the </a:t>
            </a:r>
            <a:r>
              <a:rPr lang="en-GB"/>
              <a:t>mitigating factors?</a:t>
            </a:r>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36</a:t>
            </a:fld>
            <a:endParaRPr lang="en-GB"/>
          </a:p>
        </p:txBody>
      </p:sp>
    </p:spTree>
    <p:extLst>
      <p:ext uri="{BB962C8B-B14F-4D97-AF65-F5344CB8AC3E}">
        <p14:creationId xmlns:p14="http://schemas.microsoft.com/office/powerpoint/2010/main" val="3768927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Same as the previous slide – agreed through oversight group and workforce leads group</a:t>
            </a:r>
          </a:p>
          <a:p>
            <a:endParaRPr lang="en-GB" dirty="0"/>
          </a:p>
          <a:p>
            <a:r>
              <a:rPr lang="en-GB" dirty="0"/>
              <a:t>These are things you might want to consider </a:t>
            </a:r>
          </a:p>
          <a:p>
            <a:endParaRPr lang="en-GB" dirty="0"/>
          </a:p>
          <a:p>
            <a:r>
              <a:rPr lang="en-GB" dirty="0"/>
              <a:t>Give example of making every application count</a:t>
            </a:r>
          </a:p>
          <a:p>
            <a:r>
              <a:rPr lang="en-GB" dirty="0"/>
              <a:t>Examples of good practice for example inspired to care for attraction and support upskilling providers to recruit / Lincs care college for pathways</a:t>
            </a:r>
          </a:p>
          <a:p>
            <a:endParaRPr lang="en-GB" dirty="0"/>
          </a:p>
          <a:p>
            <a:r>
              <a:rPr lang="en-GB" dirty="0"/>
              <a:t>Give example of what recruiting on a progression plan might be and how that might be particularly appealing to a career changer who is currently redundant due to the pandemic. </a:t>
            </a:r>
          </a:p>
        </p:txBody>
      </p:sp>
      <p:sp>
        <p:nvSpPr>
          <p:cNvPr id="4" name="Slide Number Placeholder 3"/>
          <p:cNvSpPr>
            <a:spLocks noGrp="1"/>
          </p:cNvSpPr>
          <p:nvPr>
            <p:ph type="sldNum" sz="quarter" idx="5"/>
          </p:nvPr>
        </p:nvSpPr>
        <p:spPr/>
        <p:txBody>
          <a:bodyPr/>
          <a:lstStyle/>
          <a:p>
            <a:fld id="{6456432C-004B-4D03-ADEB-68EEDAE8AC47}" type="slidenum">
              <a:rPr lang="en-GB" smtClean="0"/>
              <a:t>37</a:t>
            </a:fld>
            <a:endParaRPr lang="en-GB"/>
          </a:p>
        </p:txBody>
      </p:sp>
    </p:spTree>
    <p:extLst>
      <p:ext uri="{BB962C8B-B14F-4D97-AF65-F5344CB8AC3E}">
        <p14:creationId xmlns:p14="http://schemas.microsoft.com/office/powerpoint/2010/main" val="39189194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Same as the previous slide – agreed through oversight group and workforce leads group</a:t>
            </a:r>
          </a:p>
          <a:p>
            <a:endParaRPr lang="en-GB" dirty="0"/>
          </a:p>
          <a:p>
            <a:r>
              <a:rPr lang="en-GB" dirty="0"/>
              <a:t>These are things you might want to consider </a:t>
            </a:r>
          </a:p>
          <a:p>
            <a:endParaRPr lang="en-GB" dirty="0"/>
          </a:p>
          <a:p>
            <a:r>
              <a:rPr lang="en-GB" dirty="0"/>
              <a:t>Give example of making every application count</a:t>
            </a:r>
          </a:p>
          <a:p>
            <a:r>
              <a:rPr lang="en-GB" dirty="0"/>
              <a:t>Examples of good practice for example inspired to care for attraction and support upskilling providers to recruit / Lincs care college for pathways</a:t>
            </a:r>
          </a:p>
          <a:p>
            <a:endParaRPr lang="en-GB" dirty="0"/>
          </a:p>
          <a:p>
            <a:r>
              <a:rPr lang="en-GB" dirty="0"/>
              <a:t>Give example of what recruiting on a progression plan might be and how that might be particularly appealing to a career changer who is currently redundant due to </a:t>
            </a:r>
            <a:r>
              <a:rPr lang="en-GB"/>
              <a:t>the pandemic. </a:t>
            </a:r>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38</a:t>
            </a:fld>
            <a:endParaRPr lang="en-GB"/>
          </a:p>
        </p:txBody>
      </p:sp>
    </p:spTree>
    <p:extLst>
      <p:ext uri="{BB962C8B-B14F-4D97-AF65-F5344CB8AC3E}">
        <p14:creationId xmlns:p14="http://schemas.microsoft.com/office/powerpoint/2010/main" val="24441535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East Midlands ADASS geographical coverage covers 10 local authority areas. </a:t>
            </a:r>
          </a:p>
          <a:p>
            <a:r>
              <a:rPr lang="en-GB" dirty="0"/>
              <a:t>For the purpose of this work, data was taken predominantly from the Skills for Care ASC-WDS system and the regional workforce reports as well as local authority area reports. </a:t>
            </a:r>
          </a:p>
          <a:p>
            <a:r>
              <a:rPr lang="en-GB" dirty="0"/>
              <a:t>Information for Milton Keynes has been added on to the EM regional report statistics as this area is engaged with EM ADASS. </a:t>
            </a:r>
          </a:p>
          <a:p>
            <a:endParaRPr lang="en-GB" dirty="0"/>
          </a:p>
          <a:p>
            <a:r>
              <a:rPr lang="en-GB" dirty="0"/>
              <a:t>Read from slide about some key statistics. </a:t>
            </a:r>
          </a:p>
          <a:p>
            <a:r>
              <a:rPr lang="en-GB" dirty="0"/>
              <a:t>Emphasis on the diversity of the workforce, how many independent sector organisations there are. </a:t>
            </a:r>
          </a:p>
          <a:p>
            <a:r>
              <a:rPr lang="en-GB" dirty="0"/>
              <a:t>Indicate this work spans all of the adult social care workforce, including external market as well as staff in local authority settings</a:t>
            </a:r>
          </a:p>
        </p:txBody>
      </p:sp>
      <p:sp>
        <p:nvSpPr>
          <p:cNvPr id="4" name="Slide Number Placeholder 3"/>
          <p:cNvSpPr>
            <a:spLocks noGrp="1"/>
          </p:cNvSpPr>
          <p:nvPr>
            <p:ph type="sldNum" sz="quarter" idx="5"/>
          </p:nvPr>
        </p:nvSpPr>
        <p:spPr/>
        <p:txBody>
          <a:bodyPr/>
          <a:lstStyle/>
          <a:p>
            <a:fld id="{6456432C-004B-4D03-ADEB-68EEDAE8AC47}" type="slidenum">
              <a:rPr lang="en-GB" smtClean="0"/>
              <a:t>39</a:t>
            </a:fld>
            <a:endParaRPr lang="en-GB"/>
          </a:p>
        </p:txBody>
      </p:sp>
    </p:spTree>
    <p:extLst>
      <p:ext uri="{BB962C8B-B14F-4D97-AF65-F5344CB8AC3E}">
        <p14:creationId xmlns:p14="http://schemas.microsoft.com/office/powerpoint/2010/main" val="948046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For each sector, numbers required to replace leavers are significantly higher than the current workforce. Not all those who join the sector in the future will leave. We have an opportunity to influence turnover rates, increase the numbers of people we retain across the workforce, so these numbers are based on current data and are a worst-case scenario.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relating to non-residential, residential and nursing services, so workforce projections haven’t been included for all job roles like those who work as Personal assistants or social workers for example.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Changes in commissioning intentions and impact of technology may significantly alter the workforce projections, these are to give an idea based on the current models of care and workforce turnover and demographics about the scale of the challenge. </a:t>
            </a:r>
          </a:p>
        </p:txBody>
      </p:sp>
      <p:sp>
        <p:nvSpPr>
          <p:cNvPr id="4" name="Slide Number Placeholder 3"/>
          <p:cNvSpPr>
            <a:spLocks noGrp="1"/>
          </p:cNvSpPr>
          <p:nvPr>
            <p:ph type="sldNum" sz="quarter" idx="5"/>
          </p:nvPr>
        </p:nvSpPr>
        <p:spPr/>
        <p:txBody>
          <a:bodyPr/>
          <a:lstStyle/>
          <a:p>
            <a:fld id="{6456432C-004B-4D03-ADEB-68EEDAE8AC47}" type="slidenum">
              <a:rPr lang="en-GB" smtClean="0"/>
              <a:t>4</a:t>
            </a:fld>
            <a:endParaRPr lang="en-GB"/>
          </a:p>
        </p:txBody>
      </p:sp>
    </p:spTree>
    <p:extLst>
      <p:ext uri="{BB962C8B-B14F-4D97-AF65-F5344CB8AC3E}">
        <p14:creationId xmlns:p14="http://schemas.microsoft.com/office/powerpoint/2010/main" val="15041838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08513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3765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42673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73383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2042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48</a:t>
            </a:fld>
            <a:endParaRPr lang="en-GB"/>
          </a:p>
        </p:txBody>
      </p:sp>
    </p:spTree>
    <p:extLst>
      <p:ext uri="{BB962C8B-B14F-4D97-AF65-F5344CB8AC3E}">
        <p14:creationId xmlns:p14="http://schemas.microsoft.com/office/powerpoint/2010/main" val="39001612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49</a:t>
            </a:fld>
            <a:endParaRPr lang="en-GB"/>
          </a:p>
        </p:txBody>
      </p:sp>
    </p:spTree>
    <p:extLst>
      <p:ext uri="{BB962C8B-B14F-4D97-AF65-F5344CB8AC3E}">
        <p14:creationId xmlns:p14="http://schemas.microsoft.com/office/powerpoint/2010/main" val="13738002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50</a:t>
            </a:fld>
            <a:endParaRPr lang="en-GB"/>
          </a:p>
        </p:txBody>
      </p:sp>
    </p:spTree>
    <p:extLst>
      <p:ext uri="{BB962C8B-B14F-4D97-AF65-F5344CB8AC3E}">
        <p14:creationId xmlns:p14="http://schemas.microsoft.com/office/powerpoint/2010/main" val="1537837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For each sector, numbers required to replace leavers are significantly higher than the current workforce. Not all those who join the sector in the future will leave. We have an opportunity to influence turnover rates, increase the numbers of people we retain across the workforce, so these numbers are based on current data and are a worst-case scenario.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is relating to non-residential, residential and nursing services, so workforce projections haven’t been included for all job roles like those who work as Personal assistants or social workers for example.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Changes in commissioning intentions and impact of technology may significantly alter the workforce projections, these are to give an idea based on the current models of care and workforce turnover and demographics about the scale of the challenge. </a:t>
            </a:r>
          </a:p>
        </p:txBody>
      </p:sp>
      <p:sp>
        <p:nvSpPr>
          <p:cNvPr id="4" name="Slide Number Placeholder 3"/>
          <p:cNvSpPr>
            <a:spLocks noGrp="1"/>
          </p:cNvSpPr>
          <p:nvPr>
            <p:ph type="sldNum" sz="quarter" idx="5"/>
          </p:nvPr>
        </p:nvSpPr>
        <p:spPr/>
        <p:txBody>
          <a:bodyPr/>
          <a:lstStyle/>
          <a:p>
            <a:fld id="{6456432C-004B-4D03-ADEB-68EEDAE8AC47}" type="slidenum">
              <a:rPr lang="en-GB" smtClean="0"/>
              <a:t>5</a:t>
            </a:fld>
            <a:endParaRPr lang="en-GB"/>
          </a:p>
        </p:txBody>
      </p:sp>
    </p:spTree>
    <p:extLst>
      <p:ext uri="{BB962C8B-B14F-4D97-AF65-F5344CB8AC3E}">
        <p14:creationId xmlns:p14="http://schemas.microsoft.com/office/powerpoint/2010/main" val="18039463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51</a:t>
            </a:fld>
            <a:endParaRPr lang="en-GB"/>
          </a:p>
        </p:txBody>
      </p:sp>
    </p:spTree>
    <p:extLst>
      <p:ext uri="{BB962C8B-B14F-4D97-AF65-F5344CB8AC3E}">
        <p14:creationId xmlns:p14="http://schemas.microsoft.com/office/powerpoint/2010/main" val="1875218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is a summary of some of the key themes taken from the workforce packs and consistent across multiple EM LA areas</a:t>
            </a:r>
          </a:p>
          <a:p>
            <a:endParaRPr lang="en-GB" dirty="0"/>
          </a:p>
          <a:p>
            <a:r>
              <a:rPr lang="en-GB" dirty="0"/>
              <a:t>Read from slide</a:t>
            </a:r>
          </a:p>
          <a:p>
            <a:endParaRPr lang="en-GB" dirty="0"/>
          </a:p>
          <a:p>
            <a:r>
              <a:rPr lang="en-GB" dirty="0"/>
              <a:t>The most common risks across all areas are Number of nurses reaching retirement age within 10 years</a:t>
            </a:r>
          </a:p>
          <a:p>
            <a:r>
              <a:rPr lang="en-GB" dirty="0"/>
              <a:t>High turnover rates particularly in nursing services and domiciliary care settings. </a:t>
            </a:r>
          </a:p>
          <a:p>
            <a:r>
              <a:rPr lang="en-GB" dirty="0"/>
              <a:t>Vacancy rates tend to be higher for regulated professional roles and those roles identified as challenging within local authority settings. </a:t>
            </a:r>
          </a:p>
          <a:p>
            <a:endParaRPr lang="en-GB" dirty="0"/>
          </a:p>
          <a:p>
            <a:r>
              <a:rPr lang="en-GB" dirty="0"/>
              <a:t>There is some variation across the region as we will see in the key risks, with some areas having high percentages of domiciliary care workforce reaching retirement age as well, with this potentially being a difficult area to recruit and retain this could be areas of concern if this continues to be an area of challenge. </a:t>
            </a:r>
          </a:p>
        </p:txBody>
      </p:sp>
      <p:sp>
        <p:nvSpPr>
          <p:cNvPr id="4" name="Slide Number Placeholder 3"/>
          <p:cNvSpPr>
            <a:spLocks noGrp="1"/>
          </p:cNvSpPr>
          <p:nvPr>
            <p:ph type="sldNum" sz="quarter" idx="5"/>
          </p:nvPr>
        </p:nvSpPr>
        <p:spPr/>
        <p:txBody>
          <a:bodyPr/>
          <a:lstStyle/>
          <a:p>
            <a:fld id="{6456432C-004B-4D03-ADEB-68EEDAE8AC47}" type="slidenum">
              <a:rPr lang="en-GB" smtClean="0"/>
              <a:t>6</a:t>
            </a:fld>
            <a:endParaRPr lang="en-GB"/>
          </a:p>
        </p:txBody>
      </p:sp>
    </p:spTree>
    <p:extLst>
      <p:ext uri="{BB962C8B-B14F-4D97-AF65-F5344CB8AC3E}">
        <p14:creationId xmlns:p14="http://schemas.microsoft.com/office/powerpoint/2010/main" val="261977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table is drawn from information on the Skills for Care ASC-WDS system published online, data accurate as of March 20 for independent sector and Sept 19 for LA job roles. </a:t>
            </a:r>
          </a:p>
          <a:p>
            <a:endParaRPr lang="en-GB" dirty="0"/>
          </a:p>
          <a:p>
            <a:r>
              <a:rPr lang="en-GB" sz="1200" kern="1200" dirty="0">
                <a:solidFill>
                  <a:schemeClr val="tx1"/>
                </a:solidFill>
                <a:effectLst/>
                <a:latin typeface="+mn-lt"/>
                <a:ea typeface="+mn-ea"/>
                <a:cs typeface="+mn-cs"/>
              </a:rPr>
              <a:t>Quite significant variation in turnover rates – from 24.5% right up to nearly 45% so quite a big disparity in areas which for me is interesting </a:t>
            </a:r>
          </a:p>
          <a:p>
            <a:r>
              <a:rPr lang="en-GB" sz="1200" kern="1200" dirty="0">
                <a:solidFill>
                  <a:schemeClr val="tx1"/>
                </a:solidFill>
                <a:effectLst/>
                <a:latin typeface="+mn-lt"/>
                <a:ea typeface="+mn-ea"/>
                <a:cs typeface="+mn-cs"/>
              </a:rPr>
              <a:t>I’ve added here about total number of leavers as a number opposed to a percentage so we have an idea of the scale of turnover, obviously a proportion of this will remain in the workforce but go to another provider, I have identified in some areas that there is a disproportionately low amount remaining within the sector and are exiting all together, which gives cause for concern, this is particularly the case for nursing services. The reasons for leaving will be different if it is churn within the sector opposed to exiting the sector completely. One of the recommendations that I would like to explore in this piece of work is how we better understand the reasons why people leave, and collate this intelligence consistently so we are better equipped with retention strategies, this is part of the recommendations against the retention theme.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you can see really quite high turnover rates In care workers, nurses particularly with around 40% having left their role within the past year is really quite high, as is 1 in 5 managers leaving role, what impact is having unsettled management structure going to have on remainder of the workforce.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7</a:t>
            </a:fld>
            <a:endParaRPr lang="en-GB"/>
          </a:p>
        </p:txBody>
      </p:sp>
    </p:spTree>
    <p:extLst>
      <p:ext uri="{BB962C8B-B14F-4D97-AF65-F5344CB8AC3E}">
        <p14:creationId xmlns:p14="http://schemas.microsoft.com/office/powerpoint/2010/main" val="14990311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With the figures showing turnover rates being generally higher across the board in nursing homes and domiciliary care I have looked specifically at these two elements of the workforce. </a:t>
            </a:r>
          </a:p>
          <a:p>
            <a:r>
              <a:rPr lang="en-GB" sz="1200" kern="1200" dirty="0">
                <a:solidFill>
                  <a:schemeClr val="tx1"/>
                </a:solidFill>
                <a:effectLst/>
                <a:latin typeface="+mn-lt"/>
                <a:ea typeface="+mn-ea"/>
                <a:cs typeface="+mn-cs"/>
              </a:rPr>
              <a:t>Non residential does relate to domiciliary care, it also includes extra care and supported living, I have checked with our analysis team and there isn’t significant impact on turnover being reduced if you solely look at domiciliary care, it affects within a couple of percentage points but it would remain comparatively high.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you can see from the chart, turnover rates in nursing homes actually is higher than domiciliary care comparatively across the region. There are local exceptions to this but as an average, over half of nursing home care workers left their role, 1 in 4 managers left their role. Compared with slightly less, but still high figures in domiciliary care.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Again, really interesting to explore some of the disparities here between areas with low turnover rates and some much higher, useful intelligence for local areas to engage with other colleagues to explore characteristics and support offers in the areas that have comparatively lower turnover rates.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second piece of work which is a focused analysis of EM domiciliary care market may shed light on some of the reasons why retention is problematic in this part of our workforce.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8</a:t>
            </a:fld>
            <a:endParaRPr lang="en-GB"/>
          </a:p>
        </p:txBody>
      </p:sp>
    </p:spTree>
    <p:extLst>
      <p:ext uri="{BB962C8B-B14F-4D97-AF65-F5344CB8AC3E}">
        <p14:creationId xmlns:p14="http://schemas.microsoft.com/office/powerpoint/2010/main" val="30689563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With the figures showing turnover rates being generally higher across the board in nursing homes and domiciliary care I have looked specifically at these two elements of the workforce. </a:t>
            </a:r>
          </a:p>
          <a:p>
            <a:r>
              <a:rPr lang="en-GB" sz="1200" kern="1200" dirty="0">
                <a:solidFill>
                  <a:schemeClr val="tx1"/>
                </a:solidFill>
                <a:effectLst/>
                <a:latin typeface="+mn-lt"/>
                <a:ea typeface="+mn-ea"/>
                <a:cs typeface="+mn-cs"/>
              </a:rPr>
              <a:t>Non residential does relate to domiciliary care, it also includes extra care and supported living, I have checked with our analysis team and there isn’t significant impact on turnover being reduced if you solely look at domiciliary care, it affects within a couple of percentage points but it would remain comparatively high.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you can see from the chart, turnover rates in nursing homes actually is higher than domiciliary care comparatively across the region. There are local exceptions to this but as an average, over half of nursing home care workers left their role, 1 in 4 managers left their role. Compared with slightly less, but still high figures in domiciliary care.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Again, really interesting to explore some of the disparities here between areas with low turnover rates and some much higher, useful intelligence for local areas to engage with other colleagues to explore characteristics and support offers in the areas that have comparatively lower turnover rates.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second piece of work which is a focused analysis of EM domiciliary care market may shed light on some of the reasons why retention is problematic in this part of our workforce. </a:t>
            </a:r>
          </a:p>
          <a:p>
            <a:endParaRPr lang="en-GB" dirty="0"/>
          </a:p>
        </p:txBody>
      </p:sp>
      <p:sp>
        <p:nvSpPr>
          <p:cNvPr id="4" name="Slide Number Placeholder 3"/>
          <p:cNvSpPr>
            <a:spLocks noGrp="1"/>
          </p:cNvSpPr>
          <p:nvPr>
            <p:ph type="sldNum" sz="quarter" idx="5"/>
          </p:nvPr>
        </p:nvSpPr>
        <p:spPr/>
        <p:txBody>
          <a:bodyPr/>
          <a:lstStyle/>
          <a:p>
            <a:fld id="{6456432C-004B-4D03-ADEB-68EEDAE8AC47}" type="slidenum">
              <a:rPr lang="en-GB" smtClean="0"/>
              <a:t>9</a:t>
            </a:fld>
            <a:endParaRPr lang="en-GB"/>
          </a:p>
        </p:txBody>
      </p:sp>
    </p:spTree>
    <p:extLst>
      <p:ext uri="{BB962C8B-B14F-4D97-AF65-F5344CB8AC3E}">
        <p14:creationId xmlns:p14="http://schemas.microsoft.com/office/powerpoint/2010/main" val="586128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26679-B247-4291-87B8-95CE25662A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8E7C84C-A868-4476-A478-4CA0694BB6E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03032F9-F72E-43F8-96C5-755231FB0EFF}"/>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5" name="Footer Placeholder 4">
            <a:extLst>
              <a:ext uri="{FF2B5EF4-FFF2-40B4-BE49-F238E27FC236}">
                <a16:creationId xmlns:a16="http://schemas.microsoft.com/office/drawing/2014/main" id="{83337104-6266-46D0-95D8-5CEDB8919E3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7AA7348-ED31-4187-AADC-2DA4707D49C2}"/>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2076796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37E81-94B7-4EB7-9F06-9C4D00A2ED3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11B38C1-9F94-4EAB-9DB0-D6B9163856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56FA6D3-6EC5-4D85-BB3D-54CEF8B09CD3}"/>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5" name="Footer Placeholder 4">
            <a:extLst>
              <a:ext uri="{FF2B5EF4-FFF2-40B4-BE49-F238E27FC236}">
                <a16:creationId xmlns:a16="http://schemas.microsoft.com/office/drawing/2014/main" id="{A129F2C9-9F7F-4B84-9A7C-4734CD7627E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0AD4DDE-34C4-497A-8542-EE4472A45DA3}"/>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538748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6DA852-6854-4CA0-B059-1F1014CAE74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7786ABF-24C5-4AFE-B979-2B77E455DDD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B4EB0C-1DC3-4246-9FA3-1B8C3992E03C}"/>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5" name="Footer Placeholder 4">
            <a:extLst>
              <a:ext uri="{FF2B5EF4-FFF2-40B4-BE49-F238E27FC236}">
                <a16:creationId xmlns:a16="http://schemas.microsoft.com/office/drawing/2014/main" id="{F87052D1-E8D2-4692-84A5-583AE93516B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A698A1-32B2-4608-9AE3-9886148817DF}"/>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17960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421A6-B53C-4DA0-87B4-6EAB19FD59C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CA66B16-4EC6-4FB1-B0BC-D625AF47E5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E3E4152-9CA8-4DAF-9E02-494240AA8E32}"/>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5" name="Footer Placeholder 4">
            <a:extLst>
              <a:ext uri="{FF2B5EF4-FFF2-40B4-BE49-F238E27FC236}">
                <a16:creationId xmlns:a16="http://schemas.microsoft.com/office/drawing/2014/main" id="{E5F3A547-ECEA-4466-904F-B37CA1B4DC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0D2D3B2-93D3-4013-9C63-A96B2B7BEA6A}"/>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4935615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AAD77-0711-4116-B66A-44E03318E1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8D8146F-4DBE-4BBE-95CC-E225F2181C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4F26010-AD0D-4737-8B27-56E8750F847D}"/>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5" name="Footer Placeholder 4">
            <a:extLst>
              <a:ext uri="{FF2B5EF4-FFF2-40B4-BE49-F238E27FC236}">
                <a16:creationId xmlns:a16="http://schemas.microsoft.com/office/drawing/2014/main" id="{34BB7413-50E9-4D0B-A9D3-6113CC9E0F9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DAB2FE3-4B4D-4F36-BB6F-04CE36B294FD}"/>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3383705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2F95F-5455-47D8-A7E4-847ECE57B3C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6B49470-6D69-4E16-9803-1D2C29A4885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22558AA-60D9-4B6C-BFE8-412C66569EC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60642FB-C773-4F7E-A8A7-AD9FA2407021}"/>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6" name="Footer Placeholder 5">
            <a:extLst>
              <a:ext uri="{FF2B5EF4-FFF2-40B4-BE49-F238E27FC236}">
                <a16:creationId xmlns:a16="http://schemas.microsoft.com/office/drawing/2014/main" id="{D5D74573-BB42-4170-B492-09834DEEC6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B394E1D-8903-4935-A1B0-3A356C59C33A}"/>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2015811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0C16D-77EC-476F-911B-EA3419D9F8F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62060B6-A25E-47A1-ADB6-E6E879E97D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E1E692F-6FEC-42F1-A34D-425837656B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E986956-33DB-4BF4-98CB-93FE205472C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C385AA-AE92-4E3D-BD25-0B513739DE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063DF68-1891-43CE-AB27-E391A36D8177}"/>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8" name="Footer Placeholder 7">
            <a:extLst>
              <a:ext uri="{FF2B5EF4-FFF2-40B4-BE49-F238E27FC236}">
                <a16:creationId xmlns:a16="http://schemas.microsoft.com/office/drawing/2014/main" id="{EF6075ED-32E0-4DFE-AD99-48F4B3CEC47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530CEE5-E53C-4014-86CE-BB0A54C4436C}"/>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1823100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60A52-5288-4397-A21E-B2671ECE89E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B5F4AA5-8522-489B-8AE7-720B81091796}"/>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4" name="Footer Placeholder 3">
            <a:extLst>
              <a:ext uri="{FF2B5EF4-FFF2-40B4-BE49-F238E27FC236}">
                <a16:creationId xmlns:a16="http://schemas.microsoft.com/office/drawing/2014/main" id="{22AF15FB-1BD0-42C1-9B5A-484742368DD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101F584-CBE6-4DBB-8C31-7574F719365C}"/>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1257475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594741A-4A02-4323-BAD4-165B6ABA285E}"/>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3" name="Footer Placeholder 2">
            <a:extLst>
              <a:ext uri="{FF2B5EF4-FFF2-40B4-BE49-F238E27FC236}">
                <a16:creationId xmlns:a16="http://schemas.microsoft.com/office/drawing/2014/main" id="{8391C49E-FDC7-46BA-AADC-D51A3081A37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F64582E-68F3-4323-8FAF-556847A9CAC6}"/>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2426202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4AAD3-75B3-44CE-8143-5225F18A73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2D952524-217C-496E-BE45-E7B924F29B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34D629E-0FE6-47C8-9CD0-D826274896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FFB537-3DA1-49ED-9899-55569595A9A2}"/>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6" name="Footer Placeholder 5">
            <a:extLst>
              <a:ext uri="{FF2B5EF4-FFF2-40B4-BE49-F238E27FC236}">
                <a16:creationId xmlns:a16="http://schemas.microsoft.com/office/drawing/2014/main" id="{5E6ACF9F-8DEB-43F6-8990-CFC5B3AB8EA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CD5A92B-B804-4838-B2EF-C4DAB91B536F}"/>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3385901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7EF3A-FA64-40E8-84F3-B799326522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A84D1F1-2518-4039-A99A-88B6B0194C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6E0BB7E-0EE1-4901-9717-C55279396C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A0E83F-02B9-4691-A0A8-D713B568E4B6}"/>
              </a:ext>
            </a:extLst>
          </p:cNvPr>
          <p:cNvSpPr>
            <a:spLocks noGrp="1"/>
          </p:cNvSpPr>
          <p:nvPr>
            <p:ph type="dt" sz="half" idx="10"/>
          </p:nvPr>
        </p:nvSpPr>
        <p:spPr/>
        <p:txBody>
          <a:bodyPr/>
          <a:lstStyle/>
          <a:p>
            <a:fld id="{78AB8FAD-CC72-4A8D-8937-44184BD5A65A}" type="datetimeFigureOut">
              <a:rPr lang="en-GB" smtClean="0"/>
              <a:t>03/08/2021</a:t>
            </a:fld>
            <a:endParaRPr lang="en-GB"/>
          </a:p>
        </p:txBody>
      </p:sp>
      <p:sp>
        <p:nvSpPr>
          <p:cNvPr id="6" name="Footer Placeholder 5">
            <a:extLst>
              <a:ext uri="{FF2B5EF4-FFF2-40B4-BE49-F238E27FC236}">
                <a16:creationId xmlns:a16="http://schemas.microsoft.com/office/drawing/2014/main" id="{40F807B4-E712-4F99-BA11-C55C15D0C59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8A95556-3700-4055-A78B-DC7C143D1E8D}"/>
              </a:ext>
            </a:extLst>
          </p:cNvPr>
          <p:cNvSpPr>
            <a:spLocks noGrp="1"/>
          </p:cNvSpPr>
          <p:nvPr>
            <p:ph type="sldNum" sz="quarter" idx="12"/>
          </p:nvPr>
        </p:nvSpPr>
        <p:spPr/>
        <p:txBody>
          <a:bodyPr/>
          <a:lstStyle/>
          <a:p>
            <a:fld id="{C966F853-4D25-4B97-9A2A-6B6040529FDF}" type="slidenum">
              <a:rPr lang="en-GB" smtClean="0"/>
              <a:t>‹#›</a:t>
            </a:fld>
            <a:endParaRPr lang="en-GB"/>
          </a:p>
        </p:txBody>
      </p:sp>
    </p:spTree>
    <p:extLst>
      <p:ext uri="{BB962C8B-B14F-4D97-AF65-F5344CB8AC3E}">
        <p14:creationId xmlns:p14="http://schemas.microsoft.com/office/powerpoint/2010/main" val="3761248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49C2DB-28C3-49F4-A43D-739DA75C01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FC7433-2F11-4743-A82C-5BD6D915C9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4F28DD-C38D-4209-8718-C8EBDDD4A7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AB8FAD-CC72-4A8D-8937-44184BD5A65A}" type="datetimeFigureOut">
              <a:rPr lang="en-GB" smtClean="0"/>
              <a:t>03/08/2021</a:t>
            </a:fld>
            <a:endParaRPr lang="en-GB"/>
          </a:p>
        </p:txBody>
      </p:sp>
      <p:sp>
        <p:nvSpPr>
          <p:cNvPr id="5" name="Footer Placeholder 4">
            <a:extLst>
              <a:ext uri="{FF2B5EF4-FFF2-40B4-BE49-F238E27FC236}">
                <a16:creationId xmlns:a16="http://schemas.microsoft.com/office/drawing/2014/main" id="{B5E2FA27-75CF-4793-B522-7E0B24FF320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8EC2218-A179-47C9-8C76-67C0627DC6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66F853-4D25-4B97-9A2A-6B6040529FDF}" type="slidenum">
              <a:rPr lang="en-GB" smtClean="0"/>
              <a:t>‹#›</a:t>
            </a:fld>
            <a:endParaRPr lang="en-GB"/>
          </a:p>
        </p:txBody>
      </p:sp>
    </p:spTree>
    <p:extLst>
      <p:ext uri="{BB962C8B-B14F-4D97-AF65-F5344CB8AC3E}">
        <p14:creationId xmlns:p14="http://schemas.microsoft.com/office/powerpoint/2010/main" val="27961001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01E07F-4F79-4B58-8698-EF24DC1ECD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c 12">
            <a:extLst>
              <a:ext uri="{FF2B5EF4-FFF2-40B4-BE49-F238E27FC236}">
                <a16:creationId xmlns:a16="http://schemas.microsoft.com/office/drawing/2014/main" id="{E58B2195-5055-402F-A3E7-53FF0E4980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25836" y="775849"/>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220D707-B4E4-4EC7-B7C0-6A5E70F874FC}"/>
              </a:ext>
            </a:extLst>
          </p:cNvPr>
          <p:cNvSpPr>
            <a:spLocks noGrp="1"/>
          </p:cNvSpPr>
          <p:nvPr>
            <p:ph type="ctrTitle"/>
          </p:nvPr>
        </p:nvSpPr>
        <p:spPr>
          <a:xfrm>
            <a:off x="7080738" y="647593"/>
            <a:ext cx="4467792" cy="3060541"/>
          </a:xfrm>
        </p:spPr>
        <p:txBody>
          <a:bodyPr>
            <a:normAutofit/>
          </a:bodyPr>
          <a:lstStyle/>
          <a:p>
            <a:r>
              <a:rPr lang="en-GB" dirty="0">
                <a:solidFill>
                  <a:srgbClr val="930742"/>
                </a:solidFill>
                <a:latin typeface="Arial" panose="020B0604020202020204" pitchFamily="34" charset="0"/>
                <a:cs typeface="Arial" panose="020B0604020202020204" pitchFamily="34" charset="0"/>
              </a:rPr>
              <a:t>East Midlands ADASS</a:t>
            </a:r>
          </a:p>
        </p:txBody>
      </p:sp>
      <p:sp>
        <p:nvSpPr>
          <p:cNvPr id="15" name="Oval 14">
            <a:extLst>
              <a:ext uri="{FF2B5EF4-FFF2-40B4-BE49-F238E27FC236}">
                <a16:creationId xmlns:a16="http://schemas.microsoft.com/office/drawing/2014/main" id="{9EE6F773-742A-491A-9A00-A2A150DF50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368" y="366810"/>
            <a:ext cx="6124381" cy="612438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29F59F32-AFE3-410B-BC2A-1F7097D8D21A}"/>
              </a:ext>
            </a:extLst>
          </p:cNvPr>
          <p:cNvPicPr/>
          <p:nvPr/>
        </p:nvPicPr>
        <p:blipFill>
          <a:blip r:embed="rId3"/>
          <a:stretch>
            <a:fillRect/>
          </a:stretch>
        </p:blipFill>
        <p:spPr>
          <a:xfrm>
            <a:off x="1306747" y="1944991"/>
            <a:ext cx="4252055" cy="2968018"/>
          </a:xfrm>
          <a:custGeom>
            <a:avLst/>
            <a:gdLst/>
            <a:ahLst/>
            <a:cxnLst/>
            <a:rect l="l" t="t" r="r" b="b"/>
            <a:pathLst>
              <a:path w="4273177" h="4470400">
                <a:moveTo>
                  <a:pt x="75080" y="0"/>
                </a:moveTo>
                <a:lnTo>
                  <a:pt x="4198097" y="0"/>
                </a:lnTo>
                <a:cubicBezTo>
                  <a:pt x="4239563" y="0"/>
                  <a:pt x="4273177" y="33614"/>
                  <a:pt x="4273177" y="75080"/>
                </a:cubicBezTo>
                <a:lnTo>
                  <a:pt x="4273177" y="4395320"/>
                </a:lnTo>
                <a:cubicBezTo>
                  <a:pt x="4273177" y="4436786"/>
                  <a:pt x="4239563" y="4470400"/>
                  <a:pt x="4198097" y="4470400"/>
                </a:cubicBezTo>
                <a:lnTo>
                  <a:pt x="75080" y="4470400"/>
                </a:lnTo>
                <a:cubicBezTo>
                  <a:pt x="33614" y="4470400"/>
                  <a:pt x="0" y="4436786"/>
                  <a:pt x="0" y="4395320"/>
                </a:cubicBezTo>
                <a:lnTo>
                  <a:pt x="0" y="75080"/>
                </a:lnTo>
                <a:cubicBezTo>
                  <a:pt x="0" y="33614"/>
                  <a:pt x="33614" y="0"/>
                  <a:pt x="75080" y="0"/>
                </a:cubicBezTo>
                <a:close/>
              </a:path>
            </a:pathLst>
          </a:custGeom>
        </p:spPr>
      </p:pic>
    </p:spTree>
    <p:extLst>
      <p:ext uri="{BB962C8B-B14F-4D97-AF65-F5344CB8AC3E}">
        <p14:creationId xmlns:p14="http://schemas.microsoft.com/office/powerpoint/2010/main" val="25343031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B216A-A617-46F9-A5A7-CA43A2B51620}"/>
              </a:ext>
            </a:extLst>
          </p:cNvPr>
          <p:cNvSpPr>
            <a:spLocks noGrp="1"/>
          </p:cNvSpPr>
          <p:nvPr>
            <p:ph type="title"/>
          </p:nvPr>
        </p:nvSpPr>
        <p:spPr>
          <a:xfrm>
            <a:off x="1008184" y="174032"/>
            <a:ext cx="10175631" cy="1111843"/>
          </a:xfrm>
        </p:spPr>
        <p:txBody>
          <a:bodyPr anchor="ctr">
            <a:normAutofit/>
          </a:bodyPr>
          <a:lstStyle/>
          <a:p>
            <a:pPr algn="ctr"/>
            <a:r>
              <a:rPr lang="en-GB" sz="4000"/>
              <a:t>Nurses reaching retirement age</a:t>
            </a:r>
          </a:p>
        </p:txBody>
      </p:sp>
      <p:pic>
        <p:nvPicPr>
          <p:cNvPr id="5" name="Picture 4" descr="A picture containing text&#10;&#10;Description automatically generated">
            <a:extLst>
              <a:ext uri="{FF2B5EF4-FFF2-40B4-BE49-F238E27FC236}">
                <a16:creationId xmlns:a16="http://schemas.microsoft.com/office/drawing/2014/main" id="{F2293E08-A1AD-4E66-9EAB-3CF9DD5D4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3">
            <a:extLst>
              <a:ext uri="{FF2B5EF4-FFF2-40B4-BE49-F238E27FC236}">
                <a16:creationId xmlns:a16="http://schemas.microsoft.com/office/drawing/2014/main" id="{2B2F168E-0AC0-45FE-B9EE-2594CC13555B}"/>
              </a:ext>
            </a:extLst>
          </p:cNvPr>
          <p:cNvGraphicFramePr>
            <a:graphicFrameLocks/>
          </p:cNvGraphicFramePr>
          <p:nvPr>
            <p:extLst>
              <p:ext uri="{D42A27DB-BD31-4B8C-83A1-F6EECF244321}">
                <p14:modId xmlns:p14="http://schemas.microsoft.com/office/powerpoint/2010/main" val="1598149058"/>
              </p:ext>
            </p:extLst>
          </p:nvPr>
        </p:nvGraphicFramePr>
        <p:xfrm>
          <a:off x="475488" y="1645920"/>
          <a:ext cx="10924032" cy="5038054"/>
        </p:xfrm>
        <a:graphic>
          <a:graphicData uri="http://schemas.openxmlformats.org/drawingml/2006/table">
            <a:tbl>
              <a:tblPr firstRow="1" bandRow="1">
                <a:tableStyleId>{5C22544A-7EE6-4342-B048-85BDC9FD1C3A}</a:tableStyleId>
              </a:tblPr>
              <a:tblGrid>
                <a:gridCol w="3431382">
                  <a:extLst>
                    <a:ext uri="{9D8B030D-6E8A-4147-A177-3AD203B41FA5}">
                      <a16:colId xmlns:a16="http://schemas.microsoft.com/office/drawing/2014/main" val="461543712"/>
                    </a:ext>
                  </a:extLst>
                </a:gridCol>
                <a:gridCol w="3405186">
                  <a:extLst>
                    <a:ext uri="{9D8B030D-6E8A-4147-A177-3AD203B41FA5}">
                      <a16:colId xmlns:a16="http://schemas.microsoft.com/office/drawing/2014/main" val="199884414"/>
                    </a:ext>
                  </a:extLst>
                </a:gridCol>
                <a:gridCol w="1734338">
                  <a:extLst>
                    <a:ext uri="{9D8B030D-6E8A-4147-A177-3AD203B41FA5}">
                      <a16:colId xmlns:a16="http://schemas.microsoft.com/office/drawing/2014/main" val="2921812455"/>
                    </a:ext>
                  </a:extLst>
                </a:gridCol>
                <a:gridCol w="2353126">
                  <a:extLst>
                    <a:ext uri="{9D8B030D-6E8A-4147-A177-3AD203B41FA5}">
                      <a16:colId xmlns:a16="http://schemas.microsoft.com/office/drawing/2014/main" val="4077325632"/>
                    </a:ext>
                  </a:extLst>
                </a:gridCol>
              </a:tblGrid>
              <a:tr h="359861">
                <a:tc>
                  <a:txBody>
                    <a:bodyPr/>
                    <a:lstStyle/>
                    <a:p>
                      <a:pPr algn="l" fontAlgn="b"/>
                      <a:r>
                        <a:rPr lang="en-GB" sz="1400" u="none" strike="noStrike">
                          <a:effectLst/>
                        </a:rPr>
                        <a:t>Nurses reaching retirement</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Nurses retirement 10 years</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Base number of jobs</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Number replace</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772819981"/>
                  </a:ext>
                </a:extLst>
              </a:tr>
              <a:tr h="359861">
                <a:tc>
                  <a:txBody>
                    <a:bodyPr/>
                    <a:lstStyle/>
                    <a:p>
                      <a:pPr algn="l" fontAlgn="b"/>
                      <a:r>
                        <a:rPr lang="en-GB" sz="1400" u="none" strike="noStrike">
                          <a:effectLst/>
                        </a:rPr>
                        <a:t>Derby City</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43%</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175</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75.25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430644503"/>
                  </a:ext>
                </a:extLst>
              </a:tr>
              <a:tr h="359861">
                <a:tc>
                  <a:txBody>
                    <a:bodyPr/>
                    <a:lstStyle/>
                    <a:p>
                      <a:pPr algn="l" fontAlgn="b"/>
                      <a:r>
                        <a:rPr lang="en-GB" sz="1400" u="none" strike="noStrike">
                          <a:effectLst/>
                        </a:rPr>
                        <a:t>Derbyshire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36%</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550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198</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490775390"/>
                  </a:ext>
                </a:extLst>
              </a:tr>
              <a:tr h="359861">
                <a:tc>
                  <a:txBody>
                    <a:bodyPr/>
                    <a:lstStyle/>
                    <a:p>
                      <a:pPr algn="l" fontAlgn="b"/>
                      <a:r>
                        <a:rPr lang="en-GB" sz="1400" u="none" strike="noStrike">
                          <a:effectLst/>
                        </a:rPr>
                        <a:t>Leicester City</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60</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350936242"/>
                  </a:ext>
                </a:extLst>
              </a:tr>
              <a:tr h="359861">
                <a:tc>
                  <a:txBody>
                    <a:bodyPr/>
                    <a:lstStyle/>
                    <a:p>
                      <a:pPr algn="l" fontAlgn="b"/>
                      <a:r>
                        <a:rPr lang="en-GB" sz="1400" u="none" strike="noStrike">
                          <a:effectLst/>
                        </a:rPr>
                        <a:t>Leicestershire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250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75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78983221"/>
                  </a:ext>
                </a:extLst>
              </a:tr>
              <a:tr h="359861">
                <a:tc>
                  <a:txBody>
                    <a:bodyPr/>
                    <a:lstStyle/>
                    <a:p>
                      <a:pPr algn="l" fontAlgn="b"/>
                      <a:r>
                        <a:rPr lang="en-GB" sz="1400" u="none" strike="noStrike">
                          <a:effectLst/>
                        </a:rPr>
                        <a:t>Lincolnshire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46%</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550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253</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02207751"/>
                  </a:ext>
                </a:extLst>
              </a:tr>
              <a:tr h="359861">
                <a:tc>
                  <a:txBody>
                    <a:bodyPr/>
                    <a:lstStyle/>
                    <a:p>
                      <a:pPr algn="l" fontAlgn="b"/>
                      <a:r>
                        <a:rPr lang="en-GB" sz="1400" u="none" strike="noStrike">
                          <a:effectLst/>
                        </a:rPr>
                        <a:t>Milton Keynes</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27%</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175</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47.25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1166677394"/>
                  </a:ext>
                </a:extLst>
              </a:tr>
              <a:tr h="359861">
                <a:tc>
                  <a:txBody>
                    <a:bodyPr/>
                    <a:lstStyle/>
                    <a:p>
                      <a:pPr algn="l" fontAlgn="b"/>
                      <a:r>
                        <a:rPr lang="en-GB" sz="1400" u="none" strike="noStrike">
                          <a:effectLst/>
                        </a:rPr>
                        <a:t>Northamptonshire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34%</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153</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2472387690"/>
                  </a:ext>
                </a:extLst>
              </a:tr>
              <a:tr h="359861">
                <a:tc>
                  <a:txBody>
                    <a:bodyPr/>
                    <a:lstStyle/>
                    <a:p>
                      <a:pPr algn="l" fontAlgn="b"/>
                      <a:r>
                        <a:rPr lang="en-GB" sz="1400" u="none" strike="noStrike">
                          <a:effectLst/>
                        </a:rPr>
                        <a:t>Nottingham City</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31%</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46.5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2377648498"/>
                  </a:ext>
                </a:extLst>
              </a:tr>
              <a:tr h="359861">
                <a:tc>
                  <a:txBody>
                    <a:bodyPr/>
                    <a:lstStyle/>
                    <a:p>
                      <a:pPr algn="l" fontAlgn="b"/>
                      <a:r>
                        <a:rPr lang="en-GB" sz="1400" u="none" strike="noStrike">
                          <a:effectLst/>
                        </a:rPr>
                        <a:t>Nottinghamshire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37%</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500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185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864736598"/>
                  </a:ext>
                </a:extLst>
              </a:tr>
              <a:tr h="359861">
                <a:tc>
                  <a:txBody>
                    <a:bodyPr/>
                    <a:lstStyle/>
                    <a:p>
                      <a:pPr algn="l" fontAlgn="b"/>
                      <a:r>
                        <a:rPr lang="en-GB" sz="1400" u="none" strike="noStrike">
                          <a:effectLst/>
                        </a:rPr>
                        <a:t>Rutland</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38%</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25</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9.5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009591391"/>
                  </a:ext>
                </a:extLst>
              </a:tr>
              <a:tr h="359861">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1629870142"/>
                  </a:ext>
                </a:extLst>
              </a:tr>
              <a:tr h="359861">
                <a:tc>
                  <a:txBody>
                    <a:bodyPr/>
                    <a:lstStyle/>
                    <a:p>
                      <a:pPr algn="l" fontAlgn="b"/>
                      <a:r>
                        <a:rPr lang="en-GB" sz="1400" u="none" strike="noStrike">
                          <a:effectLst/>
                        </a:rPr>
                        <a:t>East Midlands average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800" b="1" u="none" strike="noStrike" dirty="0">
                          <a:effectLst/>
                        </a:rPr>
                        <a:t>36.20%</a:t>
                      </a:r>
                      <a:endParaRPr lang="en-GB" sz="1800" b="1" i="0" u="none" strike="noStrike" dirty="0">
                        <a:solidFill>
                          <a:srgbClr val="000000"/>
                        </a:solidFill>
                        <a:effectLst/>
                        <a:latin typeface="Calibri" panose="020F0502020204030204" pitchFamily="34" charset="0"/>
                      </a:endParaRPr>
                    </a:p>
                  </a:txBody>
                  <a:tcPr marL="7806" marR="7806" marT="7806" marB="0" anchor="b"/>
                </a:tc>
                <a:tc>
                  <a:txBody>
                    <a:bodyPr/>
                    <a:lstStyle/>
                    <a:p>
                      <a:pPr algn="l" fontAlgn="b"/>
                      <a:r>
                        <a:rPr lang="en-GB" sz="1800" b="1" u="none" strike="noStrike" dirty="0">
                          <a:effectLst/>
                        </a:rPr>
                        <a:t> </a:t>
                      </a:r>
                      <a:endParaRPr lang="en-GB" sz="1800" b="1" i="0" u="none" strike="noStrike" dirty="0">
                        <a:solidFill>
                          <a:srgbClr val="000000"/>
                        </a:solidFill>
                        <a:effectLst/>
                        <a:latin typeface="Calibri" panose="020F0502020204030204" pitchFamily="34" charset="0"/>
                      </a:endParaRPr>
                    </a:p>
                  </a:txBody>
                  <a:tcPr marL="7806" marR="7806" marT="7806" marB="0" anchor="b"/>
                </a:tc>
                <a:tc>
                  <a:txBody>
                    <a:bodyPr/>
                    <a:lstStyle/>
                    <a:p>
                      <a:pPr algn="l" fontAlgn="b"/>
                      <a:r>
                        <a:rPr lang="en-GB" sz="1800" b="1" u="none" strike="noStrike" dirty="0">
                          <a:effectLst/>
                        </a:rPr>
                        <a:t> </a:t>
                      </a:r>
                      <a:endParaRPr lang="en-GB" sz="1800" b="1" i="0" u="none" strike="noStrike" dirty="0">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433235540"/>
                  </a:ext>
                </a:extLst>
              </a:tr>
              <a:tr h="359861">
                <a:tc>
                  <a:txBody>
                    <a:bodyPr/>
                    <a:lstStyle/>
                    <a:p>
                      <a:pPr algn="l" fontAlgn="b"/>
                      <a:r>
                        <a:rPr lang="en-GB" sz="1400" u="none" strike="noStrike">
                          <a:effectLst/>
                        </a:rPr>
                        <a:t>Total</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800" b="1" u="none" strike="noStrike" dirty="0">
                          <a:effectLst/>
                        </a:rPr>
                        <a:t>2975</a:t>
                      </a:r>
                      <a:endParaRPr lang="en-GB" sz="1800" b="1" i="0" u="none" strike="noStrike" dirty="0">
                        <a:solidFill>
                          <a:srgbClr val="000000"/>
                        </a:solidFill>
                        <a:effectLst/>
                        <a:latin typeface="Calibri" panose="020F0502020204030204" pitchFamily="34" charset="0"/>
                      </a:endParaRPr>
                    </a:p>
                  </a:txBody>
                  <a:tcPr marL="7806" marR="7806" marT="7806" marB="0" anchor="b"/>
                </a:tc>
                <a:tc>
                  <a:txBody>
                    <a:bodyPr/>
                    <a:lstStyle/>
                    <a:p>
                      <a:pPr algn="r" fontAlgn="b"/>
                      <a:r>
                        <a:rPr lang="en-GB" sz="1800" b="1" u="none" strike="noStrike" dirty="0">
                          <a:effectLst/>
                        </a:rPr>
                        <a:t>1102.5</a:t>
                      </a:r>
                      <a:endParaRPr lang="en-GB" sz="1800" b="1" i="0" u="none" strike="noStrike" dirty="0">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2335611439"/>
                  </a:ext>
                </a:extLst>
              </a:tr>
            </a:tbl>
          </a:graphicData>
        </a:graphic>
      </p:graphicFrame>
    </p:spTree>
    <p:extLst>
      <p:ext uri="{BB962C8B-B14F-4D97-AF65-F5344CB8AC3E}">
        <p14:creationId xmlns:p14="http://schemas.microsoft.com/office/powerpoint/2010/main" val="436221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B216A-A617-46F9-A5A7-CA43A2B51620}"/>
              </a:ext>
            </a:extLst>
          </p:cNvPr>
          <p:cNvSpPr>
            <a:spLocks noGrp="1"/>
          </p:cNvSpPr>
          <p:nvPr>
            <p:ph type="title"/>
          </p:nvPr>
        </p:nvSpPr>
        <p:spPr>
          <a:xfrm>
            <a:off x="1008184" y="174032"/>
            <a:ext cx="10175631" cy="1111843"/>
          </a:xfrm>
        </p:spPr>
        <p:txBody>
          <a:bodyPr anchor="ctr">
            <a:normAutofit/>
          </a:bodyPr>
          <a:lstStyle/>
          <a:p>
            <a:pPr algn="ctr"/>
            <a:r>
              <a:rPr lang="en-GB" sz="4000"/>
              <a:t>Nurses reaching retirement age</a:t>
            </a:r>
          </a:p>
        </p:txBody>
      </p:sp>
      <p:pic>
        <p:nvPicPr>
          <p:cNvPr id="5" name="Picture 4" descr="A picture containing text&#10;&#10;Description automatically generated">
            <a:extLst>
              <a:ext uri="{FF2B5EF4-FFF2-40B4-BE49-F238E27FC236}">
                <a16:creationId xmlns:a16="http://schemas.microsoft.com/office/drawing/2014/main" id="{F2293E08-A1AD-4E66-9EAB-3CF9DD5D4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3">
            <a:extLst>
              <a:ext uri="{FF2B5EF4-FFF2-40B4-BE49-F238E27FC236}">
                <a16:creationId xmlns:a16="http://schemas.microsoft.com/office/drawing/2014/main" id="{2B2F168E-0AC0-45FE-B9EE-2594CC13555B}"/>
              </a:ext>
            </a:extLst>
          </p:cNvPr>
          <p:cNvGraphicFramePr>
            <a:graphicFrameLocks/>
          </p:cNvGraphicFramePr>
          <p:nvPr>
            <p:extLst>
              <p:ext uri="{D42A27DB-BD31-4B8C-83A1-F6EECF244321}">
                <p14:modId xmlns:p14="http://schemas.microsoft.com/office/powerpoint/2010/main" val="3508306312"/>
              </p:ext>
            </p:extLst>
          </p:nvPr>
        </p:nvGraphicFramePr>
        <p:xfrm>
          <a:off x="475488" y="1645920"/>
          <a:ext cx="6230112" cy="3431604"/>
        </p:xfrm>
        <a:graphic>
          <a:graphicData uri="http://schemas.openxmlformats.org/drawingml/2006/table">
            <a:tbl>
              <a:tblPr firstRow="1" bandRow="1">
                <a:tableStyleId>{5C22544A-7EE6-4342-B048-85BDC9FD1C3A}</a:tableStyleId>
              </a:tblPr>
              <a:tblGrid>
                <a:gridCol w="1956960">
                  <a:extLst>
                    <a:ext uri="{9D8B030D-6E8A-4147-A177-3AD203B41FA5}">
                      <a16:colId xmlns:a16="http://schemas.microsoft.com/office/drawing/2014/main" val="461543712"/>
                    </a:ext>
                  </a:extLst>
                </a:gridCol>
                <a:gridCol w="1942020">
                  <a:extLst>
                    <a:ext uri="{9D8B030D-6E8A-4147-A177-3AD203B41FA5}">
                      <a16:colId xmlns:a16="http://schemas.microsoft.com/office/drawing/2014/main" val="199884414"/>
                    </a:ext>
                  </a:extLst>
                </a:gridCol>
                <a:gridCol w="989115">
                  <a:extLst>
                    <a:ext uri="{9D8B030D-6E8A-4147-A177-3AD203B41FA5}">
                      <a16:colId xmlns:a16="http://schemas.microsoft.com/office/drawing/2014/main" val="2921812455"/>
                    </a:ext>
                  </a:extLst>
                </a:gridCol>
                <a:gridCol w="1342017">
                  <a:extLst>
                    <a:ext uri="{9D8B030D-6E8A-4147-A177-3AD203B41FA5}">
                      <a16:colId xmlns:a16="http://schemas.microsoft.com/office/drawing/2014/main" val="4077325632"/>
                    </a:ext>
                  </a:extLst>
                </a:gridCol>
              </a:tblGrid>
              <a:tr h="178526">
                <a:tc>
                  <a:txBody>
                    <a:bodyPr/>
                    <a:lstStyle/>
                    <a:p>
                      <a:pPr algn="l" fontAlgn="b"/>
                      <a:r>
                        <a:rPr lang="en-GB" sz="1400" u="none" strike="noStrike">
                          <a:effectLst/>
                        </a:rPr>
                        <a:t>Nurses reaching retirement</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Nurses retirement 10 years</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Base number of jobs</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Number replace</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772819981"/>
                  </a:ext>
                </a:extLst>
              </a:tr>
              <a:tr h="178526">
                <a:tc>
                  <a:txBody>
                    <a:bodyPr/>
                    <a:lstStyle/>
                    <a:p>
                      <a:pPr algn="l" fontAlgn="b"/>
                      <a:r>
                        <a:rPr lang="en-GB" sz="1400" u="none" strike="noStrike">
                          <a:effectLst/>
                        </a:rPr>
                        <a:t>Derby City</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43%</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175</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75.25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430644503"/>
                  </a:ext>
                </a:extLst>
              </a:tr>
              <a:tr h="178526">
                <a:tc>
                  <a:txBody>
                    <a:bodyPr/>
                    <a:lstStyle/>
                    <a:p>
                      <a:pPr algn="l" fontAlgn="b"/>
                      <a:r>
                        <a:rPr lang="en-GB" sz="1400" u="none" strike="noStrike">
                          <a:effectLst/>
                        </a:rPr>
                        <a:t>Derbyshire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36%</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550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198</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490775390"/>
                  </a:ext>
                </a:extLst>
              </a:tr>
              <a:tr h="178526">
                <a:tc>
                  <a:txBody>
                    <a:bodyPr/>
                    <a:lstStyle/>
                    <a:p>
                      <a:pPr algn="l" fontAlgn="b"/>
                      <a:r>
                        <a:rPr lang="en-GB" sz="1400" u="none" strike="noStrike">
                          <a:effectLst/>
                        </a:rPr>
                        <a:t>Leicester City</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60</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350936242"/>
                  </a:ext>
                </a:extLst>
              </a:tr>
              <a:tr h="178526">
                <a:tc>
                  <a:txBody>
                    <a:bodyPr/>
                    <a:lstStyle/>
                    <a:p>
                      <a:pPr algn="l" fontAlgn="b"/>
                      <a:r>
                        <a:rPr lang="en-GB" sz="1400" u="none" strike="noStrike">
                          <a:effectLst/>
                        </a:rPr>
                        <a:t>Leicestershire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250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75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78983221"/>
                  </a:ext>
                </a:extLst>
              </a:tr>
              <a:tr h="178526">
                <a:tc>
                  <a:txBody>
                    <a:bodyPr/>
                    <a:lstStyle/>
                    <a:p>
                      <a:pPr algn="l" fontAlgn="b"/>
                      <a:r>
                        <a:rPr lang="en-GB" sz="1400" u="none" strike="noStrike">
                          <a:effectLst/>
                        </a:rPr>
                        <a:t>Lincolnshire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46%</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550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253</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02207751"/>
                  </a:ext>
                </a:extLst>
              </a:tr>
              <a:tr h="178526">
                <a:tc>
                  <a:txBody>
                    <a:bodyPr/>
                    <a:lstStyle/>
                    <a:p>
                      <a:pPr algn="l" fontAlgn="b"/>
                      <a:r>
                        <a:rPr lang="en-GB" sz="1400" u="none" strike="noStrike">
                          <a:effectLst/>
                        </a:rPr>
                        <a:t>Milton Keynes</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27%</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175</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47.25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1166677394"/>
                  </a:ext>
                </a:extLst>
              </a:tr>
              <a:tr h="178526">
                <a:tc>
                  <a:txBody>
                    <a:bodyPr/>
                    <a:lstStyle/>
                    <a:p>
                      <a:pPr algn="l" fontAlgn="b"/>
                      <a:r>
                        <a:rPr lang="en-GB" sz="1400" u="none" strike="noStrike">
                          <a:effectLst/>
                        </a:rPr>
                        <a:t>Northamptonshire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34%</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153</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2472387690"/>
                  </a:ext>
                </a:extLst>
              </a:tr>
              <a:tr h="178526">
                <a:tc>
                  <a:txBody>
                    <a:bodyPr/>
                    <a:lstStyle/>
                    <a:p>
                      <a:pPr algn="l" fontAlgn="b"/>
                      <a:r>
                        <a:rPr lang="en-GB" sz="1400" u="none" strike="noStrike">
                          <a:effectLst/>
                        </a:rPr>
                        <a:t>Nottingham City</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31%</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150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46.5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2377648498"/>
                  </a:ext>
                </a:extLst>
              </a:tr>
              <a:tr h="178526">
                <a:tc>
                  <a:txBody>
                    <a:bodyPr/>
                    <a:lstStyle/>
                    <a:p>
                      <a:pPr algn="l" fontAlgn="b"/>
                      <a:r>
                        <a:rPr lang="en-GB" sz="1400" u="none" strike="noStrike">
                          <a:effectLst/>
                        </a:rPr>
                        <a:t>Nottinghamshire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37%</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500</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185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864736598"/>
                  </a:ext>
                </a:extLst>
              </a:tr>
              <a:tr h="178526">
                <a:tc>
                  <a:txBody>
                    <a:bodyPr/>
                    <a:lstStyle/>
                    <a:p>
                      <a:pPr algn="l" fontAlgn="b"/>
                      <a:r>
                        <a:rPr lang="en-GB" sz="1400" u="none" strike="noStrike">
                          <a:effectLst/>
                        </a:rPr>
                        <a:t>Rutland</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38%</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25</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400" u="none" strike="noStrike">
                          <a:effectLst/>
                        </a:rPr>
                        <a:t>9.5</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3009591391"/>
                  </a:ext>
                </a:extLst>
              </a:tr>
              <a:tr h="178526">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1629870142"/>
                  </a:ext>
                </a:extLst>
              </a:tr>
              <a:tr h="178526">
                <a:tc>
                  <a:txBody>
                    <a:bodyPr/>
                    <a:lstStyle/>
                    <a:p>
                      <a:pPr algn="l" fontAlgn="b"/>
                      <a:r>
                        <a:rPr lang="en-GB" sz="1400" u="none" strike="noStrike">
                          <a:effectLst/>
                        </a:rPr>
                        <a:t>East Midlands average</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800" b="1" u="none" strike="noStrike" dirty="0">
                          <a:effectLst/>
                        </a:rPr>
                        <a:t>36.20%</a:t>
                      </a:r>
                      <a:endParaRPr lang="en-GB" sz="1800" b="1" i="0" u="none" strike="noStrike" dirty="0">
                        <a:solidFill>
                          <a:srgbClr val="000000"/>
                        </a:solidFill>
                        <a:effectLst/>
                        <a:latin typeface="Calibri" panose="020F0502020204030204" pitchFamily="34" charset="0"/>
                      </a:endParaRPr>
                    </a:p>
                  </a:txBody>
                  <a:tcPr marL="7806" marR="7806" marT="7806" marB="0" anchor="b"/>
                </a:tc>
                <a:tc>
                  <a:txBody>
                    <a:bodyPr/>
                    <a:lstStyle/>
                    <a:p>
                      <a:pPr algn="l" fontAlgn="b"/>
                      <a:r>
                        <a:rPr lang="en-GB" sz="1800" b="1" u="none" strike="noStrike" dirty="0">
                          <a:effectLst/>
                        </a:rPr>
                        <a:t> </a:t>
                      </a:r>
                      <a:endParaRPr lang="en-GB" sz="1800" b="1" i="0" u="none" strike="noStrike" dirty="0">
                        <a:solidFill>
                          <a:srgbClr val="000000"/>
                        </a:solidFill>
                        <a:effectLst/>
                        <a:latin typeface="Calibri" panose="020F0502020204030204" pitchFamily="34" charset="0"/>
                      </a:endParaRPr>
                    </a:p>
                  </a:txBody>
                  <a:tcPr marL="7806" marR="7806" marT="7806" marB="0" anchor="b"/>
                </a:tc>
                <a:tc>
                  <a:txBody>
                    <a:bodyPr/>
                    <a:lstStyle/>
                    <a:p>
                      <a:pPr algn="l" fontAlgn="b"/>
                      <a:r>
                        <a:rPr lang="en-GB" sz="1800" b="1" u="none" strike="noStrike" dirty="0">
                          <a:effectLst/>
                        </a:rPr>
                        <a:t> </a:t>
                      </a:r>
                      <a:endParaRPr lang="en-GB" sz="1800" b="1" i="0" u="none" strike="noStrike" dirty="0">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433235540"/>
                  </a:ext>
                </a:extLst>
              </a:tr>
              <a:tr h="178526">
                <a:tc>
                  <a:txBody>
                    <a:bodyPr/>
                    <a:lstStyle/>
                    <a:p>
                      <a:pPr algn="l" fontAlgn="b"/>
                      <a:r>
                        <a:rPr lang="en-GB" sz="1400" u="none" strike="noStrike">
                          <a:effectLst/>
                        </a:rPr>
                        <a:t>Total</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7806" marR="7806" marT="7806" marB="0" anchor="b"/>
                </a:tc>
                <a:tc>
                  <a:txBody>
                    <a:bodyPr/>
                    <a:lstStyle/>
                    <a:p>
                      <a:pPr algn="r" fontAlgn="b"/>
                      <a:r>
                        <a:rPr lang="en-GB" sz="1800" b="1" u="none" strike="noStrike" dirty="0">
                          <a:effectLst/>
                        </a:rPr>
                        <a:t>2975</a:t>
                      </a:r>
                      <a:endParaRPr lang="en-GB" sz="1800" b="1" i="0" u="none" strike="noStrike" dirty="0">
                        <a:solidFill>
                          <a:srgbClr val="000000"/>
                        </a:solidFill>
                        <a:effectLst/>
                        <a:latin typeface="Calibri" panose="020F0502020204030204" pitchFamily="34" charset="0"/>
                      </a:endParaRPr>
                    </a:p>
                  </a:txBody>
                  <a:tcPr marL="7806" marR="7806" marT="7806" marB="0" anchor="b"/>
                </a:tc>
                <a:tc>
                  <a:txBody>
                    <a:bodyPr/>
                    <a:lstStyle/>
                    <a:p>
                      <a:pPr algn="r" fontAlgn="b"/>
                      <a:r>
                        <a:rPr lang="en-GB" sz="1800" b="1" u="none" strike="noStrike" dirty="0">
                          <a:effectLst/>
                        </a:rPr>
                        <a:t>1102.5</a:t>
                      </a:r>
                      <a:endParaRPr lang="en-GB" sz="1800" b="1" i="0" u="none" strike="noStrike" dirty="0">
                        <a:solidFill>
                          <a:srgbClr val="000000"/>
                        </a:solidFill>
                        <a:effectLst/>
                        <a:latin typeface="Calibri" panose="020F0502020204030204" pitchFamily="34" charset="0"/>
                      </a:endParaRPr>
                    </a:p>
                  </a:txBody>
                  <a:tcPr marL="7806" marR="7806" marT="7806" marB="0" anchor="b"/>
                </a:tc>
                <a:extLst>
                  <a:ext uri="{0D108BD9-81ED-4DB2-BD59-A6C34878D82A}">
                    <a16:rowId xmlns:a16="http://schemas.microsoft.com/office/drawing/2014/main" val="2335611439"/>
                  </a:ext>
                </a:extLst>
              </a:tr>
            </a:tbl>
          </a:graphicData>
        </a:graphic>
      </p:graphicFrame>
      <p:sp>
        <p:nvSpPr>
          <p:cNvPr id="3" name="TextBox 2">
            <a:extLst>
              <a:ext uri="{FF2B5EF4-FFF2-40B4-BE49-F238E27FC236}">
                <a16:creationId xmlns:a16="http://schemas.microsoft.com/office/drawing/2014/main" id="{CA303B33-1EC6-4F8C-B70C-857DFDEF4849}"/>
              </a:ext>
            </a:extLst>
          </p:cNvPr>
          <p:cNvSpPr txBox="1"/>
          <p:nvPr/>
        </p:nvSpPr>
        <p:spPr>
          <a:xfrm>
            <a:off x="6873240" y="1645920"/>
            <a:ext cx="5090160" cy="4801314"/>
          </a:xfrm>
          <a:prstGeom prst="rect">
            <a:avLst/>
          </a:prstGeom>
          <a:noFill/>
        </p:spPr>
        <p:txBody>
          <a:bodyPr wrap="square" rtlCol="0">
            <a:spAutoFit/>
          </a:bodyPr>
          <a:lstStyle/>
          <a:p>
            <a:pPr marL="285750" indent="-285750">
              <a:buFont typeface="Arial" panose="020B0604020202020204" pitchFamily="34" charset="0"/>
              <a:buChar char="•"/>
            </a:pPr>
            <a:r>
              <a:rPr lang="en-GB" dirty="0"/>
              <a:t>Consistent risk across all EM local authority areas</a:t>
            </a:r>
          </a:p>
          <a:p>
            <a:endParaRPr lang="en-GB" dirty="0"/>
          </a:p>
          <a:p>
            <a:pPr marL="285750" indent="-285750">
              <a:buFont typeface="Arial" panose="020B0604020202020204" pitchFamily="34" charset="0"/>
              <a:buChar char="•"/>
            </a:pPr>
            <a:r>
              <a:rPr lang="en-GB" dirty="0"/>
              <a:t>Existing vacancy rate of 12% for nurses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Replacing retirees alone will mean around 1100 nurses across East Midlands – ACT NOW, importance of succession planning both for local systems and nursing providers</a:t>
            </a:r>
          </a:p>
          <a:p>
            <a:endParaRPr lang="en-GB" dirty="0"/>
          </a:p>
          <a:p>
            <a:pPr marL="285750" indent="-285750">
              <a:buFont typeface="Arial" panose="020B0604020202020204" pitchFamily="34" charset="0"/>
              <a:buChar char="•"/>
            </a:pPr>
            <a:r>
              <a:rPr lang="en-GB" dirty="0"/>
              <a:t>Taking in to account the vacancy rate, those reaching retirement age and potentially exiting the sector alongside the 41% turnover rate I shared earlier, this is a major risk for most areas. </a:t>
            </a:r>
          </a:p>
          <a:p>
            <a:endParaRPr lang="en-GB" dirty="0"/>
          </a:p>
          <a:p>
            <a:pPr marL="285750" indent="-285750">
              <a:buFont typeface="Arial" panose="020B0604020202020204" pitchFamily="34" charset="0"/>
              <a:buChar char="•"/>
            </a:pPr>
            <a:r>
              <a:rPr lang="en-GB" dirty="0"/>
              <a:t>Leicestershire, Leicester and Rutland are aiming to tackle this challenge by running a ‘Building future nursing workforce event’</a:t>
            </a:r>
          </a:p>
        </p:txBody>
      </p:sp>
    </p:spTree>
    <p:extLst>
      <p:ext uri="{BB962C8B-B14F-4D97-AF65-F5344CB8AC3E}">
        <p14:creationId xmlns:p14="http://schemas.microsoft.com/office/powerpoint/2010/main" val="460259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1008184" y="174032"/>
            <a:ext cx="10175631" cy="1111843"/>
          </a:xfrm>
        </p:spPr>
        <p:txBody>
          <a:bodyPr anchor="ctr">
            <a:normAutofit/>
          </a:bodyPr>
          <a:lstStyle/>
          <a:p>
            <a:pPr algn="ctr"/>
            <a:r>
              <a:rPr lang="en-GB" sz="4000"/>
              <a:t>Attraction – Vacancy Rates</a:t>
            </a: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3">
            <a:extLst>
              <a:ext uri="{FF2B5EF4-FFF2-40B4-BE49-F238E27FC236}">
                <a16:creationId xmlns:a16="http://schemas.microsoft.com/office/drawing/2014/main" id="{78A708D5-7924-4411-95FD-96E6D9FBDC65}"/>
              </a:ext>
            </a:extLst>
          </p:cNvPr>
          <p:cNvGraphicFramePr>
            <a:graphicFrameLocks/>
          </p:cNvGraphicFramePr>
          <p:nvPr>
            <p:extLst>
              <p:ext uri="{D42A27DB-BD31-4B8C-83A1-F6EECF244321}">
                <p14:modId xmlns:p14="http://schemas.microsoft.com/office/powerpoint/2010/main" val="708741391"/>
              </p:ext>
            </p:extLst>
          </p:nvPr>
        </p:nvGraphicFramePr>
        <p:xfrm>
          <a:off x="457200" y="1441453"/>
          <a:ext cx="11187463" cy="5056506"/>
        </p:xfrm>
        <a:graphic>
          <a:graphicData uri="http://schemas.openxmlformats.org/drawingml/2006/table">
            <a:tbl>
              <a:tblPr firstRow="1" bandRow="1">
                <a:tableStyleId>{5C22544A-7EE6-4342-B048-85BDC9FD1C3A}</a:tableStyleId>
              </a:tblPr>
              <a:tblGrid>
                <a:gridCol w="2371740">
                  <a:extLst>
                    <a:ext uri="{9D8B030D-6E8A-4147-A177-3AD203B41FA5}">
                      <a16:colId xmlns:a16="http://schemas.microsoft.com/office/drawing/2014/main" val="2994849652"/>
                    </a:ext>
                  </a:extLst>
                </a:gridCol>
                <a:gridCol w="1054108">
                  <a:extLst>
                    <a:ext uri="{9D8B030D-6E8A-4147-A177-3AD203B41FA5}">
                      <a16:colId xmlns:a16="http://schemas.microsoft.com/office/drawing/2014/main" val="382003490"/>
                    </a:ext>
                  </a:extLst>
                </a:gridCol>
                <a:gridCol w="2218016">
                  <a:extLst>
                    <a:ext uri="{9D8B030D-6E8A-4147-A177-3AD203B41FA5}">
                      <a16:colId xmlns:a16="http://schemas.microsoft.com/office/drawing/2014/main" val="3331497806"/>
                    </a:ext>
                  </a:extLst>
                </a:gridCol>
                <a:gridCol w="1471359">
                  <a:extLst>
                    <a:ext uri="{9D8B030D-6E8A-4147-A177-3AD203B41FA5}">
                      <a16:colId xmlns:a16="http://schemas.microsoft.com/office/drawing/2014/main" val="1737097286"/>
                    </a:ext>
                  </a:extLst>
                </a:gridCol>
                <a:gridCol w="1380297">
                  <a:extLst>
                    <a:ext uri="{9D8B030D-6E8A-4147-A177-3AD203B41FA5}">
                      <a16:colId xmlns:a16="http://schemas.microsoft.com/office/drawing/2014/main" val="651884447"/>
                    </a:ext>
                  </a:extLst>
                </a:gridCol>
                <a:gridCol w="1088822">
                  <a:extLst>
                    <a:ext uri="{9D8B030D-6E8A-4147-A177-3AD203B41FA5}">
                      <a16:colId xmlns:a16="http://schemas.microsoft.com/office/drawing/2014/main" val="969124447"/>
                    </a:ext>
                  </a:extLst>
                </a:gridCol>
                <a:gridCol w="1603121">
                  <a:extLst>
                    <a:ext uri="{9D8B030D-6E8A-4147-A177-3AD203B41FA5}">
                      <a16:colId xmlns:a16="http://schemas.microsoft.com/office/drawing/2014/main" val="2232484299"/>
                    </a:ext>
                  </a:extLst>
                </a:gridCol>
              </a:tblGrid>
              <a:tr h="388962">
                <a:tc>
                  <a:txBody>
                    <a:bodyPr/>
                    <a:lstStyle/>
                    <a:p>
                      <a:pPr algn="l" fontAlgn="b"/>
                      <a:r>
                        <a:rPr lang="en-GB" sz="1300" u="none" strike="noStrike">
                          <a:effectLst/>
                        </a:rPr>
                        <a:t>Vacancy Rates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Overall</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Real numbers vacant</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Care Workers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Managers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Nurses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Social Workers</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403110109"/>
                  </a:ext>
                </a:extLst>
              </a:tr>
              <a:tr h="388962">
                <a:tc>
                  <a:txBody>
                    <a:bodyPr/>
                    <a:lstStyle/>
                    <a:p>
                      <a:pPr algn="l" fontAlgn="b"/>
                      <a:r>
                        <a:rPr lang="en-GB" sz="1300" u="none" strike="noStrike">
                          <a:effectLst/>
                        </a:rPr>
                        <a:t>Derby City</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475</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dirty="0">
                          <a:effectLst/>
                        </a:rPr>
                        <a:t>6.20%</a:t>
                      </a:r>
                      <a:endParaRPr lang="en-GB" sz="1300" b="0"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831118951"/>
                  </a:ext>
                </a:extLst>
              </a:tr>
              <a:tr h="388962">
                <a:tc>
                  <a:txBody>
                    <a:bodyPr/>
                    <a:lstStyle/>
                    <a:p>
                      <a:pPr algn="l" fontAlgn="b"/>
                      <a:r>
                        <a:rPr lang="en-GB" sz="1300" u="none" strike="noStrike">
                          <a:effectLst/>
                        </a:rPr>
                        <a:t>Derbyshire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1200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14.10%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3.60%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770144765"/>
                  </a:ext>
                </a:extLst>
              </a:tr>
              <a:tr h="388962">
                <a:tc>
                  <a:txBody>
                    <a:bodyPr/>
                    <a:lstStyle/>
                    <a:p>
                      <a:pPr algn="l" fontAlgn="b"/>
                      <a:r>
                        <a:rPr lang="en-GB" sz="1300" u="none" strike="noStrike">
                          <a:effectLst/>
                        </a:rPr>
                        <a:t>Leicester City</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5.40%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9.40%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12.20%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2373128183"/>
                  </a:ext>
                </a:extLst>
              </a:tr>
              <a:tr h="388962">
                <a:tc>
                  <a:txBody>
                    <a:bodyPr/>
                    <a:lstStyle/>
                    <a:p>
                      <a:pPr algn="l" fontAlgn="b"/>
                      <a:r>
                        <a:rPr lang="en-GB" sz="1300" u="none" strike="noStrike">
                          <a:effectLst/>
                        </a:rPr>
                        <a:t>Leicestershire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850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2.50%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7.20%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7.20%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3967246980"/>
                  </a:ext>
                </a:extLst>
              </a:tr>
              <a:tr h="388962">
                <a:tc>
                  <a:txBody>
                    <a:bodyPr/>
                    <a:lstStyle/>
                    <a:p>
                      <a:pPr algn="l" fontAlgn="b"/>
                      <a:r>
                        <a:rPr lang="en-GB" sz="1300" u="none" strike="noStrike">
                          <a:effectLst/>
                        </a:rPr>
                        <a:t>Lincolnshire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1100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454701534"/>
                  </a:ext>
                </a:extLst>
              </a:tr>
              <a:tr h="388962">
                <a:tc>
                  <a:txBody>
                    <a:bodyPr/>
                    <a:lstStyle/>
                    <a:p>
                      <a:pPr algn="l" fontAlgn="b"/>
                      <a:r>
                        <a:rPr lang="en-GB" sz="1300" u="none" strike="noStrike">
                          <a:effectLst/>
                        </a:rPr>
                        <a:t>Milton Keynes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8.30%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8.90%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32.20%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3703398627"/>
                  </a:ext>
                </a:extLst>
              </a:tr>
              <a:tr h="388962">
                <a:tc>
                  <a:txBody>
                    <a:bodyPr/>
                    <a:lstStyle/>
                    <a:p>
                      <a:pPr algn="l" fontAlgn="b"/>
                      <a:r>
                        <a:rPr lang="en-GB" sz="1300" u="none" strike="noStrike">
                          <a:effectLst/>
                        </a:rPr>
                        <a:t>Northamptonshire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9%</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2000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dirty="0">
                          <a:effectLst/>
                        </a:rPr>
                        <a:t>19.60%</a:t>
                      </a:r>
                      <a:endParaRPr lang="en-GB" sz="1300" b="0"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10.60%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4106387200"/>
                  </a:ext>
                </a:extLst>
              </a:tr>
              <a:tr h="388962">
                <a:tc>
                  <a:txBody>
                    <a:bodyPr/>
                    <a:lstStyle/>
                    <a:p>
                      <a:pPr algn="l" fontAlgn="b"/>
                      <a:r>
                        <a:rPr lang="en-GB" sz="1300" u="none" strike="noStrike">
                          <a:effectLst/>
                        </a:rPr>
                        <a:t>Nottingham City</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3.10%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7.90%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15.70%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537457238"/>
                  </a:ext>
                </a:extLst>
              </a:tr>
              <a:tr h="388962">
                <a:tc>
                  <a:txBody>
                    <a:bodyPr/>
                    <a:lstStyle/>
                    <a:p>
                      <a:pPr algn="l" fontAlgn="b"/>
                      <a:r>
                        <a:rPr lang="en-GB" sz="1300" u="none" strike="noStrike">
                          <a:effectLst/>
                        </a:rPr>
                        <a:t>Nottinghamshire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dirty="0">
                          <a:effectLst/>
                        </a:rPr>
                        <a:t>7.20%</a:t>
                      </a:r>
                      <a:endParaRPr lang="en-GB" sz="1300" b="0"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1600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15.10%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19.80%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554156446"/>
                  </a:ext>
                </a:extLst>
              </a:tr>
              <a:tr h="388962">
                <a:tc>
                  <a:txBody>
                    <a:bodyPr/>
                    <a:lstStyle/>
                    <a:p>
                      <a:pPr algn="l" fontAlgn="b"/>
                      <a:r>
                        <a:rPr lang="en-GB" sz="1300" u="none" strike="noStrike">
                          <a:effectLst/>
                        </a:rPr>
                        <a:t>Rutland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8.50%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10.40%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661751905"/>
                  </a:ext>
                </a:extLst>
              </a:tr>
              <a:tr h="388962">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593182497"/>
                  </a:ext>
                </a:extLst>
              </a:tr>
              <a:tr h="388962">
                <a:tc>
                  <a:txBody>
                    <a:bodyPr/>
                    <a:lstStyle/>
                    <a:p>
                      <a:pPr algn="l" fontAlgn="b"/>
                      <a:r>
                        <a:rPr lang="en-GB" sz="1300" u="none" strike="noStrike">
                          <a:effectLst/>
                        </a:rPr>
                        <a:t>East Midlands average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6.48%</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600" b="1" u="none" strike="noStrike" dirty="0">
                          <a:effectLst/>
                        </a:rPr>
                        <a:t>8925</a:t>
                      </a:r>
                      <a:endParaRPr lang="en-GB" sz="1600" b="1"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800" b="1" u="none" strike="noStrike" dirty="0">
                          <a:effectLst/>
                        </a:rPr>
                        <a:t>7.07%</a:t>
                      </a:r>
                      <a:endParaRPr lang="en-GB" sz="1800" b="1"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800" b="1" u="none" strike="noStrike" dirty="0">
                          <a:effectLst/>
                        </a:rPr>
                        <a:t>12.41%</a:t>
                      </a:r>
                      <a:endParaRPr lang="en-GB" sz="1800" b="1"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800" b="1" u="none" strike="noStrike" dirty="0">
                          <a:effectLst/>
                        </a:rPr>
                        <a:t>14.27%</a:t>
                      </a:r>
                      <a:endParaRPr lang="en-GB" sz="1800" b="1" i="0" u="none" strike="noStrike" dirty="0">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253933505"/>
                  </a:ext>
                </a:extLst>
              </a:tr>
            </a:tbl>
          </a:graphicData>
        </a:graphic>
      </p:graphicFrame>
    </p:spTree>
    <p:extLst>
      <p:ext uri="{BB962C8B-B14F-4D97-AF65-F5344CB8AC3E}">
        <p14:creationId xmlns:p14="http://schemas.microsoft.com/office/powerpoint/2010/main" val="3538852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1008184" y="174032"/>
            <a:ext cx="10175631" cy="1111843"/>
          </a:xfrm>
        </p:spPr>
        <p:txBody>
          <a:bodyPr anchor="ctr">
            <a:normAutofit/>
          </a:bodyPr>
          <a:lstStyle/>
          <a:p>
            <a:pPr algn="ctr"/>
            <a:r>
              <a:rPr lang="en-GB" sz="4000"/>
              <a:t>Attraction – Vacancy Rates</a:t>
            </a: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3">
            <a:extLst>
              <a:ext uri="{FF2B5EF4-FFF2-40B4-BE49-F238E27FC236}">
                <a16:creationId xmlns:a16="http://schemas.microsoft.com/office/drawing/2014/main" id="{78A708D5-7924-4411-95FD-96E6D9FBDC65}"/>
              </a:ext>
            </a:extLst>
          </p:cNvPr>
          <p:cNvGraphicFramePr>
            <a:graphicFrameLocks/>
          </p:cNvGraphicFramePr>
          <p:nvPr>
            <p:extLst>
              <p:ext uri="{D42A27DB-BD31-4B8C-83A1-F6EECF244321}">
                <p14:modId xmlns:p14="http://schemas.microsoft.com/office/powerpoint/2010/main" val="1763384189"/>
              </p:ext>
            </p:extLst>
          </p:nvPr>
        </p:nvGraphicFramePr>
        <p:xfrm>
          <a:off x="457201" y="1441452"/>
          <a:ext cx="6172201" cy="5272361"/>
        </p:xfrm>
        <a:graphic>
          <a:graphicData uri="http://schemas.openxmlformats.org/drawingml/2006/table">
            <a:tbl>
              <a:tblPr firstRow="1" bandRow="1">
                <a:tableStyleId>{5C22544A-7EE6-4342-B048-85BDC9FD1C3A}</a:tableStyleId>
              </a:tblPr>
              <a:tblGrid>
                <a:gridCol w="1308505">
                  <a:extLst>
                    <a:ext uri="{9D8B030D-6E8A-4147-A177-3AD203B41FA5}">
                      <a16:colId xmlns:a16="http://schemas.microsoft.com/office/drawing/2014/main" val="2994849652"/>
                    </a:ext>
                  </a:extLst>
                </a:gridCol>
                <a:gridCol w="581559">
                  <a:extLst>
                    <a:ext uri="{9D8B030D-6E8A-4147-A177-3AD203B41FA5}">
                      <a16:colId xmlns:a16="http://schemas.microsoft.com/office/drawing/2014/main" val="382003490"/>
                    </a:ext>
                  </a:extLst>
                </a:gridCol>
                <a:gridCol w="1223695">
                  <a:extLst>
                    <a:ext uri="{9D8B030D-6E8A-4147-A177-3AD203B41FA5}">
                      <a16:colId xmlns:a16="http://schemas.microsoft.com/office/drawing/2014/main" val="3331497806"/>
                    </a:ext>
                  </a:extLst>
                </a:gridCol>
                <a:gridCol w="811759">
                  <a:extLst>
                    <a:ext uri="{9D8B030D-6E8A-4147-A177-3AD203B41FA5}">
                      <a16:colId xmlns:a16="http://schemas.microsoft.com/office/drawing/2014/main" val="1737097286"/>
                    </a:ext>
                  </a:extLst>
                </a:gridCol>
                <a:gridCol w="761519">
                  <a:extLst>
                    <a:ext uri="{9D8B030D-6E8A-4147-A177-3AD203B41FA5}">
                      <a16:colId xmlns:a16="http://schemas.microsoft.com/office/drawing/2014/main" val="651884447"/>
                    </a:ext>
                  </a:extLst>
                </a:gridCol>
                <a:gridCol w="600711">
                  <a:extLst>
                    <a:ext uri="{9D8B030D-6E8A-4147-A177-3AD203B41FA5}">
                      <a16:colId xmlns:a16="http://schemas.microsoft.com/office/drawing/2014/main" val="969124447"/>
                    </a:ext>
                  </a:extLst>
                </a:gridCol>
                <a:gridCol w="884453">
                  <a:extLst>
                    <a:ext uri="{9D8B030D-6E8A-4147-A177-3AD203B41FA5}">
                      <a16:colId xmlns:a16="http://schemas.microsoft.com/office/drawing/2014/main" val="2232484299"/>
                    </a:ext>
                  </a:extLst>
                </a:gridCol>
              </a:tblGrid>
              <a:tr h="392039">
                <a:tc>
                  <a:txBody>
                    <a:bodyPr/>
                    <a:lstStyle/>
                    <a:p>
                      <a:pPr algn="l" fontAlgn="b"/>
                      <a:r>
                        <a:rPr lang="en-GB" sz="1300" u="none" strike="noStrike">
                          <a:effectLst/>
                        </a:rPr>
                        <a:t>Vacancy Rates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Overall</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Real numbers vacant</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Care Workers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Managers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Nurses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Social Workers</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403110109"/>
                  </a:ext>
                </a:extLst>
              </a:tr>
              <a:tr h="392039">
                <a:tc>
                  <a:txBody>
                    <a:bodyPr/>
                    <a:lstStyle/>
                    <a:p>
                      <a:pPr algn="l" fontAlgn="b"/>
                      <a:r>
                        <a:rPr lang="en-GB" sz="1300" u="none" strike="noStrike">
                          <a:effectLst/>
                        </a:rPr>
                        <a:t>Derby City</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475</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dirty="0">
                          <a:effectLst/>
                        </a:rPr>
                        <a:t>6.20%</a:t>
                      </a:r>
                      <a:endParaRPr lang="en-GB" sz="1300" b="0"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831118951"/>
                  </a:ext>
                </a:extLst>
              </a:tr>
              <a:tr h="392039">
                <a:tc>
                  <a:txBody>
                    <a:bodyPr/>
                    <a:lstStyle/>
                    <a:p>
                      <a:pPr algn="l" fontAlgn="b"/>
                      <a:r>
                        <a:rPr lang="en-GB" sz="1300" u="none" strike="noStrike">
                          <a:effectLst/>
                        </a:rPr>
                        <a:t>Derbyshire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1200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14.10%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3.60%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770144765"/>
                  </a:ext>
                </a:extLst>
              </a:tr>
              <a:tr h="392039">
                <a:tc>
                  <a:txBody>
                    <a:bodyPr/>
                    <a:lstStyle/>
                    <a:p>
                      <a:pPr algn="l" fontAlgn="b"/>
                      <a:r>
                        <a:rPr lang="en-GB" sz="1300" u="none" strike="noStrike">
                          <a:effectLst/>
                        </a:rPr>
                        <a:t>Leicester City</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5.40%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9.40%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12.20%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2373128183"/>
                  </a:ext>
                </a:extLst>
              </a:tr>
              <a:tr h="392039">
                <a:tc>
                  <a:txBody>
                    <a:bodyPr/>
                    <a:lstStyle/>
                    <a:p>
                      <a:pPr algn="l" fontAlgn="b"/>
                      <a:r>
                        <a:rPr lang="en-GB" sz="1300" u="none" strike="noStrike">
                          <a:effectLst/>
                        </a:rPr>
                        <a:t>Leicestershire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850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2.50%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7.20%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7.20%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3967246980"/>
                  </a:ext>
                </a:extLst>
              </a:tr>
              <a:tr h="392039">
                <a:tc>
                  <a:txBody>
                    <a:bodyPr/>
                    <a:lstStyle/>
                    <a:p>
                      <a:pPr algn="l" fontAlgn="b"/>
                      <a:r>
                        <a:rPr lang="en-GB" sz="1300" u="none" strike="noStrike">
                          <a:effectLst/>
                        </a:rPr>
                        <a:t>Lincolnshire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1100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5.80%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454701534"/>
                  </a:ext>
                </a:extLst>
              </a:tr>
              <a:tr h="392039">
                <a:tc>
                  <a:txBody>
                    <a:bodyPr/>
                    <a:lstStyle/>
                    <a:p>
                      <a:pPr algn="l" fontAlgn="b"/>
                      <a:r>
                        <a:rPr lang="en-GB" sz="1300" u="none" strike="noStrike">
                          <a:effectLst/>
                        </a:rPr>
                        <a:t>Milton Keynes</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8.30%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dirty="0">
                          <a:effectLst/>
                        </a:rPr>
                        <a:t>550</a:t>
                      </a:r>
                      <a:endParaRPr lang="en-GB" sz="1300" b="0"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8.90%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32.20%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3703398627"/>
                  </a:ext>
                </a:extLst>
              </a:tr>
              <a:tr h="392039">
                <a:tc>
                  <a:txBody>
                    <a:bodyPr/>
                    <a:lstStyle/>
                    <a:p>
                      <a:pPr algn="l" fontAlgn="b"/>
                      <a:r>
                        <a:rPr lang="en-GB" sz="1300" u="none" strike="noStrike">
                          <a:effectLst/>
                        </a:rPr>
                        <a:t>Northamptonshire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9%</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2000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dirty="0">
                          <a:effectLst/>
                        </a:rPr>
                        <a:t>19.60%</a:t>
                      </a:r>
                      <a:endParaRPr lang="en-GB" sz="1300" b="0"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10.60%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4106387200"/>
                  </a:ext>
                </a:extLst>
              </a:tr>
              <a:tr h="392039">
                <a:tc>
                  <a:txBody>
                    <a:bodyPr/>
                    <a:lstStyle/>
                    <a:p>
                      <a:pPr algn="l" fontAlgn="b"/>
                      <a:r>
                        <a:rPr lang="en-GB" sz="1300" u="none" strike="noStrike">
                          <a:effectLst/>
                        </a:rPr>
                        <a:t>Nottingham City</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3.10%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7.90%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15.70%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537457238"/>
                  </a:ext>
                </a:extLst>
              </a:tr>
              <a:tr h="392039">
                <a:tc>
                  <a:txBody>
                    <a:bodyPr/>
                    <a:lstStyle/>
                    <a:p>
                      <a:pPr algn="l" fontAlgn="b"/>
                      <a:r>
                        <a:rPr lang="en-GB" sz="1300" u="none" strike="noStrike">
                          <a:effectLst/>
                        </a:rPr>
                        <a:t>Nottinghamshire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dirty="0">
                          <a:effectLst/>
                        </a:rPr>
                        <a:t>7.20%</a:t>
                      </a:r>
                      <a:endParaRPr lang="en-GB" sz="1300" b="0"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1600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7.80%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4.30%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15.10%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19.80%</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554156446"/>
                  </a:ext>
                </a:extLst>
              </a:tr>
              <a:tr h="392039">
                <a:tc>
                  <a:txBody>
                    <a:bodyPr/>
                    <a:lstStyle/>
                    <a:p>
                      <a:pPr algn="l" fontAlgn="b"/>
                      <a:r>
                        <a:rPr lang="en-GB" sz="1300" u="none" strike="noStrike">
                          <a:effectLst/>
                        </a:rPr>
                        <a:t>Rutland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8.50%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10.40%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ND</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661751905"/>
                  </a:ext>
                </a:extLst>
              </a:tr>
              <a:tr h="392039">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l" fontAlgn="b"/>
                      <a:r>
                        <a:rPr lang="en-GB" sz="1300" u="none" strike="noStrike">
                          <a:effectLst/>
                        </a:rPr>
                        <a:t> </a:t>
                      </a:r>
                      <a:endParaRPr lang="en-GB" sz="1300" b="0" i="0" u="none" strike="noStrike">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593182497"/>
                  </a:ext>
                </a:extLst>
              </a:tr>
              <a:tr h="392039">
                <a:tc>
                  <a:txBody>
                    <a:bodyPr/>
                    <a:lstStyle/>
                    <a:p>
                      <a:pPr algn="l" fontAlgn="b"/>
                      <a:r>
                        <a:rPr lang="en-GB" sz="1300" u="none" strike="noStrike">
                          <a:effectLst/>
                        </a:rPr>
                        <a:t>East Midlands average</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6.48%</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600" b="1" u="none" strike="noStrike" dirty="0">
                          <a:effectLst/>
                        </a:rPr>
                        <a:t>8925</a:t>
                      </a:r>
                      <a:endParaRPr lang="en-GB" sz="1600" b="1"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800" b="1" u="none" strike="noStrike" dirty="0">
                          <a:effectLst/>
                        </a:rPr>
                        <a:t>7.07%</a:t>
                      </a:r>
                      <a:endParaRPr lang="en-GB" sz="1800" b="1"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300" u="none" strike="noStrike">
                          <a:effectLst/>
                        </a:rPr>
                        <a:t>6.00%</a:t>
                      </a:r>
                      <a:endParaRPr lang="en-GB" sz="1300" b="0" i="0" u="none" strike="noStrike">
                        <a:solidFill>
                          <a:srgbClr val="000000"/>
                        </a:solidFill>
                        <a:effectLst/>
                        <a:latin typeface="Calibri" panose="020F0502020204030204" pitchFamily="34" charset="0"/>
                      </a:endParaRPr>
                    </a:p>
                  </a:txBody>
                  <a:tcPr marL="7526" marR="7526" marT="7526" marB="0" anchor="b"/>
                </a:tc>
                <a:tc>
                  <a:txBody>
                    <a:bodyPr/>
                    <a:lstStyle/>
                    <a:p>
                      <a:pPr algn="r" fontAlgn="b"/>
                      <a:r>
                        <a:rPr lang="en-GB" sz="1800" b="1" u="none" strike="noStrike" dirty="0">
                          <a:effectLst/>
                        </a:rPr>
                        <a:t>12.41%</a:t>
                      </a:r>
                      <a:endParaRPr lang="en-GB" sz="1800" b="1" i="0" u="none" strike="noStrike" dirty="0">
                        <a:solidFill>
                          <a:srgbClr val="000000"/>
                        </a:solidFill>
                        <a:effectLst/>
                        <a:latin typeface="Calibri" panose="020F0502020204030204" pitchFamily="34" charset="0"/>
                      </a:endParaRPr>
                    </a:p>
                  </a:txBody>
                  <a:tcPr marL="7526" marR="7526" marT="7526" marB="0" anchor="b"/>
                </a:tc>
                <a:tc>
                  <a:txBody>
                    <a:bodyPr/>
                    <a:lstStyle/>
                    <a:p>
                      <a:pPr algn="r" fontAlgn="b"/>
                      <a:r>
                        <a:rPr lang="en-GB" sz="1800" b="1" u="none" strike="noStrike" dirty="0">
                          <a:effectLst/>
                        </a:rPr>
                        <a:t>14.27%</a:t>
                      </a:r>
                      <a:endParaRPr lang="en-GB" sz="1800" b="1" i="0" u="none" strike="noStrike" dirty="0">
                        <a:solidFill>
                          <a:srgbClr val="000000"/>
                        </a:solidFill>
                        <a:effectLst/>
                        <a:latin typeface="Calibri" panose="020F0502020204030204" pitchFamily="34" charset="0"/>
                      </a:endParaRPr>
                    </a:p>
                  </a:txBody>
                  <a:tcPr marL="7526" marR="7526" marT="7526" marB="0" anchor="b"/>
                </a:tc>
                <a:extLst>
                  <a:ext uri="{0D108BD9-81ED-4DB2-BD59-A6C34878D82A}">
                    <a16:rowId xmlns:a16="http://schemas.microsoft.com/office/drawing/2014/main" val="1253933505"/>
                  </a:ext>
                </a:extLst>
              </a:tr>
            </a:tbl>
          </a:graphicData>
        </a:graphic>
      </p:graphicFrame>
      <p:sp>
        <p:nvSpPr>
          <p:cNvPr id="3" name="TextBox 2">
            <a:extLst>
              <a:ext uri="{FF2B5EF4-FFF2-40B4-BE49-F238E27FC236}">
                <a16:creationId xmlns:a16="http://schemas.microsoft.com/office/drawing/2014/main" id="{DC1758EA-0AF0-4BE6-83E5-337EECD7D48D}"/>
              </a:ext>
            </a:extLst>
          </p:cNvPr>
          <p:cNvSpPr txBox="1"/>
          <p:nvPr/>
        </p:nvSpPr>
        <p:spPr>
          <a:xfrm>
            <a:off x="6983830" y="1502688"/>
            <a:ext cx="4739639" cy="5355312"/>
          </a:xfrm>
          <a:prstGeom prst="rect">
            <a:avLst/>
          </a:prstGeom>
          <a:noFill/>
        </p:spPr>
        <p:txBody>
          <a:bodyPr wrap="square" rtlCol="0">
            <a:spAutoFit/>
          </a:bodyPr>
          <a:lstStyle/>
          <a:p>
            <a:r>
              <a:rPr lang="en-GB" dirty="0"/>
              <a:t>Vacancy rates in the East Midlands tend to be higher for regulated professional roles than direct care workers</a:t>
            </a:r>
          </a:p>
          <a:p>
            <a:endParaRPr lang="en-GB" dirty="0"/>
          </a:p>
          <a:p>
            <a:r>
              <a:rPr lang="en-GB" dirty="0"/>
              <a:t>Areas in the Southern most part of East Midlands have highest vacancy levels for care workers – cost of living / affluence?</a:t>
            </a:r>
          </a:p>
          <a:p>
            <a:endParaRPr lang="en-GB" dirty="0"/>
          </a:p>
          <a:p>
            <a:r>
              <a:rPr lang="en-GB" dirty="0"/>
              <a:t>Feedback recently from domiciliary care providers is attraction / recruitment is as challenging as it ever has been</a:t>
            </a:r>
          </a:p>
          <a:p>
            <a:endParaRPr lang="en-GB" dirty="0"/>
          </a:p>
          <a:p>
            <a:r>
              <a:rPr lang="en-GB" dirty="0"/>
              <a:t>Turnover appears to be greater challenge than attraction for care workers, although as above, this may be changing, is there value in a national recognition campaign as well as a national recruitment campaign? Thoughts in the chat box.</a:t>
            </a:r>
          </a:p>
          <a:p>
            <a:endParaRPr lang="en-GB" dirty="0"/>
          </a:p>
        </p:txBody>
      </p:sp>
    </p:spTree>
    <p:extLst>
      <p:ext uri="{BB962C8B-B14F-4D97-AF65-F5344CB8AC3E}">
        <p14:creationId xmlns:p14="http://schemas.microsoft.com/office/powerpoint/2010/main" val="3589801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99429-6226-4AAD-8BB4-4127606FC22C}"/>
              </a:ext>
            </a:extLst>
          </p:cNvPr>
          <p:cNvSpPr>
            <a:spLocks noGrp="1"/>
          </p:cNvSpPr>
          <p:nvPr>
            <p:ph type="title"/>
          </p:nvPr>
        </p:nvSpPr>
        <p:spPr>
          <a:xfrm>
            <a:off x="1008184" y="174032"/>
            <a:ext cx="10175631" cy="1111843"/>
          </a:xfrm>
        </p:spPr>
        <p:txBody>
          <a:bodyPr vert="horz" lIns="91440" tIns="45720" rIns="91440" bIns="45720" rtlCol="0" anchor="ctr">
            <a:normAutofit/>
          </a:bodyPr>
          <a:lstStyle/>
          <a:p>
            <a:pPr algn="ctr"/>
            <a:r>
              <a:rPr lang="en-US" sz="4000" kern="1200" dirty="0">
                <a:solidFill>
                  <a:schemeClr val="tx1"/>
                </a:solidFill>
                <a:latin typeface="+mj-lt"/>
                <a:ea typeface="+mj-ea"/>
                <a:cs typeface="+mj-cs"/>
              </a:rPr>
              <a:t>Internal Workforce issues</a:t>
            </a:r>
          </a:p>
        </p:txBody>
      </p:sp>
      <p:sp>
        <p:nvSpPr>
          <p:cNvPr id="5" name="TextBox 4">
            <a:extLst>
              <a:ext uri="{FF2B5EF4-FFF2-40B4-BE49-F238E27FC236}">
                <a16:creationId xmlns:a16="http://schemas.microsoft.com/office/drawing/2014/main" id="{5B0F42F1-D5EB-494A-9288-4127AD1B30C7}"/>
              </a:ext>
            </a:extLst>
          </p:cNvPr>
          <p:cNvSpPr txBox="1"/>
          <p:nvPr/>
        </p:nvSpPr>
        <p:spPr>
          <a:xfrm>
            <a:off x="1008184" y="1459907"/>
            <a:ext cx="10175630" cy="767904"/>
          </a:xfrm>
          <a:prstGeom prst="rect">
            <a:avLst/>
          </a:prstGeom>
        </p:spPr>
        <p:txBody>
          <a:bodyPr vert="horz" lIns="91440" tIns="45720" rIns="91440" bIns="45720" rtlCol="0" anchor="ctr">
            <a:normAutofit fontScale="92500" lnSpcReduction="20000"/>
          </a:bodyPr>
          <a:lstStyle/>
          <a:p>
            <a:pPr algn="ctr">
              <a:lnSpc>
                <a:spcPct val="90000"/>
              </a:lnSpc>
              <a:spcAft>
                <a:spcPts val="600"/>
              </a:spcAft>
            </a:pPr>
            <a:r>
              <a:rPr lang="en-US" sz="2000" dirty="0"/>
              <a:t>	* Data is not fully complete, not all local authority areas have supplied data pertaining to these roles, this is a running total based on the information supplied by local authorities in Jan – March 21</a:t>
            </a:r>
          </a:p>
        </p:txBody>
      </p:sp>
      <p:pic>
        <p:nvPicPr>
          <p:cNvPr id="6" name="Picture 5" descr="A picture containing text&#10;&#10;Description automatically generated">
            <a:extLst>
              <a:ext uri="{FF2B5EF4-FFF2-40B4-BE49-F238E27FC236}">
                <a16:creationId xmlns:a16="http://schemas.microsoft.com/office/drawing/2014/main" id="{6C4062CF-6023-4CAA-B928-0DB929DF8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7">
            <a:extLst>
              <a:ext uri="{FF2B5EF4-FFF2-40B4-BE49-F238E27FC236}">
                <a16:creationId xmlns:a16="http://schemas.microsoft.com/office/drawing/2014/main" id="{53BA8CDA-AE63-46C1-BDAB-000982C8E410}"/>
              </a:ext>
            </a:extLst>
          </p:cNvPr>
          <p:cNvGraphicFramePr>
            <a:graphicFrameLocks noGrp="1"/>
          </p:cNvGraphicFramePr>
          <p:nvPr>
            <p:ph idx="1"/>
            <p:extLst>
              <p:ext uri="{D42A27DB-BD31-4B8C-83A1-F6EECF244321}">
                <p14:modId xmlns:p14="http://schemas.microsoft.com/office/powerpoint/2010/main" val="1916364454"/>
              </p:ext>
            </p:extLst>
          </p:nvPr>
        </p:nvGraphicFramePr>
        <p:xfrm>
          <a:off x="835154" y="2544659"/>
          <a:ext cx="10515598" cy="3649807"/>
        </p:xfrm>
        <a:graphic>
          <a:graphicData uri="http://schemas.openxmlformats.org/drawingml/2006/table">
            <a:tbl>
              <a:tblPr firstRow="1" bandRow="1">
                <a:tableStyleId>{5C22544A-7EE6-4342-B048-85BDC9FD1C3A}</a:tableStyleId>
              </a:tblPr>
              <a:tblGrid>
                <a:gridCol w="2583354">
                  <a:extLst>
                    <a:ext uri="{9D8B030D-6E8A-4147-A177-3AD203B41FA5}">
                      <a16:colId xmlns:a16="http://schemas.microsoft.com/office/drawing/2014/main" val="2129798075"/>
                    </a:ext>
                  </a:extLst>
                </a:gridCol>
                <a:gridCol w="1733542">
                  <a:extLst>
                    <a:ext uri="{9D8B030D-6E8A-4147-A177-3AD203B41FA5}">
                      <a16:colId xmlns:a16="http://schemas.microsoft.com/office/drawing/2014/main" val="280492632"/>
                    </a:ext>
                  </a:extLst>
                </a:gridCol>
                <a:gridCol w="1538266">
                  <a:extLst>
                    <a:ext uri="{9D8B030D-6E8A-4147-A177-3AD203B41FA5}">
                      <a16:colId xmlns:a16="http://schemas.microsoft.com/office/drawing/2014/main" val="1670660170"/>
                    </a:ext>
                  </a:extLst>
                </a:gridCol>
                <a:gridCol w="1596125">
                  <a:extLst>
                    <a:ext uri="{9D8B030D-6E8A-4147-A177-3AD203B41FA5}">
                      <a16:colId xmlns:a16="http://schemas.microsoft.com/office/drawing/2014/main" val="2926686367"/>
                    </a:ext>
                  </a:extLst>
                </a:gridCol>
                <a:gridCol w="3064311">
                  <a:extLst>
                    <a:ext uri="{9D8B030D-6E8A-4147-A177-3AD203B41FA5}">
                      <a16:colId xmlns:a16="http://schemas.microsoft.com/office/drawing/2014/main" val="3892563609"/>
                    </a:ext>
                  </a:extLst>
                </a:gridCol>
              </a:tblGrid>
              <a:tr h="1307299">
                <a:tc>
                  <a:txBody>
                    <a:bodyPr/>
                    <a:lstStyle/>
                    <a:p>
                      <a:pPr algn="l" fontAlgn="b"/>
                      <a:r>
                        <a:rPr lang="en-GB" sz="2700" u="none" strike="noStrike">
                          <a:effectLst/>
                        </a:rPr>
                        <a:t>Internal Workforce </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l" fontAlgn="b"/>
                      <a:r>
                        <a:rPr lang="en-GB" sz="2700" u="none" strike="noStrike">
                          <a:effectLst/>
                        </a:rPr>
                        <a:t>Currently Employed</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l" fontAlgn="b"/>
                      <a:r>
                        <a:rPr lang="en-GB" sz="2700" u="none" strike="noStrike">
                          <a:effectLst/>
                        </a:rPr>
                        <a:t>Vacancy Rate</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l" fontAlgn="b"/>
                      <a:r>
                        <a:rPr lang="en-GB" sz="2700" u="none" strike="noStrike">
                          <a:effectLst/>
                        </a:rPr>
                        <a:t>Turnover rate</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l" fontAlgn="b"/>
                      <a:r>
                        <a:rPr lang="en-GB" sz="2700" u="none" strike="noStrike">
                          <a:effectLst/>
                        </a:rPr>
                        <a:t>Reaching Retirement age 10 years</a:t>
                      </a:r>
                      <a:endParaRPr lang="en-GB" sz="2700" b="0" i="0" u="none" strike="noStrike">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2756513504"/>
                  </a:ext>
                </a:extLst>
              </a:tr>
              <a:tr h="474122">
                <a:tc>
                  <a:txBody>
                    <a:bodyPr/>
                    <a:lstStyle/>
                    <a:p>
                      <a:pPr algn="l" fontAlgn="b"/>
                      <a:r>
                        <a:rPr lang="en-GB" sz="2700" u="none" strike="noStrike">
                          <a:effectLst/>
                        </a:rPr>
                        <a:t>AMHPs</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290</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9%</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7%</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b="1" u="none" strike="noStrike" dirty="0">
                          <a:effectLst/>
                        </a:rPr>
                        <a:t>32%</a:t>
                      </a:r>
                      <a:endParaRPr lang="en-GB" sz="2700" b="1"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1579633788"/>
                  </a:ext>
                </a:extLst>
              </a:tr>
              <a:tr h="890710">
                <a:tc>
                  <a:txBody>
                    <a:bodyPr/>
                    <a:lstStyle/>
                    <a:p>
                      <a:pPr algn="l" fontAlgn="b"/>
                      <a:r>
                        <a:rPr lang="en-GB" sz="2700" u="none" strike="noStrike">
                          <a:effectLst/>
                        </a:rPr>
                        <a:t>Occupational Therapists</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315</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3200" b="1" u="none" strike="noStrike" dirty="0">
                          <a:effectLst/>
                        </a:rPr>
                        <a:t>11%</a:t>
                      </a:r>
                      <a:endParaRPr lang="en-GB" sz="3200" b="1"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6%</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b="1" u="none" strike="noStrike" dirty="0">
                          <a:effectLst/>
                        </a:rPr>
                        <a:t>19%</a:t>
                      </a:r>
                      <a:endParaRPr lang="en-GB" sz="2700" b="1"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2075432002"/>
                  </a:ext>
                </a:extLst>
              </a:tr>
              <a:tr h="474122">
                <a:tc>
                  <a:txBody>
                    <a:bodyPr/>
                    <a:lstStyle/>
                    <a:p>
                      <a:pPr algn="l" fontAlgn="b"/>
                      <a:r>
                        <a:rPr lang="en-GB" sz="2700" u="none" strike="noStrike">
                          <a:effectLst/>
                        </a:rPr>
                        <a:t>Commissioners</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85.5</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3200" b="1" u="none" strike="noStrike" dirty="0">
                          <a:effectLst/>
                        </a:rPr>
                        <a:t>12%</a:t>
                      </a:r>
                      <a:endParaRPr lang="en-GB" sz="3200" b="1"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9%</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b="1" u="none" strike="noStrike" dirty="0">
                          <a:effectLst/>
                        </a:rPr>
                        <a:t>23%</a:t>
                      </a:r>
                      <a:endParaRPr lang="en-GB" sz="2700" b="1"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3415166253"/>
                  </a:ext>
                </a:extLst>
              </a:tr>
              <a:tr h="474122">
                <a:tc>
                  <a:txBody>
                    <a:bodyPr/>
                    <a:lstStyle/>
                    <a:p>
                      <a:pPr algn="l" fontAlgn="b"/>
                      <a:r>
                        <a:rPr lang="en-GB" sz="2700" u="none" strike="noStrike" dirty="0">
                          <a:effectLst/>
                        </a:rPr>
                        <a:t>Social Workers</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a:effectLst/>
                        </a:rPr>
                        <a:t>1560</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a:effectLst/>
                        </a:rPr>
                        <a:t>9.800%</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a:effectLst/>
                        </a:rPr>
                        <a:t>8.40%</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b="1" u="none" strike="noStrike" dirty="0">
                          <a:effectLst/>
                        </a:rPr>
                        <a:t>20%</a:t>
                      </a:r>
                      <a:endParaRPr lang="en-GB" sz="2700" b="1"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2073247789"/>
                  </a:ext>
                </a:extLst>
              </a:tr>
            </a:tbl>
          </a:graphicData>
        </a:graphic>
      </p:graphicFrame>
    </p:spTree>
    <p:extLst>
      <p:ext uri="{BB962C8B-B14F-4D97-AF65-F5344CB8AC3E}">
        <p14:creationId xmlns:p14="http://schemas.microsoft.com/office/powerpoint/2010/main" val="3736948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99429-6226-4AAD-8BB4-4127606FC22C}"/>
              </a:ext>
            </a:extLst>
          </p:cNvPr>
          <p:cNvSpPr>
            <a:spLocks noGrp="1"/>
          </p:cNvSpPr>
          <p:nvPr>
            <p:ph type="title"/>
          </p:nvPr>
        </p:nvSpPr>
        <p:spPr>
          <a:xfrm>
            <a:off x="1008184" y="174032"/>
            <a:ext cx="10175631" cy="1111843"/>
          </a:xfrm>
        </p:spPr>
        <p:txBody>
          <a:bodyPr vert="horz" lIns="91440" tIns="45720" rIns="91440" bIns="45720" rtlCol="0" anchor="ctr">
            <a:normAutofit/>
          </a:bodyPr>
          <a:lstStyle/>
          <a:p>
            <a:pPr algn="ctr"/>
            <a:r>
              <a:rPr lang="en-US" sz="4000" kern="1200" dirty="0">
                <a:solidFill>
                  <a:schemeClr val="tx1"/>
                </a:solidFill>
                <a:latin typeface="+mj-lt"/>
                <a:ea typeface="+mj-ea"/>
                <a:cs typeface="+mj-cs"/>
              </a:rPr>
              <a:t>Internal Workforce issues</a:t>
            </a:r>
          </a:p>
        </p:txBody>
      </p:sp>
      <p:pic>
        <p:nvPicPr>
          <p:cNvPr id="6" name="Picture 5" descr="A picture containing text&#10;&#10;Description automatically generated">
            <a:extLst>
              <a:ext uri="{FF2B5EF4-FFF2-40B4-BE49-F238E27FC236}">
                <a16:creationId xmlns:a16="http://schemas.microsoft.com/office/drawing/2014/main" id="{6C4062CF-6023-4CAA-B928-0DB929DF8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7">
            <a:extLst>
              <a:ext uri="{FF2B5EF4-FFF2-40B4-BE49-F238E27FC236}">
                <a16:creationId xmlns:a16="http://schemas.microsoft.com/office/drawing/2014/main" id="{53BA8CDA-AE63-46C1-BDAB-000982C8E410}"/>
              </a:ext>
            </a:extLst>
          </p:cNvPr>
          <p:cNvGraphicFramePr>
            <a:graphicFrameLocks noGrp="1"/>
          </p:cNvGraphicFramePr>
          <p:nvPr>
            <p:ph idx="1"/>
            <p:extLst>
              <p:ext uri="{D42A27DB-BD31-4B8C-83A1-F6EECF244321}">
                <p14:modId xmlns:p14="http://schemas.microsoft.com/office/powerpoint/2010/main" val="1154618241"/>
              </p:ext>
            </p:extLst>
          </p:nvPr>
        </p:nvGraphicFramePr>
        <p:xfrm>
          <a:off x="347474" y="1285875"/>
          <a:ext cx="6464806" cy="5064168"/>
        </p:xfrm>
        <a:graphic>
          <a:graphicData uri="http://schemas.openxmlformats.org/drawingml/2006/table">
            <a:tbl>
              <a:tblPr firstRow="1" bandRow="1">
                <a:tableStyleId>{5C22544A-7EE6-4342-B048-85BDC9FD1C3A}</a:tableStyleId>
              </a:tblPr>
              <a:tblGrid>
                <a:gridCol w="1588201">
                  <a:extLst>
                    <a:ext uri="{9D8B030D-6E8A-4147-A177-3AD203B41FA5}">
                      <a16:colId xmlns:a16="http://schemas.microsoft.com/office/drawing/2014/main" val="2129798075"/>
                    </a:ext>
                  </a:extLst>
                </a:gridCol>
                <a:gridCol w="1065751">
                  <a:extLst>
                    <a:ext uri="{9D8B030D-6E8A-4147-A177-3AD203B41FA5}">
                      <a16:colId xmlns:a16="http://schemas.microsoft.com/office/drawing/2014/main" val="280492632"/>
                    </a:ext>
                  </a:extLst>
                </a:gridCol>
                <a:gridCol w="945699">
                  <a:extLst>
                    <a:ext uri="{9D8B030D-6E8A-4147-A177-3AD203B41FA5}">
                      <a16:colId xmlns:a16="http://schemas.microsoft.com/office/drawing/2014/main" val="1670660170"/>
                    </a:ext>
                  </a:extLst>
                </a:gridCol>
                <a:gridCol w="981270">
                  <a:extLst>
                    <a:ext uri="{9D8B030D-6E8A-4147-A177-3AD203B41FA5}">
                      <a16:colId xmlns:a16="http://schemas.microsoft.com/office/drawing/2014/main" val="2926686367"/>
                    </a:ext>
                  </a:extLst>
                </a:gridCol>
                <a:gridCol w="1883885">
                  <a:extLst>
                    <a:ext uri="{9D8B030D-6E8A-4147-A177-3AD203B41FA5}">
                      <a16:colId xmlns:a16="http://schemas.microsoft.com/office/drawing/2014/main" val="3892563609"/>
                    </a:ext>
                  </a:extLst>
                </a:gridCol>
              </a:tblGrid>
              <a:tr h="1308043">
                <a:tc>
                  <a:txBody>
                    <a:bodyPr/>
                    <a:lstStyle/>
                    <a:p>
                      <a:pPr algn="l" fontAlgn="b"/>
                      <a:r>
                        <a:rPr lang="en-GB" sz="2700" u="none" strike="noStrike">
                          <a:effectLst/>
                        </a:rPr>
                        <a:t>Internal Workforce </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l" fontAlgn="b"/>
                      <a:r>
                        <a:rPr lang="en-GB" sz="2700" u="none" strike="noStrike">
                          <a:effectLst/>
                        </a:rPr>
                        <a:t>Currently Employed</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l" fontAlgn="b"/>
                      <a:r>
                        <a:rPr lang="en-GB" sz="2700" u="none" strike="noStrike" dirty="0">
                          <a:effectLst/>
                        </a:rPr>
                        <a:t>Vacancy Rate</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l" fontAlgn="b"/>
                      <a:r>
                        <a:rPr lang="en-GB" sz="2700" u="none" strike="noStrike">
                          <a:effectLst/>
                        </a:rPr>
                        <a:t>Turnover rate</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l" fontAlgn="b"/>
                      <a:r>
                        <a:rPr lang="en-GB" sz="2700" u="none" strike="noStrike" dirty="0">
                          <a:effectLst/>
                        </a:rPr>
                        <a:t>Reaching Retirement age 10 years</a:t>
                      </a:r>
                      <a:endParaRPr lang="en-GB" sz="2700" b="0"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2756513504"/>
                  </a:ext>
                </a:extLst>
              </a:tr>
              <a:tr h="474392">
                <a:tc>
                  <a:txBody>
                    <a:bodyPr/>
                    <a:lstStyle/>
                    <a:p>
                      <a:pPr algn="l" fontAlgn="b"/>
                      <a:r>
                        <a:rPr lang="en-GB" sz="2700" u="none" strike="noStrike" dirty="0">
                          <a:effectLst/>
                        </a:rPr>
                        <a:t>AMHPs</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290</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9%</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7%</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b="1" u="none" strike="noStrike" dirty="0">
                          <a:effectLst/>
                        </a:rPr>
                        <a:t>32%</a:t>
                      </a:r>
                      <a:endParaRPr lang="en-GB" sz="2700" b="1"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1579633788"/>
                  </a:ext>
                </a:extLst>
              </a:tr>
              <a:tr h="891217">
                <a:tc>
                  <a:txBody>
                    <a:bodyPr/>
                    <a:lstStyle/>
                    <a:p>
                      <a:pPr algn="l" fontAlgn="b"/>
                      <a:r>
                        <a:rPr lang="en-GB" sz="2700" u="none" strike="noStrike">
                          <a:effectLst/>
                        </a:rPr>
                        <a:t>Occupational Therapists</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315</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3200" b="1" u="none" strike="noStrike" dirty="0">
                          <a:effectLst/>
                        </a:rPr>
                        <a:t>11%</a:t>
                      </a:r>
                      <a:endParaRPr lang="en-GB" sz="3200" b="1"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6%</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b="1" u="none" strike="noStrike" dirty="0">
                          <a:effectLst/>
                        </a:rPr>
                        <a:t>19%</a:t>
                      </a:r>
                      <a:endParaRPr lang="en-GB" sz="2700" b="1"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2075432002"/>
                  </a:ext>
                </a:extLst>
              </a:tr>
              <a:tr h="503841">
                <a:tc>
                  <a:txBody>
                    <a:bodyPr/>
                    <a:lstStyle/>
                    <a:p>
                      <a:pPr algn="l" fontAlgn="b"/>
                      <a:r>
                        <a:rPr lang="en-GB" sz="2700" u="none" strike="noStrike">
                          <a:effectLst/>
                        </a:rPr>
                        <a:t>Commissioners</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85.5</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3200" b="1" u="none" strike="noStrike" dirty="0">
                          <a:effectLst/>
                        </a:rPr>
                        <a:t>12%</a:t>
                      </a:r>
                      <a:endParaRPr lang="en-GB" sz="3200" b="1"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9%</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b="1" u="none" strike="noStrike" dirty="0">
                          <a:effectLst/>
                        </a:rPr>
                        <a:t>23%</a:t>
                      </a:r>
                      <a:endParaRPr lang="en-GB" sz="2700" b="1"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3415166253"/>
                  </a:ext>
                </a:extLst>
              </a:tr>
              <a:tr h="474392">
                <a:tc>
                  <a:txBody>
                    <a:bodyPr/>
                    <a:lstStyle/>
                    <a:p>
                      <a:pPr algn="l" fontAlgn="b"/>
                      <a:r>
                        <a:rPr lang="en-GB" sz="2700" u="none" strike="noStrike" dirty="0">
                          <a:effectLst/>
                        </a:rPr>
                        <a:t>Social Workers</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dirty="0">
                          <a:effectLst/>
                        </a:rPr>
                        <a:t>1560</a:t>
                      </a:r>
                      <a:endParaRPr lang="en-GB" sz="2700" b="0" i="0" u="none" strike="noStrike" dirty="0">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a:effectLst/>
                        </a:rPr>
                        <a:t>9.800%</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u="none" strike="noStrike">
                          <a:effectLst/>
                        </a:rPr>
                        <a:t>8.40%</a:t>
                      </a:r>
                      <a:endParaRPr lang="en-GB" sz="2700" b="0" i="0" u="none" strike="noStrike">
                        <a:solidFill>
                          <a:srgbClr val="000000"/>
                        </a:solidFill>
                        <a:effectLst/>
                        <a:latin typeface="Calibri" panose="020F0502020204030204" pitchFamily="34" charset="0"/>
                      </a:endParaRPr>
                    </a:p>
                  </a:txBody>
                  <a:tcPr marL="15874" marR="15874" marT="15874" marB="0" anchor="b"/>
                </a:tc>
                <a:tc>
                  <a:txBody>
                    <a:bodyPr/>
                    <a:lstStyle/>
                    <a:p>
                      <a:pPr algn="r" fontAlgn="b"/>
                      <a:r>
                        <a:rPr lang="en-GB" sz="2700" b="1" u="none" strike="noStrike" dirty="0">
                          <a:effectLst/>
                        </a:rPr>
                        <a:t>20%</a:t>
                      </a:r>
                      <a:endParaRPr lang="en-GB" sz="2700" b="1" i="0" u="none" strike="noStrike" dirty="0">
                        <a:solidFill>
                          <a:srgbClr val="000000"/>
                        </a:solidFill>
                        <a:effectLst/>
                        <a:latin typeface="Calibri" panose="020F0502020204030204" pitchFamily="34" charset="0"/>
                      </a:endParaRPr>
                    </a:p>
                  </a:txBody>
                  <a:tcPr marL="15874" marR="15874" marT="15874" marB="0" anchor="b"/>
                </a:tc>
                <a:extLst>
                  <a:ext uri="{0D108BD9-81ED-4DB2-BD59-A6C34878D82A}">
                    <a16:rowId xmlns:a16="http://schemas.microsoft.com/office/drawing/2014/main" val="2073247789"/>
                  </a:ext>
                </a:extLst>
              </a:tr>
            </a:tbl>
          </a:graphicData>
        </a:graphic>
      </p:graphicFrame>
      <p:sp>
        <p:nvSpPr>
          <p:cNvPr id="3" name="TextBox 2">
            <a:extLst>
              <a:ext uri="{FF2B5EF4-FFF2-40B4-BE49-F238E27FC236}">
                <a16:creationId xmlns:a16="http://schemas.microsoft.com/office/drawing/2014/main" id="{29785E1F-8C72-4ABC-B3D2-7C4173F40AA4}"/>
              </a:ext>
            </a:extLst>
          </p:cNvPr>
          <p:cNvSpPr txBox="1"/>
          <p:nvPr/>
        </p:nvSpPr>
        <p:spPr>
          <a:xfrm>
            <a:off x="6979920" y="1285875"/>
            <a:ext cx="4602480" cy="5262979"/>
          </a:xfrm>
          <a:prstGeom prst="rect">
            <a:avLst/>
          </a:prstGeom>
          <a:noFill/>
        </p:spPr>
        <p:txBody>
          <a:bodyPr wrap="square" rtlCol="0">
            <a:spAutoFit/>
          </a:bodyPr>
          <a:lstStyle/>
          <a:p>
            <a:r>
              <a:rPr lang="en-GB" sz="2400" dirty="0"/>
              <a:t>Do you have succession plans in place for staff employed in the local authority?</a:t>
            </a:r>
          </a:p>
          <a:p>
            <a:endParaRPr lang="en-GB" sz="2400" dirty="0"/>
          </a:p>
          <a:p>
            <a:r>
              <a:rPr lang="en-GB" sz="2400" dirty="0"/>
              <a:t>Where are your future AMHPs / OTs and social workers coming from? – Are your apprenticeships only accessible to internal staff, could they be opened up to those not currently employed by the LA?</a:t>
            </a:r>
          </a:p>
          <a:p>
            <a:endParaRPr lang="en-GB" sz="2400" dirty="0"/>
          </a:p>
          <a:p>
            <a:r>
              <a:rPr lang="en-GB" sz="2400" dirty="0"/>
              <a:t>Act now and develop future workforce to avoid potential significant agency spend</a:t>
            </a:r>
          </a:p>
        </p:txBody>
      </p:sp>
      <p:sp>
        <p:nvSpPr>
          <p:cNvPr id="4" name="TextBox 3">
            <a:extLst>
              <a:ext uri="{FF2B5EF4-FFF2-40B4-BE49-F238E27FC236}">
                <a16:creationId xmlns:a16="http://schemas.microsoft.com/office/drawing/2014/main" id="{62CC2282-2C5E-4D2A-8605-A71AC0F70C65}"/>
              </a:ext>
            </a:extLst>
          </p:cNvPr>
          <p:cNvSpPr txBox="1"/>
          <p:nvPr/>
        </p:nvSpPr>
        <p:spPr>
          <a:xfrm>
            <a:off x="1600200" y="6350043"/>
            <a:ext cx="7680960" cy="369332"/>
          </a:xfrm>
          <a:prstGeom prst="rect">
            <a:avLst/>
          </a:prstGeom>
          <a:noFill/>
        </p:spPr>
        <p:txBody>
          <a:bodyPr wrap="square" rtlCol="0">
            <a:spAutoFit/>
          </a:bodyPr>
          <a:lstStyle/>
          <a:p>
            <a:r>
              <a:rPr lang="en-GB" dirty="0"/>
              <a:t>AMHP = Approved mental health professionals</a:t>
            </a:r>
          </a:p>
        </p:txBody>
      </p:sp>
    </p:spTree>
    <p:extLst>
      <p:ext uri="{BB962C8B-B14F-4D97-AF65-F5344CB8AC3E}">
        <p14:creationId xmlns:p14="http://schemas.microsoft.com/office/powerpoint/2010/main" val="14346535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49AD7-7FEF-4FFD-B0E2-FEB3111D8251}"/>
              </a:ext>
            </a:extLst>
          </p:cNvPr>
          <p:cNvSpPr>
            <a:spLocks noGrp="1"/>
          </p:cNvSpPr>
          <p:nvPr>
            <p:ph type="title"/>
          </p:nvPr>
        </p:nvSpPr>
        <p:spPr>
          <a:xfrm>
            <a:off x="1008184" y="174032"/>
            <a:ext cx="10175631" cy="1111843"/>
          </a:xfrm>
        </p:spPr>
        <p:txBody>
          <a:bodyPr anchor="ctr">
            <a:normAutofit/>
          </a:bodyPr>
          <a:lstStyle/>
          <a:p>
            <a:pPr algn="ctr"/>
            <a:r>
              <a:rPr lang="en-GB" sz="4000" dirty="0"/>
              <a:t>DWP – Job Seekers Allowance claimants</a:t>
            </a:r>
          </a:p>
        </p:txBody>
      </p:sp>
      <p:pic>
        <p:nvPicPr>
          <p:cNvPr id="5" name="Picture 4" descr="A picture containing text&#10;&#10;Description automatically generated">
            <a:extLst>
              <a:ext uri="{FF2B5EF4-FFF2-40B4-BE49-F238E27FC236}">
                <a16:creationId xmlns:a16="http://schemas.microsoft.com/office/drawing/2014/main" id="{DE55F0D8-C81A-4DD3-BCB1-860AF96459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3">
            <a:extLst>
              <a:ext uri="{FF2B5EF4-FFF2-40B4-BE49-F238E27FC236}">
                <a16:creationId xmlns:a16="http://schemas.microsoft.com/office/drawing/2014/main" id="{000F11D6-8671-48AF-9E52-05D67A214138}"/>
              </a:ext>
            </a:extLst>
          </p:cNvPr>
          <p:cNvGraphicFramePr>
            <a:graphicFrameLocks/>
          </p:cNvGraphicFramePr>
          <p:nvPr>
            <p:extLst>
              <p:ext uri="{D42A27DB-BD31-4B8C-83A1-F6EECF244321}">
                <p14:modId xmlns:p14="http://schemas.microsoft.com/office/powerpoint/2010/main" val="1467447546"/>
              </p:ext>
            </p:extLst>
          </p:nvPr>
        </p:nvGraphicFramePr>
        <p:xfrm>
          <a:off x="252963" y="1618765"/>
          <a:ext cx="6458734" cy="4910047"/>
        </p:xfrm>
        <a:graphic>
          <a:graphicData uri="http://schemas.openxmlformats.org/drawingml/2006/table">
            <a:tbl>
              <a:tblPr firstRow="1" bandRow="1">
                <a:tableStyleId>{5C22544A-7EE6-4342-B048-85BDC9FD1C3A}</a:tableStyleId>
              </a:tblPr>
              <a:tblGrid>
                <a:gridCol w="2941045">
                  <a:extLst>
                    <a:ext uri="{9D8B030D-6E8A-4147-A177-3AD203B41FA5}">
                      <a16:colId xmlns:a16="http://schemas.microsoft.com/office/drawing/2014/main" val="423391713"/>
                    </a:ext>
                  </a:extLst>
                </a:gridCol>
                <a:gridCol w="1693055">
                  <a:extLst>
                    <a:ext uri="{9D8B030D-6E8A-4147-A177-3AD203B41FA5}">
                      <a16:colId xmlns:a16="http://schemas.microsoft.com/office/drawing/2014/main" val="1210184142"/>
                    </a:ext>
                  </a:extLst>
                </a:gridCol>
                <a:gridCol w="1824634">
                  <a:extLst>
                    <a:ext uri="{9D8B030D-6E8A-4147-A177-3AD203B41FA5}">
                      <a16:colId xmlns:a16="http://schemas.microsoft.com/office/drawing/2014/main" val="3338538134"/>
                    </a:ext>
                  </a:extLst>
                </a:gridCol>
              </a:tblGrid>
              <a:tr h="375051">
                <a:tc>
                  <a:txBody>
                    <a:bodyPr/>
                    <a:lstStyle/>
                    <a:p>
                      <a:pPr algn="l" fontAlgn="b"/>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l" fontAlgn="b"/>
                      <a:r>
                        <a:rPr lang="en-GB" sz="1600" u="none" strike="noStrike">
                          <a:effectLst/>
                        </a:rPr>
                        <a:t>Claimants</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l" fontAlgn="b"/>
                      <a:r>
                        <a:rPr lang="en-GB" sz="1600" u="none" strike="noStrike">
                          <a:effectLst/>
                        </a:rPr>
                        <a:t>% Increase</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1819240897"/>
                  </a:ext>
                </a:extLst>
              </a:tr>
              <a:tr h="375051">
                <a:tc>
                  <a:txBody>
                    <a:bodyPr/>
                    <a:lstStyle/>
                    <a:p>
                      <a:pPr algn="l" fontAlgn="b"/>
                      <a:r>
                        <a:rPr lang="en-GB" sz="1600" u="none" strike="noStrike">
                          <a:effectLst/>
                        </a:rPr>
                        <a:t>Derby City</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12130</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127.80%</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3320456631"/>
                  </a:ext>
                </a:extLst>
              </a:tr>
              <a:tr h="375051">
                <a:tc>
                  <a:txBody>
                    <a:bodyPr/>
                    <a:lstStyle/>
                    <a:p>
                      <a:pPr algn="l" fontAlgn="b"/>
                      <a:r>
                        <a:rPr lang="en-GB" sz="1600" u="none" strike="noStrike">
                          <a:effectLst/>
                        </a:rPr>
                        <a:t>Derbyshire</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22630</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120.75%</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3117802702"/>
                  </a:ext>
                </a:extLst>
              </a:tr>
              <a:tr h="375051">
                <a:tc>
                  <a:txBody>
                    <a:bodyPr/>
                    <a:lstStyle/>
                    <a:p>
                      <a:pPr algn="l" fontAlgn="b"/>
                      <a:r>
                        <a:rPr lang="en-GB" sz="1600" u="none" strike="noStrike">
                          <a:effectLst/>
                        </a:rPr>
                        <a:t>Leicester City</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17350</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134%</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3909093254"/>
                  </a:ext>
                </a:extLst>
              </a:tr>
              <a:tr h="375051">
                <a:tc>
                  <a:txBody>
                    <a:bodyPr/>
                    <a:lstStyle/>
                    <a:p>
                      <a:pPr algn="l" fontAlgn="b"/>
                      <a:r>
                        <a:rPr lang="en-GB" sz="1600" u="none" strike="noStrike">
                          <a:effectLst/>
                        </a:rPr>
                        <a:t>Leicestershire</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17590</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169.90%</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2497121950"/>
                  </a:ext>
                </a:extLst>
              </a:tr>
              <a:tr h="375051">
                <a:tc>
                  <a:txBody>
                    <a:bodyPr/>
                    <a:lstStyle/>
                    <a:p>
                      <a:pPr algn="l" fontAlgn="b"/>
                      <a:r>
                        <a:rPr lang="en-GB" sz="1600" u="none" strike="noStrike">
                          <a:effectLst/>
                        </a:rPr>
                        <a:t>Lincolnshire</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24465</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107.76%</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4007489296"/>
                  </a:ext>
                </a:extLst>
              </a:tr>
              <a:tr h="375051">
                <a:tc>
                  <a:txBody>
                    <a:bodyPr/>
                    <a:lstStyle/>
                    <a:p>
                      <a:pPr algn="l" fontAlgn="b"/>
                      <a:r>
                        <a:rPr lang="en-GB" sz="1600" u="none" strike="noStrike">
                          <a:effectLst/>
                        </a:rPr>
                        <a:t>Milton Keynes</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2000" b="1" u="none" strike="noStrike" dirty="0">
                          <a:effectLst/>
                        </a:rPr>
                        <a:t> 10841</a:t>
                      </a:r>
                      <a:endParaRPr lang="en-GB" sz="2000" b="1" i="0" u="none" strike="noStrike" dirty="0">
                        <a:solidFill>
                          <a:srgbClr val="000000"/>
                        </a:solidFill>
                        <a:effectLst/>
                        <a:latin typeface="Calibri" panose="020F0502020204030204" pitchFamily="34" charset="0"/>
                      </a:endParaRPr>
                    </a:p>
                  </a:txBody>
                  <a:tcPr marL="8982" marR="8982" marT="8982"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2239291306"/>
                  </a:ext>
                </a:extLst>
              </a:tr>
              <a:tr h="375051">
                <a:tc>
                  <a:txBody>
                    <a:bodyPr/>
                    <a:lstStyle/>
                    <a:p>
                      <a:pPr algn="l" fontAlgn="b"/>
                      <a:r>
                        <a:rPr lang="en-GB" sz="1600" u="none" strike="noStrike">
                          <a:effectLst/>
                        </a:rPr>
                        <a:t>Northamptonshire</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2000" b="1" u="none" strike="noStrike" dirty="0">
                          <a:effectLst/>
                        </a:rPr>
                        <a:t>25805</a:t>
                      </a:r>
                      <a:endParaRPr lang="en-GB" sz="2000" b="1" i="0" u="none" strike="noStrike" dirty="0">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148.56%</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1135005318"/>
                  </a:ext>
                </a:extLst>
              </a:tr>
              <a:tr h="375051">
                <a:tc>
                  <a:txBody>
                    <a:bodyPr/>
                    <a:lstStyle/>
                    <a:p>
                      <a:pPr algn="l" fontAlgn="b"/>
                      <a:r>
                        <a:rPr lang="en-GB" sz="1600" u="none" strike="noStrike">
                          <a:effectLst/>
                        </a:rPr>
                        <a:t>Nottingham City</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17905</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85.40%</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2673934830"/>
                  </a:ext>
                </a:extLst>
              </a:tr>
              <a:tr h="375051">
                <a:tc>
                  <a:txBody>
                    <a:bodyPr/>
                    <a:lstStyle/>
                    <a:p>
                      <a:pPr algn="l" fontAlgn="b"/>
                      <a:r>
                        <a:rPr lang="en-GB" sz="1600" u="none" strike="noStrike">
                          <a:effectLst/>
                        </a:rPr>
                        <a:t>Nottinghamshire</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24765</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109.76%</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491013276"/>
                  </a:ext>
                </a:extLst>
              </a:tr>
              <a:tr h="375051">
                <a:tc>
                  <a:txBody>
                    <a:bodyPr/>
                    <a:lstStyle/>
                    <a:p>
                      <a:pPr algn="l" fontAlgn="b"/>
                      <a:r>
                        <a:rPr lang="en-GB" sz="1600" u="none" strike="noStrike">
                          <a:effectLst/>
                        </a:rPr>
                        <a:t>Rutland</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750</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1600" u="none" strike="noStrike">
                          <a:effectLst/>
                        </a:rPr>
                        <a:t>188.50%</a:t>
                      </a:r>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1755628694"/>
                  </a:ext>
                </a:extLst>
              </a:tr>
              <a:tr h="409435">
                <a:tc>
                  <a:txBody>
                    <a:bodyPr/>
                    <a:lstStyle/>
                    <a:p>
                      <a:pPr algn="l" fontAlgn="b"/>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l" fontAlgn="b"/>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l" fontAlgn="b"/>
                      <a:endParaRPr lang="en-GB" sz="1600" b="0" i="0" u="none" strike="noStrike">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445796757"/>
                  </a:ext>
                </a:extLst>
              </a:tr>
              <a:tr h="375051">
                <a:tc>
                  <a:txBody>
                    <a:bodyPr/>
                    <a:lstStyle/>
                    <a:p>
                      <a:pPr algn="l" fontAlgn="b"/>
                      <a:r>
                        <a:rPr lang="en-GB" sz="1600" u="none" strike="noStrike">
                          <a:effectLst/>
                        </a:rPr>
                        <a:t>East Midlands</a:t>
                      </a:r>
                      <a:endParaRPr lang="en-GB" sz="1600" b="0" i="0" u="none" strike="noStrike">
                        <a:solidFill>
                          <a:srgbClr val="000000"/>
                        </a:solidFill>
                        <a:effectLst/>
                        <a:latin typeface="Calibri" panose="020F0502020204030204" pitchFamily="34" charset="0"/>
                      </a:endParaRPr>
                    </a:p>
                  </a:txBody>
                  <a:tcPr marL="8982" marR="8982" marT="8982" marB="0" anchor="b"/>
                </a:tc>
                <a:tc>
                  <a:txBody>
                    <a:bodyPr/>
                    <a:lstStyle/>
                    <a:p>
                      <a:pPr algn="r" fontAlgn="b"/>
                      <a:r>
                        <a:rPr lang="en-GB" sz="2000" b="1" i="0" u="none" strike="noStrike" dirty="0">
                          <a:solidFill>
                            <a:srgbClr val="000000"/>
                          </a:solidFill>
                          <a:effectLst/>
                          <a:latin typeface="Calibri" panose="020F0502020204030204" pitchFamily="34" charset="0"/>
                        </a:rPr>
                        <a:t>174231</a:t>
                      </a:r>
                    </a:p>
                  </a:txBody>
                  <a:tcPr marL="8982" marR="8982" marT="8982" marB="0" anchor="b"/>
                </a:tc>
                <a:tc>
                  <a:txBody>
                    <a:bodyPr/>
                    <a:lstStyle/>
                    <a:p>
                      <a:pPr algn="r" fontAlgn="b"/>
                      <a:r>
                        <a:rPr lang="en-GB" sz="2000" b="1" u="none" strike="noStrike" dirty="0">
                          <a:effectLst/>
                        </a:rPr>
                        <a:t>119.24%</a:t>
                      </a:r>
                      <a:endParaRPr lang="en-GB" sz="2000" b="1" i="0" u="none" strike="noStrike" dirty="0">
                        <a:solidFill>
                          <a:srgbClr val="000000"/>
                        </a:solidFill>
                        <a:effectLst/>
                        <a:latin typeface="Calibri" panose="020F0502020204030204" pitchFamily="34" charset="0"/>
                      </a:endParaRPr>
                    </a:p>
                  </a:txBody>
                  <a:tcPr marL="8982" marR="8982" marT="8982" marB="0" anchor="b"/>
                </a:tc>
                <a:extLst>
                  <a:ext uri="{0D108BD9-81ED-4DB2-BD59-A6C34878D82A}">
                    <a16:rowId xmlns:a16="http://schemas.microsoft.com/office/drawing/2014/main" val="4127291408"/>
                  </a:ext>
                </a:extLst>
              </a:tr>
            </a:tbl>
          </a:graphicData>
        </a:graphic>
      </p:graphicFrame>
      <p:sp>
        <p:nvSpPr>
          <p:cNvPr id="3" name="TextBox 2">
            <a:extLst>
              <a:ext uri="{FF2B5EF4-FFF2-40B4-BE49-F238E27FC236}">
                <a16:creationId xmlns:a16="http://schemas.microsoft.com/office/drawing/2014/main" id="{5E096795-1189-43AD-9959-A986E4967C50}"/>
              </a:ext>
            </a:extLst>
          </p:cNvPr>
          <p:cNvSpPr txBox="1"/>
          <p:nvPr/>
        </p:nvSpPr>
        <p:spPr>
          <a:xfrm>
            <a:off x="7333488" y="2048256"/>
            <a:ext cx="4311175" cy="3970318"/>
          </a:xfrm>
          <a:prstGeom prst="rect">
            <a:avLst/>
          </a:prstGeom>
          <a:solidFill>
            <a:schemeClr val="accent3"/>
          </a:solidFill>
        </p:spPr>
        <p:txBody>
          <a:bodyPr wrap="square" lIns="91440" tIns="45720" rIns="91440" bIns="45720" rtlCol="0" anchor="t">
            <a:spAutoFit/>
          </a:bodyPr>
          <a:lstStyle/>
          <a:p>
            <a:r>
              <a:rPr lang="en-GB" dirty="0"/>
              <a:t>Currently around 6000 vacancies for care worker roles in the East Midlands. </a:t>
            </a:r>
          </a:p>
          <a:p>
            <a:endParaRPr lang="en-GB" dirty="0"/>
          </a:p>
          <a:p>
            <a:r>
              <a:rPr lang="en-GB" dirty="0"/>
              <a:t>This presents an opportunity to attract those with the right values to work in adult social care. </a:t>
            </a:r>
            <a:endParaRPr lang="en-GB" dirty="0">
              <a:cs typeface="Calibri"/>
            </a:endParaRPr>
          </a:p>
          <a:p>
            <a:endParaRPr lang="en-GB" dirty="0"/>
          </a:p>
          <a:p>
            <a:r>
              <a:rPr lang="en-GB" dirty="0"/>
              <a:t>Consider engagement with DWP partnership managers to add in adult social care in response to redundancy conversations. </a:t>
            </a:r>
            <a:endParaRPr lang="en-GB" dirty="0">
              <a:cs typeface="Calibri"/>
            </a:endParaRPr>
          </a:p>
          <a:p>
            <a:endParaRPr lang="en-GB" dirty="0"/>
          </a:p>
          <a:p>
            <a:r>
              <a:rPr lang="en-GB" dirty="0"/>
              <a:t>Promote adult social care and upskill DWP careers coaches to better ‘sell’ social care</a:t>
            </a:r>
            <a:endParaRPr lang="en-GB" dirty="0">
              <a:cs typeface="Calibri"/>
            </a:endParaRPr>
          </a:p>
        </p:txBody>
      </p:sp>
    </p:spTree>
    <p:extLst>
      <p:ext uri="{BB962C8B-B14F-4D97-AF65-F5344CB8AC3E}">
        <p14:creationId xmlns:p14="http://schemas.microsoft.com/office/powerpoint/2010/main" val="530388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ABD2F-9701-486C-9400-673B736185BF}"/>
              </a:ext>
            </a:extLst>
          </p:cNvPr>
          <p:cNvSpPr>
            <a:spLocks noGrp="1"/>
          </p:cNvSpPr>
          <p:nvPr>
            <p:ph type="title"/>
          </p:nvPr>
        </p:nvSpPr>
        <p:spPr/>
        <p:txBody>
          <a:bodyPr/>
          <a:lstStyle/>
          <a:p>
            <a:r>
              <a:rPr lang="en-GB" dirty="0"/>
              <a:t>The Local authority area workforce pack</a:t>
            </a:r>
          </a:p>
        </p:txBody>
      </p:sp>
      <p:sp>
        <p:nvSpPr>
          <p:cNvPr id="3" name="Content Placeholder 2">
            <a:extLst>
              <a:ext uri="{FF2B5EF4-FFF2-40B4-BE49-F238E27FC236}">
                <a16:creationId xmlns:a16="http://schemas.microsoft.com/office/drawing/2014/main" id="{87686ACF-ECDE-4D53-87C1-9193644C0D07}"/>
              </a:ext>
            </a:extLst>
          </p:cNvPr>
          <p:cNvSpPr>
            <a:spLocks noGrp="1"/>
          </p:cNvSpPr>
          <p:nvPr>
            <p:ph idx="1"/>
          </p:nvPr>
        </p:nvSpPr>
        <p:spPr>
          <a:xfrm>
            <a:off x="838200" y="1825625"/>
            <a:ext cx="10515600" cy="4667250"/>
          </a:xfrm>
          <a:solidFill>
            <a:schemeClr val="bg2"/>
          </a:solidFill>
        </p:spPr>
        <p:txBody>
          <a:bodyPr>
            <a:normAutofit lnSpcReduction="10000"/>
          </a:bodyPr>
          <a:lstStyle/>
          <a:p>
            <a:pPr marL="0" lvl="0" indent="0">
              <a:buNone/>
            </a:pPr>
            <a:r>
              <a:rPr lang="en-GB" b="1" dirty="0"/>
              <a:t>RECAP</a:t>
            </a:r>
          </a:p>
          <a:p>
            <a:pPr marL="0" lvl="0" indent="0">
              <a:buNone/>
            </a:pPr>
            <a:endParaRPr lang="en-GB" dirty="0"/>
          </a:p>
          <a:p>
            <a:pPr marL="0" lvl="0" indent="0">
              <a:buNone/>
            </a:pPr>
            <a:r>
              <a:rPr lang="en-GB" dirty="0"/>
              <a:t>Turnover rates are highest in domiciliary care and nursing services</a:t>
            </a:r>
          </a:p>
          <a:p>
            <a:pPr marL="0" lvl="0" indent="0">
              <a:buNone/>
            </a:pPr>
            <a:endParaRPr lang="en-GB" dirty="0"/>
          </a:p>
          <a:p>
            <a:pPr marL="0" lvl="0" indent="0">
              <a:buNone/>
            </a:pPr>
            <a:r>
              <a:rPr lang="en-GB" dirty="0"/>
              <a:t>According to current turnover rates and growth of workforce to meet ageing population we may need an extra 267,000 staff within next 15 years</a:t>
            </a:r>
          </a:p>
          <a:p>
            <a:pPr marL="0" lvl="0" indent="0">
              <a:buNone/>
            </a:pPr>
            <a:endParaRPr lang="en-GB" dirty="0"/>
          </a:p>
          <a:p>
            <a:pPr marL="0" lvl="0" indent="0">
              <a:buNone/>
            </a:pPr>
            <a:r>
              <a:rPr lang="en-GB" dirty="0"/>
              <a:t>Vacancy rates tend to be highest in all regulated professional roles for both local authorities and nursing care providers – stressing the importance of succession planning and career pathways</a:t>
            </a:r>
          </a:p>
          <a:p>
            <a:pPr lvl="0"/>
            <a:endParaRPr lang="en-GB" dirty="0"/>
          </a:p>
          <a:p>
            <a:pPr marL="0" indent="0">
              <a:buNone/>
            </a:pPr>
            <a:endParaRPr lang="en-GB" dirty="0"/>
          </a:p>
        </p:txBody>
      </p:sp>
      <p:pic>
        <p:nvPicPr>
          <p:cNvPr id="4" name="Picture 3" descr="A picture containing text&#10;&#10;Description automatically generated">
            <a:extLst>
              <a:ext uri="{FF2B5EF4-FFF2-40B4-BE49-F238E27FC236}">
                <a16:creationId xmlns:a16="http://schemas.microsoft.com/office/drawing/2014/main" id="{F9591702-AEAA-4BBB-8D3B-789D0208B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126181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F9591702-AEAA-4BBB-8D3B-789D0208B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
        <p:nvSpPr>
          <p:cNvPr id="6" name="Content Placeholder 5">
            <a:extLst>
              <a:ext uri="{FF2B5EF4-FFF2-40B4-BE49-F238E27FC236}">
                <a16:creationId xmlns:a16="http://schemas.microsoft.com/office/drawing/2014/main" id="{2985C257-FAC6-4DA2-9491-B21776E4DA4A}"/>
              </a:ext>
            </a:extLst>
          </p:cNvPr>
          <p:cNvSpPr>
            <a:spLocks noGrp="1"/>
          </p:cNvSpPr>
          <p:nvPr>
            <p:ph idx="1"/>
          </p:nvPr>
        </p:nvSpPr>
        <p:spPr/>
        <p:txBody>
          <a:bodyPr/>
          <a:lstStyle/>
          <a:p>
            <a:pPr marL="0" indent="0">
              <a:buNone/>
            </a:pPr>
            <a:r>
              <a:rPr lang="en-GB" dirty="0"/>
              <a:t>FEEDBACK FROM CHAT</a:t>
            </a:r>
          </a:p>
          <a:p>
            <a:pPr marL="0" indent="0">
              <a:buNone/>
            </a:pPr>
            <a:endParaRPr lang="en-GB" dirty="0"/>
          </a:p>
        </p:txBody>
      </p:sp>
    </p:spTree>
    <p:extLst>
      <p:ext uri="{BB962C8B-B14F-4D97-AF65-F5344CB8AC3E}">
        <p14:creationId xmlns:p14="http://schemas.microsoft.com/office/powerpoint/2010/main" val="26440560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p:txBody>
          <a:bodyPr/>
          <a:lstStyle/>
          <a:p>
            <a:r>
              <a:rPr lang="en-GB" dirty="0"/>
              <a:t>East Midlands Domiciliary Care overview</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130375874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3882753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p:txBody>
          <a:bodyPr/>
          <a:lstStyle/>
          <a:p>
            <a:r>
              <a:rPr lang="en-GB" dirty="0"/>
              <a:t>East Midlands ADASS Workforce overview</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3835251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1A95671B-3CC6-4792-9114-B74FAEA224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a:xfrm>
            <a:off x="1008184" y="174032"/>
            <a:ext cx="10175631" cy="895397"/>
          </a:xfrm>
        </p:spPr>
        <p:txBody>
          <a:bodyPr vert="horz" lIns="91440" tIns="45720" rIns="91440" bIns="45720" rtlCol="0" anchor="ctr">
            <a:normAutofit/>
          </a:bodyPr>
          <a:lstStyle/>
          <a:p>
            <a:pPr algn="ctr"/>
            <a:r>
              <a:rPr lang="en-US" sz="4000" kern="1200">
                <a:solidFill>
                  <a:schemeClr val="tx1"/>
                </a:solidFill>
                <a:latin typeface="+mj-lt"/>
                <a:ea typeface="+mj-ea"/>
                <a:cs typeface="+mj-cs"/>
              </a:rPr>
              <a:t>Future Workforce Projections</a:t>
            </a:r>
          </a:p>
        </p:txBody>
      </p:sp>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13" name="Table 12">
            <a:extLst>
              <a:ext uri="{FF2B5EF4-FFF2-40B4-BE49-F238E27FC236}">
                <a16:creationId xmlns:a16="http://schemas.microsoft.com/office/drawing/2014/main" id="{BDE9C564-6A15-4588-9DF8-9B9E63D9B36D}"/>
              </a:ext>
            </a:extLst>
          </p:cNvPr>
          <p:cNvGraphicFramePr>
            <a:graphicFrameLocks noGrp="1"/>
          </p:cNvGraphicFramePr>
          <p:nvPr>
            <p:extLst>
              <p:ext uri="{D42A27DB-BD31-4B8C-83A1-F6EECF244321}">
                <p14:modId xmlns:p14="http://schemas.microsoft.com/office/powerpoint/2010/main" val="247577139"/>
              </p:ext>
            </p:extLst>
          </p:nvPr>
        </p:nvGraphicFramePr>
        <p:xfrm>
          <a:off x="835154" y="2611143"/>
          <a:ext cx="10515597" cy="1902491"/>
        </p:xfrm>
        <a:graphic>
          <a:graphicData uri="http://schemas.openxmlformats.org/drawingml/2006/table">
            <a:tbl>
              <a:tblPr firstRow="1" bandRow="1">
                <a:tableStyleId>{5C22544A-7EE6-4342-B048-85BDC9FD1C3A}</a:tableStyleId>
              </a:tblPr>
              <a:tblGrid>
                <a:gridCol w="1808470">
                  <a:extLst>
                    <a:ext uri="{9D8B030D-6E8A-4147-A177-3AD203B41FA5}">
                      <a16:colId xmlns:a16="http://schemas.microsoft.com/office/drawing/2014/main" val="4203127830"/>
                    </a:ext>
                  </a:extLst>
                </a:gridCol>
                <a:gridCol w="1676801">
                  <a:extLst>
                    <a:ext uri="{9D8B030D-6E8A-4147-A177-3AD203B41FA5}">
                      <a16:colId xmlns:a16="http://schemas.microsoft.com/office/drawing/2014/main" val="3273882799"/>
                    </a:ext>
                  </a:extLst>
                </a:gridCol>
                <a:gridCol w="1666127">
                  <a:extLst>
                    <a:ext uri="{9D8B030D-6E8A-4147-A177-3AD203B41FA5}">
                      <a16:colId xmlns:a16="http://schemas.microsoft.com/office/drawing/2014/main" val="2656997644"/>
                    </a:ext>
                  </a:extLst>
                </a:gridCol>
                <a:gridCol w="1997073">
                  <a:extLst>
                    <a:ext uri="{9D8B030D-6E8A-4147-A177-3AD203B41FA5}">
                      <a16:colId xmlns:a16="http://schemas.microsoft.com/office/drawing/2014/main" val="3876190732"/>
                    </a:ext>
                  </a:extLst>
                </a:gridCol>
                <a:gridCol w="3367126">
                  <a:extLst>
                    <a:ext uri="{9D8B030D-6E8A-4147-A177-3AD203B41FA5}">
                      <a16:colId xmlns:a16="http://schemas.microsoft.com/office/drawing/2014/main" val="2076799069"/>
                    </a:ext>
                  </a:extLst>
                </a:gridCol>
              </a:tblGrid>
              <a:tr h="847796">
                <a:tc>
                  <a:txBody>
                    <a:bodyPr/>
                    <a:lstStyle/>
                    <a:p>
                      <a:pPr algn="l" fontAlgn="b"/>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Current Workforce</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Replacing leavers </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Growth of sector +31%</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Possible extra needed within 10 years</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2889283972"/>
                  </a:ext>
                </a:extLst>
              </a:tr>
              <a:tr h="1054695">
                <a:tc>
                  <a:txBody>
                    <a:bodyPr/>
                    <a:lstStyle/>
                    <a:p>
                      <a:pPr algn="l" fontAlgn="b"/>
                      <a:r>
                        <a:rPr lang="en-GB" sz="2500" u="none" strike="noStrike">
                          <a:effectLst/>
                        </a:rPr>
                        <a:t>Non-Residential</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62,850</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135,488</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19,483</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dirty="0">
                          <a:effectLst/>
                        </a:rPr>
                        <a:t>154,971</a:t>
                      </a:r>
                      <a:endParaRPr lang="en-GB" sz="2500" b="0" i="0" u="none" strike="noStrike" dirty="0">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415575077"/>
                  </a:ext>
                </a:extLst>
              </a:tr>
            </a:tbl>
          </a:graphicData>
        </a:graphic>
      </p:graphicFrame>
      <p:sp>
        <p:nvSpPr>
          <p:cNvPr id="14" name="TextBox 13">
            <a:extLst>
              <a:ext uri="{FF2B5EF4-FFF2-40B4-BE49-F238E27FC236}">
                <a16:creationId xmlns:a16="http://schemas.microsoft.com/office/drawing/2014/main" id="{236C5779-FE8C-4B32-9398-69254EC4DC81}"/>
              </a:ext>
            </a:extLst>
          </p:cNvPr>
          <p:cNvSpPr txBox="1"/>
          <p:nvPr/>
        </p:nvSpPr>
        <p:spPr>
          <a:xfrm>
            <a:off x="835154" y="1255441"/>
            <a:ext cx="9369550" cy="1200329"/>
          </a:xfrm>
          <a:prstGeom prst="rect">
            <a:avLst/>
          </a:prstGeom>
          <a:noFill/>
        </p:spPr>
        <p:txBody>
          <a:bodyPr wrap="square" rtlCol="0">
            <a:spAutoFit/>
          </a:bodyPr>
          <a:lstStyle/>
          <a:p>
            <a:pPr algn="ctr"/>
            <a:r>
              <a:rPr lang="en-GB" b="1" i="1" dirty="0"/>
              <a:t>Table to show how this might impact on different areas of the workforce over the next 15 years if we did nothing to stem the flow of current leaver rates and the workforce grows proportionately to the population of 65+ year olds. </a:t>
            </a:r>
            <a:endParaRPr lang="en-GB" b="1" dirty="0"/>
          </a:p>
          <a:p>
            <a:endParaRPr lang="en-GB" dirty="0"/>
          </a:p>
        </p:txBody>
      </p:sp>
    </p:spTree>
    <p:extLst>
      <p:ext uri="{BB962C8B-B14F-4D97-AF65-F5344CB8AC3E}">
        <p14:creationId xmlns:p14="http://schemas.microsoft.com/office/powerpoint/2010/main" val="11331184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3111CE-99B2-47B6-B424-37950AAAEEF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4800" kern="1200">
                <a:solidFill>
                  <a:schemeClr val="tx1"/>
                </a:solidFill>
                <a:latin typeface="+mj-lt"/>
                <a:ea typeface="+mj-ea"/>
                <a:cs typeface="+mj-cs"/>
              </a:rPr>
              <a:t>Retention – Turnover Rates – Care Workers</a:t>
            </a:r>
          </a:p>
        </p:txBody>
      </p:sp>
      <p:pic>
        <p:nvPicPr>
          <p:cNvPr id="5" name="Picture 4" descr="A picture containing text&#10;&#10;Description automatically generated">
            <a:extLst>
              <a:ext uri="{FF2B5EF4-FFF2-40B4-BE49-F238E27FC236}">
                <a16:creationId xmlns:a16="http://schemas.microsoft.com/office/drawing/2014/main" id="{4CEA9439-D420-4C73-BDB7-7393B7B8E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3" name="Table 2">
            <a:extLst>
              <a:ext uri="{FF2B5EF4-FFF2-40B4-BE49-F238E27FC236}">
                <a16:creationId xmlns:a16="http://schemas.microsoft.com/office/drawing/2014/main" id="{B3A01A6C-141E-4249-A4D5-FCD818A2F53D}"/>
              </a:ext>
            </a:extLst>
          </p:cNvPr>
          <p:cNvGraphicFramePr>
            <a:graphicFrameLocks noGrp="1"/>
          </p:cNvGraphicFramePr>
          <p:nvPr>
            <p:extLst>
              <p:ext uri="{D42A27DB-BD31-4B8C-83A1-F6EECF244321}">
                <p14:modId xmlns:p14="http://schemas.microsoft.com/office/powerpoint/2010/main" val="3671199727"/>
              </p:ext>
            </p:extLst>
          </p:nvPr>
        </p:nvGraphicFramePr>
        <p:xfrm>
          <a:off x="1247262" y="1845426"/>
          <a:ext cx="9816977" cy="4652527"/>
        </p:xfrm>
        <a:graphic>
          <a:graphicData uri="http://schemas.openxmlformats.org/drawingml/2006/table">
            <a:tbl>
              <a:tblPr firstRow="1" bandRow="1">
                <a:tableStyleId>{5C22544A-7EE6-4342-B048-85BDC9FD1C3A}</a:tableStyleId>
              </a:tblPr>
              <a:tblGrid>
                <a:gridCol w="2593482">
                  <a:extLst>
                    <a:ext uri="{9D8B030D-6E8A-4147-A177-3AD203B41FA5}">
                      <a16:colId xmlns:a16="http://schemas.microsoft.com/office/drawing/2014/main" val="3888040430"/>
                    </a:ext>
                  </a:extLst>
                </a:gridCol>
                <a:gridCol w="4189122">
                  <a:extLst>
                    <a:ext uri="{9D8B030D-6E8A-4147-A177-3AD203B41FA5}">
                      <a16:colId xmlns:a16="http://schemas.microsoft.com/office/drawing/2014/main" val="2592067228"/>
                    </a:ext>
                  </a:extLst>
                </a:gridCol>
                <a:gridCol w="3034373">
                  <a:extLst>
                    <a:ext uri="{9D8B030D-6E8A-4147-A177-3AD203B41FA5}">
                      <a16:colId xmlns:a16="http://schemas.microsoft.com/office/drawing/2014/main" val="913237401"/>
                    </a:ext>
                  </a:extLst>
                </a:gridCol>
              </a:tblGrid>
              <a:tr h="612967">
                <a:tc>
                  <a:txBody>
                    <a:bodyPr/>
                    <a:lstStyle/>
                    <a:p>
                      <a:pPr algn="l" fontAlgn="b"/>
                      <a:r>
                        <a:rPr lang="en-GB" sz="1700" u="none" strike="noStrike">
                          <a:effectLst/>
                        </a:rPr>
                        <a:t>Turnover rates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Size of Non residential workforce - Care workers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t"/>
                      <a:r>
                        <a:rPr lang="en-GB" sz="1700" u="none" strike="noStrike">
                          <a:effectLst/>
                        </a:rPr>
                        <a:t>Non Residential workers</a:t>
                      </a:r>
                      <a:endParaRPr lang="en-GB" sz="1700" b="0"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3688915206"/>
                  </a:ext>
                </a:extLst>
              </a:tr>
              <a:tr h="336630">
                <a:tc>
                  <a:txBody>
                    <a:bodyPr/>
                    <a:lstStyle/>
                    <a:p>
                      <a:pPr algn="l" fontAlgn="b"/>
                      <a:r>
                        <a:rPr lang="en-GB" sz="1700" u="none" strike="noStrike">
                          <a:effectLst/>
                        </a:rPr>
                        <a:t>Derby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3200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52.40%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024703588"/>
                  </a:ext>
                </a:extLst>
              </a:tr>
              <a:tr h="336630">
                <a:tc>
                  <a:txBody>
                    <a:bodyPr/>
                    <a:lstStyle/>
                    <a:p>
                      <a:pPr algn="l" fontAlgn="b"/>
                      <a:r>
                        <a:rPr lang="en-GB" sz="1700" u="none" strike="noStrike">
                          <a:effectLst/>
                        </a:rPr>
                        <a:t>Derbyshire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5900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00FF00"/>
                          </a:highlight>
                        </a:rPr>
                        <a:t>31.40%</a:t>
                      </a:r>
                      <a:endParaRPr lang="en-GB" sz="2000" b="1" i="0" u="none" strike="noStrike" dirty="0">
                        <a:solidFill>
                          <a:srgbClr val="000000"/>
                        </a:solidFill>
                        <a:effectLst/>
                        <a:highlight>
                          <a:srgbClr val="00FF00"/>
                        </a:highlight>
                        <a:latin typeface="Calibri" panose="020F0502020204030204" pitchFamily="34" charset="0"/>
                      </a:endParaRPr>
                    </a:p>
                  </a:txBody>
                  <a:tcPr marL="0" marR="0" marT="0" marB="0" anchor="b"/>
                </a:tc>
                <a:extLst>
                  <a:ext uri="{0D108BD9-81ED-4DB2-BD59-A6C34878D82A}">
                    <a16:rowId xmlns:a16="http://schemas.microsoft.com/office/drawing/2014/main" val="3779985375"/>
                  </a:ext>
                </a:extLst>
              </a:tr>
              <a:tr h="336630">
                <a:tc>
                  <a:txBody>
                    <a:bodyPr/>
                    <a:lstStyle/>
                    <a:p>
                      <a:pPr algn="l" fontAlgn="b"/>
                      <a:r>
                        <a:rPr lang="en-GB" sz="1700" u="none" strike="noStrike">
                          <a:effectLst/>
                        </a:rPr>
                        <a:t>Leicester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6100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00FF00"/>
                          </a:highlight>
                        </a:rPr>
                        <a:t>24.70%</a:t>
                      </a:r>
                      <a:endParaRPr lang="en-GB" sz="2000" b="1" i="0" u="none" strike="noStrike" dirty="0">
                        <a:solidFill>
                          <a:srgbClr val="000000"/>
                        </a:solidFill>
                        <a:effectLst/>
                        <a:highlight>
                          <a:srgbClr val="00FF00"/>
                        </a:highlight>
                        <a:latin typeface="Calibri" panose="020F0502020204030204" pitchFamily="34" charset="0"/>
                      </a:endParaRPr>
                    </a:p>
                  </a:txBody>
                  <a:tcPr marL="0" marR="0" marT="0" marB="0" anchor="b"/>
                </a:tc>
                <a:extLst>
                  <a:ext uri="{0D108BD9-81ED-4DB2-BD59-A6C34878D82A}">
                    <a16:rowId xmlns:a16="http://schemas.microsoft.com/office/drawing/2014/main" val="4019848085"/>
                  </a:ext>
                </a:extLst>
              </a:tr>
              <a:tr h="336630">
                <a:tc>
                  <a:txBody>
                    <a:bodyPr/>
                    <a:lstStyle/>
                    <a:p>
                      <a:pPr algn="l" fontAlgn="b"/>
                      <a:r>
                        <a:rPr lang="en-GB" sz="1700" u="none" strike="noStrike">
                          <a:effectLst/>
                        </a:rPr>
                        <a:t>Leicestershire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5100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FF0000"/>
                          </a:highlight>
                        </a:rPr>
                        <a:t>61.50%</a:t>
                      </a:r>
                      <a:endParaRPr lang="en-GB" sz="2000" b="1" i="0" u="none" strike="noStrike" dirty="0">
                        <a:solidFill>
                          <a:srgbClr val="000000"/>
                        </a:solidFill>
                        <a:effectLst/>
                        <a:highlight>
                          <a:srgbClr val="FF0000"/>
                        </a:highlight>
                        <a:latin typeface="Calibri" panose="020F0502020204030204" pitchFamily="34" charset="0"/>
                      </a:endParaRPr>
                    </a:p>
                  </a:txBody>
                  <a:tcPr marL="0" marR="0" marT="0" marB="0" anchor="b"/>
                </a:tc>
                <a:extLst>
                  <a:ext uri="{0D108BD9-81ED-4DB2-BD59-A6C34878D82A}">
                    <a16:rowId xmlns:a16="http://schemas.microsoft.com/office/drawing/2014/main" val="4117607315"/>
                  </a:ext>
                </a:extLst>
              </a:tr>
              <a:tr h="336630">
                <a:tc>
                  <a:txBody>
                    <a:bodyPr/>
                    <a:lstStyle/>
                    <a:p>
                      <a:pPr algn="l" fontAlgn="b"/>
                      <a:r>
                        <a:rPr lang="en-GB" sz="1700" u="none" strike="noStrike">
                          <a:effectLst/>
                        </a:rPr>
                        <a:t>Lincolnshire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5500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42.40%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60686131"/>
                  </a:ext>
                </a:extLst>
              </a:tr>
              <a:tr h="336630">
                <a:tc>
                  <a:txBody>
                    <a:bodyPr/>
                    <a:lstStyle/>
                    <a:p>
                      <a:pPr algn="l" fontAlgn="b"/>
                      <a:r>
                        <a:rPr lang="en-GB" sz="1700" u="none" strike="noStrike">
                          <a:effectLst/>
                        </a:rPr>
                        <a:t>Milton Keynes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3000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59.50%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98427203"/>
                  </a:ext>
                </a:extLst>
              </a:tr>
              <a:tr h="336630">
                <a:tc>
                  <a:txBody>
                    <a:bodyPr/>
                    <a:lstStyle/>
                    <a:p>
                      <a:pPr algn="l" fontAlgn="b"/>
                      <a:r>
                        <a:rPr lang="en-GB" sz="1700" u="none" strike="noStrike">
                          <a:effectLst/>
                        </a:rPr>
                        <a:t>Northamptonshire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9000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58.40%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87971178"/>
                  </a:ext>
                </a:extLst>
              </a:tr>
              <a:tr h="336630">
                <a:tc>
                  <a:txBody>
                    <a:bodyPr/>
                    <a:lstStyle/>
                    <a:p>
                      <a:pPr algn="l" fontAlgn="b"/>
                      <a:r>
                        <a:rPr lang="en-GB" sz="1700" u="none" strike="noStrike">
                          <a:effectLst/>
                        </a:rPr>
                        <a:t>Nottingham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4500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46.10%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968551412"/>
                  </a:ext>
                </a:extLst>
              </a:tr>
              <a:tr h="336630">
                <a:tc>
                  <a:txBody>
                    <a:bodyPr/>
                    <a:lstStyle/>
                    <a:p>
                      <a:pPr algn="l" fontAlgn="b"/>
                      <a:r>
                        <a:rPr lang="en-GB" sz="1700" u="none" strike="noStrike">
                          <a:effectLst/>
                        </a:rPr>
                        <a:t>Nottinghamshire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5700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44%</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12435895"/>
                  </a:ext>
                </a:extLst>
              </a:tr>
              <a:tr h="336630">
                <a:tc>
                  <a:txBody>
                    <a:bodyPr/>
                    <a:lstStyle/>
                    <a:p>
                      <a:pPr algn="l" fontAlgn="b"/>
                      <a:r>
                        <a:rPr lang="en-GB" sz="1700" u="none" strike="noStrike">
                          <a:effectLst/>
                        </a:rPr>
                        <a:t>Rutland</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00FF00"/>
                          </a:highlight>
                        </a:rPr>
                        <a:t>9.80%</a:t>
                      </a:r>
                      <a:endParaRPr lang="en-GB" sz="2000" b="1" i="0" u="none" strike="noStrike" dirty="0">
                        <a:solidFill>
                          <a:srgbClr val="000000"/>
                        </a:solidFill>
                        <a:effectLst/>
                        <a:highlight>
                          <a:srgbClr val="00FF00"/>
                        </a:highlight>
                        <a:latin typeface="Calibri" panose="020F0502020204030204" pitchFamily="34" charset="0"/>
                      </a:endParaRPr>
                    </a:p>
                  </a:txBody>
                  <a:tcPr marL="0" marR="0" marT="0" marB="0" anchor="b"/>
                </a:tc>
                <a:extLst>
                  <a:ext uri="{0D108BD9-81ED-4DB2-BD59-A6C34878D82A}">
                    <a16:rowId xmlns:a16="http://schemas.microsoft.com/office/drawing/2014/main" val="1949756683"/>
                  </a:ext>
                </a:extLst>
              </a:tr>
              <a:tr h="336630">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dirty="0">
                          <a:effectLst/>
                        </a:rPr>
                        <a:t> </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86400937"/>
                  </a:ext>
                </a:extLst>
              </a:tr>
              <a:tr h="336630">
                <a:tc>
                  <a:txBody>
                    <a:bodyPr/>
                    <a:lstStyle/>
                    <a:p>
                      <a:pPr algn="l" fontAlgn="b"/>
                      <a:r>
                        <a:rPr lang="en-GB" sz="1700" u="none" strike="noStrike">
                          <a:effectLst/>
                        </a:rPr>
                        <a:t>Total</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48425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43.02%</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760807683"/>
                  </a:ext>
                </a:extLst>
              </a:tr>
            </a:tbl>
          </a:graphicData>
        </a:graphic>
      </p:graphicFrame>
    </p:spTree>
    <p:extLst>
      <p:ext uri="{BB962C8B-B14F-4D97-AF65-F5344CB8AC3E}">
        <p14:creationId xmlns:p14="http://schemas.microsoft.com/office/powerpoint/2010/main" val="928802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3111CE-99B2-47B6-B424-37950AAAEEF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4800" kern="1200">
                <a:solidFill>
                  <a:schemeClr val="tx1"/>
                </a:solidFill>
                <a:latin typeface="+mj-lt"/>
                <a:ea typeface="+mj-ea"/>
                <a:cs typeface="+mj-cs"/>
              </a:rPr>
              <a:t>Retention – Turnover Rates – Care Workers</a:t>
            </a:r>
          </a:p>
        </p:txBody>
      </p:sp>
      <p:pic>
        <p:nvPicPr>
          <p:cNvPr id="5" name="Picture 4" descr="A picture containing text&#10;&#10;Description automatically generated">
            <a:extLst>
              <a:ext uri="{FF2B5EF4-FFF2-40B4-BE49-F238E27FC236}">
                <a16:creationId xmlns:a16="http://schemas.microsoft.com/office/drawing/2014/main" id="{4CEA9439-D420-4C73-BDB7-7393B7B8E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3" name="Table 2">
            <a:extLst>
              <a:ext uri="{FF2B5EF4-FFF2-40B4-BE49-F238E27FC236}">
                <a16:creationId xmlns:a16="http://schemas.microsoft.com/office/drawing/2014/main" id="{B3A01A6C-141E-4249-A4D5-FCD818A2F53D}"/>
              </a:ext>
            </a:extLst>
          </p:cNvPr>
          <p:cNvGraphicFramePr>
            <a:graphicFrameLocks noGrp="1"/>
          </p:cNvGraphicFramePr>
          <p:nvPr>
            <p:extLst>
              <p:ext uri="{D42A27DB-BD31-4B8C-83A1-F6EECF244321}">
                <p14:modId xmlns:p14="http://schemas.microsoft.com/office/powerpoint/2010/main" val="3997138107"/>
              </p:ext>
            </p:extLst>
          </p:nvPr>
        </p:nvGraphicFramePr>
        <p:xfrm>
          <a:off x="547337" y="1539183"/>
          <a:ext cx="5504059" cy="5165465"/>
        </p:xfrm>
        <a:graphic>
          <a:graphicData uri="http://schemas.openxmlformats.org/drawingml/2006/table">
            <a:tbl>
              <a:tblPr firstRow="1" bandRow="1">
                <a:tableStyleId>{5C22544A-7EE6-4342-B048-85BDC9FD1C3A}</a:tableStyleId>
              </a:tblPr>
              <a:tblGrid>
                <a:gridCol w="1454081">
                  <a:extLst>
                    <a:ext uri="{9D8B030D-6E8A-4147-A177-3AD203B41FA5}">
                      <a16:colId xmlns:a16="http://schemas.microsoft.com/office/drawing/2014/main" val="3888040430"/>
                    </a:ext>
                  </a:extLst>
                </a:gridCol>
                <a:gridCol w="2348704">
                  <a:extLst>
                    <a:ext uri="{9D8B030D-6E8A-4147-A177-3AD203B41FA5}">
                      <a16:colId xmlns:a16="http://schemas.microsoft.com/office/drawing/2014/main" val="2592067228"/>
                    </a:ext>
                  </a:extLst>
                </a:gridCol>
                <a:gridCol w="1701274">
                  <a:extLst>
                    <a:ext uri="{9D8B030D-6E8A-4147-A177-3AD203B41FA5}">
                      <a16:colId xmlns:a16="http://schemas.microsoft.com/office/drawing/2014/main" val="913237401"/>
                    </a:ext>
                  </a:extLst>
                </a:gridCol>
              </a:tblGrid>
              <a:tr h="636055">
                <a:tc>
                  <a:txBody>
                    <a:bodyPr/>
                    <a:lstStyle/>
                    <a:p>
                      <a:pPr algn="l" fontAlgn="b"/>
                      <a:r>
                        <a:rPr lang="en-GB" sz="1700" u="none" strike="noStrike">
                          <a:effectLst/>
                        </a:rPr>
                        <a:t>Turnover rates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Size of Non residential workforce - Care workers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t"/>
                      <a:r>
                        <a:rPr lang="en-GB" sz="1700" u="none" strike="noStrike">
                          <a:effectLst/>
                        </a:rPr>
                        <a:t>Non Residential workers</a:t>
                      </a:r>
                      <a:endParaRPr lang="en-GB" sz="1700" b="0"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3688915206"/>
                  </a:ext>
                </a:extLst>
              </a:tr>
              <a:tr h="349309">
                <a:tc>
                  <a:txBody>
                    <a:bodyPr/>
                    <a:lstStyle/>
                    <a:p>
                      <a:pPr algn="l" fontAlgn="b"/>
                      <a:r>
                        <a:rPr lang="en-GB" sz="1700" u="none" strike="noStrike">
                          <a:effectLst/>
                        </a:rPr>
                        <a:t>Derby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3200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52.40%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024703588"/>
                  </a:ext>
                </a:extLst>
              </a:tr>
              <a:tr h="349309">
                <a:tc>
                  <a:txBody>
                    <a:bodyPr/>
                    <a:lstStyle/>
                    <a:p>
                      <a:pPr algn="l" fontAlgn="b"/>
                      <a:r>
                        <a:rPr lang="en-GB" sz="1700" u="none" strike="noStrike">
                          <a:effectLst/>
                        </a:rPr>
                        <a:t>Derbyshire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5900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00FF00"/>
                          </a:highlight>
                        </a:rPr>
                        <a:t>31.40%</a:t>
                      </a:r>
                      <a:endParaRPr lang="en-GB" sz="2000" b="1" i="0" u="none" strike="noStrike" dirty="0">
                        <a:solidFill>
                          <a:srgbClr val="000000"/>
                        </a:solidFill>
                        <a:effectLst/>
                        <a:highlight>
                          <a:srgbClr val="00FF00"/>
                        </a:highlight>
                        <a:latin typeface="Calibri" panose="020F0502020204030204" pitchFamily="34" charset="0"/>
                      </a:endParaRPr>
                    </a:p>
                  </a:txBody>
                  <a:tcPr marL="0" marR="0" marT="0" marB="0" anchor="b"/>
                </a:tc>
                <a:extLst>
                  <a:ext uri="{0D108BD9-81ED-4DB2-BD59-A6C34878D82A}">
                    <a16:rowId xmlns:a16="http://schemas.microsoft.com/office/drawing/2014/main" val="3779985375"/>
                  </a:ext>
                </a:extLst>
              </a:tr>
              <a:tr h="349309">
                <a:tc>
                  <a:txBody>
                    <a:bodyPr/>
                    <a:lstStyle/>
                    <a:p>
                      <a:pPr algn="l" fontAlgn="b"/>
                      <a:r>
                        <a:rPr lang="en-GB" sz="1700" u="none" strike="noStrike">
                          <a:effectLst/>
                        </a:rPr>
                        <a:t>Leicester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6100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00FF00"/>
                          </a:highlight>
                        </a:rPr>
                        <a:t>24.70%</a:t>
                      </a:r>
                      <a:endParaRPr lang="en-GB" sz="2000" b="1" i="0" u="none" strike="noStrike" dirty="0">
                        <a:solidFill>
                          <a:srgbClr val="000000"/>
                        </a:solidFill>
                        <a:effectLst/>
                        <a:highlight>
                          <a:srgbClr val="00FF00"/>
                        </a:highlight>
                        <a:latin typeface="Calibri" panose="020F0502020204030204" pitchFamily="34" charset="0"/>
                      </a:endParaRPr>
                    </a:p>
                  </a:txBody>
                  <a:tcPr marL="0" marR="0" marT="0" marB="0" anchor="b"/>
                </a:tc>
                <a:extLst>
                  <a:ext uri="{0D108BD9-81ED-4DB2-BD59-A6C34878D82A}">
                    <a16:rowId xmlns:a16="http://schemas.microsoft.com/office/drawing/2014/main" val="4019848085"/>
                  </a:ext>
                </a:extLst>
              </a:tr>
              <a:tr h="349309">
                <a:tc>
                  <a:txBody>
                    <a:bodyPr/>
                    <a:lstStyle/>
                    <a:p>
                      <a:pPr algn="l" fontAlgn="b"/>
                      <a:r>
                        <a:rPr lang="en-GB" sz="1700" u="none" strike="noStrike">
                          <a:effectLst/>
                        </a:rPr>
                        <a:t>Leicestershire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5100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FF0000"/>
                          </a:highlight>
                        </a:rPr>
                        <a:t>61.50%</a:t>
                      </a:r>
                      <a:endParaRPr lang="en-GB" sz="2000" b="1" i="0" u="none" strike="noStrike" dirty="0">
                        <a:solidFill>
                          <a:srgbClr val="000000"/>
                        </a:solidFill>
                        <a:effectLst/>
                        <a:highlight>
                          <a:srgbClr val="FF0000"/>
                        </a:highlight>
                        <a:latin typeface="Calibri" panose="020F0502020204030204" pitchFamily="34" charset="0"/>
                      </a:endParaRPr>
                    </a:p>
                  </a:txBody>
                  <a:tcPr marL="0" marR="0" marT="0" marB="0" anchor="b"/>
                </a:tc>
                <a:extLst>
                  <a:ext uri="{0D108BD9-81ED-4DB2-BD59-A6C34878D82A}">
                    <a16:rowId xmlns:a16="http://schemas.microsoft.com/office/drawing/2014/main" val="4117607315"/>
                  </a:ext>
                </a:extLst>
              </a:tr>
              <a:tr h="349309">
                <a:tc>
                  <a:txBody>
                    <a:bodyPr/>
                    <a:lstStyle/>
                    <a:p>
                      <a:pPr algn="l" fontAlgn="b"/>
                      <a:r>
                        <a:rPr lang="en-GB" sz="1700" u="none" strike="noStrike">
                          <a:effectLst/>
                        </a:rPr>
                        <a:t>Lincolnshire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5500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42.40%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60686131"/>
                  </a:ext>
                </a:extLst>
              </a:tr>
              <a:tr h="349309">
                <a:tc>
                  <a:txBody>
                    <a:bodyPr/>
                    <a:lstStyle/>
                    <a:p>
                      <a:pPr algn="l" fontAlgn="b"/>
                      <a:r>
                        <a:rPr lang="en-GB" sz="1700" u="none" strike="noStrike">
                          <a:effectLst/>
                        </a:rPr>
                        <a:t>Milton Keynes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3000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59.50%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98427203"/>
                  </a:ext>
                </a:extLst>
              </a:tr>
              <a:tr h="349309">
                <a:tc>
                  <a:txBody>
                    <a:bodyPr/>
                    <a:lstStyle/>
                    <a:p>
                      <a:pPr algn="l" fontAlgn="b"/>
                      <a:r>
                        <a:rPr lang="en-GB" sz="1700" u="none" strike="noStrike" dirty="0">
                          <a:effectLst/>
                        </a:rPr>
                        <a:t>Northamptonshire</a:t>
                      </a:r>
                      <a:endParaRPr lang="en-GB" sz="17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9000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58.40%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87971178"/>
                  </a:ext>
                </a:extLst>
              </a:tr>
              <a:tr h="349309">
                <a:tc>
                  <a:txBody>
                    <a:bodyPr/>
                    <a:lstStyle/>
                    <a:p>
                      <a:pPr algn="l" fontAlgn="b"/>
                      <a:r>
                        <a:rPr lang="en-GB" sz="1700" u="none" strike="noStrike">
                          <a:effectLst/>
                        </a:rPr>
                        <a:t>Nottingham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4500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46.10%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968551412"/>
                  </a:ext>
                </a:extLst>
              </a:tr>
              <a:tr h="349309">
                <a:tc>
                  <a:txBody>
                    <a:bodyPr/>
                    <a:lstStyle/>
                    <a:p>
                      <a:pPr algn="l" fontAlgn="b"/>
                      <a:r>
                        <a:rPr lang="en-GB" sz="1700" u="none" strike="noStrike">
                          <a:effectLst/>
                        </a:rPr>
                        <a:t>Nottinghamshire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5700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44%</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12435895"/>
                  </a:ext>
                </a:extLst>
              </a:tr>
              <a:tr h="349309">
                <a:tc>
                  <a:txBody>
                    <a:bodyPr/>
                    <a:lstStyle/>
                    <a:p>
                      <a:pPr algn="l" fontAlgn="b"/>
                      <a:r>
                        <a:rPr lang="en-GB" sz="1700" u="none" strike="noStrike">
                          <a:effectLst/>
                        </a:rPr>
                        <a:t>Rutland</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00FF00"/>
                          </a:highlight>
                        </a:rPr>
                        <a:t>9.80%</a:t>
                      </a:r>
                      <a:endParaRPr lang="en-GB" sz="2000" b="1" i="0" u="none" strike="noStrike" dirty="0">
                        <a:solidFill>
                          <a:srgbClr val="000000"/>
                        </a:solidFill>
                        <a:effectLst/>
                        <a:highlight>
                          <a:srgbClr val="00FF00"/>
                        </a:highlight>
                        <a:latin typeface="Calibri" panose="020F0502020204030204" pitchFamily="34" charset="0"/>
                      </a:endParaRPr>
                    </a:p>
                  </a:txBody>
                  <a:tcPr marL="0" marR="0" marT="0" marB="0" anchor="b"/>
                </a:tc>
                <a:extLst>
                  <a:ext uri="{0D108BD9-81ED-4DB2-BD59-A6C34878D82A}">
                    <a16:rowId xmlns:a16="http://schemas.microsoft.com/office/drawing/2014/main" val="1949756683"/>
                  </a:ext>
                </a:extLst>
              </a:tr>
              <a:tr h="349309">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dirty="0">
                          <a:effectLst/>
                        </a:rPr>
                        <a:t> </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586400937"/>
                  </a:ext>
                </a:extLst>
              </a:tr>
              <a:tr h="349309">
                <a:tc>
                  <a:txBody>
                    <a:bodyPr/>
                    <a:lstStyle/>
                    <a:p>
                      <a:pPr algn="l" fontAlgn="b"/>
                      <a:r>
                        <a:rPr lang="en-GB" sz="1700" u="none" strike="noStrike">
                          <a:effectLst/>
                        </a:rPr>
                        <a:t>Total</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48425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43.02%</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760807683"/>
                  </a:ext>
                </a:extLst>
              </a:tr>
            </a:tbl>
          </a:graphicData>
        </a:graphic>
      </p:graphicFrame>
      <p:sp>
        <p:nvSpPr>
          <p:cNvPr id="4" name="TextBox 3">
            <a:extLst>
              <a:ext uri="{FF2B5EF4-FFF2-40B4-BE49-F238E27FC236}">
                <a16:creationId xmlns:a16="http://schemas.microsoft.com/office/drawing/2014/main" id="{C338E211-4423-4002-BA25-55189B12BE06}"/>
              </a:ext>
            </a:extLst>
          </p:cNvPr>
          <p:cNvSpPr txBox="1"/>
          <p:nvPr/>
        </p:nvSpPr>
        <p:spPr>
          <a:xfrm>
            <a:off x="6355080" y="1950720"/>
            <a:ext cx="5289583" cy="4524315"/>
          </a:xfrm>
          <a:prstGeom prst="rect">
            <a:avLst/>
          </a:prstGeom>
          <a:noFill/>
        </p:spPr>
        <p:txBody>
          <a:bodyPr wrap="square" rtlCol="0">
            <a:spAutoFit/>
          </a:bodyPr>
          <a:lstStyle/>
          <a:p>
            <a:r>
              <a:rPr lang="en-GB" b="1" u="sng" dirty="0"/>
              <a:t>What can we learn from low turnover areas?</a:t>
            </a:r>
          </a:p>
          <a:p>
            <a:endParaRPr lang="en-GB" dirty="0"/>
          </a:p>
          <a:p>
            <a:r>
              <a:rPr lang="en-GB" dirty="0"/>
              <a:t>Rutland – 9.8%, ageing workforce, highest number reaching retirement age, low % of young people in workforce. Have they identified how to engage with active retirees?</a:t>
            </a:r>
          </a:p>
          <a:p>
            <a:endParaRPr lang="en-GB" dirty="0"/>
          </a:p>
          <a:p>
            <a:r>
              <a:rPr lang="en-GB" dirty="0"/>
              <a:t>Leicester City – 24.7% - high completion of qualifications, high percentage of EU and overseas workers, 28% of workforce compared to EM average of 12%. </a:t>
            </a:r>
          </a:p>
          <a:p>
            <a:endParaRPr lang="en-GB" dirty="0"/>
          </a:p>
          <a:p>
            <a:r>
              <a:rPr lang="en-GB" dirty="0"/>
              <a:t>Derbyshire – 31.4% - commissions with travel supplements based on rurality. High completion of qualifications and low numbers employed on 0 hour contracts.</a:t>
            </a:r>
          </a:p>
        </p:txBody>
      </p:sp>
    </p:spTree>
    <p:extLst>
      <p:ext uri="{BB962C8B-B14F-4D97-AF65-F5344CB8AC3E}">
        <p14:creationId xmlns:p14="http://schemas.microsoft.com/office/powerpoint/2010/main" val="2370314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3111CE-99B2-47B6-B424-37950AAAEEF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4800" kern="1200" dirty="0">
                <a:solidFill>
                  <a:schemeClr val="tx1"/>
                </a:solidFill>
                <a:latin typeface="+mj-lt"/>
                <a:ea typeface="+mj-ea"/>
                <a:cs typeface="+mj-cs"/>
              </a:rPr>
              <a:t>Retention – Turnover Rates – Care Workers – exiting the sector</a:t>
            </a:r>
          </a:p>
        </p:txBody>
      </p:sp>
      <p:pic>
        <p:nvPicPr>
          <p:cNvPr id="5" name="Picture 4" descr="A picture containing text&#10;&#10;Description automatically generated">
            <a:extLst>
              <a:ext uri="{FF2B5EF4-FFF2-40B4-BE49-F238E27FC236}">
                <a16:creationId xmlns:a16="http://schemas.microsoft.com/office/drawing/2014/main" id="{4CEA9439-D420-4C73-BDB7-7393B7B8E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4" name="Table 3">
            <a:extLst>
              <a:ext uri="{FF2B5EF4-FFF2-40B4-BE49-F238E27FC236}">
                <a16:creationId xmlns:a16="http://schemas.microsoft.com/office/drawing/2014/main" id="{0E210401-78E1-4AC3-8687-97A383DED1B9}"/>
              </a:ext>
            </a:extLst>
          </p:cNvPr>
          <p:cNvGraphicFramePr>
            <a:graphicFrameLocks noGrp="1"/>
          </p:cNvGraphicFramePr>
          <p:nvPr>
            <p:extLst>
              <p:ext uri="{D42A27DB-BD31-4B8C-83A1-F6EECF244321}">
                <p14:modId xmlns:p14="http://schemas.microsoft.com/office/powerpoint/2010/main" val="2333166660"/>
              </p:ext>
            </p:extLst>
          </p:nvPr>
        </p:nvGraphicFramePr>
        <p:xfrm>
          <a:off x="2549849" y="1845426"/>
          <a:ext cx="7127551" cy="4524891"/>
        </p:xfrm>
        <a:graphic>
          <a:graphicData uri="http://schemas.openxmlformats.org/drawingml/2006/table">
            <a:tbl>
              <a:tblPr firstRow="1" bandRow="1">
                <a:tableStyleId>{5C22544A-7EE6-4342-B048-85BDC9FD1C3A}</a:tableStyleId>
              </a:tblPr>
              <a:tblGrid>
                <a:gridCol w="3762992">
                  <a:extLst>
                    <a:ext uri="{9D8B030D-6E8A-4147-A177-3AD203B41FA5}">
                      <a16:colId xmlns:a16="http://schemas.microsoft.com/office/drawing/2014/main" val="1101514331"/>
                    </a:ext>
                  </a:extLst>
                </a:gridCol>
                <a:gridCol w="3364559">
                  <a:extLst>
                    <a:ext uri="{9D8B030D-6E8A-4147-A177-3AD203B41FA5}">
                      <a16:colId xmlns:a16="http://schemas.microsoft.com/office/drawing/2014/main" val="2010558470"/>
                    </a:ext>
                  </a:extLst>
                </a:gridCol>
              </a:tblGrid>
              <a:tr h="596151">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 of leavers who completely exit sector</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503999563"/>
                  </a:ext>
                </a:extLst>
              </a:tr>
              <a:tr h="327395">
                <a:tc>
                  <a:txBody>
                    <a:bodyPr/>
                    <a:lstStyle/>
                    <a:p>
                      <a:pPr algn="l" fontAlgn="b"/>
                      <a:r>
                        <a:rPr lang="en-GB" sz="1700" u="none" strike="noStrike">
                          <a:effectLst/>
                        </a:rPr>
                        <a:t>Derby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16%</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576320811"/>
                  </a:ext>
                </a:extLst>
              </a:tr>
              <a:tr h="327395">
                <a:tc>
                  <a:txBody>
                    <a:bodyPr/>
                    <a:lstStyle/>
                    <a:p>
                      <a:pPr algn="l" fontAlgn="b"/>
                      <a:r>
                        <a:rPr lang="en-GB" sz="1700" u="none" strike="noStrike">
                          <a:effectLst/>
                        </a:rPr>
                        <a:t>Derbyshire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20%</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2008841"/>
                  </a:ext>
                </a:extLst>
              </a:tr>
              <a:tr h="327395">
                <a:tc>
                  <a:txBody>
                    <a:bodyPr/>
                    <a:lstStyle/>
                    <a:p>
                      <a:pPr algn="l" fontAlgn="b"/>
                      <a:r>
                        <a:rPr lang="en-GB" sz="1700" u="none" strike="noStrike">
                          <a:effectLst/>
                        </a:rPr>
                        <a:t>Leicester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27%</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55340198"/>
                  </a:ext>
                </a:extLst>
              </a:tr>
              <a:tr h="327395">
                <a:tc>
                  <a:txBody>
                    <a:bodyPr/>
                    <a:lstStyle/>
                    <a:p>
                      <a:pPr algn="l" fontAlgn="b"/>
                      <a:r>
                        <a:rPr lang="en-GB" sz="1700" u="none" strike="noStrike">
                          <a:effectLst/>
                        </a:rPr>
                        <a:t>Leicestershire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38%</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393217400"/>
                  </a:ext>
                </a:extLst>
              </a:tr>
              <a:tr h="327395">
                <a:tc>
                  <a:txBody>
                    <a:bodyPr/>
                    <a:lstStyle/>
                    <a:p>
                      <a:pPr algn="l" fontAlgn="b"/>
                      <a:r>
                        <a:rPr lang="en-GB" sz="1700" u="none" strike="noStrike">
                          <a:effectLst/>
                        </a:rPr>
                        <a:t>Lincolnshire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25%</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45692633"/>
                  </a:ext>
                </a:extLst>
              </a:tr>
              <a:tr h="327395">
                <a:tc>
                  <a:txBody>
                    <a:bodyPr/>
                    <a:lstStyle/>
                    <a:p>
                      <a:pPr algn="l" fontAlgn="b"/>
                      <a:r>
                        <a:rPr lang="en-GB" sz="1700" u="none" strike="noStrike">
                          <a:effectLst/>
                        </a:rPr>
                        <a:t>Milton Keynes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44%</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902889724"/>
                  </a:ext>
                </a:extLst>
              </a:tr>
              <a:tr h="327395">
                <a:tc>
                  <a:txBody>
                    <a:bodyPr/>
                    <a:lstStyle/>
                    <a:p>
                      <a:pPr algn="l" fontAlgn="b"/>
                      <a:r>
                        <a:rPr lang="en-GB" sz="1700" u="none" strike="noStrike">
                          <a:effectLst/>
                        </a:rPr>
                        <a:t>Northamptonshire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870974176"/>
                  </a:ext>
                </a:extLst>
              </a:tr>
              <a:tr h="327395">
                <a:tc>
                  <a:txBody>
                    <a:bodyPr/>
                    <a:lstStyle/>
                    <a:p>
                      <a:pPr algn="l" fontAlgn="b"/>
                      <a:r>
                        <a:rPr lang="en-GB" sz="1700" u="none" strike="noStrike">
                          <a:effectLst/>
                        </a:rPr>
                        <a:t>Nottingham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63%</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68408742"/>
                  </a:ext>
                </a:extLst>
              </a:tr>
              <a:tr h="327395">
                <a:tc>
                  <a:txBody>
                    <a:bodyPr/>
                    <a:lstStyle/>
                    <a:p>
                      <a:pPr algn="l" fontAlgn="b"/>
                      <a:r>
                        <a:rPr lang="en-GB" sz="1700" u="none" strike="noStrike">
                          <a:effectLst/>
                        </a:rPr>
                        <a:t>Nottinghamshire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35%</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666753024"/>
                  </a:ext>
                </a:extLst>
              </a:tr>
              <a:tr h="327395">
                <a:tc>
                  <a:txBody>
                    <a:bodyPr/>
                    <a:lstStyle/>
                    <a:p>
                      <a:pPr algn="l" fontAlgn="b"/>
                      <a:r>
                        <a:rPr lang="en-GB" sz="1700" u="none" strike="noStrike">
                          <a:effectLst/>
                        </a:rPr>
                        <a:t>Rutland</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78%</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62327039"/>
                  </a:ext>
                </a:extLst>
              </a:tr>
              <a:tr h="327395">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dirty="0">
                          <a:effectLst/>
                        </a:rPr>
                        <a:t> </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11543241"/>
                  </a:ext>
                </a:extLst>
              </a:tr>
              <a:tr h="327395">
                <a:tc>
                  <a:txBody>
                    <a:bodyPr/>
                    <a:lstStyle/>
                    <a:p>
                      <a:pPr algn="l" fontAlgn="b"/>
                      <a:r>
                        <a:rPr lang="en-GB" sz="1700" u="none" strike="noStrike">
                          <a:effectLst/>
                        </a:rPr>
                        <a:t>Total</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38.80%</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44010126"/>
                  </a:ext>
                </a:extLst>
              </a:tr>
            </a:tbl>
          </a:graphicData>
        </a:graphic>
      </p:graphicFrame>
    </p:spTree>
    <p:extLst>
      <p:ext uri="{BB962C8B-B14F-4D97-AF65-F5344CB8AC3E}">
        <p14:creationId xmlns:p14="http://schemas.microsoft.com/office/powerpoint/2010/main" val="41941425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3111CE-99B2-47B6-B424-37950AAAEEF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4800" kern="1200" dirty="0">
                <a:solidFill>
                  <a:schemeClr val="tx1"/>
                </a:solidFill>
                <a:latin typeface="+mj-lt"/>
                <a:ea typeface="+mj-ea"/>
                <a:cs typeface="+mj-cs"/>
              </a:rPr>
              <a:t>Retention – Turnover Rates – Care Workers – exiting the sector</a:t>
            </a:r>
          </a:p>
        </p:txBody>
      </p:sp>
      <p:pic>
        <p:nvPicPr>
          <p:cNvPr id="5" name="Picture 4" descr="A picture containing text&#10;&#10;Description automatically generated">
            <a:extLst>
              <a:ext uri="{FF2B5EF4-FFF2-40B4-BE49-F238E27FC236}">
                <a16:creationId xmlns:a16="http://schemas.microsoft.com/office/drawing/2014/main" id="{4CEA9439-D420-4C73-BDB7-7393B7B8E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4" name="Table 3">
            <a:extLst>
              <a:ext uri="{FF2B5EF4-FFF2-40B4-BE49-F238E27FC236}">
                <a16:creationId xmlns:a16="http://schemas.microsoft.com/office/drawing/2014/main" id="{0E210401-78E1-4AC3-8687-97A383DED1B9}"/>
              </a:ext>
            </a:extLst>
          </p:cNvPr>
          <p:cNvGraphicFramePr>
            <a:graphicFrameLocks noGrp="1"/>
          </p:cNvGraphicFramePr>
          <p:nvPr>
            <p:extLst>
              <p:ext uri="{D42A27DB-BD31-4B8C-83A1-F6EECF244321}">
                <p14:modId xmlns:p14="http://schemas.microsoft.com/office/powerpoint/2010/main" val="1872210787"/>
              </p:ext>
            </p:extLst>
          </p:nvPr>
        </p:nvGraphicFramePr>
        <p:xfrm>
          <a:off x="838200" y="1875493"/>
          <a:ext cx="5664511" cy="4524891"/>
        </p:xfrm>
        <a:graphic>
          <a:graphicData uri="http://schemas.openxmlformats.org/drawingml/2006/table">
            <a:tbl>
              <a:tblPr firstRow="1" bandRow="1">
                <a:tableStyleId>{5C22544A-7EE6-4342-B048-85BDC9FD1C3A}</a:tableStyleId>
              </a:tblPr>
              <a:tblGrid>
                <a:gridCol w="2990580">
                  <a:extLst>
                    <a:ext uri="{9D8B030D-6E8A-4147-A177-3AD203B41FA5}">
                      <a16:colId xmlns:a16="http://schemas.microsoft.com/office/drawing/2014/main" val="1101514331"/>
                    </a:ext>
                  </a:extLst>
                </a:gridCol>
                <a:gridCol w="2673931">
                  <a:extLst>
                    <a:ext uri="{9D8B030D-6E8A-4147-A177-3AD203B41FA5}">
                      <a16:colId xmlns:a16="http://schemas.microsoft.com/office/drawing/2014/main" val="2010558470"/>
                    </a:ext>
                  </a:extLst>
                </a:gridCol>
              </a:tblGrid>
              <a:tr h="596151">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 of leavers who completely exit sector</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503999563"/>
                  </a:ext>
                </a:extLst>
              </a:tr>
              <a:tr h="327395">
                <a:tc>
                  <a:txBody>
                    <a:bodyPr/>
                    <a:lstStyle/>
                    <a:p>
                      <a:pPr algn="l" fontAlgn="b"/>
                      <a:r>
                        <a:rPr lang="en-GB" sz="1700" u="none" strike="noStrike">
                          <a:effectLst/>
                        </a:rPr>
                        <a:t>Derby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16%</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576320811"/>
                  </a:ext>
                </a:extLst>
              </a:tr>
              <a:tr h="327395">
                <a:tc>
                  <a:txBody>
                    <a:bodyPr/>
                    <a:lstStyle/>
                    <a:p>
                      <a:pPr algn="l" fontAlgn="b"/>
                      <a:r>
                        <a:rPr lang="en-GB" sz="1700" u="none" strike="noStrike">
                          <a:effectLst/>
                        </a:rPr>
                        <a:t>Derbyshire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20%</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2008841"/>
                  </a:ext>
                </a:extLst>
              </a:tr>
              <a:tr h="327395">
                <a:tc>
                  <a:txBody>
                    <a:bodyPr/>
                    <a:lstStyle/>
                    <a:p>
                      <a:pPr algn="l" fontAlgn="b"/>
                      <a:r>
                        <a:rPr lang="en-GB" sz="1700" u="none" strike="noStrike">
                          <a:effectLst/>
                        </a:rPr>
                        <a:t>Leicester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27%</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55340198"/>
                  </a:ext>
                </a:extLst>
              </a:tr>
              <a:tr h="327395">
                <a:tc>
                  <a:txBody>
                    <a:bodyPr/>
                    <a:lstStyle/>
                    <a:p>
                      <a:pPr algn="l" fontAlgn="b"/>
                      <a:r>
                        <a:rPr lang="en-GB" sz="1700" u="none" strike="noStrike">
                          <a:effectLst/>
                        </a:rPr>
                        <a:t>Leicestershire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38%</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393217400"/>
                  </a:ext>
                </a:extLst>
              </a:tr>
              <a:tr h="327395">
                <a:tc>
                  <a:txBody>
                    <a:bodyPr/>
                    <a:lstStyle/>
                    <a:p>
                      <a:pPr algn="l" fontAlgn="b"/>
                      <a:r>
                        <a:rPr lang="en-GB" sz="1700" u="none" strike="noStrike">
                          <a:effectLst/>
                        </a:rPr>
                        <a:t>Lincolnshire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25%</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45692633"/>
                  </a:ext>
                </a:extLst>
              </a:tr>
              <a:tr h="327395">
                <a:tc>
                  <a:txBody>
                    <a:bodyPr/>
                    <a:lstStyle/>
                    <a:p>
                      <a:pPr algn="l" fontAlgn="b"/>
                      <a:r>
                        <a:rPr lang="en-GB" sz="1700" u="none" strike="noStrike">
                          <a:effectLst/>
                        </a:rPr>
                        <a:t>Milton Keynes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44%</a:t>
                      </a:r>
                      <a:endParaRPr lang="en-GB" sz="17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902889724"/>
                  </a:ext>
                </a:extLst>
              </a:tr>
              <a:tr h="327395">
                <a:tc>
                  <a:txBody>
                    <a:bodyPr/>
                    <a:lstStyle/>
                    <a:p>
                      <a:pPr algn="l" fontAlgn="b"/>
                      <a:r>
                        <a:rPr lang="en-GB" sz="1700" u="none" strike="noStrike">
                          <a:effectLst/>
                        </a:rPr>
                        <a:t>Northamptonshire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870974176"/>
                  </a:ext>
                </a:extLst>
              </a:tr>
              <a:tr h="327395">
                <a:tc>
                  <a:txBody>
                    <a:bodyPr/>
                    <a:lstStyle/>
                    <a:p>
                      <a:pPr algn="l" fontAlgn="b"/>
                      <a:r>
                        <a:rPr lang="en-GB" sz="1700" u="none" strike="noStrike">
                          <a:effectLst/>
                        </a:rPr>
                        <a:t>Nottingham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63%</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68408742"/>
                  </a:ext>
                </a:extLst>
              </a:tr>
              <a:tr h="327395">
                <a:tc>
                  <a:txBody>
                    <a:bodyPr/>
                    <a:lstStyle/>
                    <a:p>
                      <a:pPr algn="l" fontAlgn="b"/>
                      <a:r>
                        <a:rPr lang="en-GB" sz="1700" u="none" strike="noStrike">
                          <a:effectLst/>
                        </a:rPr>
                        <a:t>Nottinghamshire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35%</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666753024"/>
                  </a:ext>
                </a:extLst>
              </a:tr>
              <a:tr h="327395">
                <a:tc>
                  <a:txBody>
                    <a:bodyPr/>
                    <a:lstStyle/>
                    <a:p>
                      <a:pPr algn="l" fontAlgn="b"/>
                      <a:r>
                        <a:rPr lang="en-GB" sz="1700" u="none" strike="noStrike">
                          <a:effectLst/>
                        </a:rPr>
                        <a:t>Rutland</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78%</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62327039"/>
                  </a:ext>
                </a:extLst>
              </a:tr>
              <a:tr h="327395">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dirty="0">
                          <a:effectLst/>
                        </a:rPr>
                        <a:t> </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11543241"/>
                  </a:ext>
                </a:extLst>
              </a:tr>
              <a:tr h="327395">
                <a:tc>
                  <a:txBody>
                    <a:bodyPr/>
                    <a:lstStyle/>
                    <a:p>
                      <a:pPr algn="l" fontAlgn="b"/>
                      <a:r>
                        <a:rPr lang="en-GB" sz="1700" u="none" strike="noStrike">
                          <a:effectLst/>
                        </a:rPr>
                        <a:t>Total</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38.80%</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44010126"/>
                  </a:ext>
                </a:extLst>
              </a:tr>
            </a:tbl>
          </a:graphicData>
        </a:graphic>
      </p:graphicFrame>
      <p:sp>
        <p:nvSpPr>
          <p:cNvPr id="3" name="TextBox 2">
            <a:extLst>
              <a:ext uri="{FF2B5EF4-FFF2-40B4-BE49-F238E27FC236}">
                <a16:creationId xmlns:a16="http://schemas.microsoft.com/office/drawing/2014/main" id="{56BCA0A2-89CC-41CF-A261-5FE267E24BDD}"/>
              </a:ext>
            </a:extLst>
          </p:cNvPr>
          <p:cNvSpPr txBox="1"/>
          <p:nvPr/>
        </p:nvSpPr>
        <p:spPr>
          <a:xfrm>
            <a:off x="6797040" y="1875493"/>
            <a:ext cx="5044440" cy="4801314"/>
          </a:xfrm>
          <a:prstGeom prst="rect">
            <a:avLst/>
          </a:prstGeom>
          <a:noFill/>
        </p:spPr>
        <p:txBody>
          <a:bodyPr wrap="square" rtlCol="0">
            <a:spAutoFit/>
          </a:bodyPr>
          <a:lstStyle/>
          <a:p>
            <a:r>
              <a:rPr lang="en-GB" dirty="0"/>
              <a:t>Low % of staff exiting the sector may result in higher levels of churn </a:t>
            </a:r>
          </a:p>
          <a:p>
            <a:endParaRPr lang="en-GB" dirty="0"/>
          </a:p>
          <a:p>
            <a:r>
              <a:rPr lang="en-GB" dirty="0"/>
              <a:t>High % of staff exiting sector completely may mean the wrong person has been recruited or has had a bad experience in sector</a:t>
            </a:r>
          </a:p>
          <a:p>
            <a:endParaRPr lang="en-GB" dirty="0"/>
          </a:p>
          <a:p>
            <a:r>
              <a:rPr lang="en-GB" dirty="0"/>
              <a:t>Important to know as the actions we need to take  would be different</a:t>
            </a:r>
          </a:p>
          <a:p>
            <a:endParaRPr lang="en-GB" dirty="0"/>
          </a:p>
          <a:p>
            <a:r>
              <a:rPr lang="en-GB" dirty="0"/>
              <a:t>Churn may be remedied by staff having a consistent ownership of service users they support, or reduction of 0 hour contracts, or guaranteed hours</a:t>
            </a:r>
          </a:p>
          <a:p>
            <a:endParaRPr lang="en-GB" dirty="0"/>
          </a:p>
          <a:p>
            <a:r>
              <a:rPr lang="en-GB" dirty="0"/>
              <a:t>Large numbers exiting the sector may require improved recruitment methodology, or work to support with culture of organisations</a:t>
            </a:r>
          </a:p>
        </p:txBody>
      </p:sp>
    </p:spTree>
    <p:extLst>
      <p:ext uri="{BB962C8B-B14F-4D97-AF65-F5344CB8AC3E}">
        <p14:creationId xmlns:p14="http://schemas.microsoft.com/office/powerpoint/2010/main" val="1906511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3111CE-99B2-47B6-B424-37950AAAEEF2}"/>
              </a:ext>
            </a:extLst>
          </p:cNvPr>
          <p:cNvSpPr>
            <a:spLocks noGrp="1"/>
          </p:cNvSpPr>
          <p:nvPr>
            <p:ph type="title"/>
          </p:nvPr>
        </p:nvSpPr>
        <p:spPr>
          <a:xfrm>
            <a:off x="838200" y="184805"/>
            <a:ext cx="10515600" cy="1505883"/>
          </a:xfrm>
        </p:spPr>
        <p:txBody>
          <a:bodyPr vert="horz" lIns="91440" tIns="45720" rIns="91440" bIns="45720" rtlCol="0" anchor="ctr">
            <a:normAutofit/>
          </a:bodyPr>
          <a:lstStyle/>
          <a:p>
            <a:r>
              <a:rPr lang="en-US" sz="4800" kern="1200" dirty="0">
                <a:solidFill>
                  <a:schemeClr val="tx1"/>
                </a:solidFill>
                <a:latin typeface="+mj-lt"/>
                <a:ea typeface="+mj-ea"/>
                <a:cs typeface="+mj-cs"/>
              </a:rPr>
              <a:t>Retention – Turnover Rates </a:t>
            </a:r>
            <a:br>
              <a:rPr lang="en-US" sz="4800" kern="1200" dirty="0">
                <a:solidFill>
                  <a:schemeClr val="tx1"/>
                </a:solidFill>
                <a:latin typeface="+mj-lt"/>
                <a:ea typeface="+mj-ea"/>
                <a:cs typeface="+mj-cs"/>
              </a:rPr>
            </a:br>
            <a:r>
              <a:rPr lang="en-US" sz="4800" kern="1200" dirty="0">
                <a:solidFill>
                  <a:schemeClr val="tx1"/>
                </a:solidFill>
                <a:latin typeface="+mj-lt"/>
                <a:ea typeface="+mj-ea"/>
                <a:cs typeface="+mj-cs"/>
              </a:rPr>
              <a:t>Managerial Roles</a:t>
            </a:r>
          </a:p>
        </p:txBody>
      </p:sp>
      <p:pic>
        <p:nvPicPr>
          <p:cNvPr id="5" name="Picture 4" descr="A picture containing text&#10;&#10;Description automatically generated">
            <a:extLst>
              <a:ext uri="{FF2B5EF4-FFF2-40B4-BE49-F238E27FC236}">
                <a16:creationId xmlns:a16="http://schemas.microsoft.com/office/drawing/2014/main" id="{4CEA9439-D420-4C73-BDB7-7393B7B8E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4" name="Table 3">
            <a:extLst>
              <a:ext uri="{FF2B5EF4-FFF2-40B4-BE49-F238E27FC236}">
                <a16:creationId xmlns:a16="http://schemas.microsoft.com/office/drawing/2014/main" id="{2F515D53-39B4-4A4E-B263-425EE39AB948}"/>
              </a:ext>
            </a:extLst>
          </p:cNvPr>
          <p:cNvGraphicFramePr>
            <a:graphicFrameLocks noGrp="1"/>
          </p:cNvGraphicFramePr>
          <p:nvPr>
            <p:extLst>
              <p:ext uri="{D42A27DB-BD31-4B8C-83A1-F6EECF244321}">
                <p14:modId xmlns:p14="http://schemas.microsoft.com/office/powerpoint/2010/main" val="3267908267"/>
              </p:ext>
            </p:extLst>
          </p:nvPr>
        </p:nvGraphicFramePr>
        <p:xfrm>
          <a:off x="1435385" y="1845426"/>
          <a:ext cx="9476455" cy="4827775"/>
        </p:xfrm>
        <a:graphic>
          <a:graphicData uri="http://schemas.openxmlformats.org/drawingml/2006/table">
            <a:tbl>
              <a:tblPr firstRow="1" bandRow="1">
                <a:tableStyleId>{5C22544A-7EE6-4342-B048-85BDC9FD1C3A}</a:tableStyleId>
              </a:tblPr>
              <a:tblGrid>
                <a:gridCol w="2722923">
                  <a:extLst>
                    <a:ext uri="{9D8B030D-6E8A-4147-A177-3AD203B41FA5}">
                      <a16:colId xmlns:a16="http://schemas.microsoft.com/office/drawing/2014/main" val="3941693755"/>
                    </a:ext>
                  </a:extLst>
                </a:gridCol>
                <a:gridCol w="3185821">
                  <a:extLst>
                    <a:ext uri="{9D8B030D-6E8A-4147-A177-3AD203B41FA5}">
                      <a16:colId xmlns:a16="http://schemas.microsoft.com/office/drawing/2014/main" val="774897243"/>
                    </a:ext>
                  </a:extLst>
                </a:gridCol>
                <a:gridCol w="3567711">
                  <a:extLst>
                    <a:ext uri="{9D8B030D-6E8A-4147-A177-3AD203B41FA5}">
                      <a16:colId xmlns:a16="http://schemas.microsoft.com/office/drawing/2014/main" val="3979933393"/>
                    </a:ext>
                  </a:extLst>
                </a:gridCol>
              </a:tblGrid>
              <a:tr h="636055">
                <a:tc>
                  <a:txBody>
                    <a:bodyPr/>
                    <a:lstStyle/>
                    <a:p>
                      <a:pPr algn="l" fontAlgn="b"/>
                      <a:r>
                        <a:rPr lang="en-GB" sz="1700" u="none" strike="noStrike">
                          <a:effectLst/>
                        </a:rPr>
                        <a:t>Turnover rates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Size of Non residential workforce - Managers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t"/>
                      <a:r>
                        <a:rPr lang="en-GB" sz="1700" u="none" strike="noStrike">
                          <a:effectLst/>
                        </a:rPr>
                        <a:t>Non Residential Managerial roles</a:t>
                      </a:r>
                      <a:endParaRPr lang="en-GB" sz="1700" b="0"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1038824269"/>
                  </a:ext>
                </a:extLst>
              </a:tr>
              <a:tr h="349310">
                <a:tc>
                  <a:txBody>
                    <a:bodyPr/>
                    <a:lstStyle/>
                    <a:p>
                      <a:pPr algn="l" fontAlgn="b"/>
                      <a:r>
                        <a:rPr lang="en-GB" sz="1700" u="none" strike="noStrike">
                          <a:effectLst/>
                        </a:rPr>
                        <a:t>Derby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17.50%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76423733"/>
                  </a:ext>
                </a:extLst>
              </a:tr>
              <a:tr h="349310">
                <a:tc>
                  <a:txBody>
                    <a:bodyPr/>
                    <a:lstStyle/>
                    <a:p>
                      <a:pPr algn="l" fontAlgn="b"/>
                      <a:r>
                        <a:rPr lang="en-GB" sz="1700" u="none" strike="noStrike">
                          <a:effectLst/>
                        </a:rPr>
                        <a:t>Derbyshire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550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12%</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220544717"/>
                  </a:ext>
                </a:extLst>
              </a:tr>
              <a:tr h="349310">
                <a:tc>
                  <a:txBody>
                    <a:bodyPr/>
                    <a:lstStyle/>
                    <a:p>
                      <a:pPr algn="l" fontAlgn="b"/>
                      <a:r>
                        <a:rPr lang="en-GB" sz="1700" u="none" strike="noStrike">
                          <a:effectLst/>
                        </a:rPr>
                        <a:t>Leicester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550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17.10%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21001183"/>
                  </a:ext>
                </a:extLst>
              </a:tr>
              <a:tr h="349310">
                <a:tc>
                  <a:txBody>
                    <a:bodyPr/>
                    <a:lstStyle/>
                    <a:p>
                      <a:pPr algn="l" fontAlgn="b"/>
                      <a:r>
                        <a:rPr lang="en-GB" sz="1700" u="none" strike="noStrike">
                          <a:effectLst/>
                        </a:rPr>
                        <a:t>Leicestershire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475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b="1" u="none" strike="noStrike" dirty="0">
                          <a:effectLst/>
                          <a:highlight>
                            <a:srgbClr val="00FF00"/>
                          </a:highlight>
                        </a:rPr>
                        <a:t>8.50%</a:t>
                      </a:r>
                      <a:endParaRPr lang="en-GB" sz="1800" b="1" i="0" u="none" strike="noStrike" dirty="0">
                        <a:solidFill>
                          <a:srgbClr val="000000"/>
                        </a:solidFill>
                        <a:effectLst/>
                        <a:highlight>
                          <a:srgbClr val="00FF00"/>
                        </a:highlight>
                        <a:latin typeface="Calibri" panose="020F0502020204030204" pitchFamily="34" charset="0"/>
                      </a:endParaRPr>
                    </a:p>
                  </a:txBody>
                  <a:tcPr marL="0" marR="0" marT="0" marB="0" anchor="b"/>
                </a:tc>
                <a:extLst>
                  <a:ext uri="{0D108BD9-81ED-4DB2-BD59-A6C34878D82A}">
                    <a16:rowId xmlns:a16="http://schemas.microsoft.com/office/drawing/2014/main" val="2358752780"/>
                  </a:ext>
                </a:extLst>
              </a:tr>
              <a:tr h="349310">
                <a:tc>
                  <a:txBody>
                    <a:bodyPr/>
                    <a:lstStyle/>
                    <a:p>
                      <a:pPr algn="l" fontAlgn="b"/>
                      <a:r>
                        <a:rPr lang="en-GB" sz="1700" u="none" strike="noStrike">
                          <a:effectLst/>
                        </a:rPr>
                        <a:t>Lincolnshire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650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18%</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49643531"/>
                  </a:ext>
                </a:extLst>
              </a:tr>
              <a:tr h="349310">
                <a:tc>
                  <a:txBody>
                    <a:bodyPr/>
                    <a:lstStyle/>
                    <a:p>
                      <a:pPr algn="l" fontAlgn="b"/>
                      <a:r>
                        <a:rPr lang="en-GB" sz="1700" u="none" strike="noStrike">
                          <a:effectLst/>
                        </a:rPr>
                        <a:t>Milton Keynes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350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24.50%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22772288"/>
                  </a:ext>
                </a:extLst>
              </a:tr>
              <a:tr h="349310">
                <a:tc>
                  <a:txBody>
                    <a:bodyPr/>
                    <a:lstStyle/>
                    <a:p>
                      <a:pPr algn="l" fontAlgn="b"/>
                      <a:r>
                        <a:rPr lang="en-GB" sz="1700" u="none" strike="noStrike">
                          <a:effectLst/>
                        </a:rPr>
                        <a:t>Northamptonshire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950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37.60%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069758294"/>
                  </a:ext>
                </a:extLst>
              </a:tr>
              <a:tr h="349310">
                <a:tc>
                  <a:txBody>
                    <a:bodyPr/>
                    <a:lstStyle/>
                    <a:p>
                      <a:pPr algn="l" fontAlgn="b"/>
                      <a:r>
                        <a:rPr lang="en-GB" sz="1700" u="none" strike="noStrike">
                          <a:effectLst/>
                        </a:rPr>
                        <a:t>Nottingham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FF0000"/>
                          </a:highlight>
                        </a:rPr>
                        <a:t>50.90%</a:t>
                      </a:r>
                      <a:endParaRPr lang="en-GB" sz="2000" b="1" i="0" u="none" strike="noStrike" dirty="0">
                        <a:solidFill>
                          <a:srgbClr val="000000"/>
                        </a:solidFill>
                        <a:effectLst/>
                        <a:highlight>
                          <a:srgbClr val="FF0000"/>
                        </a:highlight>
                        <a:latin typeface="Calibri" panose="020F0502020204030204" pitchFamily="34" charset="0"/>
                      </a:endParaRPr>
                    </a:p>
                  </a:txBody>
                  <a:tcPr marL="0" marR="0" marT="0" marB="0" anchor="b"/>
                </a:tc>
                <a:extLst>
                  <a:ext uri="{0D108BD9-81ED-4DB2-BD59-A6C34878D82A}">
                    <a16:rowId xmlns:a16="http://schemas.microsoft.com/office/drawing/2014/main" val="3378858190"/>
                  </a:ext>
                </a:extLst>
              </a:tr>
              <a:tr h="349310">
                <a:tc>
                  <a:txBody>
                    <a:bodyPr/>
                    <a:lstStyle/>
                    <a:p>
                      <a:pPr algn="l" fontAlgn="b"/>
                      <a:r>
                        <a:rPr lang="en-GB" sz="1700" u="none" strike="noStrike">
                          <a:effectLst/>
                        </a:rPr>
                        <a:t>Nottinghamshire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17%</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50262617"/>
                  </a:ext>
                </a:extLst>
              </a:tr>
              <a:tr h="349310">
                <a:tc>
                  <a:txBody>
                    <a:bodyPr/>
                    <a:lstStyle/>
                    <a:p>
                      <a:pPr algn="l" fontAlgn="b"/>
                      <a:r>
                        <a:rPr lang="en-GB" sz="1700" u="none" strike="noStrike">
                          <a:effectLst/>
                        </a:rPr>
                        <a:t>Rutland</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20.20%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81911867"/>
                  </a:ext>
                </a:extLst>
              </a:tr>
              <a:tr h="349310">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dirty="0">
                          <a:effectLst/>
                        </a:rPr>
                        <a:t> </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22189634"/>
                  </a:ext>
                </a:extLst>
              </a:tr>
              <a:tr h="349310">
                <a:tc>
                  <a:txBody>
                    <a:bodyPr/>
                    <a:lstStyle/>
                    <a:p>
                      <a:pPr algn="l" fontAlgn="b"/>
                      <a:r>
                        <a:rPr lang="en-GB" sz="1700" u="none" strike="noStrike">
                          <a:effectLst/>
                        </a:rPr>
                        <a:t>Total</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4825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22.33%</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62341848"/>
                  </a:ext>
                </a:extLst>
              </a:tr>
            </a:tbl>
          </a:graphicData>
        </a:graphic>
      </p:graphicFrame>
    </p:spTree>
    <p:extLst>
      <p:ext uri="{BB962C8B-B14F-4D97-AF65-F5344CB8AC3E}">
        <p14:creationId xmlns:p14="http://schemas.microsoft.com/office/powerpoint/2010/main" val="4294710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838200" y="184805"/>
            <a:ext cx="10515600" cy="1505883"/>
          </a:xfrm>
        </p:spPr>
        <p:txBody>
          <a:bodyPr vert="horz" lIns="91440" tIns="45720" rIns="91440" bIns="45720" rtlCol="0" anchor="ctr">
            <a:normAutofit fontScale="90000"/>
          </a:bodyPr>
          <a:lstStyle/>
          <a:p>
            <a:br>
              <a:rPr lang="en-US" sz="5200" kern="1200" dirty="0">
                <a:solidFill>
                  <a:schemeClr val="tx1"/>
                </a:solidFill>
                <a:latin typeface="+mj-lt"/>
                <a:ea typeface="+mj-ea"/>
                <a:cs typeface="+mj-cs"/>
              </a:rPr>
            </a:br>
            <a:r>
              <a:rPr lang="en-US" sz="5200" kern="1200" dirty="0">
                <a:solidFill>
                  <a:schemeClr val="tx1"/>
                </a:solidFill>
                <a:latin typeface="+mj-lt"/>
                <a:ea typeface="+mj-ea"/>
                <a:cs typeface="+mj-cs"/>
              </a:rPr>
              <a:t>Attraction – Vacancy Rates</a:t>
            </a:r>
            <a:br>
              <a:rPr lang="en-US" sz="5200" kern="1200" dirty="0">
                <a:solidFill>
                  <a:schemeClr val="tx1"/>
                </a:solidFill>
                <a:latin typeface="+mj-lt"/>
                <a:ea typeface="+mj-ea"/>
                <a:cs typeface="+mj-cs"/>
              </a:rPr>
            </a:br>
            <a:r>
              <a:rPr lang="en-US" sz="5200" kern="1200" dirty="0">
                <a:solidFill>
                  <a:schemeClr val="tx1"/>
                </a:solidFill>
                <a:latin typeface="+mj-lt"/>
                <a:ea typeface="+mj-ea"/>
                <a:cs typeface="+mj-cs"/>
              </a:rPr>
              <a:t>Care workers</a:t>
            </a:r>
            <a:br>
              <a:rPr lang="en-US" sz="5200" kern="1200" dirty="0">
                <a:solidFill>
                  <a:schemeClr val="tx1"/>
                </a:solidFill>
                <a:latin typeface="+mj-lt"/>
                <a:ea typeface="+mj-ea"/>
                <a:cs typeface="+mj-cs"/>
              </a:rPr>
            </a:br>
            <a:endParaRPr lang="en-US" sz="5200" kern="1200" dirty="0">
              <a:solidFill>
                <a:schemeClr val="tx1"/>
              </a:solidFill>
              <a:latin typeface="+mj-lt"/>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3" name="Table 2">
            <a:extLst>
              <a:ext uri="{FF2B5EF4-FFF2-40B4-BE49-F238E27FC236}">
                <a16:creationId xmlns:a16="http://schemas.microsoft.com/office/drawing/2014/main" id="{38282AF1-F5B9-4448-A47F-AEDE11DE2CD7}"/>
              </a:ext>
            </a:extLst>
          </p:cNvPr>
          <p:cNvGraphicFramePr>
            <a:graphicFrameLocks noGrp="1"/>
          </p:cNvGraphicFramePr>
          <p:nvPr>
            <p:extLst>
              <p:ext uri="{D42A27DB-BD31-4B8C-83A1-F6EECF244321}">
                <p14:modId xmlns:p14="http://schemas.microsoft.com/office/powerpoint/2010/main" val="1023536322"/>
              </p:ext>
            </p:extLst>
          </p:nvPr>
        </p:nvGraphicFramePr>
        <p:xfrm>
          <a:off x="1148007" y="1845426"/>
          <a:ext cx="9977193" cy="4652527"/>
        </p:xfrm>
        <a:graphic>
          <a:graphicData uri="http://schemas.openxmlformats.org/drawingml/2006/table">
            <a:tbl>
              <a:tblPr firstRow="1" bandRow="1">
                <a:tableStyleId>{5C22544A-7EE6-4342-B048-85BDC9FD1C3A}</a:tableStyleId>
              </a:tblPr>
              <a:tblGrid>
                <a:gridCol w="2986695">
                  <a:extLst>
                    <a:ext uri="{9D8B030D-6E8A-4147-A177-3AD203B41FA5}">
                      <a16:colId xmlns:a16="http://schemas.microsoft.com/office/drawing/2014/main" val="1849516369"/>
                    </a:ext>
                  </a:extLst>
                </a:gridCol>
                <a:gridCol w="4053999">
                  <a:extLst>
                    <a:ext uri="{9D8B030D-6E8A-4147-A177-3AD203B41FA5}">
                      <a16:colId xmlns:a16="http://schemas.microsoft.com/office/drawing/2014/main" val="3227943480"/>
                    </a:ext>
                  </a:extLst>
                </a:gridCol>
                <a:gridCol w="2936499">
                  <a:extLst>
                    <a:ext uri="{9D8B030D-6E8A-4147-A177-3AD203B41FA5}">
                      <a16:colId xmlns:a16="http://schemas.microsoft.com/office/drawing/2014/main" val="2790375428"/>
                    </a:ext>
                  </a:extLst>
                </a:gridCol>
              </a:tblGrid>
              <a:tr h="612967">
                <a:tc>
                  <a:txBody>
                    <a:bodyPr/>
                    <a:lstStyle/>
                    <a:p>
                      <a:pPr algn="l" fontAlgn="b"/>
                      <a:r>
                        <a:rPr lang="en-GB" sz="1700" b="0" i="0" u="none" strike="noStrike" dirty="0">
                          <a:solidFill>
                            <a:schemeClr val="bg1"/>
                          </a:solidFill>
                          <a:effectLst/>
                          <a:latin typeface="Calibri" panose="020F0502020204030204" pitchFamily="34" charset="0"/>
                        </a:rPr>
                        <a:t>Vacancy Rate Care Workers</a:t>
                      </a:r>
                    </a:p>
                  </a:txBody>
                  <a:tcPr marL="0" marR="0" marT="0" marB="0" anchor="b"/>
                </a:tc>
                <a:tc>
                  <a:txBody>
                    <a:bodyPr/>
                    <a:lstStyle/>
                    <a:p>
                      <a:pPr algn="l" fontAlgn="b"/>
                      <a:r>
                        <a:rPr lang="en-GB" sz="1700" u="none" strike="noStrike">
                          <a:effectLst/>
                        </a:rPr>
                        <a:t>Size of Non residential workforce - Care workers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t"/>
                      <a:r>
                        <a:rPr lang="en-GB" sz="1700" u="none" strike="noStrike">
                          <a:effectLst/>
                        </a:rPr>
                        <a:t>Vacancy rate - care workers</a:t>
                      </a:r>
                      <a:endParaRPr lang="en-GB" sz="1700" b="0"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4194811610"/>
                  </a:ext>
                </a:extLst>
              </a:tr>
              <a:tr h="336630">
                <a:tc>
                  <a:txBody>
                    <a:bodyPr/>
                    <a:lstStyle/>
                    <a:p>
                      <a:pPr algn="l" fontAlgn="b"/>
                      <a:r>
                        <a:rPr lang="en-GB" sz="1700" u="none" strike="noStrike">
                          <a:effectLst/>
                        </a:rPr>
                        <a:t>Derby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3200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7.30%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58974833"/>
                  </a:ext>
                </a:extLst>
              </a:tr>
              <a:tr h="336630">
                <a:tc>
                  <a:txBody>
                    <a:bodyPr/>
                    <a:lstStyle/>
                    <a:p>
                      <a:pPr algn="l" fontAlgn="b"/>
                      <a:r>
                        <a:rPr lang="en-GB" sz="1700" u="none" strike="noStrike">
                          <a:effectLst/>
                        </a:rPr>
                        <a:t>Derbyshire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5900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7.10%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090228422"/>
                  </a:ext>
                </a:extLst>
              </a:tr>
              <a:tr h="336630">
                <a:tc>
                  <a:txBody>
                    <a:bodyPr/>
                    <a:lstStyle/>
                    <a:p>
                      <a:pPr algn="l" fontAlgn="b"/>
                      <a:r>
                        <a:rPr lang="en-GB" sz="1700" u="none" strike="noStrike">
                          <a:effectLst/>
                        </a:rPr>
                        <a:t>Leicester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6100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6.00%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890849593"/>
                  </a:ext>
                </a:extLst>
              </a:tr>
              <a:tr h="336630">
                <a:tc>
                  <a:txBody>
                    <a:bodyPr/>
                    <a:lstStyle/>
                    <a:p>
                      <a:pPr algn="l" fontAlgn="b"/>
                      <a:r>
                        <a:rPr lang="en-GB" sz="1700" u="none" strike="noStrike">
                          <a:effectLst/>
                        </a:rPr>
                        <a:t>Leicestershire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5100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9.00%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00537230"/>
                  </a:ext>
                </a:extLst>
              </a:tr>
              <a:tr h="336630">
                <a:tc>
                  <a:txBody>
                    <a:bodyPr/>
                    <a:lstStyle/>
                    <a:p>
                      <a:pPr algn="l" fontAlgn="b"/>
                      <a:r>
                        <a:rPr lang="en-GB" sz="1700" u="none" strike="noStrike">
                          <a:effectLst/>
                        </a:rPr>
                        <a:t>Lincolnshire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5500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8.60%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395464463"/>
                  </a:ext>
                </a:extLst>
              </a:tr>
              <a:tr h="336630">
                <a:tc>
                  <a:txBody>
                    <a:bodyPr/>
                    <a:lstStyle/>
                    <a:p>
                      <a:pPr algn="l" fontAlgn="b"/>
                      <a:r>
                        <a:rPr lang="en-GB" sz="1700" u="none" strike="noStrike">
                          <a:effectLst/>
                        </a:rPr>
                        <a:t>Milton Keynes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3000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FF0000"/>
                          </a:highlight>
                        </a:rPr>
                        <a:t>11.20%</a:t>
                      </a:r>
                      <a:endParaRPr lang="en-GB" sz="2000" b="1" i="0" u="none" strike="noStrike" dirty="0">
                        <a:solidFill>
                          <a:srgbClr val="000000"/>
                        </a:solidFill>
                        <a:effectLst/>
                        <a:highlight>
                          <a:srgbClr val="FF0000"/>
                        </a:highlight>
                        <a:latin typeface="Calibri" panose="020F0502020204030204" pitchFamily="34" charset="0"/>
                      </a:endParaRPr>
                    </a:p>
                  </a:txBody>
                  <a:tcPr marL="0" marR="0" marT="0" marB="0" anchor="b"/>
                </a:tc>
                <a:extLst>
                  <a:ext uri="{0D108BD9-81ED-4DB2-BD59-A6C34878D82A}">
                    <a16:rowId xmlns:a16="http://schemas.microsoft.com/office/drawing/2014/main" val="1333823618"/>
                  </a:ext>
                </a:extLst>
              </a:tr>
              <a:tr h="336630">
                <a:tc>
                  <a:txBody>
                    <a:bodyPr/>
                    <a:lstStyle/>
                    <a:p>
                      <a:pPr algn="l" fontAlgn="b"/>
                      <a:r>
                        <a:rPr lang="en-GB" sz="1700" u="none" strike="noStrike">
                          <a:effectLst/>
                        </a:rPr>
                        <a:t>Northamptonshire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9000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FF0000"/>
                          </a:highlight>
                        </a:rPr>
                        <a:t>12.90%</a:t>
                      </a:r>
                      <a:endParaRPr lang="en-GB" sz="2000" b="1" i="0" u="none" strike="noStrike" dirty="0">
                        <a:solidFill>
                          <a:srgbClr val="000000"/>
                        </a:solidFill>
                        <a:effectLst/>
                        <a:highlight>
                          <a:srgbClr val="FF0000"/>
                        </a:highlight>
                        <a:latin typeface="Calibri" panose="020F0502020204030204" pitchFamily="34" charset="0"/>
                      </a:endParaRPr>
                    </a:p>
                  </a:txBody>
                  <a:tcPr marL="0" marR="0" marT="0" marB="0" anchor="b"/>
                </a:tc>
                <a:extLst>
                  <a:ext uri="{0D108BD9-81ED-4DB2-BD59-A6C34878D82A}">
                    <a16:rowId xmlns:a16="http://schemas.microsoft.com/office/drawing/2014/main" val="492728518"/>
                  </a:ext>
                </a:extLst>
              </a:tr>
              <a:tr h="336630">
                <a:tc>
                  <a:txBody>
                    <a:bodyPr/>
                    <a:lstStyle/>
                    <a:p>
                      <a:pPr algn="l" fontAlgn="b"/>
                      <a:r>
                        <a:rPr lang="en-GB" sz="1700" u="none" strike="noStrike">
                          <a:effectLst/>
                        </a:rPr>
                        <a:t>Nottingham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4500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1.60%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60913660"/>
                  </a:ext>
                </a:extLst>
              </a:tr>
              <a:tr h="336630">
                <a:tc>
                  <a:txBody>
                    <a:bodyPr/>
                    <a:lstStyle/>
                    <a:p>
                      <a:pPr algn="l" fontAlgn="b"/>
                      <a:r>
                        <a:rPr lang="en-GB" sz="1700" u="none" strike="noStrike">
                          <a:effectLst/>
                        </a:rPr>
                        <a:t>Nottinghamshire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5700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11.5%</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27891490"/>
                  </a:ext>
                </a:extLst>
              </a:tr>
              <a:tr h="336630">
                <a:tc>
                  <a:txBody>
                    <a:bodyPr/>
                    <a:lstStyle/>
                    <a:p>
                      <a:pPr algn="l" fontAlgn="b"/>
                      <a:r>
                        <a:rPr lang="en-GB" sz="1700" u="none" strike="noStrike">
                          <a:effectLst/>
                        </a:rPr>
                        <a:t>Rutland</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9.70%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60560351"/>
                  </a:ext>
                </a:extLst>
              </a:tr>
              <a:tr h="336630">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dirty="0">
                          <a:effectLst/>
                        </a:rPr>
                        <a:t> </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85213344"/>
                  </a:ext>
                </a:extLst>
              </a:tr>
              <a:tr h="336630">
                <a:tc>
                  <a:txBody>
                    <a:bodyPr/>
                    <a:lstStyle/>
                    <a:p>
                      <a:pPr algn="l" fontAlgn="b"/>
                      <a:r>
                        <a:rPr lang="en-GB" sz="1700" u="none" strike="noStrike">
                          <a:effectLst/>
                        </a:rPr>
                        <a:t>Total</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48425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8.49%</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759731448"/>
                  </a:ext>
                </a:extLst>
              </a:tr>
            </a:tbl>
          </a:graphicData>
        </a:graphic>
      </p:graphicFrame>
    </p:spTree>
    <p:extLst>
      <p:ext uri="{BB962C8B-B14F-4D97-AF65-F5344CB8AC3E}">
        <p14:creationId xmlns:p14="http://schemas.microsoft.com/office/powerpoint/2010/main" val="38146679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838200" y="184805"/>
            <a:ext cx="10515600" cy="1505883"/>
          </a:xfrm>
        </p:spPr>
        <p:txBody>
          <a:bodyPr vert="horz" lIns="91440" tIns="45720" rIns="91440" bIns="45720" rtlCol="0" anchor="ctr">
            <a:normAutofit fontScale="90000"/>
          </a:bodyPr>
          <a:lstStyle/>
          <a:p>
            <a:br>
              <a:rPr lang="en-US" sz="5200" kern="1200" dirty="0">
                <a:solidFill>
                  <a:schemeClr val="tx1"/>
                </a:solidFill>
                <a:latin typeface="+mj-lt"/>
                <a:ea typeface="+mj-ea"/>
                <a:cs typeface="+mj-cs"/>
              </a:rPr>
            </a:br>
            <a:r>
              <a:rPr lang="en-US" sz="5200" kern="1200" dirty="0">
                <a:solidFill>
                  <a:schemeClr val="tx1"/>
                </a:solidFill>
                <a:latin typeface="+mj-lt"/>
                <a:ea typeface="+mj-ea"/>
                <a:cs typeface="+mj-cs"/>
              </a:rPr>
              <a:t>Attraction – Vacancy Rates</a:t>
            </a:r>
            <a:br>
              <a:rPr lang="en-US" sz="5200" kern="1200" dirty="0">
                <a:solidFill>
                  <a:schemeClr val="tx1"/>
                </a:solidFill>
                <a:latin typeface="+mj-lt"/>
                <a:ea typeface="+mj-ea"/>
                <a:cs typeface="+mj-cs"/>
              </a:rPr>
            </a:br>
            <a:r>
              <a:rPr lang="en-US" sz="5200" kern="1200" dirty="0">
                <a:solidFill>
                  <a:schemeClr val="tx1"/>
                </a:solidFill>
                <a:latin typeface="+mj-lt"/>
                <a:ea typeface="+mj-ea"/>
                <a:cs typeface="+mj-cs"/>
              </a:rPr>
              <a:t>Care workers</a:t>
            </a:r>
            <a:br>
              <a:rPr lang="en-US" sz="5200" kern="1200" dirty="0">
                <a:solidFill>
                  <a:schemeClr val="tx1"/>
                </a:solidFill>
                <a:latin typeface="+mj-lt"/>
                <a:ea typeface="+mj-ea"/>
                <a:cs typeface="+mj-cs"/>
              </a:rPr>
            </a:br>
            <a:endParaRPr lang="en-US" sz="5200" kern="1200" dirty="0">
              <a:solidFill>
                <a:schemeClr val="tx1"/>
              </a:solidFill>
              <a:latin typeface="+mj-lt"/>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3" name="Table 2">
            <a:extLst>
              <a:ext uri="{FF2B5EF4-FFF2-40B4-BE49-F238E27FC236}">
                <a16:creationId xmlns:a16="http://schemas.microsoft.com/office/drawing/2014/main" id="{38282AF1-F5B9-4448-A47F-AEDE11DE2CD7}"/>
              </a:ext>
            </a:extLst>
          </p:cNvPr>
          <p:cNvGraphicFramePr>
            <a:graphicFrameLocks noGrp="1"/>
          </p:cNvGraphicFramePr>
          <p:nvPr>
            <p:extLst>
              <p:ext uri="{D42A27DB-BD31-4B8C-83A1-F6EECF244321}">
                <p14:modId xmlns:p14="http://schemas.microsoft.com/office/powerpoint/2010/main" val="1210951176"/>
              </p:ext>
            </p:extLst>
          </p:nvPr>
        </p:nvGraphicFramePr>
        <p:xfrm>
          <a:off x="1117527" y="1583517"/>
          <a:ext cx="4780353" cy="5123835"/>
        </p:xfrm>
        <a:graphic>
          <a:graphicData uri="http://schemas.openxmlformats.org/drawingml/2006/table">
            <a:tbl>
              <a:tblPr firstRow="1" bandRow="1">
                <a:tableStyleId>{5C22544A-7EE6-4342-B048-85BDC9FD1C3A}</a:tableStyleId>
              </a:tblPr>
              <a:tblGrid>
                <a:gridCol w="1431009">
                  <a:extLst>
                    <a:ext uri="{9D8B030D-6E8A-4147-A177-3AD203B41FA5}">
                      <a16:colId xmlns:a16="http://schemas.microsoft.com/office/drawing/2014/main" val="1849516369"/>
                    </a:ext>
                  </a:extLst>
                </a:gridCol>
                <a:gridCol w="1942385">
                  <a:extLst>
                    <a:ext uri="{9D8B030D-6E8A-4147-A177-3AD203B41FA5}">
                      <a16:colId xmlns:a16="http://schemas.microsoft.com/office/drawing/2014/main" val="3227943480"/>
                    </a:ext>
                  </a:extLst>
                </a:gridCol>
                <a:gridCol w="1406959">
                  <a:extLst>
                    <a:ext uri="{9D8B030D-6E8A-4147-A177-3AD203B41FA5}">
                      <a16:colId xmlns:a16="http://schemas.microsoft.com/office/drawing/2014/main" val="2790375428"/>
                    </a:ext>
                  </a:extLst>
                </a:gridCol>
              </a:tblGrid>
              <a:tr h="690297">
                <a:tc>
                  <a:txBody>
                    <a:bodyPr/>
                    <a:lstStyle/>
                    <a:p>
                      <a:pPr algn="l" fontAlgn="b"/>
                      <a:r>
                        <a:rPr lang="en-GB" sz="1700" b="0" i="0" u="none" strike="noStrike" dirty="0">
                          <a:solidFill>
                            <a:schemeClr val="bg1"/>
                          </a:solidFill>
                          <a:effectLst/>
                          <a:latin typeface="Calibri" panose="020F0502020204030204" pitchFamily="34" charset="0"/>
                        </a:rPr>
                        <a:t>Vacancy Rate Care Workers</a:t>
                      </a:r>
                    </a:p>
                  </a:txBody>
                  <a:tcPr marL="0" marR="0" marT="0" marB="0" anchor="b"/>
                </a:tc>
                <a:tc>
                  <a:txBody>
                    <a:bodyPr/>
                    <a:lstStyle/>
                    <a:p>
                      <a:pPr algn="l" fontAlgn="b"/>
                      <a:r>
                        <a:rPr lang="en-GB" sz="1700" u="none" strike="noStrike">
                          <a:effectLst/>
                        </a:rPr>
                        <a:t>Size of Non residential workforce - Care workers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t"/>
                      <a:r>
                        <a:rPr lang="en-GB" sz="1700" u="none" strike="noStrike">
                          <a:effectLst/>
                        </a:rPr>
                        <a:t>Vacancy rate - care workers</a:t>
                      </a:r>
                      <a:endParaRPr lang="en-GB" sz="1700" b="0"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4194811610"/>
                  </a:ext>
                </a:extLst>
              </a:tr>
              <a:tr h="310235">
                <a:tc>
                  <a:txBody>
                    <a:bodyPr/>
                    <a:lstStyle/>
                    <a:p>
                      <a:pPr algn="l" fontAlgn="b"/>
                      <a:r>
                        <a:rPr lang="en-GB" sz="1700" u="none" strike="noStrike">
                          <a:effectLst/>
                        </a:rPr>
                        <a:t>Derby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3200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7.30%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58974833"/>
                  </a:ext>
                </a:extLst>
              </a:tr>
              <a:tr h="310235">
                <a:tc>
                  <a:txBody>
                    <a:bodyPr/>
                    <a:lstStyle/>
                    <a:p>
                      <a:pPr algn="l" fontAlgn="b"/>
                      <a:r>
                        <a:rPr lang="en-GB" sz="1700" u="none" strike="noStrike">
                          <a:effectLst/>
                        </a:rPr>
                        <a:t>Derbyshire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5900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7.10%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090228422"/>
                  </a:ext>
                </a:extLst>
              </a:tr>
              <a:tr h="310235">
                <a:tc>
                  <a:txBody>
                    <a:bodyPr/>
                    <a:lstStyle/>
                    <a:p>
                      <a:pPr algn="l" fontAlgn="b"/>
                      <a:r>
                        <a:rPr lang="en-GB" sz="1700" u="none" strike="noStrike">
                          <a:effectLst/>
                        </a:rPr>
                        <a:t>Leicester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6100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6.00%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890849593"/>
                  </a:ext>
                </a:extLst>
              </a:tr>
              <a:tr h="310235">
                <a:tc>
                  <a:txBody>
                    <a:bodyPr/>
                    <a:lstStyle/>
                    <a:p>
                      <a:pPr algn="l" fontAlgn="b"/>
                      <a:r>
                        <a:rPr lang="en-GB" sz="1700" u="none" strike="noStrike">
                          <a:effectLst/>
                        </a:rPr>
                        <a:t>Leicestershire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5100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9.00%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00537230"/>
                  </a:ext>
                </a:extLst>
              </a:tr>
              <a:tr h="310235">
                <a:tc>
                  <a:txBody>
                    <a:bodyPr/>
                    <a:lstStyle/>
                    <a:p>
                      <a:pPr algn="l" fontAlgn="b"/>
                      <a:r>
                        <a:rPr lang="en-GB" sz="1700" u="none" strike="noStrike">
                          <a:effectLst/>
                        </a:rPr>
                        <a:t>Lincolnshire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5500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8.60%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395464463"/>
                  </a:ext>
                </a:extLst>
              </a:tr>
              <a:tr h="310235">
                <a:tc>
                  <a:txBody>
                    <a:bodyPr/>
                    <a:lstStyle/>
                    <a:p>
                      <a:pPr algn="l" fontAlgn="b"/>
                      <a:r>
                        <a:rPr lang="en-GB" sz="1700" u="none" strike="noStrike">
                          <a:effectLst/>
                        </a:rPr>
                        <a:t>Milton Keynes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3000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FF0000"/>
                          </a:highlight>
                        </a:rPr>
                        <a:t>11.20%</a:t>
                      </a:r>
                      <a:endParaRPr lang="en-GB" sz="2000" b="1" i="0" u="none" strike="noStrike" dirty="0">
                        <a:solidFill>
                          <a:srgbClr val="000000"/>
                        </a:solidFill>
                        <a:effectLst/>
                        <a:highlight>
                          <a:srgbClr val="FF0000"/>
                        </a:highlight>
                        <a:latin typeface="Calibri" panose="020F0502020204030204" pitchFamily="34" charset="0"/>
                      </a:endParaRPr>
                    </a:p>
                  </a:txBody>
                  <a:tcPr marL="0" marR="0" marT="0" marB="0" anchor="b"/>
                </a:tc>
                <a:extLst>
                  <a:ext uri="{0D108BD9-81ED-4DB2-BD59-A6C34878D82A}">
                    <a16:rowId xmlns:a16="http://schemas.microsoft.com/office/drawing/2014/main" val="1333823618"/>
                  </a:ext>
                </a:extLst>
              </a:tr>
              <a:tr h="460198">
                <a:tc>
                  <a:txBody>
                    <a:bodyPr/>
                    <a:lstStyle/>
                    <a:p>
                      <a:pPr algn="l" fontAlgn="b"/>
                      <a:r>
                        <a:rPr lang="en-GB" sz="1700" u="none" strike="noStrike">
                          <a:effectLst/>
                        </a:rPr>
                        <a:t>Northamptonshire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9000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highlight>
                            <a:srgbClr val="FF0000"/>
                          </a:highlight>
                        </a:rPr>
                        <a:t>12.90%</a:t>
                      </a:r>
                      <a:endParaRPr lang="en-GB" sz="2000" b="1" i="0" u="none" strike="noStrike" dirty="0">
                        <a:solidFill>
                          <a:srgbClr val="000000"/>
                        </a:solidFill>
                        <a:effectLst/>
                        <a:highlight>
                          <a:srgbClr val="FF0000"/>
                        </a:highlight>
                        <a:latin typeface="Calibri" panose="020F0502020204030204" pitchFamily="34" charset="0"/>
                      </a:endParaRPr>
                    </a:p>
                  </a:txBody>
                  <a:tcPr marL="0" marR="0" marT="0" marB="0" anchor="b"/>
                </a:tc>
                <a:extLst>
                  <a:ext uri="{0D108BD9-81ED-4DB2-BD59-A6C34878D82A}">
                    <a16:rowId xmlns:a16="http://schemas.microsoft.com/office/drawing/2014/main" val="492728518"/>
                  </a:ext>
                </a:extLst>
              </a:tr>
              <a:tr h="460198">
                <a:tc>
                  <a:txBody>
                    <a:bodyPr/>
                    <a:lstStyle/>
                    <a:p>
                      <a:pPr algn="l" fontAlgn="b"/>
                      <a:r>
                        <a:rPr lang="en-GB" sz="1700" u="none" strike="noStrike" dirty="0">
                          <a:effectLst/>
                        </a:rPr>
                        <a:t>Nottingham City</a:t>
                      </a:r>
                      <a:endParaRPr lang="en-GB" sz="17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dirty="0">
                          <a:effectLst/>
                        </a:rPr>
                        <a:t>4500</a:t>
                      </a:r>
                      <a:endParaRPr lang="en-GB" sz="17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1.60%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60913660"/>
                  </a:ext>
                </a:extLst>
              </a:tr>
              <a:tr h="460198">
                <a:tc>
                  <a:txBody>
                    <a:bodyPr/>
                    <a:lstStyle/>
                    <a:p>
                      <a:pPr algn="l" fontAlgn="b"/>
                      <a:r>
                        <a:rPr lang="en-GB" sz="1700" u="none" strike="noStrike">
                          <a:effectLst/>
                        </a:rPr>
                        <a:t>Nottinghamshire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5700</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11.5%</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27891490"/>
                  </a:ext>
                </a:extLst>
              </a:tr>
              <a:tr h="310235">
                <a:tc>
                  <a:txBody>
                    <a:bodyPr/>
                    <a:lstStyle/>
                    <a:p>
                      <a:pPr algn="l" fontAlgn="b"/>
                      <a:r>
                        <a:rPr lang="en-GB" sz="1700" u="none" strike="noStrike">
                          <a:effectLst/>
                        </a:rPr>
                        <a:t>Rutland</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9.70%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060560351"/>
                  </a:ext>
                </a:extLst>
              </a:tr>
              <a:tr h="310235">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dirty="0">
                          <a:effectLst/>
                        </a:rPr>
                        <a:t> </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085213344"/>
                  </a:ext>
                </a:extLst>
              </a:tr>
              <a:tr h="310235">
                <a:tc>
                  <a:txBody>
                    <a:bodyPr/>
                    <a:lstStyle/>
                    <a:p>
                      <a:pPr algn="l" fontAlgn="b"/>
                      <a:r>
                        <a:rPr lang="en-GB" sz="1700" u="none" strike="noStrike">
                          <a:effectLst/>
                        </a:rPr>
                        <a:t>Total</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48425</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8.49%</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759731448"/>
                  </a:ext>
                </a:extLst>
              </a:tr>
            </a:tbl>
          </a:graphicData>
        </a:graphic>
      </p:graphicFrame>
      <p:sp>
        <p:nvSpPr>
          <p:cNvPr id="4" name="TextBox 3">
            <a:extLst>
              <a:ext uri="{FF2B5EF4-FFF2-40B4-BE49-F238E27FC236}">
                <a16:creationId xmlns:a16="http://schemas.microsoft.com/office/drawing/2014/main" id="{C88D5F65-A5FE-4DB3-89B2-267D2F68DA53}"/>
              </a:ext>
            </a:extLst>
          </p:cNvPr>
          <p:cNvSpPr txBox="1"/>
          <p:nvPr/>
        </p:nvSpPr>
        <p:spPr>
          <a:xfrm>
            <a:off x="6294122" y="1498116"/>
            <a:ext cx="5274343" cy="5016758"/>
          </a:xfrm>
          <a:prstGeom prst="rect">
            <a:avLst/>
          </a:prstGeom>
          <a:noFill/>
        </p:spPr>
        <p:txBody>
          <a:bodyPr wrap="square" rtlCol="0">
            <a:spAutoFit/>
          </a:bodyPr>
          <a:lstStyle/>
          <a:p>
            <a:r>
              <a:rPr lang="en-GB" sz="2000" dirty="0"/>
              <a:t>We know care workers want to work as close to home as possible – Neil Eastwood refers to 6 mile radius, this may mean problematic recruitment in rural areas, what can be done to support providers operating in these areas? Supplemented travel time for rurality / affluence?</a:t>
            </a:r>
          </a:p>
          <a:p>
            <a:endParaRPr lang="en-GB" sz="2000" dirty="0"/>
          </a:p>
          <a:p>
            <a:r>
              <a:rPr lang="en-GB" sz="2000" dirty="0"/>
              <a:t>Derbyshire invests significantly in supplemented travel time on rurality, comparatively lower vacancy rate to other county areas of a similar size. </a:t>
            </a:r>
          </a:p>
          <a:p>
            <a:endParaRPr lang="en-GB" sz="2000" dirty="0"/>
          </a:p>
          <a:p>
            <a:r>
              <a:rPr lang="en-GB" sz="2000" dirty="0"/>
              <a:t>Problems with county recruitment may suggest travel is a significant influencer, this is consistent with what providers told us are barriers</a:t>
            </a:r>
          </a:p>
        </p:txBody>
      </p:sp>
    </p:spTree>
    <p:extLst>
      <p:ext uri="{BB962C8B-B14F-4D97-AF65-F5344CB8AC3E}">
        <p14:creationId xmlns:p14="http://schemas.microsoft.com/office/powerpoint/2010/main" val="989842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838200" y="184805"/>
            <a:ext cx="10515600" cy="1505883"/>
          </a:xfrm>
        </p:spPr>
        <p:txBody>
          <a:bodyPr vert="horz" lIns="91440" tIns="45720" rIns="91440" bIns="45720" rtlCol="0" anchor="ctr">
            <a:normAutofit fontScale="90000"/>
          </a:bodyPr>
          <a:lstStyle/>
          <a:p>
            <a:br>
              <a:rPr lang="en-US" sz="4900" kern="1200" dirty="0">
                <a:solidFill>
                  <a:schemeClr val="tx1"/>
                </a:solidFill>
                <a:latin typeface="+mj-lt"/>
                <a:ea typeface="+mj-ea"/>
                <a:cs typeface="+mj-cs"/>
              </a:rPr>
            </a:br>
            <a:r>
              <a:rPr lang="en-US" sz="5200" kern="1200" dirty="0">
                <a:solidFill>
                  <a:schemeClr val="tx1"/>
                </a:solidFill>
                <a:latin typeface="+mj-lt"/>
                <a:ea typeface="+mj-ea"/>
                <a:cs typeface="+mj-cs"/>
              </a:rPr>
              <a:t>Age demographics – Non Residential</a:t>
            </a:r>
            <a:br>
              <a:rPr lang="en-US" sz="3300" kern="1200" dirty="0">
                <a:solidFill>
                  <a:schemeClr val="tx1"/>
                </a:solidFill>
                <a:latin typeface="+mj-lt"/>
                <a:ea typeface="+mj-ea"/>
                <a:cs typeface="+mj-cs"/>
              </a:rPr>
            </a:br>
            <a:endParaRPr lang="en-US" sz="3300" kern="1200" dirty="0">
              <a:solidFill>
                <a:schemeClr val="tx1"/>
              </a:solidFill>
              <a:latin typeface="+mj-lt"/>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4" name="Table 3">
            <a:extLst>
              <a:ext uri="{FF2B5EF4-FFF2-40B4-BE49-F238E27FC236}">
                <a16:creationId xmlns:a16="http://schemas.microsoft.com/office/drawing/2014/main" id="{7B6433D5-DCA3-4E27-913E-E970570F3B30}"/>
              </a:ext>
            </a:extLst>
          </p:cNvPr>
          <p:cNvGraphicFramePr>
            <a:graphicFrameLocks noGrp="1"/>
          </p:cNvGraphicFramePr>
          <p:nvPr>
            <p:extLst>
              <p:ext uri="{D42A27DB-BD31-4B8C-83A1-F6EECF244321}">
                <p14:modId xmlns:p14="http://schemas.microsoft.com/office/powerpoint/2010/main" val="137315515"/>
              </p:ext>
            </p:extLst>
          </p:nvPr>
        </p:nvGraphicFramePr>
        <p:xfrm>
          <a:off x="1719617" y="1845426"/>
          <a:ext cx="9116995" cy="4652527"/>
        </p:xfrm>
        <a:graphic>
          <a:graphicData uri="http://schemas.openxmlformats.org/drawingml/2006/table">
            <a:tbl>
              <a:tblPr firstRow="1" bandRow="1">
                <a:tableStyleId>{5C22544A-7EE6-4342-B048-85BDC9FD1C3A}</a:tableStyleId>
              </a:tblPr>
              <a:tblGrid>
                <a:gridCol w="3499749">
                  <a:extLst>
                    <a:ext uri="{9D8B030D-6E8A-4147-A177-3AD203B41FA5}">
                      <a16:colId xmlns:a16="http://schemas.microsoft.com/office/drawing/2014/main" val="1098884346"/>
                    </a:ext>
                  </a:extLst>
                </a:gridCol>
                <a:gridCol w="3117424">
                  <a:extLst>
                    <a:ext uri="{9D8B030D-6E8A-4147-A177-3AD203B41FA5}">
                      <a16:colId xmlns:a16="http://schemas.microsoft.com/office/drawing/2014/main" val="201760885"/>
                    </a:ext>
                  </a:extLst>
                </a:gridCol>
                <a:gridCol w="2499822">
                  <a:extLst>
                    <a:ext uri="{9D8B030D-6E8A-4147-A177-3AD203B41FA5}">
                      <a16:colId xmlns:a16="http://schemas.microsoft.com/office/drawing/2014/main" val="3455420988"/>
                    </a:ext>
                  </a:extLst>
                </a:gridCol>
              </a:tblGrid>
              <a:tr h="612967">
                <a:tc>
                  <a:txBody>
                    <a:bodyPr/>
                    <a:lstStyle/>
                    <a:p>
                      <a:pPr algn="l" fontAlgn="b"/>
                      <a:r>
                        <a:rPr lang="en-GB" sz="1700" u="none" strike="noStrike" dirty="0">
                          <a:effectLst/>
                        </a:rPr>
                        <a:t>Age demographics</a:t>
                      </a:r>
                      <a:endParaRPr lang="en-GB" sz="17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Reaching retirement age within 10 years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700" u="none" strike="noStrike">
                          <a:effectLst/>
                        </a:rPr>
                        <a:t>Workforce under 25</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80100841"/>
                  </a:ext>
                </a:extLst>
              </a:tr>
              <a:tr h="336630">
                <a:tc>
                  <a:txBody>
                    <a:bodyPr/>
                    <a:lstStyle/>
                    <a:p>
                      <a:pPr algn="l" fontAlgn="b"/>
                      <a:r>
                        <a:rPr lang="en-GB" sz="1700" u="none" strike="noStrike">
                          <a:effectLst/>
                        </a:rPr>
                        <a:t>Derby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17%</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38149104"/>
                  </a:ext>
                </a:extLst>
              </a:tr>
              <a:tr h="336630">
                <a:tc>
                  <a:txBody>
                    <a:bodyPr/>
                    <a:lstStyle/>
                    <a:p>
                      <a:pPr algn="l" fontAlgn="b"/>
                      <a:r>
                        <a:rPr lang="en-GB" sz="1700" u="none" strike="noStrike">
                          <a:effectLst/>
                        </a:rPr>
                        <a:t>Derbyshire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27%</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8080774"/>
                  </a:ext>
                </a:extLst>
              </a:tr>
              <a:tr h="336630">
                <a:tc>
                  <a:txBody>
                    <a:bodyPr/>
                    <a:lstStyle/>
                    <a:p>
                      <a:pPr algn="l" fontAlgn="b"/>
                      <a:r>
                        <a:rPr lang="en-GB" sz="1700" u="none" strike="noStrike">
                          <a:effectLst/>
                        </a:rPr>
                        <a:t>Leicester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23%</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9%</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631309739"/>
                  </a:ext>
                </a:extLst>
              </a:tr>
              <a:tr h="336630">
                <a:tc>
                  <a:txBody>
                    <a:bodyPr/>
                    <a:lstStyle/>
                    <a:p>
                      <a:pPr algn="l" fontAlgn="b"/>
                      <a:r>
                        <a:rPr lang="en-GB" sz="1700" u="none" strike="noStrike">
                          <a:effectLst/>
                        </a:rPr>
                        <a:t>Leicestershire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23%</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10%</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63886172"/>
                  </a:ext>
                </a:extLst>
              </a:tr>
              <a:tr h="336630">
                <a:tc>
                  <a:txBody>
                    <a:bodyPr/>
                    <a:lstStyle/>
                    <a:p>
                      <a:pPr algn="l" fontAlgn="b"/>
                      <a:r>
                        <a:rPr lang="en-GB" sz="1700" u="none" strike="noStrike">
                          <a:effectLst/>
                        </a:rPr>
                        <a:t>Lincolnshire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27%</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11%</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71462790"/>
                  </a:ext>
                </a:extLst>
              </a:tr>
              <a:tr h="336630">
                <a:tc>
                  <a:txBody>
                    <a:bodyPr/>
                    <a:lstStyle/>
                    <a:p>
                      <a:pPr algn="l" fontAlgn="b"/>
                      <a:r>
                        <a:rPr lang="en-GB" sz="1700" u="none" strike="noStrike">
                          <a:effectLst/>
                        </a:rPr>
                        <a:t>Milton Keynes</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24%</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7%</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418221642"/>
                  </a:ext>
                </a:extLst>
              </a:tr>
              <a:tr h="336630">
                <a:tc>
                  <a:txBody>
                    <a:bodyPr/>
                    <a:lstStyle/>
                    <a:p>
                      <a:pPr algn="l" fontAlgn="b"/>
                      <a:r>
                        <a:rPr lang="en-GB" sz="1700" u="none" strike="noStrike">
                          <a:effectLst/>
                        </a:rPr>
                        <a:t>Northamptonshire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27%</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7%</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567729022"/>
                  </a:ext>
                </a:extLst>
              </a:tr>
              <a:tr h="336630">
                <a:tc>
                  <a:txBody>
                    <a:bodyPr/>
                    <a:lstStyle/>
                    <a:p>
                      <a:pPr algn="l" fontAlgn="b"/>
                      <a:r>
                        <a:rPr lang="en-GB" sz="1700" u="none" strike="noStrike">
                          <a:effectLst/>
                        </a:rPr>
                        <a:t>Nottingham City</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23%</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11%</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492871764"/>
                  </a:ext>
                </a:extLst>
              </a:tr>
              <a:tr h="336630">
                <a:tc>
                  <a:txBody>
                    <a:bodyPr/>
                    <a:lstStyle/>
                    <a:p>
                      <a:pPr algn="l" fontAlgn="b"/>
                      <a:r>
                        <a:rPr lang="en-GB" sz="1700" u="none" strike="noStrike">
                          <a:effectLst/>
                        </a:rPr>
                        <a:t>Nottinghamshire</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23%</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13%</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96491594"/>
                  </a:ext>
                </a:extLst>
              </a:tr>
              <a:tr h="336630">
                <a:tc>
                  <a:txBody>
                    <a:bodyPr/>
                    <a:lstStyle/>
                    <a:p>
                      <a:pPr algn="l" fontAlgn="b"/>
                      <a:r>
                        <a:rPr lang="en-GB" sz="1700" u="none" strike="noStrike">
                          <a:effectLst/>
                        </a:rPr>
                        <a:t>Rutland</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34%</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700" u="none" strike="noStrike">
                          <a:effectLst/>
                        </a:rPr>
                        <a:t>1%</a:t>
                      </a:r>
                      <a:endParaRPr lang="en-GB" sz="17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456485368"/>
                  </a:ext>
                </a:extLst>
              </a:tr>
              <a:tr h="336630">
                <a:tc>
                  <a:txBody>
                    <a:bodyPr/>
                    <a:lstStyle/>
                    <a:p>
                      <a:pPr algn="l" fontAlgn="b"/>
                      <a:r>
                        <a:rPr lang="en-GB" sz="1700" u="none" strike="noStrike">
                          <a:effectLst/>
                        </a:rPr>
                        <a:t> </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dirty="0">
                          <a:effectLst/>
                        </a:rPr>
                        <a:t> </a:t>
                      </a:r>
                      <a:endParaRPr lang="en-GB" sz="20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2000" b="1" u="none" strike="noStrike">
                          <a:effectLst/>
                        </a:rPr>
                        <a:t> </a:t>
                      </a:r>
                      <a:endParaRPr lang="en-GB" sz="2000" b="1"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78451767"/>
                  </a:ext>
                </a:extLst>
              </a:tr>
              <a:tr h="336630">
                <a:tc>
                  <a:txBody>
                    <a:bodyPr/>
                    <a:lstStyle/>
                    <a:p>
                      <a:pPr algn="l" fontAlgn="b"/>
                      <a:r>
                        <a:rPr lang="en-GB" sz="1700" u="none" strike="noStrike">
                          <a:effectLst/>
                        </a:rPr>
                        <a:t>Total</a:t>
                      </a:r>
                      <a:endParaRPr lang="en-GB" sz="17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24.80%</a:t>
                      </a:r>
                      <a:endParaRPr lang="en-GB" sz="2000" b="1"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2000" b="1" u="none" strike="noStrike" dirty="0">
                          <a:effectLst/>
                        </a:rPr>
                        <a:t>8.90%</a:t>
                      </a:r>
                      <a:endParaRPr lang="en-GB" sz="20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34724565"/>
                  </a:ext>
                </a:extLst>
              </a:tr>
            </a:tbl>
          </a:graphicData>
        </a:graphic>
      </p:graphicFrame>
    </p:spTree>
    <p:extLst>
      <p:ext uri="{BB962C8B-B14F-4D97-AF65-F5344CB8AC3E}">
        <p14:creationId xmlns:p14="http://schemas.microsoft.com/office/powerpoint/2010/main" val="8010223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259080" y="339543"/>
            <a:ext cx="9558528" cy="1306377"/>
          </a:xfrm>
        </p:spPr>
        <p:txBody>
          <a:bodyPr vert="horz" lIns="91440" tIns="45720" rIns="91440" bIns="45720" rtlCol="0" anchor="ctr">
            <a:normAutofit fontScale="90000"/>
          </a:bodyPr>
          <a:lstStyle/>
          <a:p>
            <a:br>
              <a:rPr lang="en-US" sz="3300" kern="1200" dirty="0">
                <a:solidFill>
                  <a:schemeClr val="tx1"/>
                </a:solidFill>
                <a:latin typeface="+mj-lt"/>
                <a:ea typeface="+mj-ea"/>
                <a:cs typeface="+mj-cs"/>
              </a:rPr>
            </a:br>
            <a:r>
              <a:rPr lang="en-US" sz="5200" kern="1200" dirty="0">
                <a:solidFill>
                  <a:schemeClr val="tx1"/>
                </a:solidFill>
                <a:latin typeface="+mj-lt"/>
                <a:ea typeface="+mj-ea"/>
                <a:cs typeface="+mj-cs"/>
              </a:rPr>
              <a:t>Contract type and hours – Non Residential services</a:t>
            </a:r>
            <a:br>
              <a:rPr lang="en-US" sz="3300" kern="1200" dirty="0">
                <a:solidFill>
                  <a:schemeClr val="tx1"/>
                </a:solidFill>
                <a:latin typeface="+mj-lt"/>
                <a:ea typeface="+mj-ea"/>
                <a:cs typeface="+mj-cs"/>
              </a:rPr>
            </a:br>
            <a:endParaRPr lang="en-US" sz="3300" kern="1200" dirty="0">
              <a:solidFill>
                <a:schemeClr val="tx1"/>
              </a:solidFill>
              <a:latin typeface="+mj-lt"/>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3" name="Table 2">
            <a:extLst>
              <a:ext uri="{FF2B5EF4-FFF2-40B4-BE49-F238E27FC236}">
                <a16:creationId xmlns:a16="http://schemas.microsoft.com/office/drawing/2014/main" id="{4329C972-1B8C-4617-8EBB-A6400C53FC02}"/>
              </a:ext>
            </a:extLst>
          </p:cNvPr>
          <p:cNvGraphicFramePr>
            <a:graphicFrameLocks noGrp="1"/>
          </p:cNvGraphicFramePr>
          <p:nvPr>
            <p:extLst>
              <p:ext uri="{D42A27DB-BD31-4B8C-83A1-F6EECF244321}">
                <p14:modId xmlns:p14="http://schemas.microsoft.com/office/powerpoint/2010/main" val="907478132"/>
              </p:ext>
            </p:extLst>
          </p:nvPr>
        </p:nvGraphicFramePr>
        <p:xfrm>
          <a:off x="1984965" y="1845426"/>
          <a:ext cx="8219017" cy="4497161"/>
        </p:xfrm>
        <a:graphic>
          <a:graphicData uri="http://schemas.openxmlformats.org/drawingml/2006/table">
            <a:tbl>
              <a:tblPr firstRow="1" bandRow="1">
                <a:tableStyleId>{5C22544A-7EE6-4342-B048-85BDC9FD1C3A}</a:tableStyleId>
              </a:tblPr>
              <a:tblGrid>
                <a:gridCol w="3716751">
                  <a:extLst>
                    <a:ext uri="{9D8B030D-6E8A-4147-A177-3AD203B41FA5}">
                      <a16:colId xmlns:a16="http://schemas.microsoft.com/office/drawing/2014/main" val="1670164564"/>
                    </a:ext>
                  </a:extLst>
                </a:gridCol>
                <a:gridCol w="2967154">
                  <a:extLst>
                    <a:ext uri="{9D8B030D-6E8A-4147-A177-3AD203B41FA5}">
                      <a16:colId xmlns:a16="http://schemas.microsoft.com/office/drawing/2014/main" val="872398828"/>
                    </a:ext>
                  </a:extLst>
                </a:gridCol>
                <a:gridCol w="1535112">
                  <a:extLst>
                    <a:ext uri="{9D8B030D-6E8A-4147-A177-3AD203B41FA5}">
                      <a16:colId xmlns:a16="http://schemas.microsoft.com/office/drawing/2014/main" val="4230413326"/>
                    </a:ext>
                  </a:extLst>
                </a:gridCol>
              </a:tblGrid>
              <a:tr h="342331">
                <a:tc>
                  <a:txBody>
                    <a:bodyPr/>
                    <a:lstStyle/>
                    <a:p>
                      <a:pPr algn="l" fontAlgn="b"/>
                      <a:r>
                        <a:rPr lang="en-GB" sz="1800" u="none" strike="noStrike" dirty="0">
                          <a:effectLst/>
                        </a:rPr>
                        <a:t> Contract type and hours</a:t>
                      </a:r>
                      <a:endParaRPr lang="en-GB" sz="18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800" u="none" strike="noStrike">
                          <a:effectLst/>
                        </a:rPr>
                        <a:t>0 hour contracts</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800" u="none" strike="noStrike">
                          <a:effectLst/>
                        </a:rPr>
                        <a:t>Part time</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9704362"/>
                  </a:ext>
                </a:extLst>
              </a:tr>
              <a:tr h="342331">
                <a:tc>
                  <a:txBody>
                    <a:bodyPr/>
                    <a:lstStyle/>
                    <a:p>
                      <a:pPr algn="l" fontAlgn="b"/>
                      <a:r>
                        <a:rPr lang="en-GB" sz="1800" u="none" strike="noStrike">
                          <a:effectLst/>
                        </a:rPr>
                        <a:t>Derby City</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53%</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46%</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31535843"/>
                  </a:ext>
                </a:extLst>
              </a:tr>
              <a:tr h="342331">
                <a:tc>
                  <a:txBody>
                    <a:bodyPr/>
                    <a:lstStyle/>
                    <a:p>
                      <a:pPr algn="l" fontAlgn="b"/>
                      <a:r>
                        <a:rPr lang="en-GB" sz="1800" u="none" strike="noStrike">
                          <a:effectLst/>
                        </a:rPr>
                        <a:t>Derbyshire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35%</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63%</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852876118"/>
                  </a:ext>
                </a:extLst>
              </a:tr>
              <a:tr h="342331">
                <a:tc>
                  <a:txBody>
                    <a:bodyPr/>
                    <a:lstStyle/>
                    <a:p>
                      <a:pPr algn="l" fontAlgn="b"/>
                      <a:r>
                        <a:rPr lang="en-GB" sz="1800" u="none" strike="noStrike">
                          <a:effectLst/>
                        </a:rPr>
                        <a:t>Leicester City</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51%</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46%</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83077379"/>
                  </a:ext>
                </a:extLst>
              </a:tr>
              <a:tr h="342331">
                <a:tc>
                  <a:txBody>
                    <a:bodyPr/>
                    <a:lstStyle/>
                    <a:p>
                      <a:pPr algn="l" fontAlgn="b"/>
                      <a:r>
                        <a:rPr lang="en-GB" sz="1800" u="none" strike="noStrike">
                          <a:effectLst/>
                        </a:rPr>
                        <a:t>Leicestershire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58%</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52%</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72462991"/>
                  </a:ext>
                </a:extLst>
              </a:tr>
              <a:tr h="342331">
                <a:tc>
                  <a:txBody>
                    <a:bodyPr/>
                    <a:lstStyle/>
                    <a:p>
                      <a:pPr algn="l" fontAlgn="b"/>
                      <a:r>
                        <a:rPr lang="en-GB" sz="1800" u="none" strike="noStrike">
                          <a:effectLst/>
                        </a:rPr>
                        <a:t>Lincolnshire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26%</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47%</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45978635"/>
                  </a:ext>
                </a:extLst>
              </a:tr>
              <a:tr h="342331">
                <a:tc>
                  <a:txBody>
                    <a:bodyPr/>
                    <a:lstStyle/>
                    <a:p>
                      <a:pPr algn="l" fontAlgn="b"/>
                      <a:r>
                        <a:rPr lang="en-GB" sz="1800" u="none" strike="noStrike">
                          <a:effectLst/>
                        </a:rPr>
                        <a:t>Milton Keynes</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45%</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61%</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783601530"/>
                  </a:ext>
                </a:extLst>
              </a:tr>
              <a:tr h="342331">
                <a:tc>
                  <a:txBody>
                    <a:bodyPr/>
                    <a:lstStyle/>
                    <a:p>
                      <a:pPr algn="l" fontAlgn="b"/>
                      <a:r>
                        <a:rPr lang="en-GB" sz="1800" u="none" strike="noStrike">
                          <a:effectLst/>
                        </a:rPr>
                        <a:t>Northamptonshire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43%</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54%</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37664253"/>
                  </a:ext>
                </a:extLst>
              </a:tr>
              <a:tr h="342331">
                <a:tc>
                  <a:txBody>
                    <a:bodyPr/>
                    <a:lstStyle/>
                    <a:p>
                      <a:pPr algn="l" fontAlgn="b"/>
                      <a:r>
                        <a:rPr lang="en-GB" sz="1800" u="none" strike="noStrike">
                          <a:effectLst/>
                        </a:rPr>
                        <a:t>Nottingham City</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34%</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42%</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396977786"/>
                  </a:ext>
                </a:extLst>
              </a:tr>
              <a:tr h="342331">
                <a:tc>
                  <a:txBody>
                    <a:bodyPr/>
                    <a:lstStyle/>
                    <a:p>
                      <a:pPr algn="l" fontAlgn="b"/>
                      <a:r>
                        <a:rPr lang="en-GB" sz="1800" u="none" strike="noStrike">
                          <a:effectLst/>
                        </a:rPr>
                        <a:t>Nottinghamshire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35%</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62%</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06627538"/>
                  </a:ext>
                </a:extLst>
              </a:tr>
              <a:tr h="342331">
                <a:tc>
                  <a:txBody>
                    <a:bodyPr/>
                    <a:lstStyle/>
                    <a:p>
                      <a:pPr algn="l" fontAlgn="b"/>
                      <a:r>
                        <a:rPr lang="en-GB" sz="1800" u="none" strike="noStrike" dirty="0">
                          <a:effectLst/>
                        </a:rPr>
                        <a:t>Rutland</a:t>
                      </a:r>
                      <a:endParaRPr lang="en-GB" sz="18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29%</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67%</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228379673"/>
                  </a:ext>
                </a:extLst>
              </a:tr>
              <a:tr h="342331">
                <a:tc>
                  <a:txBody>
                    <a:bodyPr/>
                    <a:lstStyle/>
                    <a:p>
                      <a:pPr algn="l" fontAlgn="b"/>
                      <a:r>
                        <a:rPr lang="en-GB" sz="1800" u="none" strike="noStrike">
                          <a:effectLst/>
                        </a:rPr>
                        <a:t> </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400" b="1" u="none" strike="noStrike" dirty="0">
                          <a:effectLst/>
                        </a:rPr>
                        <a:t> </a:t>
                      </a:r>
                      <a:endParaRPr lang="en-GB" sz="24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2400" b="1" u="none" strike="noStrike" dirty="0">
                          <a:effectLst/>
                        </a:rPr>
                        <a:t> </a:t>
                      </a:r>
                      <a:endParaRPr lang="en-GB" sz="24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33345462"/>
                  </a:ext>
                </a:extLst>
              </a:tr>
              <a:tr h="342331">
                <a:tc>
                  <a:txBody>
                    <a:bodyPr/>
                    <a:lstStyle/>
                    <a:p>
                      <a:pPr algn="l" fontAlgn="b"/>
                      <a:r>
                        <a:rPr lang="en-GB" sz="1800" u="none" strike="noStrike">
                          <a:effectLst/>
                        </a:rPr>
                        <a:t>Total</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400" b="1" u="none" strike="noStrike">
                          <a:effectLst/>
                        </a:rPr>
                        <a:t>40.90%</a:t>
                      </a:r>
                      <a:endParaRPr lang="en-GB" sz="2400" b="1"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400" b="1" u="none" strike="noStrike" dirty="0">
                          <a:effectLst/>
                        </a:rPr>
                        <a:t>54.00%</a:t>
                      </a:r>
                      <a:endParaRPr lang="en-GB" sz="24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308668287"/>
                  </a:ext>
                </a:extLst>
              </a:tr>
            </a:tbl>
          </a:graphicData>
        </a:graphic>
      </p:graphicFrame>
    </p:spTree>
    <p:extLst>
      <p:ext uri="{BB962C8B-B14F-4D97-AF65-F5344CB8AC3E}">
        <p14:creationId xmlns:p14="http://schemas.microsoft.com/office/powerpoint/2010/main" val="2334631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ABD2F-9701-486C-9400-673B736185BF}"/>
              </a:ext>
            </a:extLst>
          </p:cNvPr>
          <p:cNvSpPr>
            <a:spLocks noGrp="1"/>
          </p:cNvSpPr>
          <p:nvPr>
            <p:ph type="title"/>
          </p:nvPr>
        </p:nvSpPr>
        <p:spPr/>
        <p:txBody>
          <a:bodyPr/>
          <a:lstStyle/>
          <a:p>
            <a:r>
              <a:rPr lang="en-GB" dirty="0"/>
              <a:t>The Local authority area workforce pack</a:t>
            </a:r>
          </a:p>
        </p:txBody>
      </p:sp>
      <p:sp>
        <p:nvSpPr>
          <p:cNvPr id="3" name="Content Placeholder 2">
            <a:extLst>
              <a:ext uri="{FF2B5EF4-FFF2-40B4-BE49-F238E27FC236}">
                <a16:creationId xmlns:a16="http://schemas.microsoft.com/office/drawing/2014/main" id="{87686ACF-ECDE-4D53-87C1-9193644C0D07}"/>
              </a:ext>
            </a:extLst>
          </p:cNvPr>
          <p:cNvSpPr>
            <a:spLocks noGrp="1"/>
          </p:cNvSpPr>
          <p:nvPr>
            <p:ph idx="1"/>
          </p:nvPr>
        </p:nvSpPr>
        <p:spPr>
          <a:xfrm>
            <a:off x="838200" y="1825625"/>
            <a:ext cx="10515600" cy="4667250"/>
          </a:xfrm>
          <a:solidFill>
            <a:schemeClr val="bg2"/>
          </a:solidFill>
        </p:spPr>
        <p:txBody>
          <a:bodyPr>
            <a:normAutofit lnSpcReduction="10000"/>
          </a:bodyPr>
          <a:lstStyle/>
          <a:p>
            <a:pPr lvl="0"/>
            <a:r>
              <a:rPr lang="en-GB" dirty="0"/>
              <a:t>East Midlands ADASS Plan on a page and workforce vision, enablers and recommendations</a:t>
            </a:r>
          </a:p>
          <a:p>
            <a:pPr lvl="0"/>
            <a:r>
              <a:rPr lang="en-GB" dirty="0"/>
              <a:t>What the local data is telling us – internal &amp; external workforce</a:t>
            </a:r>
          </a:p>
          <a:p>
            <a:pPr lvl="0"/>
            <a:r>
              <a:rPr lang="en-GB" dirty="0"/>
              <a:t>Future workforce projections</a:t>
            </a:r>
          </a:p>
          <a:p>
            <a:pPr lvl="0"/>
            <a:r>
              <a:rPr lang="en-GB" dirty="0"/>
              <a:t>Key risk areas identified with some suggested mitigations</a:t>
            </a:r>
          </a:p>
          <a:p>
            <a:pPr lvl="0"/>
            <a:r>
              <a:rPr lang="en-GB" dirty="0"/>
              <a:t>Information about local employment market and opportunities presented by furlough / redundancy in other sectors</a:t>
            </a:r>
          </a:p>
          <a:p>
            <a:pPr lvl="0"/>
            <a:r>
              <a:rPr lang="en-GB" dirty="0"/>
              <a:t>Tips for attraction &amp; retention of staff</a:t>
            </a:r>
          </a:p>
          <a:p>
            <a:pPr lvl="0"/>
            <a:r>
              <a:rPr lang="en-GB" dirty="0"/>
              <a:t>Career pathways</a:t>
            </a:r>
          </a:p>
          <a:p>
            <a:pPr lvl="0"/>
            <a:r>
              <a:rPr lang="en-GB" dirty="0"/>
              <a:t>Local recommendations &amp; action packs</a:t>
            </a:r>
          </a:p>
          <a:p>
            <a:pPr lvl="0"/>
            <a:endParaRPr lang="en-GB" dirty="0"/>
          </a:p>
          <a:p>
            <a:pPr marL="0" indent="0">
              <a:buNone/>
            </a:pPr>
            <a:endParaRPr lang="en-GB" dirty="0"/>
          </a:p>
        </p:txBody>
      </p:sp>
      <p:pic>
        <p:nvPicPr>
          <p:cNvPr id="4" name="Picture 3" descr="A picture containing text&#10;&#10;Description automatically generated">
            <a:extLst>
              <a:ext uri="{FF2B5EF4-FFF2-40B4-BE49-F238E27FC236}">
                <a16:creationId xmlns:a16="http://schemas.microsoft.com/office/drawing/2014/main" id="{F9591702-AEAA-4BBB-8D3B-789D0208B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16120921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259080" y="339543"/>
            <a:ext cx="9558528" cy="1306377"/>
          </a:xfrm>
        </p:spPr>
        <p:txBody>
          <a:bodyPr vert="horz" lIns="91440" tIns="45720" rIns="91440" bIns="45720" rtlCol="0" anchor="ctr">
            <a:normAutofit fontScale="90000"/>
          </a:bodyPr>
          <a:lstStyle/>
          <a:p>
            <a:br>
              <a:rPr lang="en-US" sz="3300" kern="1200" dirty="0">
                <a:solidFill>
                  <a:schemeClr val="tx1"/>
                </a:solidFill>
                <a:latin typeface="+mj-lt"/>
                <a:ea typeface="+mj-ea"/>
                <a:cs typeface="+mj-cs"/>
              </a:rPr>
            </a:br>
            <a:r>
              <a:rPr lang="en-US" sz="5200" kern="1200" dirty="0">
                <a:solidFill>
                  <a:schemeClr val="tx1"/>
                </a:solidFill>
                <a:latin typeface="+mj-lt"/>
                <a:ea typeface="+mj-ea"/>
                <a:cs typeface="+mj-cs"/>
              </a:rPr>
              <a:t>Contract type and hours – Non Residential services</a:t>
            </a:r>
            <a:br>
              <a:rPr lang="en-US" sz="3300" kern="1200" dirty="0">
                <a:solidFill>
                  <a:schemeClr val="tx1"/>
                </a:solidFill>
                <a:latin typeface="+mj-lt"/>
                <a:ea typeface="+mj-ea"/>
                <a:cs typeface="+mj-cs"/>
              </a:rPr>
            </a:br>
            <a:endParaRPr lang="en-US" sz="3300" kern="1200" dirty="0">
              <a:solidFill>
                <a:schemeClr val="tx1"/>
              </a:solidFill>
              <a:latin typeface="+mj-lt"/>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3" name="Table 2">
            <a:extLst>
              <a:ext uri="{FF2B5EF4-FFF2-40B4-BE49-F238E27FC236}">
                <a16:creationId xmlns:a16="http://schemas.microsoft.com/office/drawing/2014/main" id="{4329C972-1B8C-4617-8EBB-A6400C53FC02}"/>
              </a:ext>
            </a:extLst>
          </p:cNvPr>
          <p:cNvGraphicFramePr>
            <a:graphicFrameLocks noGrp="1"/>
          </p:cNvGraphicFramePr>
          <p:nvPr>
            <p:extLst>
              <p:ext uri="{D42A27DB-BD31-4B8C-83A1-F6EECF244321}">
                <p14:modId xmlns:p14="http://schemas.microsoft.com/office/powerpoint/2010/main" val="3256860442"/>
              </p:ext>
            </p:extLst>
          </p:nvPr>
        </p:nvGraphicFramePr>
        <p:xfrm>
          <a:off x="689565" y="1985463"/>
          <a:ext cx="5650275" cy="4386584"/>
        </p:xfrm>
        <a:graphic>
          <a:graphicData uri="http://schemas.openxmlformats.org/drawingml/2006/table">
            <a:tbl>
              <a:tblPr firstRow="1" bandRow="1">
                <a:tableStyleId>{5C22544A-7EE6-4342-B048-85BDC9FD1C3A}</a:tableStyleId>
              </a:tblPr>
              <a:tblGrid>
                <a:gridCol w="2555131">
                  <a:extLst>
                    <a:ext uri="{9D8B030D-6E8A-4147-A177-3AD203B41FA5}">
                      <a16:colId xmlns:a16="http://schemas.microsoft.com/office/drawing/2014/main" val="1670164564"/>
                    </a:ext>
                  </a:extLst>
                </a:gridCol>
                <a:gridCol w="2039810">
                  <a:extLst>
                    <a:ext uri="{9D8B030D-6E8A-4147-A177-3AD203B41FA5}">
                      <a16:colId xmlns:a16="http://schemas.microsoft.com/office/drawing/2014/main" val="872398828"/>
                    </a:ext>
                  </a:extLst>
                </a:gridCol>
                <a:gridCol w="1055334">
                  <a:extLst>
                    <a:ext uri="{9D8B030D-6E8A-4147-A177-3AD203B41FA5}">
                      <a16:colId xmlns:a16="http://schemas.microsoft.com/office/drawing/2014/main" val="4230413326"/>
                    </a:ext>
                  </a:extLst>
                </a:gridCol>
              </a:tblGrid>
              <a:tr h="319723">
                <a:tc>
                  <a:txBody>
                    <a:bodyPr/>
                    <a:lstStyle/>
                    <a:p>
                      <a:pPr algn="l" fontAlgn="b"/>
                      <a:r>
                        <a:rPr lang="en-GB" sz="1800" u="none" strike="noStrike" dirty="0">
                          <a:effectLst/>
                        </a:rPr>
                        <a:t> Contract type and hours</a:t>
                      </a:r>
                      <a:endParaRPr lang="en-GB" sz="1800" b="0"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1800" u="none" strike="noStrike">
                          <a:effectLst/>
                        </a:rPr>
                        <a:t>0 hour contracts</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800" u="none" strike="noStrike">
                          <a:effectLst/>
                        </a:rPr>
                        <a:t>Part time</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9704362"/>
                  </a:ext>
                </a:extLst>
              </a:tr>
              <a:tr h="319723">
                <a:tc>
                  <a:txBody>
                    <a:bodyPr/>
                    <a:lstStyle/>
                    <a:p>
                      <a:pPr algn="l" fontAlgn="b"/>
                      <a:r>
                        <a:rPr lang="en-GB" sz="1800" u="none" strike="noStrike">
                          <a:effectLst/>
                        </a:rPr>
                        <a:t>Derby City</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53%</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46%</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31535843"/>
                  </a:ext>
                </a:extLst>
              </a:tr>
              <a:tr h="341605">
                <a:tc>
                  <a:txBody>
                    <a:bodyPr/>
                    <a:lstStyle/>
                    <a:p>
                      <a:pPr algn="l" fontAlgn="b"/>
                      <a:r>
                        <a:rPr lang="en-GB" sz="1800" u="none" strike="noStrike">
                          <a:effectLst/>
                        </a:rPr>
                        <a:t>Derbyshire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400" b="1" u="none" strike="noStrike" dirty="0">
                          <a:effectLst/>
                        </a:rPr>
                        <a:t>35%</a:t>
                      </a:r>
                      <a:endParaRPr lang="en-GB" sz="2400" b="1"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dirty="0">
                          <a:effectLst/>
                        </a:rPr>
                        <a:t>63%</a:t>
                      </a:r>
                      <a:endParaRPr lang="en-GB" sz="18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852876118"/>
                  </a:ext>
                </a:extLst>
              </a:tr>
              <a:tr h="319723">
                <a:tc>
                  <a:txBody>
                    <a:bodyPr/>
                    <a:lstStyle/>
                    <a:p>
                      <a:pPr algn="l" fontAlgn="b"/>
                      <a:r>
                        <a:rPr lang="en-GB" sz="1800" u="none" strike="noStrike">
                          <a:effectLst/>
                        </a:rPr>
                        <a:t>Leicester City</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51%</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46%</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83077379"/>
                  </a:ext>
                </a:extLst>
              </a:tr>
              <a:tr h="341605">
                <a:tc>
                  <a:txBody>
                    <a:bodyPr/>
                    <a:lstStyle/>
                    <a:p>
                      <a:pPr algn="l" fontAlgn="b"/>
                      <a:r>
                        <a:rPr lang="en-GB" sz="1800" u="none" strike="noStrike" dirty="0">
                          <a:effectLst/>
                        </a:rPr>
                        <a:t>Leicestershire</a:t>
                      </a:r>
                      <a:endParaRPr lang="en-GB" sz="18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2400" b="1" u="none" strike="noStrike" dirty="0">
                          <a:effectLst/>
                        </a:rPr>
                        <a:t>58%</a:t>
                      </a:r>
                      <a:endParaRPr lang="en-GB" sz="2400" b="1"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52%</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272462991"/>
                  </a:ext>
                </a:extLst>
              </a:tr>
              <a:tr h="319723">
                <a:tc>
                  <a:txBody>
                    <a:bodyPr/>
                    <a:lstStyle/>
                    <a:p>
                      <a:pPr algn="l" fontAlgn="b"/>
                      <a:r>
                        <a:rPr lang="en-GB" sz="1800" u="none" strike="noStrike">
                          <a:effectLst/>
                        </a:rPr>
                        <a:t>Lincolnshire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dirty="0">
                          <a:effectLst/>
                        </a:rPr>
                        <a:t>26%</a:t>
                      </a:r>
                      <a:endParaRPr lang="en-GB" sz="18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47%</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45978635"/>
                  </a:ext>
                </a:extLst>
              </a:tr>
              <a:tr h="319723">
                <a:tc>
                  <a:txBody>
                    <a:bodyPr/>
                    <a:lstStyle/>
                    <a:p>
                      <a:pPr algn="l" fontAlgn="b"/>
                      <a:r>
                        <a:rPr lang="en-GB" sz="1800" u="none" strike="noStrike">
                          <a:effectLst/>
                        </a:rPr>
                        <a:t>Milton Keynes</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45%</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61%</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783601530"/>
                  </a:ext>
                </a:extLst>
              </a:tr>
              <a:tr h="319723">
                <a:tc>
                  <a:txBody>
                    <a:bodyPr/>
                    <a:lstStyle/>
                    <a:p>
                      <a:pPr algn="l" fontAlgn="b"/>
                      <a:r>
                        <a:rPr lang="en-GB" sz="1800" u="none" strike="noStrike">
                          <a:effectLst/>
                        </a:rPr>
                        <a:t>Northamptonshire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43%</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54%</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37664253"/>
                  </a:ext>
                </a:extLst>
              </a:tr>
              <a:tr h="319723">
                <a:tc>
                  <a:txBody>
                    <a:bodyPr/>
                    <a:lstStyle/>
                    <a:p>
                      <a:pPr algn="l" fontAlgn="b"/>
                      <a:r>
                        <a:rPr lang="en-GB" sz="1800" u="none" strike="noStrike">
                          <a:effectLst/>
                        </a:rPr>
                        <a:t>Nottingham City</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34%</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42%</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396977786"/>
                  </a:ext>
                </a:extLst>
              </a:tr>
              <a:tr h="319723">
                <a:tc>
                  <a:txBody>
                    <a:bodyPr/>
                    <a:lstStyle/>
                    <a:p>
                      <a:pPr algn="l" fontAlgn="b"/>
                      <a:r>
                        <a:rPr lang="en-GB" sz="1800" u="none" strike="noStrike">
                          <a:effectLst/>
                        </a:rPr>
                        <a:t>Nottinghamshire</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35%</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a:effectLst/>
                        </a:rPr>
                        <a:t>62%</a:t>
                      </a:r>
                      <a:endParaRPr lang="en-GB" sz="18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06627538"/>
                  </a:ext>
                </a:extLst>
              </a:tr>
              <a:tr h="341605">
                <a:tc>
                  <a:txBody>
                    <a:bodyPr/>
                    <a:lstStyle/>
                    <a:p>
                      <a:pPr algn="l" fontAlgn="b"/>
                      <a:r>
                        <a:rPr lang="en-GB" sz="1800" u="none" strike="noStrike" dirty="0">
                          <a:effectLst/>
                        </a:rPr>
                        <a:t>Rutland</a:t>
                      </a:r>
                      <a:endParaRPr lang="en-GB" sz="1800" b="0"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2400" b="1" u="none" strike="noStrike" dirty="0">
                          <a:effectLst/>
                        </a:rPr>
                        <a:t>29%</a:t>
                      </a:r>
                      <a:endParaRPr lang="en-GB" sz="2400" b="1" i="0" u="none" strike="noStrike" dirty="0">
                        <a:solidFill>
                          <a:srgbClr val="000000"/>
                        </a:solidFill>
                        <a:effectLst/>
                        <a:latin typeface="Calibri" panose="020F0502020204030204" pitchFamily="34" charset="0"/>
                      </a:endParaRPr>
                    </a:p>
                  </a:txBody>
                  <a:tcPr marL="0" marR="0" marT="0" marB="0" anchor="b"/>
                </a:tc>
                <a:tc>
                  <a:txBody>
                    <a:bodyPr/>
                    <a:lstStyle/>
                    <a:p>
                      <a:pPr algn="r" fontAlgn="b"/>
                      <a:r>
                        <a:rPr lang="en-GB" sz="1800" u="none" strike="noStrike" dirty="0">
                          <a:effectLst/>
                        </a:rPr>
                        <a:t>67%</a:t>
                      </a:r>
                      <a:endParaRPr lang="en-GB" sz="18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228379673"/>
                  </a:ext>
                </a:extLst>
              </a:tr>
              <a:tr h="341605">
                <a:tc>
                  <a:txBody>
                    <a:bodyPr/>
                    <a:lstStyle/>
                    <a:p>
                      <a:pPr algn="l" fontAlgn="b"/>
                      <a:r>
                        <a:rPr lang="en-GB" sz="1800" u="none" strike="noStrike">
                          <a:effectLst/>
                        </a:rPr>
                        <a:t> </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2400" b="1" u="none" strike="noStrike" dirty="0">
                          <a:effectLst/>
                        </a:rPr>
                        <a:t> </a:t>
                      </a:r>
                      <a:endParaRPr lang="en-GB" sz="2400" b="1" i="0" u="none" strike="noStrike" dirty="0">
                        <a:solidFill>
                          <a:srgbClr val="000000"/>
                        </a:solidFill>
                        <a:effectLst/>
                        <a:latin typeface="Calibri" panose="020F0502020204030204" pitchFamily="34" charset="0"/>
                      </a:endParaRPr>
                    </a:p>
                  </a:txBody>
                  <a:tcPr marL="0" marR="0" marT="0" marB="0" anchor="b"/>
                </a:tc>
                <a:tc>
                  <a:txBody>
                    <a:bodyPr/>
                    <a:lstStyle/>
                    <a:p>
                      <a:pPr algn="l" fontAlgn="b"/>
                      <a:r>
                        <a:rPr lang="en-GB" sz="2400" b="1" u="none" strike="noStrike" dirty="0">
                          <a:effectLst/>
                        </a:rPr>
                        <a:t> </a:t>
                      </a:r>
                      <a:endParaRPr lang="en-GB" sz="24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33345462"/>
                  </a:ext>
                </a:extLst>
              </a:tr>
              <a:tr h="341605">
                <a:tc>
                  <a:txBody>
                    <a:bodyPr/>
                    <a:lstStyle/>
                    <a:p>
                      <a:pPr algn="l" fontAlgn="b"/>
                      <a:r>
                        <a:rPr lang="en-GB" sz="1800" u="none" strike="noStrike">
                          <a:effectLst/>
                        </a:rPr>
                        <a:t>Total</a:t>
                      </a:r>
                      <a:endParaRPr lang="en-GB" sz="18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400" b="1" u="none" strike="noStrike">
                          <a:effectLst/>
                        </a:rPr>
                        <a:t>40.90%</a:t>
                      </a:r>
                      <a:endParaRPr lang="en-GB" sz="2400" b="1"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2400" b="1" u="none" strike="noStrike" dirty="0">
                          <a:effectLst/>
                        </a:rPr>
                        <a:t>54.00%</a:t>
                      </a:r>
                      <a:endParaRPr lang="en-GB" sz="2400" b="1"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308668287"/>
                  </a:ext>
                </a:extLst>
              </a:tr>
            </a:tbl>
          </a:graphicData>
        </a:graphic>
      </p:graphicFrame>
      <p:sp>
        <p:nvSpPr>
          <p:cNvPr id="4" name="TextBox 3">
            <a:extLst>
              <a:ext uri="{FF2B5EF4-FFF2-40B4-BE49-F238E27FC236}">
                <a16:creationId xmlns:a16="http://schemas.microsoft.com/office/drawing/2014/main" id="{C310DA38-2F9E-4578-A5A4-6FB08A21FCAF}"/>
              </a:ext>
            </a:extLst>
          </p:cNvPr>
          <p:cNvSpPr txBox="1"/>
          <p:nvPr/>
        </p:nvSpPr>
        <p:spPr>
          <a:xfrm>
            <a:off x="6751320" y="1985463"/>
            <a:ext cx="5044440" cy="3785652"/>
          </a:xfrm>
          <a:prstGeom prst="rect">
            <a:avLst/>
          </a:prstGeom>
          <a:noFill/>
        </p:spPr>
        <p:txBody>
          <a:bodyPr wrap="square" rtlCol="0">
            <a:spAutoFit/>
          </a:bodyPr>
          <a:lstStyle/>
          <a:p>
            <a:r>
              <a:rPr lang="en-GB" sz="2000" dirty="0"/>
              <a:t>Derbyshire and Rutland have lowest turnover rates and significantly lower than average staff employed on 0 hour contract basis</a:t>
            </a:r>
          </a:p>
          <a:p>
            <a:endParaRPr lang="en-GB" sz="2000" dirty="0"/>
          </a:p>
          <a:p>
            <a:r>
              <a:rPr lang="en-GB" sz="2000" dirty="0"/>
              <a:t>Leicestershire has highest number employed on 0 hour contract basis also has the highest turnover rate </a:t>
            </a:r>
          </a:p>
          <a:p>
            <a:endParaRPr lang="en-GB" sz="2000" dirty="0"/>
          </a:p>
          <a:p>
            <a:r>
              <a:rPr lang="en-GB" sz="2000" dirty="0"/>
              <a:t>This may show why domiciliary care is not viable for certain demographics or motivations for job seekers, e.g. those needing stability of hour or a  guaranteed income.</a:t>
            </a:r>
          </a:p>
        </p:txBody>
      </p:sp>
    </p:spTree>
    <p:extLst>
      <p:ext uri="{BB962C8B-B14F-4D97-AF65-F5344CB8AC3E}">
        <p14:creationId xmlns:p14="http://schemas.microsoft.com/office/powerpoint/2010/main" val="2386542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838200" y="184805"/>
            <a:ext cx="10515600" cy="1505883"/>
          </a:xfrm>
        </p:spPr>
        <p:txBody>
          <a:bodyPr vert="horz" lIns="91440" tIns="45720" rIns="91440" bIns="45720" rtlCol="0" anchor="ctr">
            <a:normAutofit fontScale="90000"/>
          </a:bodyPr>
          <a:lstStyle/>
          <a:p>
            <a:br>
              <a:rPr lang="en-US" sz="3300" kern="1200" dirty="0">
                <a:solidFill>
                  <a:schemeClr val="tx1"/>
                </a:solidFill>
                <a:latin typeface="+mj-lt"/>
                <a:ea typeface="+mj-ea"/>
                <a:cs typeface="+mj-cs"/>
              </a:rPr>
            </a:br>
            <a:r>
              <a:rPr lang="en-US" sz="4700" kern="1200" dirty="0">
                <a:solidFill>
                  <a:schemeClr val="tx1"/>
                </a:solidFill>
                <a:latin typeface="+mj-lt"/>
                <a:ea typeface="+mj-ea"/>
                <a:cs typeface="+mj-cs"/>
              </a:rPr>
              <a:t>The Impact of how staff are employed</a:t>
            </a:r>
            <a:br>
              <a:rPr lang="en-US" sz="3300" kern="1200" dirty="0">
                <a:solidFill>
                  <a:schemeClr val="tx1"/>
                </a:solidFill>
                <a:latin typeface="+mj-lt"/>
                <a:ea typeface="+mj-ea"/>
                <a:cs typeface="+mj-cs"/>
              </a:rPr>
            </a:br>
            <a:endParaRPr lang="en-US" sz="3300" kern="1200" dirty="0">
              <a:solidFill>
                <a:schemeClr val="tx1"/>
              </a:solidFill>
              <a:latin typeface="+mj-lt"/>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4" name="Table 3">
            <a:extLst>
              <a:ext uri="{FF2B5EF4-FFF2-40B4-BE49-F238E27FC236}">
                <a16:creationId xmlns:a16="http://schemas.microsoft.com/office/drawing/2014/main" id="{C6717930-B9EB-40CC-92B9-D380D4BFCD6C}"/>
              </a:ext>
            </a:extLst>
          </p:cNvPr>
          <p:cNvGraphicFramePr>
            <a:graphicFrameLocks noGrp="1"/>
          </p:cNvGraphicFramePr>
          <p:nvPr>
            <p:extLst>
              <p:ext uri="{D42A27DB-BD31-4B8C-83A1-F6EECF244321}">
                <p14:modId xmlns:p14="http://schemas.microsoft.com/office/powerpoint/2010/main" val="3023305376"/>
              </p:ext>
            </p:extLst>
          </p:nvPr>
        </p:nvGraphicFramePr>
        <p:xfrm>
          <a:off x="2661726" y="1845059"/>
          <a:ext cx="6865500" cy="4450304"/>
        </p:xfrm>
        <a:graphic>
          <a:graphicData uri="http://schemas.openxmlformats.org/drawingml/2006/table">
            <a:tbl>
              <a:tblPr firstRow="1" bandRow="1">
                <a:tableStyleId>{5C22544A-7EE6-4342-B048-85BDC9FD1C3A}</a:tableStyleId>
              </a:tblPr>
              <a:tblGrid>
                <a:gridCol w="1517234">
                  <a:extLst>
                    <a:ext uri="{9D8B030D-6E8A-4147-A177-3AD203B41FA5}">
                      <a16:colId xmlns:a16="http://schemas.microsoft.com/office/drawing/2014/main" val="892467924"/>
                    </a:ext>
                  </a:extLst>
                </a:gridCol>
                <a:gridCol w="1125290">
                  <a:extLst>
                    <a:ext uri="{9D8B030D-6E8A-4147-A177-3AD203B41FA5}">
                      <a16:colId xmlns:a16="http://schemas.microsoft.com/office/drawing/2014/main" val="3949569644"/>
                    </a:ext>
                  </a:extLst>
                </a:gridCol>
                <a:gridCol w="1125290">
                  <a:extLst>
                    <a:ext uri="{9D8B030D-6E8A-4147-A177-3AD203B41FA5}">
                      <a16:colId xmlns:a16="http://schemas.microsoft.com/office/drawing/2014/main" val="2872502218"/>
                    </a:ext>
                  </a:extLst>
                </a:gridCol>
                <a:gridCol w="1580452">
                  <a:extLst>
                    <a:ext uri="{9D8B030D-6E8A-4147-A177-3AD203B41FA5}">
                      <a16:colId xmlns:a16="http://schemas.microsoft.com/office/drawing/2014/main" val="4186993188"/>
                    </a:ext>
                  </a:extLst>
                </a:gridCol>
                <a:gridCol w="1517234">
                  <a:extLst>
                    <a:ext uri="{9D8B030D-6E8A-4147-A177-3AD203B41FA5}">
                      <a16:colId xmlns:a16="http://schemas.microsoft.com/office/drawing/2014/main" val="3520526679"/>
                    </a:ext>
                  </a:extLst>
                </a:gridCol>
              </a:tblGrid>
              <a:tr h="260335">
                <a:tc>
                  <a:txBody>
                    <a:bodyPr/>
                    <a:lstStyle/>
                    <a:p>
                      <a:pPr algn="l" fontAlgn="b"/>
                      <a:endParaRPr lang="en-GB" sz="1400" b="0" i="0" u="none" strike="noStrike">
                        <a:solidFill>
                          <a:srgbClr val="000000"/>
                        </a:solidFill>
                        <a:effectLst/>
                        <a:latin typeface="Calibri" panose="020F0502020204030204" pitchFamily="34" charset="0"/>
                      </a:endParaRPr>
                    </a:p>
                  </a:txBody>
                  <a:tcPr marL="0" marR="0" marT="0" marB="0" anchor="b"/>
                </a:tc>
                <a:tc gridSpan="2">
                  <a:txBody>
                    <a:bodyPr/>
                    <a:lstStyle/>
                    <a:p>
                      <a:pPr algn="l" fontAlgn="b"/>
                      <a:r>
                        <a:rPr lang="en-GB" sz="1400" u="none" strike="noStrike">
                          <a:effectLst/>
                        </a:rPr>
                        <a:t>Care Workers only</a:t>
                      </a:r>
                      <a:endParaRPr lang="en-GB" sz="1400" b="0" i="0" u="none" strike="noStrike">
                        <a:solidFill>
                          <a:srgbClr val="000000"/>
                        </a:solidFill>
                        <a:effectLst/>
                        <a:latin typeface="Calibri" panose="020F0502020204030204" pitchFamily="34" charset="0"/>
                      </a:endParaRPr>
                    </a:p>
                  </a:txBody>
                  <a:tcPr marL="0" marR="0" marT="0" marB="0" anchor="b"/>
                </a:tc>
                <a:tc hMerge="1">
                  <a:txBody>
                    <a:bodyPr/>
                    <a:lstStyle/>
                    <a:p>
                      <a:endParaRPr lang="en-GB"/>
                    </a:p>
                  </a:txBody>
                  <a:tcPr/>
                </a:tc>
                <a:tc>
                  <a:txBody>
                    <a:bodyPr/>
                    <a:lstStyle/>
                    <a:p>
                      <a:pPr algn="l"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l" fontAlgn="b"/>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11412021"/>
                  </a:ext>
                </a:extLst>
              </a:tr>
              <a:tr h="260335">
                <a:tc>
                  <a:txBody>
                    <a:bodyPr/>
                    <a:lstStyle/>
                    <a:p>
                      <a:pPr algn="ctr" fontAlgn="b"/>
                      <a:endParaRPr lang="en-GB" sz="1400" b="0" i="0" u="none" strike="noStrike" dirty="0">
                        <a:solidFill>
                          <a:srgbClr val="000000"/>
                        </a:solidFill>
                        <a:effectLst/>
                        <a:latin typeface="Calibri" panose="020F0502020204030204" pitchFamily="34" charset="0"/>
                      </a:endParaRPr>
                    </a:p>
                  </a:txBody>
                  <a:tcPr marL="0" marR="0" marT="0" marB="0" anchor="b"/>
                </a:tc>
                <a:tc gridSpan="2">
                  <a:txBody>
                    <a:bodyPr/>
                    <a:lstStyle/>
                    <a:p>
                      <a:pPr algn="ctr" fontAlgn="b"/>
                      <a:r>
                        <a:rPr lang="en-GB" sz="1400" u="none" strike="noStrike" dirty="0">
                          <a:effectLst/>
                        </a:rPr>
                        <a:t>Residential</a:t>
                      </a:r>
                      <a:endParaRPr lang="en-GB" sz="1400" b="0" i="0" u="none" strike="noStrike" dirty="0">
                        <a:solidFill>
                          <a:srgbClr val="000000"/>
                        </a:solidFill>
                        <a:effectLst/>
                        <a:latin typeface="Calibri" panose="020F0502020204030204" pitchFamily="34" charset="0"/>
                      </a:endParaRPr>
                    </a:p>
                  </a:txBody>
                  <a:tcPr marL="0" marR="0" marT="0" marB="0" anchor="b"/>
                </a:tc>
                <a:tc hMerge="1">
                  <a:txBody>
                    <a:bodyPr/>
                    <a:lstStyle/>
                    <a:p>
                      <a:endParaRPr lang="en-GB"/>
                    </a:p>
                  </a:txBody>
                  <a:tcPr/>
                </a:tc>
                <a:tc gridSpan="2">
                  <a:txBody>
                    <a:bodyPr/>
                    <a:lstStyle/>
                    <a:p>
                      <a:pPr algn="ctr" fontAlgn="b"/>
                      <a:r>
                        <a:rPr lang="en-GB" sz="1400" u="none" strike="noStrike">
                          <a:effectLst/>
                        </a:rPr>
                        <a:t>Domiciliary Care</a:t>
                      </a:r>
                      <a:endParaRPr lang="en-GB" sz="1400" b="0" i="0" u="none" strike="noStrike">
                        <a:solidFill>
                          <a:srgbClr val="000000"/>
                        </a:solidFill>
                        <a:effectLst/>
                        <a:latin typeface="Calibri" panose="020F0502020204030204" pitchFamily="34" charset="0"/>
                      </a:endParaRPr>
                    </a:p>
                  </a:txBody>
                  <a:tcPr marL="0" marR="0" marT="0" marB="0" anchor="b"/>
                </a:tc>
                <a:tc hMerge="1">
                  <a:txBody>
                    <a:bodyPr/>
                    <a:lstStyle/>
                    <a:p>
                      <a:endParaRPr lang="en-GB"/>
                    </a:p>
                  </a:txBody>
                  <a:tcPr/>
                </a:tc>
                <a:extLst>
                  <a:ext uri="{0D108BD9-81ED-4DB2-BD59-A6C34878D82A}">
                    <a16:rowId xmlns:a16="http://schemas.microsoft.com/office/drawing/2014/main" val="3654401419"/>
                  </a:ext>
                </a:extLst>
              </a:tr>
              <a:tr h="260335">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0 hr</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PT</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0 hour contracts</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Part time</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78986302"/>
                  </a:ext>
                </a:extLst>
              </a:tr>
              <a:tr h="260335">
                <a:tc>
                  <a:txBody>
                    <a:bodyPr/>
                    <a:lstStyle/>
                    <a:p>
                      <a:pPr algn="l" fontAlgn="b"/>
                      <a:r>
                        <a:rPr lang="en-GB" sz="1400" u="none" strike="noStrike" dirty="0">
                          <a:effectLst/>
                        </a:rPr>
                        <a:t>Derby City</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6%</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48%</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65%</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51%</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92473908"/>
                  </a:ext>
                </a:extLst>
              </a:tr>
              <a:tr h="260335">
                <a:tc>
                  <a:txBody>
                    <a:bodyPr/>
                    <a:lstStyle/>
                    <a:p>
                      <a:pPr algn="l" fontAlgn="b"/>
                      <a:r>
                        <a:rPr lang="en-GB" sz="1400" u="none" strike="noStrike">
                          <a:effectLst/>
                        </a:rPr>
                        <a:t>Derbyshire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7%</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55%</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40%</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69%</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911653520"/>
                  </a:ext>
                </a:extLst>
              </a:tr>
              <a:tr h="260335">
                <a:tc>
                  <a:txBody>
                    <a:bodyPr/>
                    <a:lstStyle/>
                    <a:p>
                      <a:pPr algn="l" fontAlgn="b"/>
                      <a:r>
                        <a:rPr lang="en-GB" sz="1400" u="none" strike="noStrike">
                          <a:effectLst/>
                        </a:rPr>
                        <a:t>Leicester City</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10%</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36%</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61%</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52%</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33442988"/>
                  </a:ext>
                </a:extLst>
              </a:tr>
              <a:tr h="260335">
                <a:tc>
                  <a:txBody>
                    <a:bodyPr/>
                    <a:lstStyle/>
                    <a:p>
                      <a:pPr algn="l" fontAlgn="b"/>
                      <a:r>
                        <a:rPr lang="en-GB" sz="1400" u="none" strike="noStrike">
                          <a:effectLst/>
                        </a:rPr>
                        <a:t>Leicestershire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9%</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39%</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69%</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56%</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56784950"/>
                  </a:ext>
                </a:extLst>
              </a:tr>
              <a:tr h="260335">
                <a:tc>
                  <a:txBody>
                    <a:bodyPr/>
                    <a:lstStyle/>
                    <a:p>
                      <a:pPr algn="l" fontAlgn="b"/>
                      <a:r>
                        <a:rPr lang="en-GB" sz="1400" u="none" strike="noStrike">
                          <a:effectLst/>
                        </a:rPr>
                        <a:t>Lincolnshire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10%</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54%</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29%</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53%</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761538909"/>
                  </a:ext>
                </a:extLst>
              </a:tr>
              <a:tr h="260335">
                <a:tc>
                  <a:txBody>
                    <a:bodyPr/>
                    <a:lstStyle/>
                    <a:p>
                      <a:pPr algn="l" fontAlgn="b"/>
                      <a:r>
                        <a:rPr lang="en-GB" sz="1400" u="none" strike="noStrike">
                          <a:effectLst/>
                        </a:rPr>
                        <a:t>Milton Keynes</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9%</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35%</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53%</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68%</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54681501"/>
                  </a:ext>
                </a:extLst>
              </a:tr>
              <a:tr h="260335">
                <a:tc>
                  <a:txBody>
                    <a:bodyPr/>
                    <a:lstStyle/>
                    <a:p>
                      <a:pPr algn="l" fontAlgn="b"/>
                      <a:r>
                        <a:rPr lang="en-GB" sz="1400" u="none" strike="noStrike">
                          <a:effectLst/>
                        </a:rPr>
                        <a:t>Northamptonshire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11%</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45%</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51%</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58%</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58758496"/>
                  </a:ext>
                </a:extLst>
              </a:tr>
              <a:tr h="260335">
                <a:tc>
                  <a:txBody>
                    <a:bodyPr/>
                    <a:lstStyle/>
                    <a:p>
                      <a:pPr algn="l" fontAlgn="b"/>
                      <a:r>
                        <a:rPr lang="en-GB" sz="1400" u="none" strike="noStrike">
                          <a:effectLst/>
                        </a:rPr>
                        <a:t>Nottingham City</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12%</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50%</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42%</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45%</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28449526"/>
                  </a:ext>
                </a:extLst>
              </a:tr>
              <a:tr h="260335">
                <a:tc>
                  <a:txBody>
                    <a:bodyPr/>
                    <a:lstStyle/>
                    <a:p>
                      <a:pPr algn="l" fontAlgn="b"/>
                      <a:r>
                        <a:rPr lang="en-GB" sz="1400" u="none" strike="noStrike">
                          <a:effectLst/>
                        </a:rPr>
                        <a:t>Nottinghamshire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10%</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38%</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43%</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71%</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339432798"/>
                  </a:ext>
                </a:extLst>
              </a:tr>
              <a:tr h="260335">
                <a:tc>
                  <a:txBody>
                    <a:bodyPr/>
                    <a:lstStyle/>
                    <a:p>
                      <a:pPr algn="l" fontAlgn="b"/>
                      <a:r>
                        <a:rPr lang="en-GB" sz="1400" u="none" strike="noStrike" dirty="0">
                          <a:effectLst/>
                        </a:rPr>
                        <a:t>Rutland</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16%</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40%</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32%</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76%</a:t>
                      </a:r>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69181993"/>
                  </a:ext>
                </a:extLst>
              </a:tr>
              <a:tr h="260335">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 </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 </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 </a:t>
                      </a:r>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06424507"/>
                  </a:ext>
                </a:extLst>
              </a:tr>
              <a:tr h="260335">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10.00%</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44.00%</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48.50%</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59.90%</a:t>
                      </a:r>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256239158"/>
                  </a:ext>
                </a:extLst>
              </a:tr>
              <a:tr h="284944">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588814397"/>
                  </a:ext>
                </a:extLst>
              </a:tr>
              <a:tr h="260335">
                <a:tc>
                  <a:txBody>
                    <a:bodyPr/>
                    <a:lstStyle/>
                    <a:p>
                      <a:pPr algn="ctr" fontAlgn="b"/>
                      <a:r>
                        <a:rPr lang="en-GB" sz="1400" u="none" strike="noStrike">
                          <a:effectLst/>
                        </a:rPr>
                        <a:t>Turnover</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Resi</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34%</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Dom Care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43.02%</a:t>
                      </a:r>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66559767"/>
                  </a:ext>
                </a:extLst>
              </a:tr>
            </a:tbl>
          </a:graphicData>
        </a:graphic>
      </p:graphicFrame>
    </p:spTree>
    <p:extLst>
      <p:ext uri="{BB962C8B-B14F-4D97-AF65-F5344CB8AC3E}">
        <p14:creationId xmlns:p14="http://schemas.microsoft.com/office/powerpoint/2010/main" val="33389440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838200" y="184805"/>
            <a:ext cx="10515600" cy="1505883"/>
          </a:xfrm>
        </p:spPr>
        <p:txBody>
          <a:bodyPr vert="horz" lIns="91440" tIns="45720" rIns="91440" bIns="45720" rtlCol="0" anchor="ctr">
            <a:normAutofit fontScale="90000"/>
          </a:bodyPr>
          <a:lstStyle/>
          <a:p>
            <a:br>
              <a:rPr lang="en-US" sz="3300" kern="1200" dirty="0">
                <a:solidFill>
                  <a:schemeClr val="tx1"/>
                </a:solidFill>
                <a:latin typeface="+mj-lt"/>
                <a:ea typeface="+mj-ea"/>
                <a:cs typeface="+mj-cs"/>
              </a:rPr>
            </a:br>
            <a:r>
              <a:rPr lang="en-US" sz="4700" kern="1200" dirty="0">
                <a:solidFill>
                  <a:schemeClr val="tx1"/>
                </a:solidFill>
                <a:latin typeface="+mj-lt"/>
                <a:ea typeface="+mj-ea"/>
                <a:cs typeface="+mj-cs"/>
              </a:rPr>
              <a:t>The Impact of how staff are employed</a:t>
            </a:r>
            <a:br>
              <a:rPr lang="en-US" sz="3300" kern="1200" dirty="0">
                <a:solidFill>
                  <a:schemeClr val="tx1"/>
                </a:solidFill>
                <a:latin typeface="+mj-lt"/>
                <a:ea typeface="+mj-ea"/>
                <a:cs typeface="+mj-cs"/>
              </a:rPr>
            </a:br>
            <a:endParaRPr lang="en-US" sz="3300" kern="1200" dirty="0">
              <a:solidFill>
                <a:schemeClr val="tx1"/>
              </a:solidFill>
              <a:latin typeface="+mj-lt"/>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4" name="Table 3">
            <a:extLst>
              <a:ext uri="{FF2B5EF4-FFF2-40B4-BE49-F238E27FC236}">
                <a16:creationId xmlns:a16="http://schemas.microsoft.com/office/drawing/2014/main" id="{C6717930-B9EB-40CC-92B9-D380D4BFCD6C}"/>
              </a:ext>
            </a:extLst>
          </p:cNvPr>
          <p:cNvGraphicFramePr>
            <a:graphicFrameLocks noGrp="1"/>
          </p:cNvGraphicFramePr>
          <p:nvPr>
            <p:extLst>
              <p:ext uri="{D42A27DB-BD31-4B8C-83A1-F6EECF244321}">
                <p14:modId xmlns:p14="http://schemas.microsoft.com/office/powerpoint/2010/main" val="3512064476"/>
              </p:ext>
            </p:extLst>
          </p:nvPr>
        </p:nvGraphicFramePr>
        <p:xfrm>
          <a:off x="345246" y="1690688"/>
          <a:ext cx="5491674" cy="5133599"/>
        </p:xfrm>
        <a:graphic>
          <a:graphicData uri="http://schemas.openxmlformats.org/drawingml/2006/table">
            <a:tbl>
              <a:tblPr firstRow="1" bandRow="1">
                <a:tableStyleId>{5C22544A-7EE6-4342-B048-85BDC9FD1C3A}</a:tableStyleId>
              </a:tblPr>
              <a:tblGrid>
                <a:gridCol w="1213627">
                  <a:extLst>
                    <a:ext uri="{9D8B030D-6E8A-4147-A177-3AD203B41FA5}">
                      <a16:colId xmlns:a16="http://schemas.microsoft.com/office/drawing/2014/main" val="892467924"/>
                    </a:ext>
                  </a:extLst>
                </a:gridCol>
                <a:gridCol w="900113">
                  <a:extLst>
                    <a:ext uri="{9D8B030D-6E8A-4147-A177-3AD203B41FA5}">
                      <a16:colId xmlns:a16="http://schemas.microsoft.com/office/drawing/2014/main" val="3949569644"/>
                    </a:ext>
                  </a:extLst>
                </a:gridCol>
                <a:gridCol w="900113">
                  <a:extLst>
                    <a:ext uri="{9D8B030D-6E8A-4147-A177-3AD203B41FA5}">
                      <a16:colId xmlns:a16="http://schemas.microsoft.com/office/drawing/2014/main" val="2872502218"/>
                    </a:ext>
                  </a:extLst>
                </a:gridCol>
                <a:gridCol w="1264194">
                  <a:extLst>
                    <a:ext uri="{9D8B030D-6E8A-4147-A177-3AD203B41FA5}">
                      <a16:colId xmlns:a16="http://schemas.microsoft.com/office/drawing/2014/main" val="4186993188"/>
                    </a:ext>
                  </a:extLst>
                </a:gridCol>
                <a:gridCol w="1213627">
                  <a:extLst>
                    <a:ext uri="{9D8B030D-6E8A-4147-A177-3AD203B41FA5}">
                      <a16:colId xmlns:a16="http://schemas.microsoft.com/office/drawing/2014/main" val="3520526679"/>
                    </a:ext>
                  </a:extLst>
                </a:gridCol>
              </a:tblGrid>
              <a:tr h="283557">
                <a:tc>
                  <a:txBody>
                    <a:bodyPr/>
                    <a:lstStyle/>
                    <a:p>
                      <a:pPr algn="l" fontAlgn="b"/>
                      <a:endParaRPr lang="en-GB" sz="1400" b="0" i="0" u="none" strike="noStrike">
                        <a:solidFill>
                          <a:srgbClr val="000000"/>
                        </a:solidFill>
                        <a:effectLst/>
                        <a:latin typeface="Calibri" panose="020F0502020204030204" pitchFamily="34" charset="0"/>
                      </a:endParaRPr>
                    </a:p>
                  </a:txBody>
                  <a:tcPr marL="0" marR="0" marT="0" marB="0" anchor="b"/>
                </a:tc>
                <a:tc gridSpan="2">
                  <a:txBody>
                    <a:bodyPr/>
                    <a:lstStyle/>
                    <a:p>
                      <a:pPr algn="l" fontAlgn="b"/>
                      <a:r>
                        <a:rPr lang="en-GB" sz="1400" u="none" strike="noStrike">
                          <a:effectLst/>
                        </a:rPr>
                        <a:t>Care Workers only</a:t>
                      </a:r>
                      <a:endParaRPr lang="en-GB" sz="1400" b="0" i="0" u="none" strike="noStrike">
                        <a:solidFill>
                          <a:srgbClr val="000000"/>
                        </a:solidFill>
                        <a:effectLst/>
                        <a:latin typeface="Calibri" panose="020F0502020204030204" pitchFamily="34" charset="0"/>
                      </a:endParaRPr>
                    </a:p>
                  </a:txBody>
                  <a:tcPr marL="0" marR="0" marT="0" marB="0" anchor="b"/>
                </a:tc>
                <a:tc hMerge="1">
                  <a:txBody>
                    <a:bodyPr/>
                    <a:lstStyle/>
                    <a:p>
                      <a:endParaRPr lang="en-GB"/>
                    </a:p>
                  </a:txBody>
                  <a:tcPr/>
                </a:tc>
                <a:tc>
                  <a:txBody>
                    <a:bodyPr/>
                    <a:lstStyle/>
                    <a:p>
                      <a:pPr algn="l"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l" fontAlgn="b"/>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11412021"/>
                  </a:ext>
                </a:extLst>
              </a:tr>
              <a:tr h="283557">
                <a:tc>
                  <a:txBody>
                    <a:bodyPr/>
                    <a:lstStyle/>
                    <a:p>
                      <a:pPr algn="ctr" fontAlgn="b"/>
                      <a:endParaRPr lang="en-GB" sz="1400" b="0" i="0" u="none" strike="noStrike" dirty="0">
                        <a:solidFill>
                          <a:srgbClr val="000000"/>
                        </a:solidFill>
                        <a:effectLst/>
                        <a:latin typeface="Calibri" panose="020F0502020204030204" pitchFamily="34" charset="0"/>
                      </a:endParaRPr>
                    </a:p>
                  </a:txBody>
                  <a:tcPr marL="0" marR="0" marT="0" marB="0" anchor="b"/>
                </a:tc>
                <a:tc gridSpan="2">
                  <a:txBody>
                    <a:bodyPr/>
                    <a:lstStyle/>
                    <a:p>
                      <a:pPr algn="ctr" fontAlgn="b"/>
                      <a:r>
                        <a:rPr lang="en-GB" sz="1400" u="none" strike="noStrike" dirty="0">
                          <a:effectLst/>
                        </a:rPr>
                        <a:t>Residential</a:t>
                      </a:r>
                      <a:endParaRPr lang="en-GB" sz="1400" b="0" i="0" u="none" strike="noStrike" dirty="0">
                        <a:solidFill>
                          <a:srgbClr val="000000"/>
                        </a:solidFill>
                        <a:effectLst/>
                        <a:latin typeface="Calibri" panose="020F0502020204030204" pitchFamily="34" charset="0"/>
                      </a:endParaRPr>
                    </a:p>
                  </a:txBody>
                  <a:tcPr marL="0" marR="0" marT="0" marB="0" anchor="b"/>
                </a:tc>
                <a:tc hMerge="1">
                  <a:txBody>
                    <a:bodyPr/>
                    <a:lstStyle/>
                    <a:p>
                      <a:endParaRPr lang="en-GB"/>
                    </a:p>
                  </a:txBody>
                  <a:tcPr/>
                </a:tc>
                <a:tc gridSpan="2">
                  <a:txBody>
                    <a:bodyPr/>
                    <a:lstStyle/>
                    <a:p>
                      <a:pPr algn="ctr" fontAlgn="b"/>
                      <a:r>
                        <a:rPr lang="en-GB" sz="1400" u="none" strike="noStrike">
                          <a:effectLst/>
                        </a:rPr>
                        <a:t>Domiciliary Care</a:t>
                      </a:r>
                      <a:endParaRPr lang="en-GB" sz="1400" b="0" i="0" u="none" strike="noStrike">
                        <a:solidFill>
                          <a:srgbClr val="000000"/>
                        </a:solidFill>
                        <a:effectLst/>
                        <a:latin typeface="Calibri" panose="020F0502020204030204" pitchFamily="34" charset="0"/>
                      </a:endParaRPr>
                    </a:p>
                  </a:txBody>
                  <a:tcPr marL="0" marR="0" marT="0" marB="0" anchor="b"/>
                </a:tc>
                <a:tc hMerge="1">
                  <a:txBody>
                    <a:bodyPr/>
                    <a:lstStyle/>
                    <a:p>
                      <a:endParaRPr lang="en-GB"/>
                    </a:p>
                  </a:txBody>
                  <a:tcPr/>
                </a:tc>
                <a:extLst>
                  <a:ext uri="{0D108BD9-81ED-4DB2-BD59-A6C34878D82A}">
                    <a16:rowId xmlns:a16="http://schemas.microsoft.com/office/drawing/2014/main" val="3654401419"/>
                  </a:ext>
                </a:extLst>
              </a:tr>
              <a:tr h="283557">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0 hr</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PT</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0 hour contracts</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Part time</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78986302"/>
                  </a:ext>
                </a:extLst>
              </a:tr>
              <a:tr h="283557">
                <a:tc>
                  <a:txBody>
                    <a:bodyPr/>
                    <a:lstStyle/>
                    <a:p>
                      <a:pPr algn="l" fontAlgn="b"/>
                      <a:r>
                        <a:rPr lang="en-GB" sz="1400" u="none" strike="noStrike" dirty="0">
                          <a:effectLst/>
                        </a:rPr>
                        <a:t>Derby City</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6%</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48%</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65%</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51%</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192473908"/>
                  </a:ext>
                </a:extLst>
              </a:tr>
              <a:tr h="283557">
                <a:tc>
                  <a:txBody>
                    <a:bodyPr/>
                    <a:lstStyle/>
                    <a:p>
                      <a:pPr algn="l" fontAlgn="b"/>
                      <a:r>
                        <a:rPr lang="en-GB" sz="1400" u="none" strike="noStrike">
                          <a:effectLst/>
                        </a:rPr>
                        <a:t>Derbyshire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7%</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55%</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40%</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69%</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911653520"/>
                  </a:ext>
                </a:extLst>
              </a:tr>
              <a:tr h="283557">
                <a:tc>
                  <a:txBody>
                    <a:bodyPr/>
                    <a:lstStyle/>
                    <a:p>
                      <a:pPr algn="l" fontAlgn="b"/>
                      <a:r>
                        <a:rPr lang="en-GB" sz="1400" u="none" strike="noStrike">
                          <a:effectLst/>
                        </a:rPr>
                        <a:t>Leicester City</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10%</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36%</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61%</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52%</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533442988"/>
                  </a:ext>
                </a:extLst>
              </a:tr>
              <a:tr h="283557">
                <a:tc>
                  <a:txBody>
                    <a:bodyPr/>
                    <a:lstStyle/>
                    <a:p>
                      <a:pPr algn="l" fontAlgn="b"/>
                      <a:r>
                        <a:rPr lang="en-GB" sz="1400" u="none" strike="noStrike">
                          <a:effectLst/>
                        </a:rPr>
                        <a:t>Leicestershire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9%</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39%</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69%</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56%</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156784950"/>
                  </a:ext>
                </a:extLst>
              </a:tr>
              <a:tr h="283557">
                <a:tc>
                  <a:txBody>
                    <a:bodyPr/>
                    <a:lstStyle/>
                    <a:p>
                      <a:pPr algn="l" fontAlgn="b"/>
                      <a:r>
                        <a:rPr lang="en-GB" sz="1400" u="none" strike="noStrike">
                          <a:effectLst/>
                        </a:rPr>
                        <a:t>Lincolnshire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10%</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54%</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29%</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53%</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761538909"/>
                  </a:ext>
                </a:extLst>
              </a:tr>
              <a:tr h="283557">
                <a:tc>
                  <a:txBody>
                    <a:bodyPr/>
                    <a:lstStyle/>
                    <a:p>
                      <a:pPr algn="l" fontAlgn="b"/>
                      <a:r>
                        <a:rPr lang="en-GB" sz="1400" u="none" strike="noStrike">
                          <a:effectLst/>
                        </a:rPr>
                        <a:t>Milton Keynes</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9%</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35%</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53%</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68%</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454681501"/>
                  </a:ext>
                </a:extLst>
              </a:tr>
              <a:tr h="283557">
                <a:tc>
                  <a:txBody>
                    <a:bodyPr/>
                    <a:lstStyle/>
                    <a:p>
                      <a:pPr algn="l" fontAlgn="b"/>
                      <a:r>
                        <a:rPr lang="en-GB" sz="1400" u="none" strike="noStrike">
                          <a:effectLst/>
                        </a:rPr>
                        <a:t>Northamptonshire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11%</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45%</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51%</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58%</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958758496"/>
                  </a:ext>
                </a:extLst>
              </a:tr>
              <a:tr h="283557">
                <a:tc>
                  <a:txBody>
                    <a:bodyPr/>
                    <a:lstStyle/>
                    <a:p>
                      <a:pPr algn="l" fontAlgn="b"/>
                      <a:r>
                        <a:rPr lang="en-GB" sz="1400" u="none" strike="noStrike">
                          <a:effectLst/>
                        </a:rPr>
                        <a:t>Nottingham City</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12%</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50%</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42%</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45%</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4128449526"/>
                  </a:ext>
                </a:extLst>
              </a:tr>
              <a:tr h="283557">
                <a:tc>
                  <a:txBody>
                    <a:bodyPr/>
                    <a:lstStyle/>
                    <a:p>
                      <a:pPr algn="l" fontAlgn="b"/>
                      <a:r>
                        <a:rPr lang="en-GB" sz="1400" u="none" strike="noStrike">
                          <a:effectLst/>
                        </a:rPr>
                        <a:t>Nottinghamshire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10%</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38%</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43%</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71%</a:t>
                      </a:r>
                      <a:endParaRPr lang="en-GB" sz="14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339432798"/>
                  </a:ext>
                </a:extLst>
              </a:tr>
              <a:tr h="283557">
                <a:tc>
                  <a:txBody>
                    <a:bodyPr/>
                    <a:lstStyle/>
                    <a:p>
                      <a:pPr algn="l" fontAlgn="b"/>
                      <a:r>
                        <a:rPr lang="en-GB" sz="1400" u="none" strike="noStrike" dirty="0">
                          <a:effectLst/>
                        </a:rPr>
                        <a:t>Rutland</a:t>
                      </a:r>
                      <a:endParaRPr lang="en-GB" sz="1400" b="0"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16%</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40%</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32%</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76%</a:t>
                      </a:r>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69181993"/>
                  </a:ext>
                </a:extLst>
              </a:tr>
              <a:tr h="283557">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 </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a:effectLst/>
                        </a:rPr>
                        <a:t> </a:t>
                      </a:r>
                      <a:endParaRPr lang="en-GB" sz="1400" b="1"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 </a:t>
                      </a:r>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206424507"/>
                  </a:ext>
                </a:extLst>
              </a:tr>
              <a:tr h="283557">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10.00%</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44.00%</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b="1" u="none" strike="noStrike" dirty="0">
                          <a:effectLst/>
                        </a:rPr>
                        <a:t>48.50%</a:t>
                      </a:r>
                      <a:endParaRPr lang="en-GB" sz="1400" b="1" i="0" u="none" strike="noStrike" dirty="0">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59.90%</a:t>
                      </a:r>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256239158"/>
                  </a:ext>
                </a:extLst>
              </a:tr>
              <a:tr h="310361">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588814397"/>
                  </a:ext>
                </a:extLst>
              </a:tr>
              <a:tr h="283557">
                <a:tc>
                  <a:txBody>
                    <a:bodyPr/>
                    <a:lstStyle/>
                    <a:p>
                      <a:pPr algn="ctr" fontAlgn="b"/>
                      <a:r>
                        <a:rPr lang="en-GB" sz="1400" u="none" strike="noStrike">
                          <a:effectLst/>
                        </a:rPr>
                        <a:t>Turnover</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Resi</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34%</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a:effectLst/>
                        </a:rPr>
                        <a:t>Dom Care</a:t>
                      </a:r>
                      <a:endParaRPr lang="en-GB" sz="1400" b="0" i="0" u="none" strike="noStrike">
                        <a:solidFill>
                          <a:srgbClr val="000000"/>
                        </a:solidFill>
                        <a:effectLst/>
                        <a:latin typeface="Calibri" panose="020F0502020204030204" pitchFamily="34" charset="0"/>
                      </a:endParaRPr>
                    </a:p>
                  </a:txBody>
                  <a:tcPr marL="0" marR="0" marT="0" marB="0" anchor="b"/>
                </a:tc>
                <a:tc>
                  <a:txBody>
                    <a:bodyPr/>
                    <a:lstStyle/>
                    <a:p>
                      <a:pPr algn="ctr" fontAlgn="b"/>
                      <a:r>
                        <a:rPr lang="en-GB" sz="1400" u="none" strike="noStrike" dirty="0">
                          <a:effectLst/>
                        </a:rPr>
                        <a:t>43.02%</a:t>
                      </a:r>
                      <a:endParaRPr lang="en-GB" sz="14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366559767"/>
                  </a:ext>
                </a:extLst>
              </a:tr>
            </a:tbl>
          </a:graphicData>
        </a:graphic>
      </p:graphicFrame>
      <p:sp>
        <p:nvSpPr>
          <p:cNvPr id="3" name="TextBox 2">
            <a:extLst>
              <a:ext uri="{FF2B5EF4-FFF2-40B4-BE49-F238E27FC236}">
                <a16:creationId xmlns:a16="http://schemas.microsoft.com/office/drawing/2014/main" id="{F7E145FB-D82A-4EEF-826B-33F74E06C347}"/>
              </a:ext>
            </a:extLst>
          </p:cNvPr>
          <p:cNvSpPr txBox="1"/>
          <p:nvPr/>
        </p:nvSpPr>
        <p:spPr>
          <a:xfrm>
            <a:off x="6233160" y="1765280"/>
            <a:ext cx="5532120" cy="5078313"/>
          </a:xfrm>
          <a:prstGeom prst="rect">
            <a:avLst/>
          </a:prstGeom>
          <a:noFill/>
        </p:spPr>
        <p:txBody>
          <a:bodyPr wrap="square" rtlCol="0">
            <a:spAutoFit/>
          </a:bodyPr>
          <a:lstStyle/>
          <a:p>
            <a:r>
              <a:rPr lang="en-GB" sz="2400" dirty="0"/>
              <a:t>Main correlation impacting on turnover levels of staff is the number that are employed on a 0 hours contract basis</a:t>
            </a:r>
          </a:p>
          <a:p>
            <a:endParaRPr lang="en-GB" sz="2400" dirty="0"/>
          </a:p>
          <a:p>
            <a:r>
              <a:rPr lang="en-GB" sz="2400" dirty="0"/>
              <a:t>0 hours contracts and part time hours may act as a barrier to certain demographics or motivators to work in domiciliary care settings</a:t>
            </a:r>
          </a:p>
          <a:p>
            <a:endParaRPr lang="en-GB" sz="2400" dirty="0"/>
          </a:p>
          <a:p>
            <a:r>
              <a:rPr lang="en-GB" sz="2400" dirty="0"/>
              <a:t>This information can help in any attraction campaigns used for domiciliary care recruitment</a:t>
            </a:r>
          </a:p>
          <a:p>
            <a:endParaRPr lang="en-GB" dirty="0"/>
          </a:p>
          <a:p>
            <a:endParaRPr lang="en-GB" dirty="0"/>
          </a:p>
        </p:txBody>
      </p:sp>
    </p:spTree>
    <p:extLst>
      <p:ext uri="{BB962C8B-B14F-4D97-AF65-F5344CB8AC3E}">
        <p14:creationId xmlns:p14="http://schemas.microsoft.com/office/powerpoint/2010/main" val="38384691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C5BB465-564F-4288-BEC3-67478D6D7B9F}"/>
              </a:ext>
            </a:extLst>
          </p:cNvPr>
          <p:cNvSpPr>
            <a:spLocks noGrp="1"/>
          </p:cNvSpPr>
          <p:nvPr>
            <p:ph type="title"/>
          </p:nvPr>
        </p:nvSpPr>
        <p:spPr>
          <a:xfrm>
            <a:off x="838200" y="184805"/>
            <a:ext cx="10515600" cy="918507"/>
          </a:xfrm>
        </p:spPr>
        <p:txBody>
          <a:bodyPr vert="horz" lIns="91440" tIns="45720" rIns="91440" bIns="45720" rtlCol="0" anchor="ctr">
            <a:noAutofit/>
          </a:bodyPr>
          <a:lstStyle/>
          <a:p>
            <a:br>
              <a:rPr lang="en-US" sz="3600" kern="1200" dirty="0">
                <a:solidFill>
                  <a:schemeClr val="tx1"/>
                </a:solidFill>
                <a:latin typeface="+mj-lt"/>
                <a:ea typeface="+mj-ea"/>
                <a:cs typeface="+mj-cs"/>
              </a:rPr>
            </a:br>
            <a:r>
              <a:rPr lang="en-US" sz="3600" kern="1200" dirty="0">
                <a:solidFill>
                  <a:schemeClr val="tx1"/>
                </a:solidFill>
                <a:latin typeface="+mj-lt"/>
                <a:ea typeface="+mj-ea"/>
                <a:cs typeface="+mj-cs"/>
              </a:rPr>
              <a:t>The Impact on young people in workforce</a:t>
            </a:r>
            <a:br>
              <a:rPr lang="en-US" sz="3600" kern="1200" dirty="0">
                <a:solidFill>
                  <a:schemeClr val="tx1"/>
                </a:solidFill>
                <a:latin typeface="+mj-lt"/>
                <a:ea typeface="+mj-ea"/>
                <a:cs typeface="+mj-cs"/>
              </a:rPr>
            </a:br>
            <a:endParaRPr lang="en-US" sz="3600" kern="1200" dirty="0">
              <a:solidFill>
                <a:schemeClr val="tx1"/>
              </a:solidFill>
              <a:latin typeface="+mj-lt"/>
              <a:ea typeface="+mj-ea"/>
              <a:cs typeface="+mj-cs"/>
            </a:endParaRPr>
          </a:p>
        </p:txBody>
      </p:sp>
      <p:pic>
        <p:nvPicPr>
          <p:cNvPr id="5" name="Picture 4" descr="A picture containing text&#10;&#10;Description automatically generated">
            <a:extLst>
              <a:ext uri="{FF2B5EF4-FFF2-40B4-BE49-F238E27FC236}">
                <a16:creationId xmlns:a16="http://schemas.microsoft.com/office/drawing/2014/main" id="{72B210EF-3EF5-477F-A3C8-45D52E6B9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7" name="Table 6">
            <a:extLst>
              <a:ext uri="{FF2B5EF4-FFF2-40B4-BE49-F238E27FC236}">
                <a16:creationId xmlns:a16="http://schemas.microsoft.com/office/drawing/2014/main" id="{CF42AB60-A8C1-416F-8626-9DD339FD8DA1}"/>
              </a:ext>
            </a:extLst>
          </p:cNvPr>
          <p:cNvGraphicFramePr>
            <a:graphicFrameLocks noGrp="1"/>
          </p:cNvGraphicFramePr>
          <p:nvPr>
            <p:extLst>
              <p:ext uri="{D42A27DB-BD31-4B8C-83A1-F6EECF244321}">
                <p14:modId xmlns:p14="http://schemas.microsoft.com/office/powerpoint/2010/main" val="472498429"/>
              </p:ext>
            </p:extLst>
          </p:nvPr>
        </p:nvGraphicFramePr>
        <p:xfrm>
          <a:off x="2152096" y="1255441"/>
          <a:ext cx="7884760" cy="4450305"/>
        </p:xfrm>
        <a:graphic>
          <a:graphicData uri="http://schemas.openxmlformats.org/drawingml/2006/table">
            <a:tbl>
              <a:tblPr>
                <a:tableStyleId>{5C22544A-7EE6-4342-B048-85BDC9FD1C3A}</a:tableStyleId>
              </a:tblPr>
              <a:tblGrid>
                <a:gridCol w="2575065">
                  <a:extLst>
                    <a:ext uri="{9D8B030D-6E8A-4147-A177-3AD203B41FA5}">
                      <a16:colId xmlns:a16="http://schemas.microsoft.com/office/drawing/2014/main" val="1045487704"/>
                    </a:ext>
                  </a:extLst>
                </a:gridCol>
                <a:gridCol w="3153052">
                  <a:extLst>
                    <a:ext uri="{9D8B030D-6E8A-4147-A177-3AD203B41FA5}">
                      <a16:colId xmlns:a16="http://schemas.microsoft.com/office/drawing/2014/main" val="534756017"/>
                    </a:ext>
                  </a:extLst>
                </a:gridCol>
                <a:gridCol w="2156643">
                  <a:extLst>
                    <a:ext uri="{9D8B030D-6E8A-4147-A177-3AD203B41FA5}">
                      <a16:colId xmlns:a16="http://schemas.microsoft.com/office/drawing/2014/main" val="4146469373"/>
                    </a:ext>
                  </a:extLst>
                </a:gridCol>
              </a:tblGrid>
              <a:tr h="296687">
                <a:tc>
                  <a:txBody>
                    <a:bodyPr/>
                    <a:lstStyle/>
                    <a:p>
                      <a:pPr algn="l" fontAlgn="b"/>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600" u="none" strike="noStrike">
                          <a:effectLst/>
                        </a:rPr>
                        <a:t>Under 25 Care workers</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690372174"/>
                  </a:ext>
                </a:extLst>
              </a:tr>
              <a:tr h="296687">
                <a:tc>
                  <a:txBody>
                    <a:bodyPr/>
                    <a:lstStyle/>
                    <a:p>
                      <a:pPr algn="l" fontAlgn="b"/>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600" u="none" strike="noStrike">
                          <a:effectLst/>
                        </a:rPr>
                        <a:t>Residential</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600" u="none" strike="noStrike">
                          <a:effectLst/>
                        </a:rPr>
                        <a:t>Non residential</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52529840"/>
                  </a:ext>
                </a:extLst>
              </a:tr>
              <a:tr h="296687">
                <a:tc>
                  <a:txBody>
                    <a:bodyPr/>
                    <a:lstStyle/>
                    <a:p>
                      <a:pPr algn="l" fontAlgn="b"/>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460295894"/>
                  </a:ext>
                </a:extLst>
              </a:tr>
              <a:tr h="296687">
                <a:tc>
                  <a:txBody>
                    <a:bodyPr/>
                    <a:lstStyle/>
                    <a:p>
                      <a:pPr algn="l" fontAlgn="b"/>
                      <a:r>
                        <a:rPr lang="en-GB" sz="1600" u="none" strike="noStrike">
                          <a:effectLst/>
                        </a:rPr>
                        <a:t>Derby</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7%</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11%</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822794"/>
                  </a:ext>
                </a:extLst>
              </a:tr>
              <a:tr h="296687">
                <a:tc>
                  <a:txBody>
                    <a:bodyPr/>
                    <a:lstStyle/>
                    <a:p>
                      <a:pPr algn="l" fontAlgn="b"/>
                      <a:r>
                        <a:rPr lang="en-GB" sz="1600" u="none" strike="noStrike">
                          <a:effectLst/>
                        </a:rPr>
                        <a:t>Derbyshire</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14%</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11%</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468608307"/>
                  </a:ext>
                </a:extLst>
              </a:tr>
              <a:tr h="296687">
                <a:tc>
                  <a:txBody>
                    <a:bodyPr/>
                    <a:lstStyle/>
                    <a:p>
                      <a:pPr algn="l" fontAlgn="b"/>
                      <a:r>
                        <a:rPr lang="en-GB" sz="1600" u="none" strike="noStrike">
                          <a:effectLst/>
                        </a:rPr>
                        <a:t>Leicester City</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13%</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9%</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824350036"/>
                  </a:ext>
                </a:extLst>
              </a:tr>
              <a:tr h="296687">
                <a:tc>
                  <a:txBody>
                    <a:bodyPr/>
                    <a:lstStyle/>
                    <a:p>
                      <a:pPr algn="l" fontAlgn="b"/>
                      <a:r>
                        <a:rPr lang="en-GB" sz="1600" u="none" strike="noStrike">
                          <a:effectLst/>
                        </a:rPr>
                        <a:t>Leicestershire</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18%</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11%</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824519833"/>
                  </a:ext>
                </a:extLst>
              </a:tr>
              <a:tr h="296687">
                <a:tc>
                  <a:txBody>
                    <a:bodyPr/>
                    <a:lstStyle/>
                    <a:p>
                      <a:pPr algn="l" fontAlgn="b"/>
                      <a:r>
                        <a:rPr lang="en-GB" sz="1600" u="none" strike="noStrike">
                          <a:effectLst/>
                        </a:rPr>
                        <a:t>Lincolnshire</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14%</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13%</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19732142"/>
                  </a:ext>
                </a:extLst>
              </a:tr>
              <a:tr h="296687">
                <a:tc>
                  <a:txBody>
                    <a:bodyPr/>
                    <a:lstStyle/>
                    <a:p>
                      <a:pPr algn="l" fontAlgn="b"/>
                      <a:r>
                        <a:rPr lang="en-GB" sz="1600" u="none" strike="noStrike">
                          <a:effectLst/>
                        </a:rPr>
                        <a:t>Milton Keynes</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8%</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8%</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605800313"/>
                  </a:ext>
                </a:extLst>
              </a:tr>
              <a:tr h="296687">
                <a:tc>
                  <a:txBody>
                    <a:bodyPr/>
                    <a:lstStyle/>
                    <a:p>
                      <a:pPr algn="l" fontAlgn="b"/>
                      <a:r>
                        <a:rPr lang="en-GB" sz="1600" u="none" strike="noStrike">
                          <a:effectLst/>
                        </a:rPr>
                        <a:t>Northamptonshire</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13%</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9%</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334179785"/>
                  </a:ext>
                </a:extLst>
              </a:tr>
              <a:tr h="296687">
                <a:tc>
                  <a:txBody>
                    <a:bodyPr/>
                    <a:lstStyle/>
                    <a:p>
                      <a:pPr algn="l" fontAlgn="b"/>
                      <a:r>
                        <a:rPr lang="en-GB" sz="1600" u="none" strike="noStrike">
                          <a:effectLst/>
                        </a:rPr>
                        <a:t>Nottingham City</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12%</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11%</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2731084202"/>
                  </a:ext>
                </a:extLst>
              </a:tr>
              <a:tr h="296687">
                <a:tc>
                  <a:txBody>
                    <a:bodyPr/>
                    <a:lstStyle/>
                    <a:p>
                      <a:pPr algn="l" fontAlgn="b"/>
                      <a:r>
                        <a:rPr lang="en-GB" sz="1600" u="none" strike="noStrike">
                          <a:effectLst/>
                        </a:rPr>
                        <a:t>Nottinghamshire</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16%</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13%</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630133328"/>
                  </a:ext>
                </a:extLst>
              </a:tr>
              <a:tr h="296687">
                <a:tc>
                  <a:txBody>
                    <a:bodyPr/>
                    <a:lstStyle/>
                    <a:p>
                      <a:pPr algn="l" fontAlgn="b"/>
                      <a:r>
                        <a:rPr lang="en-GB" sz="1600" u="none" strike="noStrike">
                          <a:effectLst/>
                        </a:rPr>
                        <a:t>Rutland</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22%</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0%</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289829886"/>
                  </a:ext>
                </a:extLst>
              </a:tr>
              <a:tr h="296687">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94216493"/>
                  </a:ext>
                </a:extLst>
              </a:tr>
              <a:tr h="296687">
                <a:tc>
                  <a:txBody>
                    <a:bodyPr/>
                    <a:lstStyle/>
                    <a:p>
                      <a:pPr algn="l" fontAlgn="b"/>
                      <a:r>
                        <a:rPr lang="en-GB" sz="1600" u="none" strike="noStrike">
                          <a:effectLst/>
                        </a:rPr>
                        <a:t>Average</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a:effectLst/>
                        </a:rPr>
                        <a:t>13.70%</a:t>
                      </a:r>
                      <a:endParaRPr lang="en-GB" sz="1600" b="0" i="0" u="none" strike="noStrike">
                        <a:solidFill>
                          <a:srgbClr val="000000"/>
                        </a:solidFill>
                        <a:effectLst/>
                        <a:latin typeface="Calibri" panose="020F0502020204030204" pitchFamily="34" charset="0"/>
                      </a:endParaRPr>
                    </a:p>
                  </a:txBody>
                  <a:tcPr marL="0" marR="0" marT="0" marB="0" anchor="b"/>
                </a:tc>
                <a:tc>
                  <a:txBody>
                    <a:bodyPr/>
                    <a:lstStyle/>
                    <a:p>
                      <a:pPr algn="r" fontAlgn="b"/>
                      <a:r>
                        <a:rPr lang="en-GB" sz="1600" u="none" strike="noStrike" dirty="0">
                          <a:effectLst/>
                        </a:rPr>
                        <a:t>9.60%</a:t>
                      </a:r>
                      <a:endParaRPr lang="en-GB" sz="1600" b="0" i="0" u="none" strike="noStrike" dirty="0">
                        <a:solidFill>
                          <a:srgbClr val="000000"/>
                        </a:solidFill>
                        <a:effectLst/>
                        <a:latin typeface="Calibri" panose="020F0502020204030204" pitchFamily="34" charset="0"/>
                      </a:endParaRPr>
                    </a:p>
                  </a:txBody>
                  <a:tcPr marL="0" marR="0" marT="0" marB="0" anchor="b"/>
                </a:tc>
                <a:extLst>
                  <a:ext uri="{0D108BD9-81ED-4DB2-BD59-A6C34878D82A}">
                    <a16:rowId xmlns:a16="http://schemas.microsoft.com/office/drawing/2014/main" val="135081094"/>
                  </a:ext>
                </a:extLst>
              </a:tr>
            </a:tbl>
          </a:graphicData>
        </a:graphic>
      </p:graphicFrame>
      <p:sp>
        <p:nvSpPr>
          <p:cNvPr id="8" name="TextBox 7">
            <a:extLst>
              <a:ext uri="{FF2B5EF4-FFF2-40B4-BE49-F238E27FC236}">
                <a16:creationId xmlns:a16="http://schemas.microsoft.com/office/drawing/2014/main" id="{499B2FAE-2193-4229-B1B5-EB7990CEB35A}"/>
              </a:ext>
            </a:extLst>
          </p:cNvPr>
          <p:cNvSpPr txBox="1"/>
          <p:nvPr/>
        </p:nvSpPr>
        <p:spPr>
          <a:xfrm>
            <a:off x="657225" y="5857875"/>
            <a:ext cx="10987438" cy="646331"/>
          </a:xfrm>
          <a:prstGeom prst="rect">
            <a:avLst/>
          </a:prstGeom>
          <a:noFill/>
        </p:spPr>
        <p:txBody>
          <a:bodyPr wrap="square" rtlCol="0">
            <a:spAutoFit/>
          </a:bodyPr>
          <a:lstStyle/>
          <a:p>
            <a:pPr algn="ctr"/>
            <a:r>
              <a:rPr lang="en-GB" dirty="0"/>
              <a:t>County areas 16% in Residential services vs 9.5% in Domiciliary Care </a:t>
            </a:r>
          </a:p>
          <a:p>
            <a:pPr algn="ctr"/>
            <a:r>
              <a:rPr lang="en-GB" dirty="0"/>
              <a:t>These are the areas where travel is going to have impact</a:t>
            </a:r>
          </a:p>
        </p:txBody>
      </p:sp>
    </p:spTree>
    <p:extLst>
      <p:ext uri="{BB962C8B-B14F-4D97-AF65-F5344CB8AC3E}">
        <p14:creationId xmlns:p14="http://schemas.microsoft.com/office/powerpoint/2010/main" val="31678170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970C5-C207-40D4-AE76-E83E6D65967B}"/>
              </a:ext>
            </a:extLst>
          </p:cNvPr>
          <p:cNvSpPr>
            <a:spLocks noGrp="1"/>
          </p:cNvSpPr>
          <p:nvPr>
            <p:ph type="title"/>
          </p:nvPr>
        </p:nvSpPr>
        <p:spPr>
          <a:xfrm>
            <a:off x="838200" y="365125"/>
            <a:ext cx="10515600" cy="958850"/>
          </a:xfrm>
        </p:spPr>
        <p:txBody>
          <a:bodyPr>
            <a:normAutofit fontScale="90000"/>
          </a:bodyPr>
          <a:lstStyle/>
          <a:p>
            <a:r>
              <a:rPr lang="en-GB" dirty="0"/>
              <a:t>Characteristics affecting retention – </a:t>
            </a:r>
            <a:br>
              <a:rPr lang="en-GB" dirty="0"/>
            </a:br>
            <a:r>
              <a:rPr lang="en-GB" dirty="0"/>
              <a:t>from the data</a:t>
            </a:r>
          </a:p>
        </p:txBody>
      </p:sp>
      <p:sp>
        <p:nvSpPr>
          <p:cNvPr id="3" name="Content Placeholder 2">
            <a:extLst>
              <a:ext uri="{FF2B5EF4-FFF2-40B4-BE49-F238E27FC236}">
                <a16:creationId xmlns:a16="http://schemas.microsoft.com/office/drawing/2014/main" id="{DCD04309-737F-4913-A9CB-B60FF2B693B5}"/>
              </a:ext>
            </a:extLst>
          </p:cNvPr>
          <p:cNvSpPr>
            <a:spLocks noGrp="1"/>
          </p:cNvSpPr>
          <p:nvPr>
            <p:ph idx="1"/>
          </p:nvPr>
        </p:nvSpPr>
        <p:spPr>
          <a:xfrm>
            <a:off x="838200" y="1474897"/>
            <a:ext cx="10939272" cy="5154503"/>
          </a:xfrm>
          <a:solidFill>
            <a:schemeClr val="bg2"/>
          </a:solidFill>
        </p:spPr>
        <p:txBody>
          <a:bodyPr vert="horz" lIns="91440" tIns="45720" rIns="91440" bIns="45720" rtlCol="0" anchor="t">
            <a:normAutofit fontScale="92500" lnSpcReduction="10000"/>
          </a:bodyPr>
          <a:lstStyle/>
          <a:p>
            <a:pPr marL="0" lvl="0" indent="0">
              <a:buNone/>
            </a:pPr>
            <a:r>
              <a:rPr lang="en-GB" dirty="0"/>
              <a:t>0 hour contracts – top 3 turnover areas all have above average number of workforce employed on 0 hour contracts and higher numbers of part time staff</a:t>
            </a:r>
          </a:p>
          <a:p>
            <a:pPr marL="0" lvl="0" indent="0">
              <a:buNone/>
            </a:pPr>
            <a:endParaRPr lang="en-GB" dirty="0"/>
          </a:p>
          <a:p>
            <a:pPr marL="0" lvl="0" indent="0">
              <a:buNone/>
            </a:pPr>
            <a:r>
              <a:rPr lang="en-GB" dirty="0"/>
              <a:t>Lowest 3 turnover areas – 2 out of the 3 have significantly lower percentages employed on 0 hour contracts, part time may however remain high. </a:t>
            </a:r>
          </a:p>
          <a:p>
            <a:pPr marL="0" lvl="0" indent="0">
              <a:buNone/>
            </a:pPr>
            <a:endParaRPr lang="en-GB" dirty="0"/>
          </a:p>
          <a:p>
            <a:pPr marL="0" lvl="0" indent="0">
              <a:buNone/>
            </a:pPr>
            <a:r>
              <a:rPr lang="en-GB" dirty="0"/>
              <a:t>Flexibility is seen as important, however 0 hours may impact on ability for workers to know a guaranteed income, which may lead to lower numbers of young people in workforce. </a:t>
            </a:r>
          </a:p>
          <a:p>
            <a:pPr marL="0" lvl="0" indent="0">
              <a:buNone/>
            </a:pPr>
            <a:endParaRPr lang="en-GB" dirty="0"/>
          </a:p>
          <a:p>
            <a:pPr marL="0" lvl="0" indent="0">
              <a:buNone/>
            </a:pPr>
            <a:r>
              <a:rPr lang="en-GB" dirty="0"/>
              <a:t>0 hours may also make it easier for people to change employment, as service users change services, pass away or go into hospital, it makes it easy for staff to pick up work elsewhere as the key relationships are to service users</a:t>
            </a:r>
          </a:p>
        </p:txBody>
      </p:sp>
      <p:pic>
        <p:nvPicPr>
          <p:cNvPr id="4" name="Picture 3" descr="A picture containing text&#10;&#10;Description automatically generated">
            <a:extLst>
              <a:ext uri="{FF2B5EF4-FFF2-40B4-BE49-F238E27FC236}">
                <a16:creationId xmlns:a16="http://schemas.microsoft.com/office/drawing/2014/main" id="{C1B8E01B-DB3D-4E7C-932C-841898E829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5091500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970C5-C207-40D4-AE76-E83E6D65967B}"/>
              </a:ext>
            </a:extLst>
          </p:cNvPr>
          <p:cNvSpPr>
            <a:spLocks noGrp="1"/>
          </p:cNvSpPr>
          <p:nvPr>
            <p:ph type="title"/>
          </p:nvPr>
        </p:nvSpPr>
        <p:spPr>
          <a:xfrm>
            <a:off x="838200" y="365125"/>
            <a:ext cx="10515600" cy="958850"/>
          </a:xfrm>
        </p:spPr>
        <p:txBody>
          <a:bodyPr>
            <a:normAutofit/>
          </a:bodyPr>
          <a:lstStyle/>
          <a:p>
            <a:r>
              <a:rPr lang="en-GB" dirty="0"/>
              <a:t>Points to note from the data</a:t>
            </a:r>
          </a:p>
        </p:txBody>
      </p:sp>
      <p:sp>
        <p:nvSpPr>
          <p:cNvPr id="3" name="Content Placeholder 2">
            <a:extLst>
              <a:ext uri="{FF2B5EF4-FFF2-40B4-BE49-F238E27FC236}">
                <a16:creationId xmlns:a16="http://schemas.microsoft.com/office/drawing/2014/main" id="{DCD04309-737F-4913-A9CB-B60FF2B693B5}"/>
              </a:ext>
            </a:extLst>
          </p:cNvPr>
          <p:cNvSpPr>
            <a:spLocks noGrp="1"/>
          </p:cNvSpPr>
          <p:nvPr>
            <p:ph idx="1"/>
          </p:nvPr>
        </p:nvSpPr>
        <p:spPr>
          <a:xfrm>
            <a:off x="838200" y="1474897"/>
            <a:ext cx="10939272" cy="5383103"/>
          </a:xfrm>
          <a:solidFill>
            <a:schemeClr val="bg2"/>
          </a:solidFill>
        </p:spPr>
        <p:txBody>
          <a:bodyPr vert="horz" lIns="91440" tIns="45720" rIns="91440" bIns="45720" rtlCol="0" anchor="t">
            <a:normAutofit/>
          </a:bodyPr>
          <a:lstStyle/>
          <a:p>
            <a:pPr marL="0" lvl="0" indent="0">
              <a:buNone/>
            </a:pPr>
            <a:r>
              <a:rPr lang="en-GB" dirty="0"/>
              <a:t>City council areas have on average a lower vacancy rate than county areas – average of 4.97% for city areas vs 10% for counties</a:t>
            </a:r>
          </a:p>
          <a:p>
            <a:pPr marL="0" lvl="0" indent="0">
              <a:buNone/>
            </a:pPr>
            <a:endParaRPr lang="en-GB" dirty="0"/>
          </a:p>
          <a:p>
            <a:pPr marL="0" lvl="0" indent="0">
              <a:buNone/>
            </a:pPr>
            <a:r>
              <a:rPr lang="en-GB" dirty="0"/>
              <a:t>The 3 areas with lowest completion of qualifications up to level 3 standard also have above average turnover rates for care workers</a:t>
            </a:r>
          </a:p>
          <a:p>
            <a:pPr marL="0" lvl="0" indent="0">
              <a:buNone/>
            </a:pPr>
            <a:endParaRPr lang="en-GB" dirty="0"/>
          </a:p>
          <a:p>
            <a:pPr marL="0" lvl="0" indent="0">
              <a:buNone/>
            </a:pPr>
            <a:r>
              <a:rPr lang="en-GB" dirty="0"/>
              <a:t>The 3 areas with highest percentages of leavers who exit the sector also have the highest number of services with Requires improvement / Inadequate inspections</a:t>
            </a:r>
          </a:p>
        </p:txBody>
      </p:sp>
      <p:pic>
        <p:nvPicPr>
          <p:cNvPr id="4" name="Picture 3" descr="A picture containing text&#10;&#10;Description automatically generated">
            <a:extLst>
              <a:ext uri="{FF2B5EF4-FFF2-40B4-BE49-F238E27FC236}">
                <a16:creationId xmlns:a16="http://schemas.microsoft.com/office/drawing/2014/main" id="{C1B8E01B-DB3D-4E7C-932C-841898E829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13530783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970C5-C207-40D4-AE76-E83E6D65967B}"/>
              </a:ext>
            </a:extLst>
          </p:cNvPr>
          <p:cNvSpPr>
            <a:spLocks noGrp="1"/>
          </p:cNvSpPr>
          <p:nvPr>
            <p:ph type="title"/>
          </p:nvPr>
        </p:nvSpPr>
        <p:spPr>
          <a:xfrm>
            <a:off x="838200" y="365125"/>
            <a:ext cx="10515600" cy="958850"/>
          </a:xfrm>
        </p:spPr>
        <p:txBody>
          <a:bodyPr>
            <a:normAutofit/>
          </a:bodyPr>
          <a:lstStyle/>
          <a:p>
            <a:r>
              <a:rPr lang="en-GB" dirty="0"/>
              <a:t>Attraction - Barriers</a:t>
            </a:r>
          </a:p>
        </p:txBody>
      </p:sp>
      <p:sp>
        <p:nvSpPr>
          <p:cNvPr id="3" name="Content Placeholder 2">
            <a:extLst>
              <a:ext uri="{FF2B5EF4-FFF2-40B4-BE49-F238E27FC236}">
                <a16:creationId xmlns:a16="http://schemas.microsoft.com/office/drawing/2014/main" id="{DCD04309-737F-4913-A9CB-B60FF2B693B5}"/>
              </a:ext>
            </a:extLst>
          </p:cNvPr>
          <p:cNvSpPr>
            <a:spLocks noGrp="1"/>
          </p:cNvSpPr>
          <p:nvPr>
            <p:ph idx="1"/>
          </p:nvPr>
        </p:nvSpPr>
        <p:spPr>
          <a:xfrm>
            <a:off x="838200" y="1474898"/>
            <a:ext cx="10939272" cy="5106878"/>
          </a:xfrm>
          <a:solidFill>
            <a:schemeClr val="bg2"/>
          </a:solidFill>
        </p:spPr>
        <p:txBody>
          <a:bodyPr vert="horz" lIns="91440" tIns="45720" rIns="91440" bIns="45720" rtlCol="0" anchor="t">
            <a:normAutofit fontScale="92500" lnSpcReduction="20000"/>
          </a:bodyPr>
          <a:lstStyle/>
          <a:p>
            <a:pPr marL="0" lvl="0" indent="0">
              <a:buNone/>
            </a:pPr>
            <a:r>
              <a:rPr lang="en-GB" dirty="0"/>
              <a:t>City council areas have on average a lower vacancy rate for care workers than county areas – average of 4.97% for city areas vs 10% for counties</a:t>
            </a:r>
          </a:p>
          <a:p>
            <a:pPr marL="0" lvl="0" indent="0">
              <a:buNone/>
            </a:pPr>
            <a:endParaRPr lang="en-GB" dirty="0"/>
          </a:p>
          <a:p>
            <a:pPr marL="0" lvl="0" indent="0">
              <a:buNone/>
            </a:pPr>
            <a:r>
              <a:rPr lang="en-GB" dirty="0"/>
              <a:t>Providers constantly recruiting offers negative perception to the job seeker</a:t>
            </a:r>
          </a:p>
          <a:p>
            <a:pPr marL="0" lvl="0" indent="0">
              <a:buNone/>
            </a:pPr>
            <a:r>
              <a:rPr lang="en-GB" dirty="0"/>
              <a:t>Misleading adverts from providers leading to churn within sector (re pay / salary)</a:t>
            </a:r>
          </a:p>
          <a:p>
            <a:pPr marL="0" lvl="0" indent="0">
              <a:buNone/>
            </a:pPr>
            <a:r>
              <a:rPr lang="en-GB" dirty="0"/>
              <a:t>Competition from other sectors – ‘easier work for more pay’</a:t>
            </a:r>
          </a:p>
          <a:p>
            <a:pPr marL="0" lvl="0" indent="0">
              <a:buNone/>
            </a:pPr>
            <a:r>
              <a:rPr lang="en-GB" dirty="0"/>
              <a:t>Necessity for lone working and travel using own vehicle</a:t>
            </a:r>
          </a:p>
          <a:p>
            <a:pPr marL="0" lvl="0" indent="0">
              <a:buNone/>
            </a:pPr>
            <a:r>
              <a:rPr lang="en-GB" dirty="0"/>
              <a:t>0 hours contracts or part time hours in many cases</a:t>
            </a:r>
          </a:p>
          <a:p>
            <a:pPr marL="0" lvl="0" indent="0">
              <a:buNone/>
            </a:pPr>
            <a:r>
              <a:rPr lang="en-GB" dirty="0"/>
              <a:t>Recruiting car drivers</a:t>
            </a:r>
          </a:p>
          <a:p>
            <a:pPr marL="0" lvl="0" indent="0">
              <a:buNone/>
            </a:pPr>
            <a:r>
              <a:rPr lang="en-GB" dirty="0"/>
              <a:t>Recruiting in rural areas </a:t>
            </a:r>
          </a:p>
          <a:p>
            <a:pPr marL="0" lvl="0" indent="0">
              <a:buNone/>
            </a:pPr>
            <a:r>
              <a:rPr lang="en-GB" dirty="0"/>
              <a:t>Recruiting in affluent areas</a:t>
            </a:r>
          </a:p>
          <a:p>
            <a:pPr marL="0" lvl="0" indent="0">
              <a:buNone/>
            </a:pPr>
            <a:r>
              <a:rPr lang="en-GB" dirty="0"/>
              <a:t>Perception of social care more generally</a:t>
            </a:r>
          </a:p>
          <a:p>
            <a:pPr marL="0" lvl="0" indent="0">
              <a:buNone/>
            </a:pPr>
            <a:endParaRPr lang="en-GB" dirty="0"/>
          </a:p>
        </p:txBody>
      </p:sp>
      <p:pic>
        <p:nvPicPr>
          <p:cNvPr id="4" name="Picture 3" descr="A picture containing text&#10;&#10;Description automatically generated">
            <a:extLst>
              <a:ext uri="{FF2B5EF4-FFF2-40B4-BE49-F238E27FC236}">
                <a16:creationId xmlns:a16="http://schemas.microsoft.com/office/drawing/2014/main" id="{C1B8E01B-DB3D-4E7C-932C-841898E829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11021392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47B79-9030-44F6-A4CC-061EEE932A3F}"/>
              </a:ext>
            </a:extLst>
          </p:cNvPr>
          <p:cNvSpPr>
            <a:spLocks noGrp="1"/>
          </p:cNvSpPr>
          <p:nvPr>
            <p:ph type="title"/>
          </p:nvPr>
        </p:nvSpPr>
        <p:spPr>
          <a:xfrm>
            <a:off x="838200" y="2766218"/>
            <a:ext cx="10515600" cy="1325563"/>
          </a:xfrm>
        </p:spPr>
        <p:txBody>
          <a:bodyPr/>
          <a:lstStyle/>
          <a:p>
            <a:pPr algn="ctr"/>
            <a:r>
              <a:rPr lang="en-GB" dirty="0"/>
              <a:t>Summary / Questions </a:t>
            </a:r>
            <a:br>
              <a:rPr lang="en-GB" dirty="0"/>
            </a:br>
            <a:r>
              <a:rPr lang="en-GB" dirty="0"/>
              <a:t>10 minute break</a:t>
            </a:r>
          </a:p>
        </p:txBody>
      </p:sp>
      <p:pic>
        <p:nvPicPr>
          <p:cNvPr id="4" name="Picture 3" descr="A picture containing text&#10;&#10;Description automatically generated">
            <a:extLst>
              <a:ext uri="{FF2B5EF4-FFF2-40B4-BE49-F238E27FC236}">
                <a16:creationId xmlns:a16="http://schemas.microsoft.com/office/drawing/2014/main" id="{1EB08F15-4CBC-4199-8E6F-946834A08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7053740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47B79-9030-44F6-A4CC-061EEE932A3F}"/>
              </a:ext>
            </a:extLst>
          </p:cNvPr>
          <p:cNvSpPr>
            <a:spLocks noGrp="1"/>
          </p:cNvSpPr>
          <p:nvPr>
            <p:ph type="title"/>
          </p:nvPr>
        </p:nvSpPr>
        <p:spPr>
          <a:xfrm>
            <a:off x="838200" y="2766218"/>
            <a:ext cx="10515600" cy="1325563"/>
          </a:xfrm>
        </p:spPr>
        <p:txBody>
          <a:bodyPr/>
          <a:lstStyle/>
          <a:p>
            <a:pPr algn="ctr"/>
            <a:r>
              <a:rPr lang="en-GB" dirty="0"/>
              <a:t>What providers told us?</a:t>
            </a:r>
          </a:p>
        </p:txBody>
      </p:sp>
      <p:pic>
        <p:nvPicPr>
          <p:cNvPr id="4" name="Picture 3" descr="A picture containing text&#10;&#10;Description automatically generated">
            <a:extLst>
              <a:ext uri="{FF2B5EF4-FFF2-40B4-BE49-F238E27FC236}">
                <a16:creationId xmlns:a16="http://schemas.microsoft.com/office/drawing/2014/main" id="{1EB08F15-4CBC-4199-8E6F-946834A08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6715985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p:txBody>
          <a:bodyPr/>
          <a:lstStyle/>
          <a:p>
            <a:r>
              <a:rPr lang="en-GB" dirty="0"/>
              <a:t>What providers told us? Attraction</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413362088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1485061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a:xfrm>
            <a:off x="1008184" y="174032"/>
            <a:ext cx="10175631" cy="895397"/>
          </a:xfrm>
        </p:spPr>
        <p:txBody>
          <a:bodyPr vert="horz" lIns="91440" tIns="45720" rIns="91440" bIns="45720" rtlCol="0" anchor="ctr">
            <a:normAutofit/>
          </a:bodyPr>
          <a:lstStyle/>
          <a:p>
            <a:pPr algn="ctr"/>
            <a:r>
              <a:rPr lang="en-US" sz="4000" kern="1200">
                <a:solidFill>
                  <a:schemeClr val="tx1"/>
                </a:solidFill>
                <a:latin typeface="+mj-lt"/>
                <a:ea typeface="+mj-ea"/>
                <a:cs typeface="+mj-cs"/>
              </a:rPr>
              <a:t>Future Workforce Projections</a:t>
            </a:r>
          </a:p>
        </p:txBody>
      </p:sp>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13" name="Table 12">
            <a:extLst>
              <a:ext uri="{FF2B5EF4-FFF2-40B4-BE49-F238E27FC236}">
                <a16:creationId xmlns:a16="http://schemas.microsoft.com/office/drawing/2014/main" id="{BDE9C564-6A15-4588-9DF8-9B9E63D9B36D}"/>
              </a:ext>
            </a:extLst>
          </p:cNvPr>
          <p:cNvGraphicFramePr>
            <a:graphicFrameLocks noGrp="1"/>
          </p:cNvGraphicFramePr>
          <p:nvPr/>
        </p:nvGraphicFramePr>
        <p:xfrm>
          <a:off x="835154" y="2611143"/>
          <a:ext cx="10515597" cy="3487408"/>
        </p:xfrm>
        <a:graphic>
          <a:graphicData uri="http://schemas.openxmlformats.org/drawingml/2006/table">
            <a:tbl>
              <a:tblPr firstRow="1" bandRow="1">
                <a:tableStyleId>{5C22544A-7EE6-4342-B048-85BDC9FD1C3A}</a:tableStyleId>
              </a:tblPr>
              <a:tblGrid>
                <a:gridCol w="1808470">
                  <a:extLst>
                    <a:ext uri="{9D8B030D-6E8A-4147-A177-3AD203B41FA5}">
                      <a16:colId xmlns:a16="http://schemas.microsoft.com/office/drawing/2014/main" val="4203127830"/>
                    </a:ext>
                  </a:extLst>
                </a:gridCol>
                <a:gridCol w="1676801">
                  <a:extLst>
                    <a:ext uri="{9D8B030D-6E8A-4147-A177-3AD203B41FA5}">
                      <a16:colId xmlns:a16="http://schemas.microsoft.com/office/drawing/2014/main" val="3273882799"/>
                    </a:ext>
                  </a:extLst>
                </a:gridCol>
                <a:gridCol w="1666127">
                  <a:extLst>
                    <a:ext uri="{9D8B030D-6E8A-4147-A177-3AD203B41FA5}">
                      <a16:colId xmlns:a16="http://schemas.microsoft.com/office/drawing/2014/main" val="2656997644"/>
                    </a:ext>
                  </a:extLst>
                </a:gridCol>
                <a:gridCol w="1997073">
                  <a:extLst>
                    <a:ext uri="{9D8B030D-6E8A-4147-A177-3AD203B41FA5}">
                      <a16:colId xmlns:a16="http://schemas.microsoft.com/office/drawing/2014/main" val="3876190732"/>
                    </a:ext>
                  </a:extLst>
                </a:gridCol>
                <a:gridCol w="3367126">
                  <a:extLst>
                    <a:ext uri="{9D8B030D-6E8A-4147-A177-3AD203B41FA5}">
                      <a16:colId xmlns:a16="http://schemas.microsoft.com/office/drawing/2014/main" val="2076799069"/>
                    </a:ext>
                  </a:extLst>
                </a:gridCol>
              </a:tblGrid>
              <a:tr h="847796">
                <a:tc>
                  <a:txBody>
                    <a:bodyPr/>
                    <a:lstStyle/>
                    <a:p>
                      <a:pPr algn="l" fontAlgn="b"/>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Current Workforce</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Replacing leavers </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Growth of sector +31%</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Possible extra needed within 10 years</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2889283972"/>
                  </a:ext>
                </a:extLst>
              </a:tr>
              <a:tr h="847796">
                <a:tc>
                  <a:txBody>
                    <a:bodyPr/>
                    <a:lstStyle/>
                    <a:p>
                      <a:pPr algn="l" fontAlgn="b"/>
                      <a:r>
                        <a:rPr lang="en-GB" sz="2500" u="none" strike="noStrike">
                          <a:effectLst/>
                        </a:rPr>
                        <a:t>Non-Residential</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62,850</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135,488</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19,483</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154,971</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415575077"/>
                  </a:ext>
                </a:extLst>
              </a:tr>
              <a:tr h="472010">
                <a:tc>
                  <a:txBody>
                    <a:bodyPr/>
                    <a:lstStyle/>
                    <a:p>
                      <a:pPr algn="l" fontAlgn="b"/>
                      <a:r>
                        <a:rPr lang="en-GB" sz="2500" u="none" strike="noStrike">
                          <a:effectLst/>
                        </a:rPr>
                        <a:t>Residential</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34,400</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38,182</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10,664</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48,846</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1288909575"/>
                  </a:ext>
                </a:extLst>
              </a:tr>
              <a:tr h="847796">
                <a:tc>
                  <a:txBody>
                    <a:bodyPr/>
                    <a:lstStyle/>
                    <a:p>
                      <a:pPr algn="l" fontAlgn="b"/>
                      <a:r>
                        <a:rPr lang="en-GB" sz="2500" u="none" strike="noStrike">
                          <a:effectLst/>
                        </a:rPr>
                        <a:t>Nursing services</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22,950</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56,223</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7,115</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63,338</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1204210930"/>
                  </a:ext>
                </a:extLst>
              </a:tr>
              <a:tr h="472010">
                <a:tc>
                  <a:txBody>
                    <a:bodyPr/>
                    <a:lstStyle/>
                    <a:p>
                      <a:pPr algn="l" fontAlgn="b"/>
                      <a:r>
                        <a:rPr lang="en-GB" sz="2500" u="none" strike="noStrike">
                          <a:effectLst/>
                        </a:rPr>
                        <a:t>Total</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120,200</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229,893</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37,262</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267,155</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2068567003"/>
                  </a:ext>
                </a:extLst>
              </a:tr>
            </a:tbl>
          </a:graphicData>
        </a:graphic>
      </p:graphicFrame>
      <p:sp>
        <p:nvSpPr>
          <p:cNvPr id="14" name="TextBox 13">
            <a:extLst>
              <a:ext uri="{FF2B5EF4-FFF2-40B4-BE49-F238E27FC236}">
                <a16:creationId xmlns:a16="http://schemas.microsoft.com/office/drawing/2014/main" id="{236C5779-FE8C-4B32-9398-69254EC4DC81}"/>
              </a:ext>
            </a:extLst>
          </p:cNvPr>
          <p:cNvSpPr txBox="1"/>
          <p:nvPr/>
        </p:nvSpPr>
        <p:spPr>
          <a:xfrm>
            <a:off x="835154" y="1255441"/>
            <a:ext cx="9369550" cy="1200329"/>
          </a:xfrm>
          <a:prstGeom prst="rect">
            <a:avLst/>
          </a:prstGeom>
          <a:noFill/>
        </p:spPr>
        <p:txBody>
          <a:bodyPr wrap="square" lIns="91440" tIns="45720" rIns="91440" bIns="45720" rtlCol="0" anchor="t">
            <a:spAutoFit/>
          </a:bodyPr>
          <a:lstStyle/>
          <a:p>
            <a:pPr algn="ctr"/>
            <a:r>
              <a:rPr lang="en-GB" b="1" i="1" dirty="0"/>
              <a:t>Table to show how  future workforce projections might impact on different areas of the workforce over the next 15 years if we did nothing to stem the flow of current leaver rates and the workforce grows proportionately to the population of 65+ year olds. </a:t>
            </a:r>
            <a:endParaRPr lang="en-GB" b="1" dirty="0"/>
          </a:p>
          <a:p>
            <a:endParaRPr lang="en-GB" dirty="0"/>
          </a:p>
        </p:txBody>
      </p:sp>
    </p:spTree>
    <p:extLst>
      <p:ext uri="{BB962C8B-B14F-4D97-AF65-F5344CB8AC3E}">
        <p14:creationId xmlns:p14="http://schemas.microsoft.com/office/powerpoint/2010/main" val="32090982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p:txBody>
          <a:bodyPr/>
          <a:lstStyle/>
          <a:p>
            <a:pPr algn="ctr"/>
            <a:r>
              <a:rPr lang="en-GB" dirty="0"/>
              <a:t>What providers told us? </a:t>
            </a:r>
            <a:br>
              <a:rPr lang="en-GB" dirty="0"/>
            </a:br>
            <a:r>
              <a:rPr lang="en-GB" dirty="0"/>
              <a:t>Barriers to retention</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356322053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21862133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p:txBody>
          <a:bodyPr/>
          <a:lstStyle/>
          <a:p>
            <a:pPr algn="ctr"/>
            <a:r>
              <a:rPr lang="en-GB" dirty="0"/>
              <a:t>What providers told us? </a:t>
            </a:r>
            <a:br>
              <a:rPr lang="en-GB" dirty="0"/>
            </a:br>
            <a:r>
              <a:rPr lang="en-GB" dirty="0"/>
              <a:t>Barriers to Retention - Hours</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3541982015"/>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27573860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p:txBody>
          <a:bodyPr/>
          <a:lstStyle/>
          <a:p>
            <a:pPr algn="ctr"/>
            <a:r>
              <a:rPr lang="en-GB" dirty="0"/>
              <a:t>What providers told us? </a:t>
            </a:r>
            <a:br>
              <a:rPr lang="en-GB" dirty="0"/>
            </a:br>
            <a:r>
              <a:rPr lang="en-GB" dirty="0"/>
              <a:t>Barriers to Retention - Travel</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31883891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28604064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a:xfrm>
            <a:off x="838200" y="161925"/>
            <a:ext cx="10515600" cy="1528763"/>
          </a:xfrm>
        </p:spPr>
        <p:txBody>
          <a:bodyPr>
            <a:normAutofit fontScale="90000"/>
          </a:bodyPr>
          <a:lstStyle/>
          <a:p>
            <a:pPr algn="ctr"/>
            <a:r>
              <a:rPr lang="en-GB" dirty="0"/>
              <a:t>What providers told us? </a:t>
            </a:r>
            <a:br>
              <a:rPr lang="en-GB" dirty="0"/>
            </a:br>
            <a:r>
              <a:rPr lang="en-GB" dirty="0"/>
              <a:t>Barriers to Retention </a:t>
            </a:r>
            <a:br>
              <a:rPr lang="en-GB" dirty="0"/>
            </a:br>
            <a:r>
              <a:rPr lang="en-GB" dirty="0"/>
              <a:t>LA Commissioning Practice</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200960384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34961326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a:xfrm>
            <a:off x="838200" y="161925"/>
            <a:ext cx="10515600" cy="1528763"/>
          </a:xfrm>
        </p:spPr>
        <p:txBody>
          <a:bodyPr>
            <a:normAutofit fontScale="90000"/>
          </a:bodyPr>
          <a:lstStyle/>
          <a:p>
            <a:pPr algn="ctr"/>
            <a:r>
              <a:rPr lang="en-GB" dirty="0"/>
              <a:t>What providers told us? </a:t>
            </a:r>
            <a:br>
              <a:rPr lang="en-GB" dirty="0"/>
            </a:br>
            <a:r>
              <a:rPr lang="en-GB" dirty="0"/>
              <a:t>Barriers to Retention </a:t>
            </a:r>
            <a:br>
              <a:rPr lang="en-GB" dirty="0"/>
            </a:br>
            <a:r>
              <a:rPr lang="en-GB" dirty="0"/>
              <a:t>Pay rates / Parity / T&amp;Cs</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190985586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11847780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a:xfrm>
            <a:off x="838200" y="161925"/>
            <a:ext cx="10515600" cy="1528763"/>
          </a:xfrm>
        </p:spPr>
        <p:txBody>
          <a:bodyPr>
            <a:normAutofit fontScale="90000"/>
          </a:bodyPr>
          <a:lstStyle/>
          <a:p>
            <a:pPr algn="ctr"/>
            <a:r>
              <a:rPr lang="en-GB" dirty="0"/>
              <a:t>What providers told us? </a:t>
            </a:r>
            <a:br>
              <a:rPr lang="en-GB" dirty="0"/>
            </a:br>
            <a:r>
              <a:rPr lang="en-GB" dirty="0"/>
              <a:t>Barriers to Retention </a:t>
            </a:r>
            <a:br>
              <a:rPr lang="en-GB" dirty="0"/>
            </a:br>
            <a:r>
              <a:rPr lang="en-GB" dirty="0"/>
              <a:t>Career progression / Lone working &amp; isolation</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424141283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95247" y="233339"/>
            <a:ext cx="1282766" cy="895396"/>
          </a:xfrm>
          <a:prstGeom prst="rect">
            <a:avLst/>
          </a:prstGeom>
        </p:spPr>
      </p:pic>
    </p:spTree>
    <p:extLst>
      <p:ext uri="{BB962C8B-B14F-4D97-AF65-F5344CB8AC3E}">
        <p14:creationId xmlns:p14="http://schemas.microsoft.com/office/powerpoint/2010/main" val="22526457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a:xfrm>
            <a:off x="838200" y="365125"/>
            <a:ext cx="9183624" cy="1325563"/>
          </a:xfrm>
        </p:spPr>
        <p:txBody>
          <a:bodyPr/>
          <a:lstStyle/>
          <a:p>
            <a:pPr algn="ctr"/>
            <a:r>
              <a:rPr lang="en-GB" dirty="0"/>
              <a:t>What providers told us? </a:t>
            </a:r>
            <a:br>
              <a:rPr lang="en-GB" dirty="0"/>
            </a:br>
            <a:r>
              <a:rPr lang="en-GB" dirty="0"/>
              <a:t>Top 3 things to make a difference</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extLst>
              <p:ext uri="{D42A27DB-BD31-4B8C-83A1-F6EECF244321}">
                <p14:modId xmlns:p14="http://schemas.microsoft.com/office/powerpoint/2010/main" val="200365734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11970241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4C391-27F8-4AB0-B3F8-9BDFD59D7DD1}"/>
              </a:ext>
            </a:extLst>
          </p:cNvPr>
          <p:cNvSpPr>
            <a:spLocks noGrp="1"/>
          </p:cNvSpPr>
          <p:nvPr>
            <p:ph type="title"/>
          </p:nvPr>
        </p:nvSpPr>
        <p:spPr/>
        <p:txBody>
          <a:bodyPr/>
          <a:lstStyle/>
          <a:p>
            <a:r>
              <a:rPr lang="en-GB" dirty="0"/>
              <a:t>Some suggestions from providers</a:t>
            </a:r>
          </a:p>
        </p:txBody>
      </p:sp>
      <p:sp>
        <p:nvSpPr>
          <p:cNvPr id="3" name="Content Placeholder 2">
            <a:extLst>
              <a:ext uri="{FF2B5EF4-FFF2-40B4-BE49-F238E27FC236}">
                <a16:creationId xmlns:a16="http://schemas.microsoft.com/office/drawing/2014/main" id="{BEB33107-7646-4DD0-AD31-09C9F083B365}"/>
              </a:ext>
            </a:extLst>
          </p:cNvPr>
          <p:cNvSpPr>
            <a:spLocks noGrp="1"/>
          </p:cNvSpPr>
          <p:nvPr>
            <p:ph idx="1"/>
          </p:nvPr>
        </p:nvSpPr>
        <p:spPr>
          <a:xfrm>
            <a:off x="838200" y="1417954"/>
            <a:ext cx="10515600" cy="5333365"/>
          </a:xfrm>
        </p:spPr>
        <p:txBody>
          <a:bodyPr>
            <a:normAutofit fontScale="25000" lnSpcReduction="20000"/>
          </a:bodyPr>
          <a:lstStyle/>
          <a:p>
            <a:pPr>
              <a:lnSpc>
                <a:spcPct val="120000"/>
              </a:lnSpc>
              <a:spcAft>
                <a:spcPts val="800"/>
              </a:spcAft>
            </a:pPr>
            <a:r>
              <a:rPr lang="en-GB" sz="8000" dirty="0">
                <a:effectLst/>
                <a:latin typeface="Calibri" panose="020F0502020204030204" pitchFamily="34" charset="0"/>
                <a:ea typeface="Calibri" panose="020F0502020204030204" pitchFamily="34" charset="0"/>
                <a:cs typeface="Times New Roman" panose="02020603050405020304" pitchFamily="18" charset="0"/>
              </a:rPr>
              <a:t>Look at impact of Local authority commissioning on retention </a:t>
            </a:r>
          </a:p>
          <a:p>
            <a:pPr>
              <a:lnSpc>
                <a:spcPct val="120000"/>
              </a:lnSpc>
              <a:spcAft>
                <a:spcPts val="800"/>
              </a:spcAft>
            </a:pPr>
            <a:r>
              <a:rPr lang="en-GB" sz="8000" dirty="0">
                <a:latin typeface="Calibri" panose="020F0502020204030204" pitchFamily="34" charset="0"/>
                <a:ea typeface="Calibri" panose="020F0502020204030204" pitchFamily="34" charset="0"/>
                <a:cs typeface="Times New Roman" panose="02020603050405020304" pitchFamily="18" charset="0"/>
              </a:rPr>
              <a:t>Reducing p</a:t>
            </a:r>
            <a:r>
              <a:rPr lang="en-GB" sz="8000" dirty="0">
                <a:effectLst/>
                <a:latin typeface="Calibri" panose="020F0502020204030204" pitchFamily="34" charset="0"/>
                <a:ea typeface="Calibri" panose="020F0502020204030204" pitchFamily="34" charset="0"/>
                <a:cs typeface="Times New Roman" panose="02020603050405020304" pitchFamily="18" charset="0"/>
              </a:rPr>
              <a:t>ressure on providers to pick up all of the work in their zones</a:t>
            </a:r>
          </a:p>
          <a:p>
            <a:pPr>
              <a:lnSpc>
                <a:spcPct val="120000"/>
              </a:lnSpc>
              <a:spcAft>
                <a:spcPts val="800"/>
              </a:spcAft>
            </a:pPr>
            <a:r>
              <a:rPr lang="en-GB" sz="8000" dirty="0">
                <a:effectLst/>
                <a:latin typeface="Calibri" panose="020F0502020204030204" pitchFamily="34" charset="0"/>
                <a:ea typeface="Calibri" panose="020F0502020204030204" pitchFamily="34" charset="0"/>
                <a:cs typeface="Times New Roman" panose="02020603050405020304" pitchFamily="18" charset="0"/>
              </a:rPr>
              <a:t>Look at the differences in turnover rates between LA lead providers and those services who operate solely in the self funder market</a:t>
            </a:r>
          </a:p>
          <a:p>
            <a:pPr>
              <a:lnSpc>
                <a:spcPct val="120000"/>
              </a:lnSpc>
            </a:pPr>
            <a:r>
              <a:rPr lang="en-GB" sz="8000" dirty="0"/>
              <a:t>Consider ways providers can have greater guarantee over hours, one suggestion is to commission based on population for an area – allow providers to recruit with greater security of the hours being paid, enables to recruit on guaranteed hours. </a:t>
            </a:r>
          </a:p>
          <a:p>
            <a:pPr>
              <a:lnSpc>
                <a:spcPct val="120000"/>
              </a:lnSpc>
            </a:pPr>
            <a:r>
              <a:rPr lang="en-GB" sz="8000" dirty="0"/>
              <a:t>Stop pay per minute commissioning</a:t>
            </a:r>
          </a:p>
          <a:p>
            <a:pPr>
              <a:lnSpc>
                <a:spcPct val="120000"/>
              </a:lnSpc>
            </a:pPr>
            <a:r>
              <a:rPr lang="en-GB" sz="8000" dirty="0"/>
              <a:t>Focus on outcomes based commissioning</a:t>
            </a:r>
          </a:p>
          <a:p>
            <a:pPr>
              <a:lnSpc>
                <a:spcPct val="120000"/>
              </a:lnSpc>
            </a:pPr>
            <a:r>
              <a:rPr lang="en-GB" sz="8000" dirty="0"/>
              <a:t>Consider enhanced rates for affluent areas as well as distinguish based on rurality</a:t>
            </a:r>
          </a:p>
          <a:p>
            <a:pPr>
              <a:lnSpc>
                <a:spcPct val="120000"/>
              </a:lnSpc>
            </a:pPr>
            <a:r>
              <a:rPr lang="en-GB" sz="8000" dirty="0"/>
              <a:t>Work with providers when looking at how to break zones up – priority is getting call routes to make sense and minimise travel to reduce turnover. </a:t>
            </a:r>
          </a:p>
          <a:p>
            <a:endParaRPr lang="en-GB" dirty="0"/>
          </a:p>
        </p:txBody>
      </p:sp>
      <p:pic>
        <p:nvPicPr>
          <p:cNvPr id="4" name="Picture 3" descr="A picture containing text&#10;&#10;Description automatically generated">
            <a:extLst>
              <a:ext uri="{FF2B5EF4-FFF2-40B4-BE49-F238E27FC236}">
                <a16:creationId xmlns:a16="http://schemas.microsoft.com/office/drawing/2014/main" id="{B8D426FE-CF18-48DD-847E-956275FF1A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41654323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970C5-C207-40D4-AE76-E83E6D65967B}"/>
              </a:ext>
            </a:extLst>
          </p:cNvPr>
          <p:cNvSpPr>
            <a:spLocks noGrp="1"/>
          </p:cNvSpPr>
          <p:nvPr>
            <p:ph type="title"/>
          </p:nvPr>
        </p:nvSpPr>
        <p:spPr>
          <a:xfrm>
            <a:off x="182880" y="459953"/>
            <a:ext cx="9921240" cy="695579"/>
          </a:xfrm>
        </p:spPr>
        <p:txBody>
          <a:bodyPr>
            <a:normAutofit fontScale="90000"/>
          </a:bodyPr>
          <a:lstStyle/>
          <a:p>
            <a:r>
              <a:rPr lang="en-GB" dirty="0"/>
              <a:t>Characteristics of providers – Less than 10% turnover</a:t>
            </a:r>
          </a:p>
        </p:txBody>
      </p:sp>
      <p:sp>
        <p:nvSpPr>
          <p:cNvPr id="3" name="Content Placeholder 2">
            <a:extLst>
              <a:ext uri="{FF2B5EF4-FFF2-40B4-BE49-F238E27FC236}">
                <a16:creationId xmlns:a16="http://schemas.microsoft.com/office/drawing/2014/main" id="{DCD04309-737F-4913-A9CB-B60FF2B693B5}"/>
              </a:ext>
            </a:extLst>
          </p:cNvPr>
          <p:cNvSpPr>
            <a:spLocks noGrp="1"/>
          </p:cNvSpPr>
          <p:nvPr>
            <p:ph idx="1"/>
          </p:nvPr>
        </p:nvSpPr>
        <p:spPr>
          <a:xfrm>
            <a:off x="838200" y="1474898"/>
            <a:ext cx="10939272" cy="5144978"/>
          </a:xfrm>
          <a:solidFill>
            <a:schemeClr val="bg2"/>
          </a:solidFill>
        </p:spPr>
        <p:txBody>
          <a:bodyPr vert="horz" lIns="91440" tIns="45720" rIns="91440" bIns="45720" rtlCol="0" anchor="t">
            <a:normAutofit fontScale="92500" lnSpcReduction="20000"/>
          </a:bodyPr>
          <a:lstStyle/>
          <a:p>
            <a:endParaRPr lang="en-GB" dirty="0"/>
          </a:p>
          <a:p>
            <a:r>
              <a:rPr lang="en-GB" dirty="0"/>
              <a:t>All in process of or already offer guaranteed hour contracts.</a:t>
            </a:r>
          </a:p>
          <a:p>
            <a:r>
              <a:rPr lang="en-GB" dirty="0"/>
              <a:t>Two thirds offer above average mileage rate 40 and 45 ppm.</a:t>
            </a:r>
          </a:p>
          <a:p>
            <a:r>
              <a:rPr lang="en-GB" dirty="0"/>
              <a:t>Paid separately for travel time</a:t>
            </a:r>
          </a:p>
          <a:p>
            <a:r>
              <a:rPr lang="en-GB" dirty="0"/>
              <a:t>Paid for induction training </a:t>
            </a:r>
          </a:p>
          <a:p>
            <a:r>
              <a:rPr lang="en-GB" dirty="0"/>
              <a:t>Paid for DBS upfront </a:t>
            </a:r>
          </a:p>
          <a:p>
            <a:r>
              <a:rPr lang="en-GB" dirty="0"/>
              <a:t>At least 20% of their business dedicated to self funded clients and limit their LA work</a:t>
            </a:r>
          </a:p>
          <a:p>
            <a:r>
              <a:rPr lang="en-GB" dirty="0"/>
              <a:t>Good CQC inspection</a:t>
            </a:r>
          </a:p>
          <a:p>
            <a:r>
              <a:rPr lang="en-GB" dirty="0"/>
              <a:t>Covered rural locations</a:t>
            </a:r>
          </a:p>
          <a:p>
            <a:r>
              <a:rPr lang="en-GB" dirty="0"/>
              <a:t>Two thirds of the low turnover providers paid their care workers above the average rate </a:t>
            </a:r>
          </a:p>
          <a:p>
            <a:r>
              <a:rPr lang="en-GB" dirty="0"/>
              <a:t>1 x charity and 2 x independently owned small SMEs</a:t>
            </a:r>
          </a:p>
        </p:txBody>
      </p:sp>
      <p:pic>
        <p:nvPicPr>
          <p:cNvPr id="4" name="Picture 3" descr="A picture containing text&#10;&#10;Description automatically generated">
            <a:extLst>
              <a:ext uri="{FF2B5EF4-FFF2-40B4-BE49-F238E27FC236}">
                <a16:creationId xmlns:a16="http://schemas.microsoft.com/office/drawing/2014/main" id="{C1B8E01B-DB3D-4E7C-932C-841898E829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8509217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970C5-C207-40D4-AE76-E83E6D65967B}"/>
              </a:ext>
            </a:extLst>
          </p:cNvPr>
          <p:cNvSpPr>
            <a:spLocks noGrp="1"/>
          </p:cNvSpPr>
          <p:nvPr>
            <p:ph type="title"/>
          </p:nvPr>
        </p:nvSpPr>
        <p:spPr>
          <a:xfrm>
            <a:off x="838200" y="365125"/>
            <a:ext cx="10515600" cy="695579"/>
          </a:xfrm>
        </p:spPr>
        <p:txBody>
          <a:bodyPr>
            <a:normAutofit/>
          </a:bodyPr>
          <a:lstStyle/>
          <a:p>
            <a:r>
              <a:rPr lang="en-GB" dirty="0"/>
              <a:t>Considerations for Local Authorities</a:t>
            </a:r>
          </a:p>
        </p:txBody>
      </p:sp>
      <p:sp>
        <p:nvSpPr>
          <p:cNvPr id="3" name="Content Placeholder 2">
            <a:extLst>
              <a:ext uri="{FF2B5EF4-FFF2-40B4-BE49-F238E27FC236}">
                <a16:creationId xmlns:a16="http://schemas.microsoft.com/office/drawing/2014/main" id="{DCD04309-737F-4913-A9CB-B60FF2B693B5}"/>
              </a:ext>
            </a:extLst>
          </p:cNvPr>
          <p:cNvSpPr>
            <a:spLocks noGrp="1"/>
          </p:cNvSpPr>
          <p:nvPr>
            <p:ph idx="1"/>
          </p:nvPr>
        </p:nvSpPr>
        <p:spPr>
          <a:xfrm>
            <a:off x="838200" y="1529762"/>
            <a:ext cx="10939272" cy="5261564"/>
          </a:xfrm>
          <a:solidFill>
            <a:schemeClr val="bg2"/>
          </a:solidFill>
        </p:spPr>
        <p:txBody>
          <a:bodyPr vert="horz" lIns="91440" tIns="45720" rIns="91440" bIns="45720" rtlCol="0" anchor="t">
            <a:normAutofit fontScale="25000" lnSpcReduction="20000"/>
          </a:bodyPr>
          <a:lstStyle/>
          <a:p>
            <a:endParaRPr lang="en-GB" dirty="0"/>
          </a:p>
          <a:p>
            <a:r>
              <a:rPr lang="en-GB" sz="8000" dirty="0"/>
              <a:t>ASC-WDS being a mandatory requirement for any contracted provider, this will help to be able to compare turnover and vacancy rates between different services and will help to identify characteristics of organisations with high / low turnover rates. </a:t>
            </a:r>
          </a:p>
          <a:p>
            <a:r>
              <a:rPr lang="en-GB" sz="8000" dirty="0"/>
              <a:t>Consider impact of commissioning practices;</a:t>
            </a:r>
          </a:p>
          <a:p>
            <a:pPr marL="0" indent="0">
              <a:buNone/>
            </a:pPr>
            <a:r>
              <a:rPr lang="en-GB" sz="8000" dirty="0"/>
              <a:t>- on providers ability to offer guaranteed hours contracts and increased stability for their workforce. </a:t>
            </a:r>
          </a:p>
          <a:p>
            <a:pPr>
              <a:buFontTx/>
              <a:buChar char="-"/>
            </a:pPr>
            <a:r>
              <a:rPr lang="en-GB" sz="8000" dirty="0"/>
              <a:t>on providers ability to release staff to complete both mandatory and upskilling training </a:t>
            </a:r>
          </a:p>
          <a:p>
            <a:pPr marL="0" indent="0">
              <a:buNone/>
            </a:pPr>
            <a:r>
              <a:rPr lang="en-GB" sz="8000" dirty="0"/>
              <a:t>- LAs to monitor on what T&amp;Cs commissioned providers employ their staff</a:t>
            </a:r>
          </a:p>
          <a:p>
            <a:pPr marL="0" indent="0">
              <a:buNone/>
            </a:pPr>
            <a:r>
              <a:rPr lang="en-GB" sz="8000" dirty="0"/>
              <a:t>- Consider enhanced rates for difficult to fill hours (evenings and weekends)</a:t>
            </a:r>
          </a:p>
          <a:p>
            <a:pPr>
              <a:buFontTx/>
              <a:buChar char="-"/>
            </a:pPr>
            <a:r>
              <a:rPr lang="en-GB" sz="8000" dirty="0"/>
              <a:t>Consider enhanced rates for areas of affluence in counties where may be difficult to recruit locally</a:t>
            </a:r>
          </a:p>
          <a:p>
            <a:pPr>
              <a:buFontTx/>
              <a:buChar char="-"/>
            </a:pPr>
            <a:r>
              <a:rPr lang="en-GB" sz="8000" dirty="0"/>
              <a:t>Consider impact of pay per minute on instability on hours for workforce</a:t>
            </a:r>
          </a:p>
          <a:p>
            <a:pPr>
              <a:buFontTx/>
              <a:buChar char="-"/>
            </a:pPr>
            <a:endParaRPr lang="en-GB" sz="8000" dirty="0"/>
          </a:p>
          <a:p>
            <a:r>
              <a:rPr lang="en-GB" sz="8000" dirty="0"/>
              <a:t>Initiatives that support with travel</a:t>
            </a:r>
          </a:p>
          <a:p>
            <a:r>
              <a:rPr lang="en-GB" sz="8000" dirty="0"/>
              <a:t>Work with providers to establish zone models that reduce travel</a:t>
            </a:r>
          </a:p>
          <a:p>
            <a:r>
              <a:rPr lang="en-GB" sz="8000" dirty="0"/>
              <a:t>Look at how the independent sector is supported to obtain qualifications – levy transfers.</a:t>
            </a:r>
          </a:p>
        </p:txBody>
      </p:sp>
      <p:pic>
        <p:nvPicPr>
          <p:cNvPr id="4" name="Picture 3" descr="A picture containing text&#10;&#10;Description automatically generated">
            <a:extLst>
              <a:ext uri="{FF2B5EF4-FFF2-40B4-BE49-F238E27FC236}">
                <a16:creationId xmlns:a16="http://schemas.microsoft.com/office/drawing/2014/main" id="{C1B8E01B-DB3D-4E7C-932C-841898E829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2899786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a:xfrm>
            <a:off x="1008184" y="174032"/>
            <a:ext cx="10175631" cy="895397"/>
          </a:xfrm>
        </p:spPr>
        <p:txBody>
          <a:bodyPr vert="horz" lIns="91440" tIns="45720" rIns="91440" bIns="45720" rtlCol="0" anchor="ctr">
            <a:normAutofit/>
          </a:bodyPr>
          <a:lstStyle/>
          <a:p>
            <a:pPr algn="ctr"/>
            <a:r>
              <a:rPr lang="en-US" sz="4000" kern="1200">
                <a:solidFill>
                  <a:schemeClr val="tx1"/>
                </a:solidFill>
                <a:latin typeface="+mj-lt"/>
                <a:ea typeface="+mj-ea"/>
                <a:cs typeface="+mj-cs"/>
              </a:rPr>
              <a:t>Future Workforce Projections</a:t>
            </a:r>
          </a:p>
        </p:txBody>
      </p:sp>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13" name="Table 12">
            <a:extLst>
              <a:ext uri="{FF2B5EF4-FFF2-40B4-BE49-F238E27FC236}">
                <a16:creationId xmlns:a16="http://schemas.microsoft.com/office/drawing/2014/main" id="{BDE9C564-6A15-4588-9DF8-9B9E63D9B36D}"/>
              </a:ext>
            </a:extLst>
          </p:cNvPr>
          <p:cNvGraphicFramePr>
            <a:graphicFrameLocks noGrp="1"/>
          </p:cNvGraphicFramePr>
          <p:nvPr>
            <p:extLst>
              <p:ext uri="{D42A27DB-BD31-4B8C-83A1-F6EECF244321}">
                <p14:modId xmlns:p14="http://schemas.microsoft.com/office/powerpoint/2010/main" val="4038958843"/>
              </p:ext>
            </p:extLst>
          </p:nvPr>
        </p:nvGraphicFramePr>
        <p:xfrm>
          <a:off x="608297" y="1255441"/>
          <a:ext cx="9101326" cy="3119170"/>
        </p:xfrm>
        <a:graphic>
          <a:graphicData uri="http://schemas.openxmlformats.org/drawingml/2006/table">
            <a:tbl>
              <a:tblPr firstRow="1" bandRow="1">
                <a:tableStyleId>{5C22544A-7EE6-4342-B048-85BDC9FD1C3A}</a:tableStyleId>
              </a:tblPr>
              <a:tblGrid>
                <a:gridCol w="1565244">
                  <a:extLst>
                    <a:ext uri="{9D8B030D-6E8A-4147-A177-3AD203B41FA5}">
                      <a16:colId xmlns:a16="http://schemas.microsoft.com/office/drawing/2014/main" val="4203127830"/>
                    </a:ext>
                  </a:extLst>
                </a:gridCol>
                <a:gridCol w="1451284">
                  <a:extLst>
                    <a:ext uri="{9D8B030D-6E8A-4147-A177-3AD203B41FA5}">
                      <a16:colId xmlns:a16="http://schemas.microsoft.com/office/drawing/2014/main" val="3273882799"/>
                    </a:ext>
                  </a:extLst>
                </a:gridCol>
                <a:gridCol w="1442045">
                  <a:extLst>
                    <a:ext uri="{9D8B030D-6E8A-4147-A177-3AD203B41FA5}">
                      <a16:colId xmlns:a16="http://schemas.microsoft.com/office/drawing/2014/main" val="2656997644"/>
                    </a:ext>
                  </a:extLst>
                </a:gridCol>
                <a:gridCol w="1728481">
                  <a:extLst>
                    <a:ext uri="{9D8B030D-6E8A-4147-A177-3AD203B41FA5}">
                      <a16:colId xmlns:a16="http://schemas.microsoft.com/office/drawing/2014/main" val="3876190732"/>
                    </a:ext>
                  </a:extLst>
                </a:gridCol>
                <a:gridCol w="2914272">
                  <a:extLst>
                    <a:ext uri="{9D8B030D-6E8A-4147-A177-3AD203B41FA5}">
                      <a16:colId xmlns:a16="http://schemas.microsoft.com/office/drawing/2014/main" val="2076799069"/>
                    </a:ext>
                  </a:extLst>
                </a:gridCol>
              </a:tblGrid>
              <a:tr h="588707">
                <a:tc>
                  <a:txBody>
                    <a:bodyPr/>
                    <a:lstStyle/>
                    <a:p>
                      <a:pPr algn="l" fontAlgn="b"/>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Current Workforce</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Replacing leavers </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Growth of sector +31%</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l" fontAlgn="b"/>
                      <a:r>
                        <a:rPr lang="en-GB" sz="2500" u="none" strike="noStrike">
                          <a:effectLst/>
                        </a:rPr>
                        <a:t>Possible extra needed within 10 years</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2889283972"/>
                  </a:ext>
                </a:extLst>
              </a:tr>
              <a:tr h="588707">
                <a:tc>
                  <a:txBody>
                    <a:bodyPr/>
                    <a:lstStyle/>
                    <a:p>
                      <a:pPr algn="l" fontAlgn="b"/>
                      <a:r>
                        <a:rPr lang="en-GB" sz="2500" b="1" u="none" strike="noStrike">
                          <a:effectLst/>
                        </a:rPr>
                        <a:t>Non-Residential</a:t>
                      </a:r>
                      <a:endParaRPr lang="en-GB" sz="2500" b="1"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b="1" u="none" strike="noStrike" dirty="0">
                          <a:effectLst/>
                        </a:rPr>
                        <a:t>62,850</a:t>
                      </a:r>
                      <a:endParaRPr lang="en-GB" sz="2500" b="1" i="0" u="none" strike="noStrike" dirty="0">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b="1" u="none" strike="noStrike" dirty="0">
                          <a:effectLst/>
                        </a:rPr>
                        <a:t>135,488</a:t>
                      </a:r>
                      <a:endParaRPr lang="en-GB" sz="2500" b="1" i="0" u="none" strike="noStrike" dirty="0">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b="1" u="none" strike="noStrike" dirty="0">
                          <a:effectLst/>
                        </a:rPr>
                        <a:t>19,483</a:t>
                      </a:r>
                      <a:endParaRPr lang="en-GB" sz="2500" b="1" i="0" u="none" strike="noStrike" dirty="0">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b="1" u="none" strike="noStrike" dirty="0">
                          <a:effectLst/>
                        </a:rPr>
                        <a:t>154,971</a:t>
                      </a:r>
                      <a:endParaRPr lang="en-GB" sz="2500" b="1" i="0" u="none" strike="noStrike" dirty="0">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415575077"/>
                  </a:ext>
                </a:extLst>
              </a:tr>
              <a:tr h="308832">
                <a:tc>
                  <a:txBody>
                    <a:bodyPr/>
                    <a:lstStyle/>
                    <a:p>
                      <a:pPr algn="l" fontAlgn="b"/>
                      <a:r>
                        <a:rPr lang="en-GB" sz="2500" u="none" strike="noStrike">
                          <a:effectLst/>
                        </a:rPr>
                        <a:t>Residential</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34,400</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38,182</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10,664</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48,846</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1288909575"/>
                  </a:ext>
                </a:extLst>
              </a:tr>
              <a:tr h="588707">
                <a:tc>
                  <a:txBody>
                    <a:bodyPr/>
                    <a:lstStyle/>
                    <a:p>
                      <a:pPr algn="l" fontAlgn="b"/>
                      <a:r>
                        <a:rPr lang="en-GB" sz="2500" u="none" strike="noStrike">
                          <a:effectLst/>
                        </a:rPr>
                        <a:t>Nursing services</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22,950</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56,223</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7,115</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63,338</a:t>
                      </a:r>
                      <a:endParaRPr lang="en-GB" sz="2500" b="0" i="0" u="none" strike="noStrike">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1204210930"/>
                  </a:ext>
                </a:extLst>
              </a:tr>
              <a:tr h="308832">
                <a:tc>
                  <a:txBody>
                    <a:bodyPr/>
                    <a:lstStyle/>
                    <a:p>
                      <a:pPr algn="l" fontAlgn="b"/>
                      <a:r>
                        <a:rPr lang="en-GB" sz="2500" u="none" strike="noStrike">
                          <a:effectLst/>
                        </a:rPr>
                        <a:t>Total</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120,200</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229,893</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a:effectLst/>
                        </a:rPr>
                        <a:t>37,262</a:t>
                      </a:r>
                      <a:endParaRPr lang="en-GB" sz="2500" b="0" i="0" u="none" strike="noStrike">
                        <a:solidFill>
                          <a:srgbClr val="000000"/>
                        </a:solidFill>
                        <a:effectLst/>
                        <a:latin typeface="Calibri" panose="020F0502020204030204" pitchFamily="34" charset="0"/>
                      </a:endParaRPr>
                    </a:p>
                  </a:txBody>
                  <a:tcPr marL="14234" marR="14234" marT="14234" marB="0" anchor="b"/>
                </a:tc>
                <a:tc>
                  <a:txBody>
                    <a:bodyPr/>
                    <a:lstStyle/>
                    <a:p>
                      <a:pPr algn="r" fontAlgn="b"/>
                      <a:r>
                        <a:rPr lang="en-GB" sz="2500" u="none" strike="noStrike" dirty="0">
                          <a:effectLst/>
                        </a:rPr>
                        <a:t>267,155</a:t>
                      </a:r>
                      <a:endParaRPr lang="en-GB" sz="2500" b="0" i="0" u="none" strike="noStrike" dirty="0">
                        <a:solidFill>
                          <a:srgbClr val="000000"/>
                        </a:solidFill>
                        <a:effectLst/>
                        <a:latin typeface="Calibri" panose="020F0502020204030204" pitchFamily="34" charset="0"/>
                      </a:endParaRPr>
                    </a:p>
                  </a:txBody>
                  <a:tcPr marL="14234" marR="14234" marT="14234" marB="0" anchor="b"/>
                </a:tc>
                <a:extLst>
                  <a:ext uri="{0D108BD9-81ED-4DB2-BD59-A6C34878D82A}">
                    <a16:rowId xmlns:a16="http://schemas.microsoft.com/office/drawing/2014/main" val="2068567003"/>
                  </a:ext>
                </a:extLst>
              </a:tr>
            </a:tbl>
          </a:graphicData>
        </a:graphic>
      </p:graphicFrame>
      <p:sp>
        <p:nvSpPr>
          <p:cNvPr id="3" name="TextBox 2">
            <a:extLst>
              <a:ext uri="{FF2B5EF4-FFF2-40B4-BE49-F238E27FC236}">
                <a16:creationId xmlns:a16="http://schemas.microsoft.com/office/drawing/2014/main" id="{315CB7E9-BE89-4767-AF99-3F1380030E71}"/>
              </a:ext>
            </a:extLst>
          </p:cNvPr>
          <p:cNvSpPr txBox="1"/>
          <p:nvPr/>
        </p:nvSpPr>
        <p:spPr>
          <a:xfrm>
            <a:off x="608297" y="4556760"/>
            <a:ext cx="10349263" cy="1938992"/>
          </a:xfrm>
          <a:prstGeom prst="rect">
            <a:avLst/>
          </a:prstGeom>
          <a:noFill/>
        </p:spPr>
        <p:txBody>
          <a:bodyPr wrap="square" rtlCol="0">
            <a:spAutoFit/>
          </a:bodyPr>
          <a:lstStyle/>
          <a:p>
            <a:pPr marL="285750" indent="-285750">
              <a:buFont typeface="Arial" panose="020B0604020202020204" pitchFamily="34" charset="0"/>
              <a:buChar char="•"/>
            </a:pPr>
            <a:r>
              <a:rPr lang="en-GB" sz="2000" dirty="0"/>
              <a:t>The area this will impact most is on the domiciliary care market, biggest part of the workforce, high levels of turnover with leavers exiting the sector</a:t>
            </a:r>
          </a:p>
          <a:p>
            <a:pPr marL="285750" indent="-285750">
              <a:buFont typeface="Arial" panose="020B0604020202020204" pitchFamily="34" charset="0"/>
              <a:buChar char="•"/>
            </a:pPr>
            <a:r>
              <a:rPr lang="en-GB" sz="2000" dirty="0"/>
              <a:t>We need to act now to influence retention, growth of workforce is going to be challenging enough without the need to replace such high numbers of leavers.</a:t>
            </a:r>
          </a:p>
          <a:p>
            <a:pPr marL="285750" indent="-285750">
              <a:buFont typeface="Arial" panose="020B0604020202020204" pitchFamily="34" charset="0"/>
              <a:buChar char="•"/>
            </a:pPr>
            <a:r>
              <a:rPr lang="en-GB" sz="2000" dirty="0"/>
              <a:t>With commissioning intentions to encourage more people to receive care and support in their own homes, it may mean higher numbers in the domiciliary care part of the workforce</a:t>
            </a:r>
          </a:p>
        </p:txBody>
      </p:sp>
    </p:spTree>
    <p:extLst>
      <p:ext uri="{BB962C8B-B14F-4D97-AF65-F5344CB8AC3E}">
        <p14:creationId xmlns:p14="http://schemas.microsoft.com/office/powerpoint/2010/main" val="25228125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ABD2F-9701-486C-9400-673B736185BF}"/>
              </a:ext>
            </a:extLst>
          </p:cNvPr>
          <p:cNvSpPr>
            <a:spLocks noGrp="1"/>
          </p:cNvSpPr>
          <p:nvPr>
            <p:ph type="title"/>
          </p:nvPr>
        </p:nvSpPr>
        <p:spPr/>
        <p:txBody>
          <a:bodyPr/>
          <a:lstStyle/>
          <a:p>
            <a:r>
              <a:rPr lang="en-GB" dirty="0"/>
              <a:t>What providers told us? </a:t>
            </a:r>
          </a:p>
        </p:txBody>
      </p:sp>
      <p:sp>
        <p:nvSpPr>
          <p:cNvPr id="3" name="Content Placeholder 2">
            <a:extLst>
              <a:ext uri="{FF2B5EF4-FFF2-40B4-BE49-F238E27FC236}">
                <a16:creationId xmlns:a16="http://schemas.microsoft.com/office/drawing/2014/main" id="{87686ACF-ECDE-4D53-87C1-9193644C0D07}"/>
              </a:ext>
            </a:extLst>
          </p:cNvPr>
          <p:cNvSpPr>
            <a:spLocks noGrp="1"/>
          </p:cNvSpPr>
          <p:nvPr>
            <p:ph idx="1"/>
          </p:nvPr>
        </p:nvSpPr>
        <p:spPr>
          <a:xfrm>
            <a:off x="838200" y="1825625"/>
            <a:ext cx="10515600" cy="4667250"/>
          </a:xfrm>
          <a:solidFill>
            <a:schemeClr val="bg2"/>
          </a:solidFill>
        </p:spPr>
        <p:txBody>
          <a:bodyPr>
            <a:normAutofit/>
          </a:bodyPr>
          <a:lstStyle/>
          <a:p>
            <a:pPr marL="0" lvl="0" indent="0">
              <a:buNone/>
            </a:pPr>
            <a:r>
              <a:rPr lang="en-GB" b="1" dirty="0"/>
              <a:t>RECAP</a:t>
            </a:r>
          </a:p>
          <a:p>
            <a:pPr marL="0" lvl="0" indent="0">
              <a:buNone/>
            </a:pPr>
            <a:endParaRPr lang="en-GB" dirty="0"/>
          </a:p>
          <a:p>
            <a:pPr marL="0" lvl="0" indent="0">
              <a:buNone/>
            </a:pPr>
            <a:r>
              <a:rPr lang="en-GB" dirty="0"/>
              <a:t>The way domiciliary care is commissioned has a significant impact on;</a:t>
            </a:r>
          </a:p>
          <a:p>
            <a:r>
              <a:rPr lang="en-GB" dirty="0"/>
              <a:t>Employment terms they can offer</a:t>
            </a:r>
          </a:p>
          <a:p>
            <a:r>
              <a:rPr lang="en-GB" dirty="0"/>
              <a:t>Turnover levels</a:t>
            </a:r>
          </a:p>
          <a:p>
            <a:pPr marL="0" lvl="0" indent="0">
              <a:buNone/>
            </a:pPr>
            <a:endParaRPr lang="en-GB" dirty="0"/>
          </a:p>
          <a:p>
            <a:pPr marL="0" lvl="0" indent="0">
              <a:buNone/>
            </a:pPr>
            <a:r>
              <a:rPr lang="en-GB" dirty="0"/>
              <a:t>Main issues around retention;</a:t>
            </a:r>
          </a:p>
          <a:p>
            <a:pPr marL="0" lvl="0" indent="0">
              <a:buNone/>
            </a:pPr>
            <a:r>
              <a:rPr lang="en-GB" dirty="0"/>
              <a:t>Hours, travel, the way care is commissioned</a:t>
            </a:r>
          </a:p>
          <a:p>
            <a:pPr lvl="0"/>
            <a:endParaRPr lang="en-GB" dirty="0"/>
          </a:p>
          <a:p>
            <a:pPr marL="0" indent="0">
              <a:buNone/>
            </a:pPr>
            <a:endParaRPr lang="en-GB" dirty="0"/>
          </a:p>
        </p:txBody>
      </p:sp>
      <p:pic>
        <p:nvPicPr>
          <p:cNvPr id="4" name="Picture 3" descr="A picture containing text&#10;&#10;Description automatically generated">
            <a:extLst>
              <a:ext uri="{FF2B5EF4-FFF2-40B4-BE49-F238E27FC236}">
                <a16:creationId xmlns:a16="http://schemas.microsoft.com/office/drawing/2014/main" id="{F9591702-AEAA-4BBB-8D3B-789D0208B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8008477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ABD2F-9701-486C-9400-673B736185BF}"/>
              </a:ext>
            </a:extLst>
          </p:cNvPr>
          <p:cNvSpPr>
            <a:spLocks noGrp="1"/>
          </p:cNvSpPr>
          <p:nvPr>
            <p:ph type="title"/>
          </p:nvPr>
        </p:nvSpPr>
        <p:spPr/>
        <p:txBody>
          <a:bodyPr/>
          <a:lstStyle/>
          <a:p>
            <a:r>
              <a:rPr lang="en-GB" dirty="0"/>
              <a:t>Key things to reflect on today</a:t>
            </a:r>
          </a:p>
        </p:txBody>
      </p:sp>
      <p:sp>
        <p:nvSpPr>
          <p:cNvPr id="3" name="Content Placeholder 2">
            <a:extLst>
              <a:ext uri="{FF2B5EF4-FFF2-40B4-BE49-F238E27FC236}">
                <a16:creationId xmlns:a16="http://schemas.microsoft.com/office/drawing/2014/main" id="{87686ACF-ECDE-4D53-87C1-9193644C0D07}"/>
              </a:ext>
            </a:extLst>
          </p:cNvPr>
          <p:cNvSpPr>
            <a:spLocks noGrp="1"/>
          </p:cNvSpPr>
          <p:nvPr>
            <p:ph idx="1"/>
          </p:nvPr>
        </p:nvSpPr>
        <p:spPr>
          <a:xfrm>
            <a:off x="838200" y="1825625"/>
            <a:ext cx="10515600" cy="4667250"/>
          </a:xfrm>
          <a:solidFill>
            <a:schemeClr val="bg2"/>
          </a:solidFill>
        </p:spPr>
        <p:txBody>
          <a:bodyPr>
            <a:normAutofit/>
          </a:bodyPr>
          <a:lstStyle/>
          <a:p>
            <a:pPr marL="0" indent="0">
              <a:buNone/>
            </a:pPr>
            <a:r>
              <a:rPr lang="en-GB" dirty="0"/>
              <a:t>How well do you know your local workforce and what plans do you have in place to meet future workforce projections in your area both in the local authority and independent sector workforce?</a:t>
            </a:r>
          </a:p>
          <a:p>
            <a:pPr marL="0" indent="0">
              <a:buNone/>
            </a:pPr>
            <a:endParaRPr lang="en-GB" dirty="0"/>
          </a:p>
          <a:p>
            <a:pPr marL="0" indent="0">
              <a:buNone/>
            </a:pPr>
            <a:r>
              <a:rPr lang="en-GB" dirty="0"/>
              <a:t>Are there areas that resonate with you, where you would like to explore collaborative working to address these challenges?</a:t>
            </a:r>
          </a:p>
          <a:p>
            <a:pPr marL="0" indent="0">
              <a:buNone/>
            </a:pPr>
            <a:endParaRPr lang="en-GB" dirty="0"/>
          </a:p>
          <a:p>
            <a:pPr marL="0" indent="0">
              <a:buNone/>
            </a:pPr>
            <a:r>
              <a:rPr lang="en-GB" dirty="0"/>
              <a:t>What are providers in your local area telling you? How are you working collaboratively with providers to consider commissioning practices?</a:t>
            </a:r>
          </a:p>
          <a:p>
            <a:pPr marL="0" indent="0">
              <a:buNone/>
            </a:pPr>
            <a:endParaRPr lang="en-GB" dirty="0"/>
          </a:p>
          <a:p>
            <a:pPr marL="0" indent="0">
              <a:buNone/>
            </a:pPr>
            <a:endParaRPr lang="en-GB" dirty="0"/>
          </a:p>
        </p:txBody>
      </p:sp>
      <p:pic>
        <p:nvPicPr>
          <p:cNvPr id="4" name="Picture 3" descr="A picture containing text&#10;&#10;Description automatically generated">
            <a:extLst>
              <a:ext uri="{FF2B5EF4-FFF2-40B4-BE49-F238E27FC236}">
                <a16:creationId xmlns:a16="http://schemas.microsoft.com/office/drawing/2014/main" id="{F9591702-AEAA-4BBB-8D3B-789D0208B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288860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9552-6AF8-4011-B053-BED856F2EA0A}"/>
              </a:ext>
            </a:extLst>
          </p:cNvPr>
          <p:cNvSpPr>
            <a:spLocks noGrp="1"/>
          </p:cNvSpPr>
          <p:nvPr>
            <p:ph type="title"/>
          </p:nvPr>
        </p:nvSpPr>
        <p:spPr/>
        <p:txBody>
          <a:bodyPr/>
          <a:lstStyle/>
          <a:p>
            <a:r>
              <a:rPr lang="en-GB" dirty="0"/>
              <a:t>All areas - summary of risks </a:t>
            </a:r>
          </a:p>
        </p:txBody>
      </p:sp>
      <p:graphicFrame>
        <p:nvGraphicFramePr>
          <p:cNvPr id="8" name="Content Placeholder 5">
            <a:extLst>
              <a:ext uri="{FF2B5EF4-FFF2-40B4-BE49-F238E27FC236}">
                <a16:creationId xmlns:a16="http://schemas.microsoft.com/office/drawing/2014/main" id="{0EE9684D-805D-4B88-85FE-826B63F50CD6}"/>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picture containing text&#10;&#10;Description automatically generated">
            <a:extLst>
              <a:ext uri="{FF2B5EF4-FFF2-40B4-BE49-F238E27FC236}">
                <a16:creationId xmlns:a16="http://schemas.microsoft.com/office/drawing/2014/main" id="{C53A8C16-B791-466C-8614-E83D18E945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spTree>
    <p:extLst>
      <p:ext uri="{BB962C8B-B14F-4D97-AF65-F5344CB8AC3E}">
        <p14:creationId xmlns:p14="http://schemas.microsoft.com/office/powerpoint/2010/main" val="3496358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111CE-99B2-47B6-B424-37950AAAEEF2}"/>
              </a:ext>
            </a:extLst>
          </p:cNvPr>
          <p:cNvSpPr>
            <a:spLocks noGrp="1"/>
          </p:cNvSpPr>
          <p:nvPr>
            <p:ph type="title"/>
          </p:nvPr>
        </p:nvSpPr>
        <p:spPr>
          <a:xfrm>
            <a:off x="1008184" y="174032"/>
            <a:ext cx="10175631" cy="1111843"/>
          </a:xfrm>
        </p:spPr>
        <p:txBody>
          <a:bodyPr anchor="ctr">
            <a:normAutofit/>
          </a:bodyPr>
          <a:lstStyle/>
          <a:p>
            <a:pPr algn="ctr"/>
            <a:r>
              <a:rPr lang="en-GB" sz="4000"/>
              <a:t>Retention – Turnover Rates</a:t>
            </a:r>
          </a:p>
        </p:txBody>
      </p:sp>
      <p:pic>
        <p:nvPicPr>
          <p:cNvPr id="5" name="Picture 4" descr="A picture containing text&#10;&#10;Description automatically generated">
            <a:extLst>
              <a:ext uri="{FF2B5EF4-FFF2-40B4-BE49-F238E27FC236}">
                <a16:creationId xmlns:a16="http://schemas.microsoft.com/office/drawing/2014/main" id="{4CEA9439-D420-4C73-BDB7-7393B7B8EC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3">
            <a:extLst>
              <a:ext uri="{FF2B5EF4-FFF2-40B4-BE49-F238E27FC236}">
                <a16:creationId xmlns:a16="http://schemas.microsoft.com/office/drawing/2014/main" id="{F983DE77-AD23-4A9A-B157-B835CE0E291E}"/>
              </a:ext>
            </a:extLst>
          </p:cNvPr>
          <p:cNvGraphicFramePr>
            <a:graphicFrameLocks/>
          </p:cNvGraphicFramePr>
          <p:nvPr>
            <p:extLst>
              <p:ext uri="{D42A27DB-BD31-4B8C-83A1-F6EECF244321}">
                <p14:modId xmlns:p14="http://schemas.microsoft.com/office/powerpoint/2010/main" val="2472186629"/>
              </p:ext>
            </p:extLst>
          </p:nvPr>
        </p:nvGraphicFramePr>
        <p:xfrm>
          <a:off x="854434" y="1471888"/>
          <a:ext cx="10175632" cy="4855162"/>
        </p:xfrm>
        <a:graphic>
          <a:graphicData uri="http://schemas.openxmlformats.org/drawingml/2006/table">
            <a:tbl>
              <a:tblPr firstRow="1" bandRow="1">
                <a:tableStyleId>{5C22544A-7EE6-4342-B048-85BDC9FD1C3A}</a:tableStyleId>
              </a:tblPr>
              <a:tblGrid>
                <a:gridCol w="2251671">
                  <a:extLst>
                    <a:ext uri="{9D8B030D-6E8A-4147-A177-3AD203B41FA5}">
                      <a16:colId xmlns:a16="http://schemas.microsoft.com/office/drawing/2014/main" val="451608019"/>
                    </a:ext>
                  </a:extLst>
                </a:gridCol>
                <a:gridCol w="860399">
                  <a:extLst>
                    <a:ext uri="{9D8B030D-6E8A-4147-A177-3AD203B41FA5}">
                      <a16:colId xmlns:a16="http://schemas.microsoft.com/office/drawing/2014/main" val="3449206905"/>
                    </a:ext>
                  </a:extLst>
                </a:gridCol>
                <a:gridCol w="2151461">
                  <a:extLst>
                    <a:ext uri="{9D8B030D-6E8A-4147-A177-3AD203B41FA5}">
                      <a16:colId xmlns:a16="http://schemas.microsoft.com/office/drawing/2014/main" val="4242062845"/>
                    </a:ext>
                  </a:extLst>
                </a:gridCol>
                <a:gridCol w="1429026">
                  <a:extLst>
                    <a:ext uri="{9D8B030D-6E8A-4147-A177-3AD203B41FA5}">
                      <a16:colId xmlns:a16="http://schemas.microsoft.com/office/drawing/2014/main" val="382958024"/>
                    </a:ext>
                  </a:extLst>
                </a:gridCol>
                <a:gridCol w="1077129">
                  <a:extLst>
                    <a:ext uri="{9D8B030D-6E8A-4147-A177-3AD203B41FA5}">
                      <a16:colId xmlns:a16="http://schemas.microsoft.com/office/drawing/2014/main" val="2608981584"/>
                    </a:ext>
                  </a:extLst>
                </a:gridCol>
                <a:gridCol w="860399">
                  <a:extLst>
                    <a:ext uri="{9D8B030D-6E8A-4147-A177-3AD203B41FA5}">
                      <a16:colId xmlns:a16="http://schemas.microsoft.com/office/drawing/2014/main" val="1350997506"/>
                    </a:ext>
                  </a:extLst>
                </a:gridCol>
                <a:gridCol w="1545547">
                  <a:extLst>
                    <a:ext uri="{9D8B030D-6E8A-4147-A177-3AD203B41FA5}">
                      <a16:colId xmlns:a16="http://schemas.microsoft.com/office/drawing/2014/main" val="2688332972"/>
                    </a:ext>
                  </a:extLst>
                </a:gridCol>
              </a:tblGrid>
              <a:tr h="373474">
                <a:tc>
                  <a:txBody>
                    <a:bodyPr/>
                    <a:lstStyle/>
                    <a:p>
                      <a:pPr algn="l" fontAlgn="b"/>
                      <a:r>
                        <a:rPr lang="en-GB" sz="1600" u="none" strike="noStrike">
                          <a:effectLst/>
                        </a:rPr>
                        <a:t>Turnover Rates</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Overall</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Real numbers leaving</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Care Workers</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Managers</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Nurses</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Social Workers</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3512043257"/>
                  </a:ext>
                </a:extLst>
              </a:tr>
              <a:tr h="373474">
                <a:tc>
                  <a:txBody>
                    <a:bodyPr/>
                    <a:lstStyle/>
                    <a:p>
                      <a:pPr algn="l" fontAlgn="b"/>
                      <a:r>
                        <a:rPr lang="en-GB" sz="1600" u="none" strike="noStrike">
                          <a:effectLst/>
                        </a:rPr>
                        <a:t>Derby City</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dirty="0">
                          <a:effectLst/>
                        </a:rPr>
                        <a:t>37.50%</a:t>
                      </a:r>
                      <a:endParaRPr lang="en-GB" sz="1600" b="0" i="0" u="none" strike="noStrike" dirty="0">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2900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45.60%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18.30%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47.10%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8.70%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2437303022"/>
                  </a:ext>
                </a:extLst>
              </a:tr>
              <a:tr h="373474">
                <a:tc>
                  <a:txBody>
                    <a:bodyPr/>
                    <a:lstStyle/>
                    <a:p>
                      <a:pPr algn="l" fontAlgn="b"/>
                      <a:r>
                        <a:rPr lang="en-GB" sz="1600" u="none" strike="noStrike">
                          <a:effectLst/>
                        </a:rPr>
                        <a:t>Derbyshire</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800" b="1" u="none" strike="noStrike" dirty="0">
                          <a:effectLst/>
                          <a:highlight>
                            <a:srgbClr val="00FF00"/>
                          </a:highlight>
                        </a:rPr>
                        <a:t>24.50%</a:t>
                      </a:r>
                      <a:endParaRPr lang="en-GB" sz="1800" b="1" i="0" u="none" strike="noStrike" dirty="0">
                        <a:solidFill>
                          <a:srgbClr val="000000"/>
                        </a:solidFill>
                        <a:effectLst/>
                        <a:highlight>
                          <a:srgbClr val="00FF00"/>
                        </a:highlight>
                        <a:latin typeface="Calibri" panose="020F0502020204030204" pitchFamily="34" charset="0"/>
                      </a:endParaRPr>
                    </a:p>
                  </a:txBody>
                  <a:tcPr marL="9046" marR="9046" marT="9046" marB="0" anchor="b"/>
                </a:tc>
                <a:tc>
                  <a:txBody>
                    <a:bodyPr/>
                    <a:lstStyle/>
                    <a:p>
                      <a:pPr algn="r" fontAlgn="b"/>
                      <a:r>
                        <a:rPr lang="en-GB" sz="1600" u="none" strike="noStrike" dirty="0">
                          <a:effectLst/>
                        </a:rPr>
                        <a:t>4700</a:t>
                      </a:r>
                      <a:endParaRPr lang="en-GB" sz="1600" b="0" i="0" u="none" strike="noStrike" dirty="0">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30.50%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15.20%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26.90%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10.10%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2789416188"/>
                  </a:ext>
                </a:extLst>
              </a:tr>
              <a:tr h="373474">
                <a:tc>
                  <a:txBody>
                    <a:bodyPr/>
                    <a:lstStyle/>
                    <a:p>
                      <a:pPr algn="l" fontAlgn="b"/>
                      <a:r>
                        <a:rPr lang="en-GB" sz="1600" u="none" strike="noStrike">
                          <a:effectLst/>
                        </a:rPr>
                        <a:t>Leicester City</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24.60%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2800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27.60%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16.40%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48.30%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13.30%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763209469"/>
                  </a:ext>
                </a:extLst>
              </a:tr>
              <a:tr h="373474">
                <a:tc>
                  <a:txBody>
                    <a:bodyPr/>
                    <a:lstStyle/>
                    <a:p>
                      <a:pPr algn="l" fontAlgn="b"/>
                      <a:r>
                        <a:rPr lang="en-GB" sz="1600" u="none" strike="noStrike">
                          <a:effectLst/>
                        </a:rPr>
                        <a:t>Leicestershire</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dirty="0">
                          <a:effectLst/>
                        </a:rPr>
                        <a:t>38.60%</a:t>
                      </a:r>
                      <a:endParaRPr lang="en-GB" sz="1600" b="0" i="0" u="none" strike="noStrike" dirty="0">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5600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50.40%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10.70%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24.80%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10.90%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338326059"/>
                  </a:ext>
                </a:extLst>
              </a:tr>
              <a:tr h="373474">
                <a:tc>
                  <a:txBody>
                    <a:bodyPr/>
                    <a:lstStyle/>
                    <a:p>
                      <a:pPr algn="l" fontAlgn="b"/>
                      <a:r>
                        <a:rPr lang="en-GB" sz="1600" u="none" strike="noStrike" dirty="0">
                          <a:effectLst/>
                        </a:rPr>
                        <a:t>Lincolnshire</a:t>
                      </a:r>
                      <a:endParaRPr lang="en-GB" sz="1600" b="0" i="0" u="none" strike="noStrike" dirty="0">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32.20%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5900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40.20%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16.20%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26.20%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3.80%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673129181"/>
                  </a:ext>
                </a:extLst>
              </a:tr>
              <a:tr h="373474">
                <a:tc>
                  <a:txBody>
                    <a:bodyPr/>
                    <a:lstStyle/>
                    <a:p>
                      <a:pPr algn="l" fontAlgn="b"/>
                      <a:r>
                        <a:rPr lang="en-GB" sz="1600" u="none" strike="noStrike">
                          <a:effectLst/>
                        </a:rPr>
                        <a:t>Milton Keynes</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41.80%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2600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51.50%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22.30%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35.70%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11.60%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1152087132"/>
                  </a:ext>
                </a:extLst>
              </a:tr>
              <a:tr h="373474">
                <a:tc>
                  <a:txBody>
                    <a:bodyPr/>
                    <a:lstStyle/>
                    <a:p>
                      <a:pPr algn="l" fontAlgn="b"/>
                      <a:r>
                        <a:rPr lang="en-GB" sz="1600" u="none" strike="noStrike">
                          <a:effectLst/>
                        </a:rPr>
                        <a:t>Northamptonshire</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800" b="1" u="none" strike="noStrike" dirty="0">
                          <a:effectLst/>
                          <a:highlight>
                            <a:srgbClr val="FF0000"/>
                          </a:highlight>
                        </a:rPr>
                        <a:t>44.70%</a:t>
                      </a:r>
                      <a:endParaRPr lang="en-GB" sz="1800" b="1" i="0" u="none" strike="noStrike" dirty="0">
                        <a:solidFill>
                          <a:srgbClr val="000000"/>
                        </a:solidFill>
                        <a:effectLst/>
                        <a:highlight>
                          <a:srgbClr val="FF0000"/>
                        </a:highlight>
                        <a:latin typeface="Calibri" panose="020F0502020204030204" pitchFamily="34" charset="0"/>
                      </a:endParaRPr>
                    </a:p>
                  </a:txBody>
                  <a:tcPr marL="9046" marR="9046" marT="9046" marB="0" anchor="b"/>
                </a:tc>
                <a:tc>
                  <a:txBody>
                    <a:bodyPr/>
                    <a:lstStyle/>
                    <a:p>
                      <a:pPr algn="r" fontAlgn="b"/>
                      <a:r>
                        <a:rPr lang="en-GB" sz="1600" u="none" strike="noStrike">
                          <a:effectLst/>
                        </a:rPr>
                        <a:t>8900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53%</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27.90%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56%</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10.50%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4068074784"/>
                  </a:ext>
                </a:extLst>
              </a:tr>
              <a:tr h="373474">
                <a:tc>
                  <a:txBody>
                    <a:bodyPr/>
                    <a:lstStyle/>
                    <a:p>
                      <a:pPr algn="l" fontAlgn="b"/>
                      <a:r>
                        <a:rPr lang="en-GB" sz="1600" u="none" strike="noStrike">
                          <a:effectLst/>
                        </a:rPr>
                        <a:t>Nottingham City</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38%</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3800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42.80%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34.80%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53%</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5.90%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482418867"/>
                  </a:ext>
                </a:extLst>
              </a:tr>
              <a:tr h="373474">
                <a:tc>
                  <a:txBody>
                    <a:bodyPr/>
                    <a:lstStyle/>
                    <a:p>
                      <a:pPr algn="l" fontAlgn="b"/>
                      <a:r>
                        <a:rPr lang="en-GB" sz="1600" u="none" strike="noStrike">
                          <a:effectLst/>
                        </a:rPr>
                        <a:t>Nottinghamshire</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34.50%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7200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42.60%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16.20%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52.60%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1.20%</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3056315185"/>
                  </a:ext>
                </a:extLst>
              </a:tr>
              <a:tr h="373474">
                <a:tc>
                  <a:txBody>
                    <a:bodyPr/>
                    <a:lstStyle/>
                    <a:p>
                      <a:pPr algn="l" fontAlgn="b"/>
                      <a:r>
                        <a:rPr lang="en-GB" sz="1600" u="none" strike="noStrike">
                          <a:effectLst/>
                        </a:rPr>
                        <a:t>Rutland</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25.80%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280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10.40%</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ND</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ND</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ND</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659813053"/>
                  </a:ext>
                </a:extLst>
              </a:tr>
              <a:tr h="373474">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dirty="0">
                          <a:effectLst/>
                        </a:rPr>
                        <a:t> </a:t>
                      </a:r>
                      <a:endParaRPr lang="en-GB" sz="1600" b="0" i="0" u="none" strike="noStrike" dirty="0">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l" fontAlgn="b"/>
                      <a:r>
                        <a:rPr lang="en-GB" sz="1600" u="none" strike="noStrike">
                          <a:effectLst/>
                        </a:rPr>
                        <a:t> </a:t>
                      </a:r>
                      <a:endParaRPr lang="en-GB" sz="1600" b="0" i="0" u="none" strike="noStrike">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3631553026"/>
                  </a:ext>
                </a:extLst>
              </a:tr>
              <a:tr h="373474">
                <a:tc>
                  <a:txBody>
                    <a:bodyPr/>
                    <a:lstStyle/>
                    <a:p>
                      <a:pPr algn="l" fontAlgn="b"/>
                      <a:r>
                        <a:rPr lang="en-GB" sz="1600" u="none" strike="noStrike">
                          <a:effectLst/>
                        </a:rPr>
                        <a:t>East Midlands average</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a:effectLst/>
                        </a:rPr>
                        <a:t>34.22%</a:t>
                      </a:r>
                      <a:endParaRPr lang="en-GB" sz="1600" b="0" i="0" u="none" strike="noStrike">
                        <a:solidFill>
                          <a:srgbClr val="000000"/>
                        </a:solidFill>
                        <a:effectLst/>
                        <a:latin typeface="Calibri" panose="020F0502020204030204" pitchFamily="34" charset="0"/>
                      </a:endParaRPr>
                    </a:p>
                  </a:txBody>
                  <a:tcPr marL="9046" marR="9046" marT="9046" marB="0" anchor="b"/>
                </a:tc>
                <a:tc>
                  <a:txBody>
                    <a:bodyPr/>
                    <a:lstStyle/>
                    <a:p>
                      <a:pPr algn="r" fontAlgn="b"/>
                      <a:r>
                        <a:rPr lang="en-GB" sz="1800" b="1" u="none" strike="noStrike" dirty="0">
                          <a:effectLst/>
                        </a:rPr>
                        <a:t>44680</a:t>
                      </a:r>
                      <a:endParaRPr lang="en-GB" sz="1800" b="1" i="0" u="none" strike="noStrike" dirty="0">
                        <a:solidFill>
                          <a:srgbClr val="000000"/>
                        </a:solidFill>
                        <a:effectLst/>
                        <a:latin typeface="Calibri" panose="020F0502020204030204" pitchFamily="34" charset="0"/>
                      </a:endParaRPr>
                    </a:p>
                  </a:txBody>
                  <a:tcPr marL="9046" marR="9046" marT="9046" marB="0" anchor="b"/>
                </a:tc>
                <a:tc>
                  <a:txBody>
                    <a:bodyPr/>
                    <a:lstStyle/>
                    <a:p>
                      <a:pPr algn="r" fontAlgn="b"/>
                      <a:r>
                        <a:rPr lang="en-GB" sz="1800" b="1" u="none" strike="noStrike" dirty="0">
                          <a:effectLst/>
                        </a:rPr>
                        <a:t>39.46%</a:t>
                      </a:r>
                      <a:endParaRPr lang="en-GB" sz="1800" b="1" i="0" u="none" strike="noStrike" dirty="0">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dirty="0">
                          <a:effectLst/>
                        </a:rPr>
                        <a:t>19.78%</a:t>
                      </a:r>
                      <a:endParaRPr lang="en-GB" sz="1600" b="0" i="0" u="none" strike="noStrike" dirty="0">
                        <a:solidFill>
                          <a:srgbClr val="000000"/>
                        </a:solidFill>
                        <a:effectLst/>
                        <a:latin typeface="Calibri" panose="020F0502020204030204" pitchFamily="34" charset="0"/>
                      </a:endParaRPr>
                    </a:p>
                  </a:txBody>
                  <a:tcPr marL="9046" marR="9046" marT="9046" marB="0" anchor="b"/>
                </a:tc>
                <a:tc>
                  <a:txBody>
                    <a:bodyPr/>
                    <a:lstStyle/>
                    <a:p>
                      <a:pPr algn="r" fontAlgn="b"/>
                      <a:r>
                        <a:rPr lang="en-GB" sz="1800" b="1" u="none" strike="noStrike" dirty="0">
                          <a:effectLst/>
                        </a:rPr>
                        <a:t>41.18%</a:t>
                      </a:r>
                      <a:endParaRPr lang="en-GB" sz="1800" b="1" i="0" u="none" strike="noStrike" dirty="0">
                        <a:solidFill>
                          <a:srgbClr val="000000"/>
                        </a:solidFill>
                        <a:effectLst/>
                        <a:latin typeface="Calibri" panose="020F0502020204030204" pitchFamily="34" charset="0"/>
                      </a:endParaRPr>
                    </a:p>
                  </a:txBody>
                  <a:tcPr marL="9046" marR="9046" marT="9046" marB="0" anchor="b"/>
                </a:tc>
                <a:tc>
                  <a:txBody>
                    <a:bodyPr/>
                    <a:lstStyle/>
                    <a:p>
                      <a:pPr algn="r" fontAlgn="b"/>
                      <a:r>
                        <a:rPr lang="en-GB" sz="1600" u="none" strike="noStrike" dirty="0">
                          <a:effectLst/>
                        </a:rPr>
                        <a:t>8.44%</a:t>
                      </a:r>
                      <a:endParaRPr lang="en-GB" sz="1600" b="0" i="0" u="none" strike="noStrike" dirty="0">
                        <a:solidFill>
                          <a:srgbClr val="000000"/>
                        </a:solidFill>
                        <a:effectLst/>
                        <a:latin typeface="Calibri" panose="020F0502020204030204" pitchFamily="34" charset="0"/>
                      </a:endParaRPr>
                    </a:p>
                  </a:txBody>
                  <a:tcPr marL="9046" marR="9046" marT="9046" marB="0" anchor="b"/>
                </a:tc>
                <a:extLst>
                  <a:ext uri="{0D108BD9-81ED-4DB2-BD59-A6C34878D82A}">
                    <a16:rowId xmlns:a16="http://schemas.microsoft.com/office/drawing/2014/main" val="3018148974"/>
                  </a:ext>
                </a:extLst>
              </a:tr>
            </a:tbl>
          </a:graphicData>
        </a:graphic>
      </p:graphicFrame>
    </p:spTree>
    <p:extLst>
      <p:ext uri="{BB962C8B-B14F-4D97-AF65-F5344CB8AC3E}">
        <p14:creationId xmlns:p14="http://schemas.microsoft.com/office/powerpoint/2010/main" val="2709522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52D48-D4E8-4631-A0BC-258B9518CAA1}"/>
              </a:ext>
            </a:extLst>
          </p:cNvPr>
          <p:cNvSpPr>
            <a:spLocks noGrp="1"/>
          </p:cNvSpPr>
          <p:nvPr>
            <p:ph type="title"/>
          </p:nvPr>
        </p:nvSpPr>
        <p:spPr>
          <a:xfrm>
            <a:off x="1008184" y="174032"/>
            <a:ext cx="10175631" cy="1111843"/>
          </a:xfrm>
        </p:spPr>
        <p:txBody>
          <a:bodyPr anchor="ctr">
            <a:normAutofit/>
          </a:bodyPr>
          <a:lstStyle/>
          <a:p>
            <a:pPr algn="ctr"/>
            <a:r>
              <a:rPr lang="en-GB" sz="3700" dirty="0"/>
              <a:t>Turnover Rates in Nursing homes and </a:t>
            </a:r>
            <a:br>
              <a:rPr lang="en-GB" sz="3700" dirty="0"/>
            </a:br>
            <a:r>
              <a:rPr lang="en-GB" sz="3700" dirty="0"/>
              <a:t>Domiciliary Care</a:t>
            </a:r>
          </a:p>
        </p:txBody>
      </p:sp>
      <p:pic>
        <p:nvPicPr>
          <p:cNvPr id="5" name="Picture 4" descr="A picture containing text&#10;&#10;Description automatically generated">
            <a:extLst>
              <a:ext uri="{FF2B5EF4-FFF2-40B4-BE49-F238E27FC236}">
                <a16:creationId xmlns:a16="http://schemas.microsoft.com/office/drawing/2014/main" id="{C309CA41-7D9D-4353-AA58-BC4671E8DE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3">
            <a:extLst>
              <a:ext uri="{FF2B5EF4-FFF2-40B4-BE49-F238E27FC236}">
                <a16:creationId xmlns:a16="http://schemas.microsoft.com/office/drawing/2014/main" id="{0C1834C4-B855-4939-A7E3-79AEE8806298}"/>
              </a:ext>
            </a:extLst>
          </p:cNvPr>
          <p:cNvGraphicFramePr>
            <a:graphicFrameLocks/>
          </p:cNvGraphicFramePr>
          <p:nvPr>
            <p:extLst>
              <p:ext uri="{D42A27DB-BD31-4B8C-83A1-F6EECF244321}">
                <p14:modId xmlns:p14="http://schemas.microsoft.com/office/powerpoint/2010/main" val="675527608"/>
              </p:ext>
            </p:extLst>
          </p:nvPr>
        </p:nvGraphicFramePr>
        <p:xfrm>
          <a:off x="512064" y="1645920"/>
          <a:ext cx="10838687" cy="4852029"/>
        </p:xfrm>
        <a:graphic>
          <a:graphicData uri="http://schemas.openxmlformats.org/drawingml/2006/table">
            <a:tbl>
              <a:tblPr firstRow="1" bandRow="1">
                <a:tableStyleId>{5C22544A-7EE6-4342-B048-85BDC9FD1C3A}</a:tableStyleId>
              </a:tblPr>
              <a:tblGrid>
                <a:gridCol w="2046578">
                  <a:extLst>
                    <a:ext uri="{9D8B030D-6E8A-4147-A177-3AD203B41FA5}">
                      <a16:colId xmlns:a16="http://schemas.microsoft.com/office/drawing/2014/main" val="2305920632"/>
                    </a:ext>
                  </a:extLst>
                </a:gridCol>
                <a:gridCol w="2173669">
                  <a:extLst>
                    <a:ext uri="{9D8B030D-6E8A-4147-A177-3AD203B41FA5}">
                      <a16:colId xmlns:a16="http://schemas.microsoft.com/office/drawing/2014/main" val="2744725956"/>
                    </a:ext>
                  </a:extLst>
                </a:gridCol>
                <a:gridCol w="2046578">
                  <a:extLst>
                    <a:ext uri="{9D8B030D-6E8A-4147-A177-3AD203B41FA5}">
                      <a16:colId xmlns:a16="http://schemas.microsoft.com/office/drawing/2014/main" val="1868208624"/>
                    </a:ext>
                  </a:extLst>
                </a:gridCol>
                <a:gridCol w="2349476">
                  <a:extLst>
                    <a:ext uri="{9D8B030D-6E8A-4147-A177-3AD203B41FA5}">
                      <a16:colId xmlns:a16="http://schemas.microsoft.com/office/drawing/2014/main" val="288018393"/>
                    </a:ext>
                  </a:extLst>
                </a:gridCol>
                <a:gridCol w="2222386">
                  <a:extLst>
                    <a:ext uri="{9D8B030D-6E8A-4147-A177-3AD203B41FA5}">
                      <a16:colId xmlns:a16="http://schemas.microsoft.com/office/drawing/2014/main" val="2791810606"/>
                    </a:ext>
                  </a:extLst>
                </a:gridCol>
              </a:tblGrid>
              <a:tr h="373233">
                <a:tc>
                  <a:txBody>
                    <a:bodyPr/>
                    <a:lstStyle/>
                    <a:p>
                      <a:pPr algn="l" fontAlgn="b"/>
                      <a:r>
                        <a:rPr lang="en-GB" sz="1400" u="none" strike="noStrike">
                          <a:effectLst/>
                        </a:rPr>
                        <a:t>Turnover rates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Non Residential workers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Nursing Home workers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Non Residential Managers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Nursing Home Managers</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264126539"/>
                  </a:ext>
                </a:extLst>
              </a:tr>
              <a:tr h="373233">
                <a:tc>
                  <a:txBody>
                    <a:bodyPr/>
                    <a:lstStyle/>
                    <a:p>
                      <a:pPr algn="l" fontAlgn="b"/>
                      <a:r>
                        <a:rPr lang="en-GB" sz="1400" u="none" strike="noStrike">
                          <a:effectLst/>
                        </a:rPr>
                        <a:t>Derby City</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52.40%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39.10%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17.50%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53.80%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4261193966"/>
                  </a:ext>
                </a:extLst>
              </a:tr>
              <a:tr h="373233">
                <a:tc>
                  <a:txBody>
                    <a:bodyPr/>
                    <a:lstStyle/>
                    <a:p>
                      <a:pPr algn="l" fontAlgn="b"/>
                      <a:r>
                        <a:rPr lang="en-GB" sz="1400" u="none" strike="noStrike">
                          <a:effectLst/>
                        </a:rPr>
                        <a:t>Derbyshire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31.40%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30.90%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12%</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35.20%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088271711"/>
                  </a:ext>
                </a:extLst>
              </a:tr>
              <a:tr h="373233">
                <a:tc>
                  <a:txBody>
                    <a:bodyPr/>
                    <a:lstStyle/>
                    <a:p>
                      <a:pPr algn="l" fontAlgn="b"/>
                      <a:r>
                        <a:rPr lang="en-GB" sz="1400" u="none" strike="noStrike">
                          <a:effectLst/>
                        </a:rPr>
                        <a:t>Leicester City</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24.70%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67.20%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17.10%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17.30%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734553863"/>
                  </a:ext>
                </a:extLst>
              </a:tr>
              <a:tr h="373233">
                <a:tc>
                  <a:txBody>
                    <a:bodyPr/>
                    <a:lstStyle/>
                    <a:p>
                      <a:pPr algn="l" fontAlgn="b"/>
                      <a:r>
                        <a:rPr lang="en-GB" sz="1400" u="none" strike="noStrike">
                          <a:effectLst/>
                        </a:rPr>
                        <a:t>Leicestershire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61.50%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69.20%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8.50%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18.50%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496981071"/>
                  </a:ext>
                </a:extLst>
              </a:tr>
              <a:tr h="373233">
                <a:tc>
                  <a:txBody>
                    <a:bodyPr/>
                    <a:lstStyle/>
                    <a:p>
                      <a:pPr algn="l" fontAlgn="b"/>
                      <a:r>
                        <a:rPr lang="en-GB" sz="1400" u="none" strike="noStrike">
                          <a:effectLst/>
                        </a:rPr>
                        <a:t>Lincolnshire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42.40%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39.10%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18%</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18.50%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452191264"/>
                  </a:ext>
                </a:extLst>
              </a:tr>
              <a:tr h="373233">
                <a:tc>
                  <a:txBody>
                    <a:bodyPr/>
                    <a:lstStyle/>
                    <a:p>
                      <a:pPr algn="l" fontAlgn="b"/>
                      <a:r>
                        <a:rPr lang="en-GB" sz="1400" u="none" strike="noStrike">
                          <a:effectLst/>
                        </a:rPr>
                        <a:t>Milton Keynes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59.50%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43.50%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24.50%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28.90%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86677458"/>
                  </a:ext>
                </a:extLst>
              </a:tr>
              <a:tr h="373233">
                <a:tc>
                  <a:txBody>
                    <a:bodyPr/>
                    <a:lstStyle/>
                    <a:p>
                      <a:pPr algn="l" fontAlgn="b"/>
                      <a:r>
                        <a:rPr lang="en-GB" sz="1400" u="none" strike="noStrike">
                          <a:effectLst/>
                        </a:rPr>
                        <a:t>Northamptonshire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58.40%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75%</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37.60%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34.70%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800803852"/>
                  </a:ext>
                </a:extLst>
              </a:tr>
              <a:tr h="373233">
                <a:tc>
                  <a:txBody>
                    <a:bodyPr/>
                    <a:lstStyle/>
                    <a:p>
                      <a:pPr algn="l" fontAlgn="b"/>
                      <a:r>
                        <a:rPr lang="en-GB" sz="1400" u="none" strike="noStrike">
                          <a:effectLst/>
                        </a:rPr>
                        <a:t>Nottingham City</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46.10%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41.10%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50.90%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30.10%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888310514"/>
                  </a:ext>
                </a:extLst>
              </a:tr>
              <a:tr h="373233">
                <a:tc>
                  <a:txBody>
                    <a:bodyPr/>
                    <a:lstStyle/>
                    <a:p>
                      <a:pPr algn="l" fontAlgn="b"/>
                      <a:r>
                        <a:rPr lang="en-GB" sz="1400" u="none" strike="noStrike">
                          <a:effectLst/>
                        </a:rPr>
                        <a:t>Nottinghamshire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44%</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55.30%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17%</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33.40%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3716890019"/>
                  </a:ext>
                </a:extLst>
              </a:tr>
              <a:tr h="373233">
                <a:tc>
                  <a:txBody>
                    <a:bodyPr/>
                    <a:lstStyle/>
                    <a:p>
                      <a:pPr algn="l" fontAlgn="b"/>
                      <a:r>
                        <a:rPr lang="en-GB" sz="1400" u="none" strike="noStrike">
                          <a:effectLst/>
                        </a:rPr>
                        <a:t>Rutland</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9.80%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54.50%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20.20%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ctr" fontAlgn="b"/>
                      <a:r>
                        <a:rPr lang="en-GB" sz="1400" u="none" strike="noStrike">
                          <a:effectLst/>
                        </a:rPr>
                        <a:t>No data</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327838844"/>
                  </a:ext>
                </a:extLst>
              </a:tr>
              <a:tr h="373233">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755213538"/>
                  </a:ext>
                </a:extLst>
              </a:tr>
              <a:tr h="373233">
                <a:tc>
                  <a:txBody>
                    <a:bodyPr/>
                    <a:lstStyle/>
                    <a:p>
                      <a:pPr algn="l" fontAlgn="b"/>
                      <a:r>
                        <a:rPr lang="en-GB" sz="1400" u="none" strike="noStrike">
                          <a:effectLst/>
                        </a:rPr>
                        <a:t>East Midlands average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800" b="1" u="none" strike="noStrike" dirty="0">
                          <a:effectLst/>
                        </a:rPr>
                        <a:t>43.02%</a:t>
                      </a:r>
                      <a:endParaRPr lang="en-GB" sz="1800" b="1"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800" b="1" u="none" strike="noStrike" dirty="0">
                          <a:effectLst/>
                        </a:rPr>
                        <a:t>51.49%</a:t>
                      </a:r>
                      <a:endParaRPr lang="en-GB" sz="1800" b="1"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800" b="1" u="none" strike="noStrike" dirty="0">
                          <a:effectLst/>
                        </a:rPr>
                        <a:t>22.33%</a:t>
                      </a:r>
                      <a:endParaRPr lang="en-GB" sz="1800" b="1"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800" b="1" u="none" strike="noStrike" dirty="0">
                          <a:effectLst/>
                        </a:rPr>
                        <a:t>27.04%</a:t>
                      </a:r>
                      <a:endParaRPr lang="en-GB" sz="1800" b="1" i="0" u="none" strike="noStrike" dirty="0">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3933009447"/>
                  </a:ext>
                </a:extLst>
              </a:tr>
            </a:tbl>
          </a:graphicData>
        </a:graphic>
      </p:graphicFrame>
    </p:spTree>
    <p:extLst>
      <p:ext uri="{BB962C8B-B14F-4D97-AF65-F5344CB8AC3E}">
        <p14:creationId xmlns:p14="http://schemas.microsoft.com/office/powerpoint/2010/main" val="2020659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52D48-D4E8-4631-A0BC-258B9518CAA1}"/>
              </a:ext>
            </a:extLst>
          </p:cNvPr>
          <p:cNvSpPr>
            <a:spLocks noGrp="1"/>
          </p:cNvSpPr>
          <p:nvPr>
            <p:ph type="title"/>
          </p:nvPr>
        </p:nvSpPr>
        <p:spPr>
          <a:xfrm>
            <a:off x="1008184" y="174032"/>
            <a:ext cx="10175631" cy="1111843"/>
          </a:xfrm>
        </p:spPr>
        <p:txBody>
          <a:bodyPr anchor="ctr">
            <a:normAutofit/>
          </a:bodyPr>
          <a:lstStyle/>
          <a:p>
            <a:pPr algn="ctr"/>
            <a:r>
              <a:rPr lang="en-GB" sz="3700" dirty="0"/>
              <a:t>Turnover Rates in Nursing homes and </a:t>
            </a:r>
            <a:br>
              <a:rPr lang="en-GB" sz="3700" dirty="0"/>
            </a:br>
            <a:r>
              <a:rPr lang="en-GB" sz="3700" dirty="0"/>
              <a:t>Domiciliary Care</a:t>
            </a:r>
          </a:p>
        </p:txBody>
      </p:sp>
      <p:pic>
        <p:nvPicPr>
          <p:cNvPr id="5" name="Picture 4" descr="A picture containing text&#10;&#10;Description automatically generated">
            <a:extLst>
              <a:ext uri="{FF2B5EF4-FFF2-40B4-BE49-F238E27FC236}">
                <a16:creationId xmlns:a16="http://schemas.microsoft.com/office/drawing/2014/main" id="{C309CA41-7D9D-4353-AA58-BC4671E8DE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1897" y="360045"/>
            <a:ext cx="1282766" cy="895396"/>
          </a:xfrm>
          <a:prstGeom prst="rect">
            <a:avLst/>
          </a:prstGeom>
        </p:spPr>
      </p:pic>
      <p:graphicFrame>
        <p:nvGraphicFramePr>
          <p:cNvPr id="8" name="Content Placeholder 3">
            <a:extLst>
              <a:ext uri="{FF2B5EF4-FFF2-40B4-BE49-F238E27FC236}">
                <a16:creationId xmlns:a16="http://schemas.microsoft.com/office/drawing/2014/main" id="{0C1834C4-B855-4939-A7E3-79AEE8806298}"/>
              </a:ext>
            </a:extLst>
          </p:cNvPr>
          <p:cNvGraphicFramePr>
            <a:graphicFrameLocks/>
          </p:cNvGraphicFramePr>
          <p:nvPr>
            <p:extLst>
              <p:ext uri="{D42A27DB-BD31-4B8C-83A1-F6EECF244321}">
                <p14:modId xmlns:p14="http://schemas.microsoft.com/office/powerpoint/2010/main" val="4173951293"/>
              </p:ext>
            </p:extLst>
          </p:nvPr>
        </p:nvGraphicFramePr>
        <p:xfrm>
          <a:off x="2602990" y="1463041"/>
          <a:ext cx="6986017" cy="3673020"/>
        </p:xfrm>
        <a:graphic>
          <a:graphicData uri="http://schemas.openxmlformats.org/drawingml/2006/table">
            <a:tbl>
              <a:tblPr firstRow="1" bandRow="1">
                <a:tableStyleId>{5C22544A-7EE6-4342-B048-85BDC9FD1C3A}</a:tableStyleId>
              </a:tblPr>
              <a:tblGrid>
                <a:gridCol w="1319111">
                  <a:extLst>
                    <a:ext uri="{9D8B030D-6E8A-4147-A177-3AD203B41FA5}">
                      <a16:colId xmlns:a16="http://schemas.microsoft.com/office/drawing/2014/main" val="2305920632"/>
                    </a:ext>
                  </a:extLst>
                </a:gridCol>
                <a:gridCol w="1401026">
                  <a:extLst>
                    <a:ext uri="{9D8B030D-6E8A-4147-A177-3AD203B41FA5}">
                      <a16:colId xmlns:a16="http://schemas.microsoft.com/office/drawing/2014/main" val="2744725956"/>
                    </a:ext>
                  </a:extLst>
                </a:gridCol>
                <a:gridCol w="1319111">
                  <a:extLst>
                    <a:ext uri="{9D8B030D-6E8A-4147-A177-3AD203B41FA5}">
                      <a16:colId xmlns:a16="http://schemas.microsoft.com/office/drawing/2014/main" val="1868208624"/>
                    </a:ext>
                  </a:extLst>
                </a:gridCol>
                <a:gridCol w="1514342">
                  <a:extLst>
                    <a:ext uri="{9D8B030D-6E8A-4147-A177-3AD203B41FA5}">
                      <a16:colId xmlns:a16="http://schemas.microsoft.com/office/drawing/2014/main" val="288018393"/>
                    </a:ext>
                  </a:extLst>
                </a:gridCol>
                <a:gridCol w="1432427">
                  <a:extLst>
                    <a:ext uri="{9D8B030D-6E8A-4147-A177-3AD203B41FA5}">
                      <a16:colId xmlns:a16="http://schemas.microsoft.com/office/drawing/2014/main" val="2791810606"/>
                    </a:ext>
                  </a:extLst>
                </a:gridCol>
              </a:tblGrid>
              <a:tr h="182880">
                <a:tc>
                  <a:txBody>
                    <a:bodyPr/>
                    <a:lstStyle/>
                    <a:p>
                      <a:pPr algn="l" fontAlgn="b"/>
                      <a:r>
                        <a:rPr lang="en-GB" sz="1400" u="none" strike="noStrike">
                          <a:effectLst/>
                        </a:rPr>
                        <a:t>Turnover rates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Non Residential workers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Nursing Home workers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Non Residential Managers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Nursing Home Managers</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264126539"/>
                  </a:ext>
                </a:extLst>
              </a:tr>
              <a:tr h="182880">
                <a:tc>
                  <a:txBody>
                    <a:bodyPr/>
                    <a:lstStyle/>
                    <a:p>
                      <a:pPr algn="l" fontAlgn="b"/>
                      <a:r>
                        <a:rPr lang="en-GB" sz="1400" u="none" strike="noStrike">
                          <a:effectLst/>
                        </a:rPr>
                        <a:t>Derby City</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52.40%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39.10%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17.50%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53.80%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4261193966"/>
                  </a:ext>
                </a:extLst>
              </a:tr>
              <a:tr h="182880">
                <a:tc>
                  <a:txBody>
                    <a:bodyPr/>
                    <a:lstStyle/>
                    <a:p>
                      <a:pPr algn="l" fontAlgn="b"/>
                      <a:r>
                        <a:rPr lang="en-GB" sz="1400" u="none" strike="noStrike">
                          <a:effectLst/>
                        </a:rPr>
                        <a:t>Derbyshire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800" b="1" u="none" strike="noStrike" dirty="0">
                          <a:effectLst/>
                        </a:rPr>
                        <a:t>31.40%</a:t>
                      </a:r>
                      <a:endParaRPr lang="en-GB" sz="1800" b="1"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30.90%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12%</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35.20%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088271711"/>
                  </a:ext>
                </a:extLst>
              </a:tr>
              <a:tr h="182880">
                <a:tc>
                  <a:txBody>
                    <a:bodyPr/>
                    <a:lstStyle/>
                    <a:p>
                      <a:pPr algn="l" fontAlgn="b"/>
                      <a:r>
                        <a:rPr lang="en-GB" sz="1400" u="none" strike="noStrike">
                          <a:effectLst/>
                        </a:rPr>
                        <a:t>Leicester City</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600" b="1" u="none" strike="noStrike" dirty="0">
                          <a:effectLst/>
                        </a:rPr>
                        <a:t>24.70%</a:t>
                      </a:r>
                      <a:endParaRPr lang="en-GB" sz="1600" b="1"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dirty="0">
                          <a:effectLst/>
                        </a:rPr>
                        <a:t>67.20%</a:t>
                      </a:r>
                      <a:endParaRPr lang="en-GB" sz="1400" b="0"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17.10%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17.30%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734553863"/>
                  </a:ext>
                </a:extLst>
              </a:tr>
              <a:tr h="182880">
                <a:tc>
                  <a:txBody>
                    <a:bodyPr/>
                    <a:lstStyle/>
                    <a:p>
                      <a:pPr algn="l" fontAlgn="b"/>
                      <a:r>
                        <a:rPr lang="en-GB" sz="1400" u="none" strike="noStrike">
                          <a:effectLst/>
                        </a:rPr>
                        <a:t>Leicestershire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61.50%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69.20%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8.50%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18.50%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496981071"/>
                  </a:ext>
                </a:extLst>
              </a:tr>
              <a:tr h="182880">
                <a:tc>
                  <a:txBody>
                    <a:bodyPr/>
                    <a:lstStyle/>
                    <a:p>
                      <a:pPr algn="l" fontAlgn="b"/>
                      <a:r>
                        <a:rPr lang="en-GB" sz="1400" u="none" strike="noStrike">
                          <a:effectLst/>
                        </a:rPr>
                        <a:t>Lincolnshire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42.40%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39.10%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18%</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18.50%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452191264"/>
                  </a:ext>
                </a:extLst>
              </a:tr>
              <a:tr h="182880">
                <a:tc>
                  <a:txBody>
                    <a:bodyPr/>
                    <a:lstStyle/>
                    <a:p>
                      <a:pPr algn="l" fontAlgn="b"/>
                      <a:r>
                        <a:rPr lang="en-GB" sz="1400" u="none" strike="noStrike">
                          <a:effectLst/>
                        </a:rPr>
                        <a:t>Milton Keynes</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59.50%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43.50%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24.50%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28.90%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86677458"/>
                  </a:ext>
                </a:extLst>
              </a:tr>
              <a:tr h="182880">
                <a:tc>
                  <a:txBody>
                    <a:bodyPr/>
                    <a:lstStyle/>
                    <a:p>
                      <a:pPr algn="l" fontAlgn="b"/>
                      <a:r>
                        <a:rPr lang="en-GB" sz="1400" u="none" strike="noStrike">
                          <a:effectLst/>
                        </a:rPr>
                        <a:t>Northamptonshire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dirty="0">
                          <a:effectLst/>
                        </a:rPr>
                        <a:t>58.40%</a:t>
                      </a:r>
                      <a:endParaRPr lang="en-GB" sz="1400" b="0"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75%</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37.60%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34.70%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800803852"/>
                  </a:ext>
                </a:extLst>
              </a:tr>
              <a:tr h="182880">
                <a:tc>
                  <a:txBody>
                    <a:bodyPr/>
                    <a:lstStyle/>
                    <a:p>
                      <a:pPr algn="l" fontAlgn="b"/>
                      <a:r>
                        <a:rPr lang="en-GB" sz="1400" u="none" strike="noStrike">
                          <a:effectLst/>
                        </a:rPr>
                        <a:t>Nottingham City</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dirty="0">
                          <a:effectLst/>
                        </a:rPr>
                        <a:t>46.10%</a:t>
                      </a:r>
                      <a:endParaRPr lang="en-GB" sz="1400" b="0"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41.10%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50.90%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30.10%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888310514"/>
                  </a:ext>
                </a:extLst>
              </a:tr>
              <a:tr h="182880">
                <a:tc>
                  <a:txBody>
                    <a:bodyPr/>
                    <a:lstStyle/>
                    <a:p>
                      <a:pPr algn="l" fontAlgn="b"/>
                      <a:r>
                        <a:rPr lang="en-GB" sz="1400" u="none" strike="noStrike">
                          <a:effectLst/>
                        </a:rPr>
                        <a:t>Nottinghamshire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dirty="0">
                          <a:effectLst/>
                        </a:rPr>
                        <a:t>44%</a:t>
                      </a:r>
                      <a:endParaRPr lang="en-GB" sz="1400" b="0"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55.30%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17%</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33.40%</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3716890019"/>
                  </a:ext>
                </a:extLst>
              </a:tr>
              <a:tr h="61979">
                <a:tc>
                  <a:txBody>
                    <a:bodyPr/>
                    <a:lstStyle/>
                    <a:p>
                      <a:pPr algn="l" fontAlgn="b"/>
                      <a:r>
                        <a:rPr lang="en-GB" sz="1400" u="none" strike="noStrike">
                          <a:effectLst/>
                        </a:rPr>
                        <a:t>Rutland</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800" b="1" u="none" strike="noStrike" dirty="0">
                          <a:effectLst/>
                        </a:rPr>
                        <a:t>9.80%</a:t>
                      </a:r>
                      <a:endParaRPr lang="en-GB" sz="1800" b="1"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dirty="0">
                          <a:effectLst/>
                        </a:rPr>
                        <a:t>54.50%</a:t>
                      </a:r>
                      <a:endParaRPr lang="en-GB" sz="1400" b="0" i="0" u="none" strike="noStrike" dirty="0">
                        <a:solidFill>
                          <a:srgbClr val="000000"/>
                        </a:solidFill>
                        <a:effectLst/>
                        <a:latin typeface="Calibri" panose="020F0502020204030204" pitchFamily="34" charset="0"/>
                      </a:endParaRPr>
                    </a:p>
                  </a:txBody>
                  <a:tcPr marL="8220" marR="8220" marT="8220" marB="0" anchor="b"/>
                </a:tc>
                <a:tc>
                  <a:txBody>
                    <a:bodyPr/>
                    <a:lstStyle/>
                    <a:p>
                      <a:pPr algn="r" fontAlgn="b"/>
                      <a:r>
                        <a:rPr lang="en-GB" sz="1400" u="none" strike="noStrike">
                          <a:effectLst/>
                        </a:rPr>
                        <a:t>20.20%</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ctr" fontAlgn="b"/>
                      <a:r>
                        <a:rPr lang="en-GB" sz="1400" u="none" strike="noStrike">
                          <a:effectLst/>
                        </a:rPr>
                        <a:t>No data</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327838844"/>
                  </a:ext>
                </a:extLst>
              </a:tr>
              <a:tr h="182880">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l" fontAlgn="b"/>
                      <a:r>
                        <a:rPr lang="en-GB" sz="1400" u="none" strike="noStrike">
                          <a:effectLst/>
                        </a:rPr>
                        <a:t> </a:t>
                      </a:r>
                      <a:endParaRPr lang="en-GB" sz="1400" b="0" i="0" u="none" strike="noStrike">
                        <a:solidFill>
                          <a:srgbClr val="000000"/>
                        </a:solidFill>
                        <a:effectLst/>
                        <a:latin typeface="Calibri" panose="020F0502020204030204" pitchFamily="34" charset="0"/>
                      </a:endParaRPr>
                    </a:p>
                  </a:txBody>
                  <a:tcPr marL="8220" marR="8220" marT="8220" marB="0" anchor="b"/>
                </a:tc>
                <a:extLst>
                  <a:ext uri="{0D108BD9-81ED-4DB2-BD59-A6C34878D82A}">
                    <a16:rowId xmlns:a16="http://schemas.microsoft.com/office/drawing/2014/main" val="1755213538"/>
                  </a:ext>
                </a:extLst>
              </a:tr>
              <a:tr h="182880">
                <a:tc>
                  <a:txBody>
                    <a:bodyPr/>
                    <a:lstStyle/>
                    <a:p>
                      <a:pPr algn="l" fontAlgn="b"/>
                      <a:r>
                        <a:rPr lang="en-GB" sz="1400" u="none" strike="noStrike">
                          <a:effectLst/>
                        </a:rPr>
                        <a:t>East Midlands average</a:t>
                      </a:r>
                      <a:endParaRPr lang="en-GB" sz="1400" b="0" i="0" u="none" strike="noStrike">
                        <a:solidFill>
                          <a:srgbClr val="000000"/>
                        </a:solidFill>
                        <a:effectLst/>
                        <a:latin typeface="Calibri" panose="020F0502020204030204" pitchFamily="34" charset="0"/>
                      </a:endParaRPr>
                    </a:p>
                  </a:txBody>
                  <a:tcPr marL="8220" marR="8220" marT="8220" marB="0" anchor="b"/>
                </a:tc>
                <a:tc>
                  <a:txBody>
                    <a:bodyPr/>
                    <a:lstStyle/>
                    <a:p>
                      <a:pPr algn="r" fontAlgn="b"/>
                      <a:r>
                        <a:rPr lang="en-GB" sz="1800" b="1" u="none" strike="noStrike" dirty="0">
                          <a:effectLst/>
                        </a:rPr>
                        <a:t>43.02%</a:t>
                      </a:r>
                      <a:endParaRPr lang="en-GB" sz="1800" b="1" i="0" u="none" strike="noStrike" dirty="0">
                        <a:solidFill>
                          <a:srgbClr val="000000"/>
                        </a:solidFill>
                        <a:effectLst/>
                        <a:latin typeface="Calibri" panose="020F0502020204030204" pitchFamily="34" charset="0"/>
                      </a:endParaRPr>
                    </a:p>
                  </a:txBody>
                  <a:tcPr marL="8220" marR="8220" marT="8220" marB="0" anchor="b">
                    <a:solidFill>
                      <a:srgbClr val="FFC000"/>
                    </a:solidFill>
                  </a:tcPr>
                </a:tc>
                <a:tc>
                  <a:txBody>
                    <a:bodyPr/>
                    <a:lstStyle/>
                    <a:p>
                      <a:pPr algn="r" fontAlgn="b"/>
                      <a:r>
                        <a:rPr lang="en-GB" sz="1800" b="1" u="none" strike="noStrike" dirty="0">
                          <a:effectLst/>
                          <a:highlight>
                            <a:srgbClr val="FF0000"/>
                          </a:highlight>
                        </a:rPr>
                        <a:t>51.49%</a:t>
                      </a:r>
                      <a:endParaRPr lang="en-GB" sz="1800" b="1" i="0" u="none" strike="noStrike" dirty="0">
                        <a:solidFill>
                          <a:srgbClr val="000000"/>
                        </a:solidFill>
                        <a:effectLst/>
                        <a:highlight>
                          <a:srgbClr val="FF0000"/>
                        </a:highlight>
                        <a:latin typeface="Calibri" panose="020F0502020204030204" pitchFamily="34" charset="0"/>
                      </a:endParaRPr>
                    </a:p>
                  </a:txBody>
                  <a:tcPr marL="8220" marR="8220" marT="8220" marB="0" anchor="b">
                    <a:solidFill>
                      <a:srgbClr val="FF0000"/>
                    </a:solidFill>
                  </a:tcPr>
                </a:tc>
                <a:tc>
                  <a:txBody>
                    <a:bodyPr/>
                    <a:lstStyle/>
                    <a:p>
                      <a:pPr algn="r" fontAlgn="b"/>
                      <a:r>
                        <a:rPr lang="en-GB" sz="1800" b="1" u="none" strike="noStrike" dirty="0">
                          <a:effectLst/>
                        </a:rPr>
                        <a:t>22.33%</a:t>
                      </a:r>
                      <a:endParaRPr lang="en-GB" sz="1800" b="1" i="0" u="none" strike="noStrike" dirty="0">
                        <a:solidFill>
                          <a:srgbClr val="000000"/>
                        </a:solidFill>
                        <a:effectLst/>
                        <a:latin typeface="Calibri" panose="020F0502020204030204" pitchFamily="34" charset="0"/>
                      </a:endParaRPr>
                    </a:p>
                  </a:txBody>
                  <a:tcPr marL="8220" marR="8220" marT="8220" marB="0" anchor="b">
                    <a:solidFill>
                      <a:srgbClr val="FFC000"/>
                    </a:solidFill>
                  </a:tcPr>
                </a:tc>
                <a:tc>
                  <a:txBody>
                    <a:bodyPr/>
                    <a:lstStyle/>
                    <a:p>
                      <a:pPr algn="r" fontAlgn="b"/>
                      <a:r>
                        <a:rPr lang="en-GB" sz="1800" b="1" u="none" strike="noStrike" dirty="0">
                          <a:effectLst/>
                        </a:rPr>
                        <a:t>27.04%</a:t>
                      </a:r>
                      <a:endParaRPr lang="en-GB" sz="1800" b="1" i="0" u="none" strike="noStrike" dirty="0">
                        <a:solidFill>
                          <a:srgbClr val="000000"/>
                        </a:solidFill>
                        <a:effectLst/>
                        <a:latin typeface="Calibri" panose="020F0502020204030204" pitchFamily="34" charset="0"/>
                      </a:endParaRPr>
                    </a:p>
                  </a:txBody>
                  <a:tcPr marL="8220" marR="8220" marT="8220" marB="0" anchor="b">
                    <a:solidFill>
                      <a:srgbClr val="FF0000"/>
                    </a:solidFill>
                  </a:tcPr>
                </a:tc>
                <a:extLst>
                  <a:ext uri="{0D108BD9-81ED-4DB2-BD59-A6C34878D82A}">
                    <a16:rowId xmlns:a16="http://schemas.microsoft.com/office/drawing/2014/main" val="3933009447"/>
                  </a:ext>
                </a:extLst>
              </a:tr>
            </a:tbl>
          </a:graphicData>
        </a:graphic>
      </p:graphicFrame>
      <p:sp>
        <p:nvSpPr>
          <p:cNvPr id="3" name="TextBox 2">
            <a:extLst>
              <a:ext uri="{FF2B5EF4-FFF2-40B4-BE49-F238E27FC236}">
                <a16:creationId xmlns:a16="http://schemas.microsoft.com/office/drawing/2014/main" id="{8BDD6C07-DCC2-42EA-B366-239B08AED1F3}"/>
              </a:ext>
            </a:extLst>
          </p:cNvPr>
          <p:cNvSpPr txBox="1"/>
          <p:nvPr/>
        </p:nvSpPr>
        <p:spPr>
          <a:xfrm>
            <a:off x="441960" y="5120640"/>
            <a:ext cx="11202703" cy="1477328"/>
          </a:xfrm>
          <a:prstGeom prst="rect">
            <a:avLst/>
          </a:prstGeom>
          <a:noFill/>
        </p:spPr>
        <p:txBody>
          <a:bodyPr wrap="square" rtlCol="0">
            <a:spAutoFit/>
          </a:bodyPr>
          <a:lstStyle/>
          <a:p>
            <a:r>
              <a:rPr lang="en-GB" dirty="0"/>
              <a:t>How does this compare with the picture in the area you are from? </a:t>
            </a:r>
          </a:p>
          <a:p>
            <a:endParaRPr lang="en-GB" dirty="0"/>
          </a:p>
          <a:p>
            <a:r>
              <a:rPr lang="en-GB" dirty="0"/>
              <a:t>If you are in an area with significantly lower turnover within these service types, what is working well for you locally?</a:t>
            </a:r>
          </a:p>
          <a:p>
            <a:endParaRPr lang="en-GB" dirty="0"/>
          </a:p>
          <a:p>
            <a:r>
              <a:rPr lang="en-GB" dirty="0"/>
              <a:t>Please share your thoughts in the chat box</a:t>
            </a:r>
          </a:p>
        </p:txBody>
      </p:sp>
    </p:spTree>
    <p:extLst>
      <p:ext uri="{BB962C8B-B14F-4D97-AF65-F5344CB8AC3E}">
        <p14:creationId xmlns:p14="http://schemas.microsoft.com/office/powerpoint/2010/main" val="9304246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26B0BD3801966499AC39459DEA4E041" ma:contentTypeVersion="13" ma:contentTypeDescription="Create a new document." ma:contentTypeScope="" ma:versionID="ecc57747c9203c8f605605c6b89d76a7">
  <xsd:schema xmlns:xsd="http://www.w3.org/2001/XMLSchema" xmlns:xs="http://www.w3.org/2001/XMLSchema" xmlns:p="http://schemas.microsoft.com/office/2006/metadata/properties" xmlns:ns3="f8a119b1-e7c4-41c8-9edb-1b7a34ba3452" xmlns:ns4="9623d71d-c739-40f9-b375-cd33744ebe16" targetNamespace="http://schemas.microsoft.com/office/2006/metadata/properties" ma:root="true" ma:fieldsID="c53f30cf839f755c889088b540390b0e" ns3:_="" ns4:_="">
    <xsd:import namespace="f8a119b1-e7c4-41c8-9edb-1b7a34ba3452"/>
    <xsd:import namespace="9623d71d-c739-40f9-b375-cd33744ebe1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a119b1-e7c4-41c8-9edb-1b7a34ba34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623d71d-c739-40f9-b375-cd33744ebe1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CCA4941-4B9E-461B-8FA1-76B6B49EFE22}">
  <ds:schemaRefs>
    <ds:schemaRef ds:uri="http://purl.org/dc/elements/1.1/"/>
    <ds:schemaRef ds:uri="http://purl.org/dc/dcmitype/"/>
    <ds:schemaRef ds:uri="f8a119b1-e7c4-41c8-9edb-1b7a34ba3452"/>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9623d71d-c739-40f9-b375-cd33744ebe16"/>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77F2990-98E5-45FB-836D-CEC5FFA1FD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a119b1-e7c4-41c8-9edb-1b7a34ba3452"/>
    <ds:schemaRef ds:uri="9623d71d-c739-40f9-b375-cd33744ebe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3B49C70-5D1A-40D6-B4A9-EAD71E2F99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16743</TotalTime>
  <Words>11473</Words>
  <Application>Microsoft Office PowerPoint</Application>
  <PresentationFormat>Widescreen</PresentationFormat>
  <Paragraphs>1796</Paragraphs>
  <Slides>51</Slides>
  <Notes>50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51</vt:i4>
      </vt:variant>
    </vt:vector>
  </HeadingPairs>
  <TitlesOfParts>
    <vt:vector size="55" baseType="lpstr">
      <vt:lpstr>Arial</vt:lpstr>
      <vt:lpstr>Calibri</vt:lpstr>
      <vt:lpstr>Calibri Light</vt:lpstr>
      <vt:lpstr>Office Theme</vt:lpstr>
      <vt:lpstr>East Midlands ADASS</vt:lpstr>
      <vt:lpstr>East Midlands ADASS Workforce overview</vt:lpstr>
      <vt:lpstr>The Local authority area workforce pack</vt:lpstr>
      <vt:lpstr>Future Workforce Projections</vt:lpstr>
      <vt:lpstr>Future Workforce Projections</vt:lpstr>
      <vt:lpstr>All areas - summary of risks </vt:lpstr>
      <vt:lpstr>Retention – Turnover Rates</vt:lpstr>
      <vt:lpstr>Turnover Rates in Nursing homes and  Domiciliary Care</vt:lpstr>
      <vt:lpstr>Turnover Rates in Nursing homes and  Domiciliary Care</vt:lpstr>
      <vt:lpstr>Nurses reaching retirement age</vt:lpstr>
      <vt:lpstr>Nurses reaching retirement age</vt:lpstr>
      <vt:lpstr>Attraction – Vacancy Rates</vt:lpstr>
      <vt:lpstr>Attraction – Vacancy Rates</vt:lpstr>
      <vt:lpstr>Internal Workforce issues</vt:lpstr>
      <vt:lpstr>Internal Workforce issues</vt:lpstr>
      <vt:lpstr>DWP – Job Seekers Allowance claimants</vt:lpstr>
      <vt:lpstr>The Local authority area workforce pack</vt:lpstr>
      <vt:lpstr>PowerPoint Presentation</vt:lpstr>
      <vt:lpstr>East Midlands Domiciliary Care overview</vt:lpstr>
      <vt:lpstr>Future Workforce Projections</vt:lpstr>
      <vt:lpstr>Retention – Turnover Rates – Care Workers</vt:lpstr>
      <vt:lpstr>Retention – Turnover Rates – Care Workers</vt:lpstr>
      <vt:lpstr>Retention – Turnover Rates – Care Workers – exiting the sector</vt:lpstr>
      <vt:lpstr>Retention – Turnover Rates – Care Workers – exiting the sector</vt:lpstr>
      <vt:lpstr>Retention – Turnover Rates  Managerial Roles</vt:lpstr>
      <vt:lpstr> Attraction – Vacancy Rates Care workers </vt:lpstr>
      <vt:lpstr> Attraction – Vacancy Rates Care workers </vt:lpstr>
      <vt:lpstr> Age demographics – Non Residential </vt:lpstr>
      <vt:lpstr> Contract type and hours – Non Residential services </vt:lpstr>
      <vt:lpstr> Contract type and hours – Non Residential services </vt:lpstr>
      <vt:lpstr> The Impact of how staff are employed </vt:lpstr>
      <vt:lpstr> The Impact of how staff are employed </vt:lpstr>
      <vt:lpstr> The Impact on young people in workforce </vt:lpstr>
      <vt:lpstr>Characteristics affecting retention –  from the data</vt:lpstr>
      <vt:lpstr>Points to note from the data</vt:lpstr>
      <vt:lpstr>Attraction - Barriers</vt:lpstr>
      <vt:lpstr>Summary / Questions  10 minute break</vt:lpstr>
      <vt:lpstr>What providers told us?</vt:lpstr>
      <vt:lpstr>What providers told us? Attraction</vt:lpstr>
      <vt:lpstr>What providers told us?  Barriers to retention</vt:lpstr>
      <vt:lpstr>What providers told us?  Barriers to Retention - Hours</vt:lpstr>
      <vt:lpstr>What providers told us?  Barriers to Retention - Travel</vt:lpstr>
      <vt:lpstr>What providers told us?  Barriers to Retention  LA Commissioning Practice</vt:lpstr>
      <vt:lpstr>What providers told us?  Barriers to Retention  Pay rates / Parity / T&amp;Cs</vt:lpstr>
      <vt:lpstr>What providers told us?  Barriers to Retention  Career progression / Lone working &amp; isolation</vt:lpstr>
      <vt:lpstr>What providers told us?  Top 3 things to make a difference</vt:lpstr>
      <vt:lpstr>Some suggestions from providers</vt:lpstr>
      <vt:lpstr>Characteristics of providers – Less than 10% turnover</vt:lpstr>
      <vt:lpstr>Considerations for Local Authorities</vt:lpstr>
      <vt:lpstr>What providers told us? </vt:lpstr>
      <vt:lpstr>Key things to reflect on today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 Midlands ADASS</dc:title>
  <dc:creator>Matthew Errington</dc:creator>
  <cp:lastModifiedBy>Matthew Errington</cp:lastModifiedBy>
  <cp:revision>28</cp:revision>
  <dcterms:created xsi:type="dcterms:W3CDTF">2021-03-29T14:59:11Z</dcterms:created>
  <dcterms:modified xsi:type="dcterms:W3CDTF">2021-08-03T16:15:36Z</dcterms:modified>
</cp:coreProperties>
</file>